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  <p:sldMasterId id="214748368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435360-5AA2-4BBD-B26C-AB90B6B5E480}">
  <a:tblStyle styleId="{0C435360-5AA2-4BBD-B26C-AB90B6B5E48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5E7"/>
          </a:solidFill>
        </a:fill>
      </a:tcStyle>
    </a:wholeTbl>
    <a:band1H>
      <a:tcTxStyle/>
      <a:tcStyle>
        <a:fill>
          <a:solidFill>
            <a:srgbClr val="DFEBCA"/>
          </a:solidFill>
        </a:fill>
      </a:tcStyle>
    </a:band1H>
    <a:band2H>
      <a:tcTxStyle/>
    </a:band2H>
    <a:band1V>
      <a:tcTxStyle/>
      <a:tcStyle>
        <a:fill>
          <a:solidFill>
            <a:srgbClr val="DFEB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F115532-FEB5-4A78-A213-21C09925DA7E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EF"/>
          </a:solidFill>
        </a:fill>
      </a:tcStyle>
    </a:wholeTbl>
    <a:band1H>
      <a:tcTxStyle/>
      <a:tcStyle>
        <a:fill>
          <a:solidFill>
            <a:srgbClr val="CBCDDE"/>
          </a:solidFill>
        </a:fill>
      </a:tcStyle>
    </a:band1H>
    <a:band2H>
      <a:tcTxStyle/>
    </a:band2H>
    <a:band1V>
      <a:tcTxStyle/>
      <a:tcStyle>
        <a:fill>
          <a:solidFill>
            <a:srgbClr val="CBCDDE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3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2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1eddd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1eddd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106cf612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92106cf612_2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2106cf612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92106cf612_2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2106cf612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92106cf612_2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2106cf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2106cf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2106cf6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2106cf6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2106cf6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2106cf6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2106cf6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2106cf6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2106cf612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92106cf612_2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2106cf612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92106cf612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2106cf612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92106cf612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2106cf612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92106cf612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2106cf612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92106cf612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2106cf612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92106cf612_2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2106cf612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92106cf612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2106cf612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2106cf612_2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2106cf612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2106cf612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2106cf612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2106cf612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106cf612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92106cf612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2106cf612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92106cf612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2106cf612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92106cf612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0125821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188528" y="36284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114424" y="1946673"/>
            <a:ext cx="7610476" cy="275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2" name="Google Shape;62;p16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0" y="3769075"/>
            <a:ext cx="891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914400" y="4457700"/>
            <a:ext cx="8001000" cy="6858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7"/>
          <p:cNvSpPr/>
          <p:nvPr>
            <p:ph idx="2" type="pic"/>
          </p:nvPr>
        </p:nvSpPr>
        <p:spPr>
          <a:xfrm>
            <a:off x="927100" y="847165"/>
            <a:ext cx="79883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619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8" name="Google Shape;68;p17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0" y="2400299"/>
            <a:ext cx="89154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914400" y="4113455"/>
            <a:ext cx="8001000" cy="58293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3" name="Google Shape;73;p18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117600" y="1946673"/>
            <a:ext cx="3566160" cy="27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5147534" y="1946673"/>
            <a:ext cx="3566160" cy="27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6344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9" name="Google Shape;79;p19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120588" y="1513286"/>
            <a:ext cx="3566160" cy="658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1120588" y="2299448"/>
            <a:ext cx="3566160" cy="24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5147534" y="1513286"/>
            <a:ext cx="3566160" cy="658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5147534" y="2299448"/>
            <a:ext cx="3566160" cy="24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1212028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0"/>
          <p:cNvCxnSpPr/>
          <p:nvPr/>
        </p:nvCxnSpPr>
        <p:spPr>
          <a:xfrm>
            <a:off x="5238974" y="2178425"/>
            <a:ext cx="3383280" cy="1191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3" name="Google Shape;93;p20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7" name="Google Shape;97;p21"/>
          <p:cNvSpPr txBox="1"/>
          <p:nvPr/>
        </p:nvSpPr>
        <p:spPr>
          <a:xfrm>
            <a:off x="5244268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0" name="Google Shape;100;p22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5147534" y="1943102"/>
            <a:ext cx="3566160" cy="2764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900952" y="1529333"/>
            <a:ext cx="356616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6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6" name="Google Shape;106;p23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4"/>
          <p:cNvSpPr/>
          <p:nvPr>
            <p:ph idx="2" type="pic"/>
          </p:nvPr>
        </p:nvSpPr>
        <p:spPr>
          <a:xfrm>
            <a:off x="5487990" y="1536192"/>
            <a:ext cx="3427413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914400" y="1529334"/>
            <a:ext cx="457200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2" name="Google Shape;112;p24"/>
          <p:cNvSpPr txBox="1"/>
          <p:nvPr/>
        </p:nvSpPr>
        <p:spPr>
          <a:xfrm>
            <a:off x="5253412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927100" y="847165"/>
            <a:ext cx="7988300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486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8" name="Google Shape;118;p25"/>
          <p:cNvSpPr txBox="1"/>
          <p:nvPr/>
        </p:nvSpPr>
        <p:spPr>
          <a:xfrm>
            <a:off x="5235124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6"/>
          <p:cNvSpPr/>
          <p:nvPr>
            <p:ph idx="2" type="pic"/>
          </p:nvPr>
        </p:nvSpPr>
        <p:spPr>
          <a:xfrm>
            <a:off x="927100" y="847165"/>
            <a:ext cx="3986784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26"/>
          <p:cNvSpPr/>
          <p:nvPr>
            <p:ph idx="3" type="pic"/>
          </p:nvPr>
        </p:nvSpPr>
        <p:spPr>
          <a:xfrm>
            <a:off x="4928616" y="847165"/>
            <a:ext cx="3986784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6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1858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914400" y="3751729"/>
            <a:ext cx="8001000" cy="139177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27"/>
          <p:cNvSpPr/>
          <p:nvPr>
            <p:ph idx="2" type="pic"/>
          </p:nvPr>
        </p:nvSpPr>
        <p:spPr>
          <a:xfrm>
            <a:off x="927100" y="847165"/>
            <a:ext cx="6601968" cy="223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27"/>
          <p:cNvSpPr/>
          <p:nvPr>
            <p:ph idx="3" type="pic"/>
          </p:nvPr>
        </p:nvSpPr>
        <p:spPr>
          <a:xfrm>
            <a:off x="7543800" y="847165"/>
            <a:ext cx="1371600" cy="11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7"/>
          <p:cNvSpPr/>
          <p:nvPr>
            <p:ph idx="4" type="pic"/>
          </p:nvPr>
        </p:nvSpPr>
        <p:spPr>
          <a:xfrm>
            <a:off x="7543800" y="1971877"/>
            <a:ext cx="1371600" cy="11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35" name="Google Shape;135;p27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" y="842892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 rot="5400000">
            <a:off x="3543125" y="-482028"/>
            <a:ext cx="2753075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40" name="Google Shape;140;p28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 rot="5400000">
            <a:off x="6369774" y="2464945"/>
            <a:ext cx="414995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 rot="5400000">
            <a:off x="2627336" y="-208733"/>
            <a:ext cx="3406728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1" type="ftr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3202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46" name="Google Shape;146;p29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0125821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1" type="ftr"/>
          </p:nvPr>
        </p:nvSpPr>
        <p:spPr>
          <a:xfrm>
            <a:off x="6188528" y="36284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body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5"/>
          <p:cNvSpPr txBox="1"/>
          <p:nvPr>
            <p:ph idx="4" type="body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3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/>
          <p:nvPr>
            <p:ph idx="2" type="pic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3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 rot="5400000">
            <a:off x="5350074" y="1467447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 rot="5400000">
            <a:off x="1349575" y="-447078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638730" y="4790803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262556" y="4943003"/>
            <a:ext cx="4714752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5000"/>
            <a:ext cx="1975104" cy="3202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8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/>
        </p:nvSpPr>
        <p:spPr>
          <a:xfrm>
            <a:off x="0" y="0"/>
            <a:ext cx="77666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1"/>
          <p:cNvSpPr txBox="1"/>
          <p:nvPr/>
        </p:nvSpPr>
        <p:spPr>
          <a:xfrm>
            <a:off x="3853542" y="1077685"/>
            <a:ext cx="11993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 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0" name="Google Shape;300;p51"/>
          <p:cNvGraphicFramePr/>
          <p:nvPr/>
        </p:nvGraphicFramePr>
        <p:xfrm>
          <a:off x="78374" y="1354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{0C435360-5AA2-4BBD-B26C-AB90B6B5E480}</a:tableStyleId>
              </a:tblPr>
              <a:tblGrid>
                <a:gridCol w="834425"/>
                <a:gridCol w="1020500"/>
                <a:gridCol w="841250"/>
                <a:gridCol w="687100"/>
                <a:gridCol w="914400"/>
                <a:gridCol w="809900"/>
                <a:gridCol w="1097275"/>
                <a:gridCol w="984950"/>
                <a:gridCol w="898725"/>
                <a:gridCol w="898725"/>
              </a:tblGrid>
              <a:tr h="69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Dataset</a:t>
                      </a:r>
                      <a:r>
                        <a:rPr lang="en" sz="900"/>
                        <a:t> Type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Min. Child Weight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Max Depth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Learning Rate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Gamma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Label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Encoding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15162.58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17242.74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Frequency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Encoding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0.08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17121.70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17260.07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" y="0"/>
            <a:ext cx="8913813" cy="440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52"/>
          <p:cNvGraphicFramePr/>
          <p:nvPr/>
        </p:nvGraphicFramePr>
        <p:xfrm>
          <a:off x="65311" y="2922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{DF115532-FEB5-4A78-A213-21C09925DA7E}</a:tableStyleId>
              </a:tblPr>
              <a:tblGrid>
                <a:gridCol w="834425"/>
                <a:gridCol w="1020500"/>
                <a:gridCol w="841250"/>
                <a:gridCol w="687100"/>
                <a:gridCol w="914400"/>
                <a:gridCol w="809900"/>
                <a:gridCol w="1097275"/>
                <a:gridCol w="984950"/>
                <a:gridCol w="898725"/>
                <a:gridCol w="898725"/>
              </a:tblGrid>
              <a:tr h="69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Dataset</a:t>
                      </a:r>
                      <a:r>
                        <a:rPr lang="en" sz="900"/>
                        <a:t> Type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Min. Child Weight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Max Depth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Learning Rate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Gamma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(Train)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(Test)</a:t>
                      </a:r>
                      <a:endParaRPr sz="900"/>
                    </a:p>
                  </a:txBody>
                  <a:tcPr marT="34300" marB="34300" marR="91450" marL="91450"/>
                </a:tc>
              </a:tr>
              <a:tr h="74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Frequency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Encoding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8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0.05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0.51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0.44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15644.92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" sz="900"/>
                        <a:t>17016.71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07" name="Google Shape;307;p52"/>
          <p:cNvSpPr/>
          <p:nvPr/>
        </p:nvSpPr>
        <p:spPr>
          <a:xfrm>
            <a:off x="3358361" y="2606230"/>
            <a:ext cx="19752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  Model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8" name="Google Shape;308;p52"/>
          <p:cNvGraphicFramePr/>
          <p:nvPr/>
        </p:nvGraphicFramePr>
        <p:xfrm>
          <a:off x="104501" y="470262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{DF115532-FEB5-4A78-A213-21C09925DA7E}</a:tableStyleId>
              </a:tblPr>
              <a:tblGrid>
                <a:gridCol w="1652975"/>
                <a:gridCol w="1230975"/>
                <a:gridCol w="6025450"/>
              </a:tblGrid>
              <a:tr h="6368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4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lang="en" sz="1100">
                          <a:solidFill>
                            <a:srgbClr val="00FF00"/>
                          </a:solidFill>
                        </a:rPr>
                        <a:t>TARGET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260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TRAIN/TEST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 Size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5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State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pic>
        <p:nvPicPr>
          <p:cNvPr id="309" name="Google Shape;3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1442" y="489858"/>
            <a:ext cx="6077774" cy="59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041" y="1235938"/>
            <a:ext cx="1383456" cy="17335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2"/>
          <p:cNvSpPr txBox="1"/>
          <p:nvPr/>
        </p:nvSpPr>
        <p:spPr>
          <a:xfrm>
            <a:off x="1758070" y="617220"/>
            <a:ext cx="124337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PREDICTORS</a:t>
            </a:r>
            <a:endParaRPr b="1" sz="1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/>
        </p:nvSpPr>
        <p:spPr>
          <a:xfrm>
            <a:off x="1109350" y="2413726"/>
            <a:ext cx="69252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Flask </a:t>
            </a:r>
            <a:endParaRPr/>
          </a:p>
        </p:txBody>
      </p:sp>
      <p:pic>
        <p:nvPicPr>
          <p:cNvPr id="317" name="Google Shape;31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64450" y="0"/>
            <a:ext cx="9079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Folder structure of our deployment folder </a:t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1181250"/>
            <a:ext cx="22089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0" y="51575"/>
            <a:ext cx="9144000" cy="50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Codes on the pycharm where our app will start from the @app.route(‘/’)</a:t>
            </a:r>
            <a:endParaRPr/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2700"/>
            <a:ext cx="9087749" cy="4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0" y="66625"/>
            <a:ext cx="9029700" cy="49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Here , whatever input we r taking from the user interface we are storing in varaibles and storing in array and passing for prediction.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" y="1159275"/>
            <a:ext cx="9047700" cy="39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" y="842892"/>
            <a:ext cx="89139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0" y="93275"/>
            <a:ext cx="9029700" cy="49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Finaly we r calling here model for predicton and passing our data taken from client in array for prediction. After that catching the predicted value and passing it to the result html page </a:t>
            </a:r>
            <a:endParaRPr/>
          </a:p>
        </p:txBody>
      </p:sp>
      <p:pic>
        <p:nvPicPr>
          <p:cNvPr id="345" name="Google Shape;3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875"/>
            <a:ext cx="9144000" cy="38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0" y="0"/>
            <a:ext cx="8913813" cy="32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HTML_1.jpeg" id="351" name="Google Shape;3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59" y="446484"/>
            <a:ext cx="6317015" cy="4555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0" y="0"/>
            <a:ext cx="8913813" cy="372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- Prediction</a:t>
            </a: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/>
          </a:p>
        </p:txBody>
      </p:sp>
      <p:pic>
        <p:nvPicPr>
          <p:cNvPr descr="HTML_Predict.jpeg" id="357" name="Google Shape;35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93" y="935831"/>
            <a:ext cx="5979319" cy="163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0" y="0"/>
            <a:ext cx="8913813" cy="362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800"/>
          </a:p>
        </p:txBody>
      </p:sp>
      <p:sp>
        <p:nvSpPr>
          <p:cNvPr id="363" name="Google Shape;363;p60"/>
          <p:cNvSpPr txBox="1"/>
          <p:nvPr/>
        </p:nvSpPr>
        <p:spPr>
          <a:xfrm>
            <a:off x="235131" y="705394"/>
            <a:ext cx="8678682" cy="380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the 34 columns provided, we deployed a model </a:t>
            </a: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22 columns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basis of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Feature Importance and RELEVANCE to the prediction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introduced to improve the functionality between the input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“replace” function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used to merge similar kind of variables to reduce the dimensionality.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Encoding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used to convert categorical values into numeric.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achieve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RMSE and Balanced R-squared values, XGBoost was chosen over Linear Regression, Random Forest and Neural Network models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deployed a web-application which predicts the revolving balance of a user.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Revolving Balance ( here $11646) is the carry-forward balance for the next month, along with the Interest on the remaining balance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/>
        </p:nvSpPr>
        <p:spPr>
          <a:xfrm>
            <a:off x="1" y="84486"/>
            <a:ext cx="8958804" cy="380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Revolving Credit means you're borrowing against a Line of Credit.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can borrow the amount of credit allowed to use each month known as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“Credit line or Credit Limit”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 to a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only difference being “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Lesser Interest Rates and Secured Business Assets”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end of each statement period, a Bill gets generated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not paid fully, the balance is carried over, or revolved over to the next month along with Interest incurred on the remaining balance.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sng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pay down the balance, more of your credit line becomes available.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0" y="2177318"/>
            <a:ext cx="8958805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“To predict the revolving balance maintained by each customer to derive market strategies for a bank or investment firm”.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/>
        </p:nvSpPr>
        <p:spPr>
          <a:xfrm>
            <a:off x="90782" y="229443"/>
            <a:ext cx="34626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369" name="Google Shape;36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1"/>
          <p:cNvSpPr txBox="1"/>
          <p:nvPr/>
        </p:nvSpPr>
        <p:spPr>
          <a:xfrm>
            <a:off x="90782" y="1969225"/>
            <a:ext cx="43654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  <p:sp>
        <p:nvSpPr>
          <p:cNvPr id="371" name="Google Shape;371;p61"/>
          <p:cNvSpPr txBox="1"/>
          <p:nvPr/>
        </p:nvSpPr>
        <p:spPr>
          <a:xfrm>
            <a:off x="0" y="621858"/>
            <a:ext cx="8868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on the volume of data?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 between the variables present in the data?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cluster and encode, and not invite the curse of dimensionality?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 a reasonable RMSE and R-squared without over- fitting/under-fitting data?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Deployment of selected model as a web-based application?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1"/>
          <p:cNvSpPr/>
          <p:nvPr/>
        </p:nvSpPr>
        <p:spPr>
          <a:xfrm>
            <a:off x="39189" y="2361640"/>
            <a:ext cx="8777239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Complexity on the volume of data?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Understand the terms and  exclude variables of less   importance.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 between the variables present in the data?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- Data Analysis and Visualization techniques helped figure out relationship and enhance prediction.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cluster and encode, and not invite the curse of dimensionality?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Used ‘replace’ function to merge variables and then Frequency Encoded to maintain dimensionality.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 a reasonable RMSE and R-squared without over- fitting/under-fitting data?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– Employed various models like Linear Regressor, Random Forest Regressor, XGBoost and Neural Networks to optimize the model selection and its deployment.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Deployment of selected model as a web-based application? –  </a:t>
            </a:r>
            <a:r>
              <a:rPr b="1" i="1" lang="en" sz="1800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Peer Learning within the team on the implementation of Flask model acquired through past experiences.</a:t>
            </a:r>
            <a:endParaRPr b="1" i="1" sz="1800">
              <a:solidFill>
                <a:srgbClr val="1833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/>
        </p:nvSpPr>
        <p:spPr>
          <a:xfrm>
            <a:off x="3599331" y="2353235"/>
            <a:ext cx="202596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/>
        </p:nvSpPr>
        <p:spPr>
          <a:xfrm>
            <a:off x="0" y="0"/>
            <a:ext cx="8503149" cy="64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pic>
        <p:nvPicPr>
          <p:cNvPr id="238" name="Google Shape;2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537" y="643902"/>
            <a:ext cx="2221706" cy="16359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0" name="Google Shape;240;p44"/>
          <p:cNvSpPr txBox="1"/>
          <p:nvPr/>
        </p:nvSpPr>
        <p:spPr>
          <a:xfrm rot="-1573144">
            <a:off x="3373522" y="957397"/>
            <a:ext cx="1704171" cy="53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VALUES???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966651" y="398571"/>
            <a:ext cx="19724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Type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290" y="675570"/>
            <a:ext cx="2100263" cy="4071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3" name="Google Shape;243;p44"/>
          <p:cNvSpPr/>
          <p:nvPr/>
        </p:nvSpPr>
        <p:spPr>
          <a:xfrm>
            <a:off x="5853196" y="383703"/>
            <a:ext cx="17241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Type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321537" y="2410097"/>
            <a:ext cx="8637268" cy="3023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‘terms’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has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compared to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customers have over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years of Experience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‘home_ownership’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MORTGAGED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them are on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60%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loans taken cater the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‘debt_consolidation’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15% (MAX)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customers are based out of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only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users(MIN)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from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Idaho state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customers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delinquent accounts for a span of 2 years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delinquent accounts since 6 months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80%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‘tot_colle_amt ‘(total collection amount ever owed)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dollars.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'mths_since_last_record‘ ,'mths_since_last_major_derog‘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‘verification_status_joint’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amount of </a:t>
            </a:r>
            <a:r>
              <a:rPr i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84%, 75% and 99.9%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‘annual_inc’, ‘debt_income_ratio’, ‘collection_recovery_fee’, ‘acc_now_delinq’ and ‘tot_colle_amt’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SKEWED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‘State’ and ‘last_week_pay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have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CARDINALITY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0" y="9797"/>
            <a:ext cx="7145383" cy="392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2800"/>
              <a:buFont typeface="Arial"/>
              <a:buNone/>
            </a:pPr>
            <a:r>
              <a:rPr b="1" lang="en" sz="2800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</a:t>
            </a:r>
            <a:endParaRPr b="1" sz="2800" cap="none">
              <a:solidFill>
                <a:srgbClr val="102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3704"/>
            <a:ext cx="5486400" cy="24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383703"/>
            <a:ext cx="3474721" cy="24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" y="2931182"/>
            <a:ext cx="8020594" cy="215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" y="0"/>
            <a:ext cx="8913813" cy="38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3600"/>
              <a:buFont typeface="Arial"/>
              <a:buNone/>
            </a:pPr>
            <a:r>
              <a:rPr b="1" lang="en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 C</a:t>
            </a:r>
            <a: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ontd..</a:t>
            </a:r>
            <a:b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663529"/>
            <a:ext cx="3905250" cy="20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19" y="2694214"/>
            <a:ext cx="3905250" cy="244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899954"/>
            <a:ext cx="4029075" cy="22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 txBox="1"/>
          <p:nvPr/>
        </p:nvSpPr>
        <p:spPr>
          <a:xfrm>
            <a:off x="796836" y="436854"/>
            <a:ext cx="206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  <a:endParaRPr/>
          </a:p>
        </p:txBody>
      </p:sp>
      <p:sp>
        <p:nvSpPr>
          <p:cNvPr id="263" name="Google Shape;263;p46"/>
          <p:cNvSpPr/>
          <p:nvPr/>
        </p:nvSpPr>
        <p:spPr>
          <a:xfrm>
            <a:off x="5893172" y="436854"/>
            <a:ext cx="18219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NULL VALUES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2940967" y="3286941"/>
            <a:ext cx="1754589" cy="519249"/>
          </a:xfrm>
          <a:prstGeom prst="homePlate">
            <a:avLst>
              <a:gd fmla="val 50000" name="adj"/>
            </a:avLst>
          </a:prstGeom>
          <a:solidFill>
            <a:srgbClr val="10224D"/>
          </a:solidFill>
          <a:ln cap="flat" cmpd="sng" w="12700">
            <a:solidFill>
              <a:srgbClr val="A4CC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IMPUTATION</a:t>
            </a:r>
            <a:endParaRPr sz="18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9468" y="663529"/>
            <a:ext cx="4492328" cy="182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" y="0"/>
            <a:ext cx="89138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224D"/>
              </a:buClr>
              <a:buSzPts val="3600"/>
              <a:buFont typeface="Arial"/>
              <a:buNone/>
            </a:pPr>
            <a:r>
              <a:rPr b="1" lang="en" cap="none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EDA( VISUALIZATION) C</a:t>
            </a:r>
            <a: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  <a:t>ontd..</a:t>
            </a:r>
            <a:br>
              <a:rPr b="1" lang="en">
                <a:solidFill>
                  <a:srgbClr val="1022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3" y="985882"/>
            <a:ext cx="7572375" cy="38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 txBox="1"/>
          <p:nvPr/>
        </p:nvSpPr>
        <p:spPr>
          <a:xfrm>
            <a:off x="796834" y="685800"/>
            <a:ext cx="660980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/>
        </p:nvSpPr>
        <p:spPr>
          <a:xfrm>
            <a:off x="3171008" y="2207549"/>
            <a:ext cx="327608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0" y="0"/>
            <a:ext cx="77666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75184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9"/>
          <p:cNvSpPr txBox="1"/>
          <p:nvPr/>
        </p:nvSpPr>
        <p:spPr>
          <a:xfrm>
            <a:off x="2978672" y="1077685"/>
            <a:ext cx="21034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6" name="Google Shape;286;p49"/>
          <p:cNvGraphicFramePr/>
          <p:nvPr/>
        </p:nvGraphicFramePr>
        <p:xfrm>
          <a:off x="1004408" y="1489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{0C435360-5AA2-4BBD-B26C-AB90B6B5E480}</a:tableStyleId>
              </a:tblPr>
              <a:tblGrid>
                <a:gridCol w="1394250"/>
                <a:gridCol w="1394250"/>
                <a:gridCol w="1394250"/>
                <a:gridCol w="1394250"/>
                <a:gridCol w="1394250"/>
              </a:tblGrid>
              <a:tr h="73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Dataset Type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 Size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State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R-squared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RMSE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2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NULL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0.3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0.261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18947.63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73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NOT NULL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0.3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0.261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18851.73</a:t>
                      </a:r>
                      <a:endParaRPr b="1"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/>
          <p:nvPr/>
        </p:nvSpPr>
        <p:spPr>
          <a:xfrm>
            <a:off x="0" y="-1"/>
            <a:ext cx="676656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50"/>
          <p:cNvGraphicFramePr/>
          <p:nvPr/>
        </p:nvGraphicFramePr>
        <p:xfrm>
          <a:off x="182880" y="832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{0C435360-5AA2-4BBD-B26C-AB90B6B5E480}</a:tableStyleId>
              </a:tblPr>
              <a:tblGrid>
                <a:gridCol w="914400"/>
                <a:gridCol w="1606725"/>
                <a:gridCol w="692325"/>
                <a:gridCol w="836025"/>
                <a:gridCol w="1358525"/>
                <a:gridCol w="1358525"/>
                <a:gridCol w="979725"/>
                <a:gridCol w="992775"/>
              </a:tblGrid>
              <a:tr h="94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Size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State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(Train)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R-squared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(Test)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(Train)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RMSE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(Test)</a:t>
                      </a:r>
                      <a:endParaRPr b="1" sz="9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Numerical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0.66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13296.07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17496.04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Numerical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 Feature Importance)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0.804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10092.98 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17565.39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Both Numerical&amp; Categorical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0.805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10061.32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17574.13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NULL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Both Numerical&amp; Categorical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(Feature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Importance)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0.814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0.326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9842.85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17629.99</a:t>
                      </a:r>
                      <a:endParaRPr b="1"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91450" marL="91450"/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93" name="Google Shape;293;p50"/>
          <p:cNvSpPr txBox="1"/>
          <p:nvPr/>
        </p:nvSpPr>
        <p:spPr>
          <a:xfrm>
            <a:off x="3378302" y="555758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b="1"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