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2" r:id="rId3"/>
    <p:sldId id="275" r:id="rId4"/>
    <p:sldId id="261" r:id="rId5"/>
    <p:sldId id="262" r:id="rId6"/>
    <p:sldId id="263" r:id="rId7"/>
    <p:sldId id="264" r:id="rId8"/>
    <p:sldId id="265" r:id="rId9"/>
    <p:sldId id="273" r:id="rId10"/>
    <p:sldId id="274" r:id="rId11"/>
    <p:sldId id="266" r:id="rId12"/>
    <p:sldId id="267" r:id="rId13"/>
    <p:sldId id="270" r:id="rId14"/>
    <p:sldId id="268" r:id="rId15"/>
    <p:sldId id="257" r:id="rId16"/>
    <p:sldId id="258" r:id="rId17"/>
    <p:sldId id="259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B37F-5BDD-4D31-844F-5AE33D4919EC}" type="datetimeFigureOut">
              <a:rPr lang="en-IN" smtClean="0"/>
              <a:t>28-03-2018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CA63-B9CC-43F9-A6A9-E9EF0AFA6E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123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B37F-5BDD-4D31-844F-5AE33D4919EC}" type="datetimeFigureOut">
              <a:rPr lang="en-IN" smtClean="0"/>
              <a:t>28-03-2018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CA63-B9CC-43F9-A6A9-E9EF0AFA6E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317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B37F-5BDD-4D31-844F-5AE33D4919EC}" type="datetimeFigureOut">
              <a:rPr lang="en-IN" smtClean="0"/>
              <a:t>28-03-2018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CA63-B9CC-43F9-A6A9-E9EF0AFA6E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886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B37F-5BDD-4D31-844F-5AE33D4919EC}" type="datetimeFigureOut">
              <a:rPr lang="en-IN" smtClean="0"/>
              <a:t>28-03-2018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CA63-B9CC-43F9-A6A9-E9EF0AFA6E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635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B37F-5BDD-4D31-844F-5AE33D4919EC}" type="datetimeFigureOut">
              <a:rPr lang="en-IN" smtClean="0"/>
              <a:t>28-03-2018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CA63-B9CC-43F9-A6A9-E9EF0AFA6E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47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B37F-5BDD-4D31-844F-5AE33D4919EC}" type="datetimeFigureOut">
              <a:rPr lang="en-IN" smtClean="0"/>
              <a:t>28-03-2018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CA63-B9CC-43F9-A6A9-E9EF0AFA6E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750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B37F-5BDD-4D31-844F-5AE33D4919EC}" type="datetimeFigureOut">
              <a:rPr lang="en-IN" smtClean="0"/>
              <a:t>28-03-2018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CA63-B9CC-43F9-A6A9-E9EF0AFA6E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040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B37F-5BDD-4D31-844F-5AE33D4919EC}" type="datetimeFigureOut">
              <a:rPr lang="en-IN" smtClean="0"/>
              <a:t>28-03-2018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CA63-B9CC-43F9-A6A9-E9EF0AFA6E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693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B37F-5BDD-4D31-844F-5AE33D4919EC}" type="datetimeFigureOut">
              <a:rPr lang="en-IN" smtClean="0"/>
              <a:t>28-03-2018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CA63-B9CC-43F9-A6A9-E9EF0AFA6E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722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B37F-5BDD-4D31-844F-5AE33D4919EC}" type="datetimeFigureOut">
              <a:rPr lang="en-IN" smtClean="0"/>
              <a:t>28-03-2018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CA63-B9CC-43F9-A6A9-E9EF0AFA6E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026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B37F-5BDD-4D31-844F-5AE33D4919EC}" type="datetimeFigureOut">
              <a:rPr lang="en-IN" smtClean="0"/>
              <a:t>28-03-2018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CA63-B9CC-43F9-A6A9-E9EF0AFA6E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070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BB37F-5BDD-4D31-844F-5AE33D4919EC}" type="datetimeFigureOut">
              <a:rPr lang="en-IN" smtClean="0"/>
              <a:t>28-03-2018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8CA63-B9CC-43F9-A6A9-E9EF0AFA6E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56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11" Type="http://schemas.openxmlformats.org/officeDocument/2006/relationships/image" Target="../media/image18.jpeg"/><Relationship Id="rId5" Type="http://schemas.openxmlformats.org/officeDocument/2006/relationships/image" Target="../media/image12.jpeg"/><Relationship Id="rId10" Type="http://schemas.openxmlformats.org/officeDocument/2006/relationships/image" Target="../media/image17.jpeg"/><Relationship Id="rId4" Type="http://schemas.openxmlformats.org/officeDocument/2006/relationships/image" Target="../media/image11.jpeg"/><Relationship Id="rId9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123rf.com/photo_1648382_sw-car--layout-for-presentation--vector.html" TargetMode="External"/><Relationship Id="rId2" Type="http://schemas.openxmlformats.org/officeDocument/2006/relationships/hyperlink" Target="https://synoptic.desig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hpescape.com/" TargetMode="External"/><Relationship Id="rId2" Type="http://schemas.openxmlformats.org/officeDocument/2006/relationships/hyperlink" Target="https://koordinates.com/layer/4240-nz-regional-councils-2012-yearlypattern/download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988840"/>
            <a:ext cx="6858000" cy="1089075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C00000"/>
                </a:solidFill>
                <a:latin typeface="Adobe Gothic Std B" pitchFamily="34" charset="-128"/>
                <a:ea typeface="Adobe Gothic Std B" pitchFamily="34" charset="-128"/>
              </a:rPr>
              <a:t>Open the following </a:t>
            </a:r>
            <a:r>
              <a:rPr lang="en-IN" b="1" dirty="0" err="1" smtClean="0">
                <a:solidFill>
                  <a:srgbClr val="C00000"/>
                </a:solidFill>
                <a:latin typeface="Adobe Gothic Std B" pitchFamily="34" charset="-128"/>
                <a:ea typeface="Adobe Gothic Std B" pitchFamily="34" charset="-128"/>
              </a:rPr>
              <a:t>url</a:t>
            </a:r>
            <a:r>
              <a:rPr lang="en-IN" b="1" dirty="0" smtClean="0">
                <a:solidFill>
                  <a:srgbClr val="C00000"/>
                </a:solidFill>
                <a:latin typeface="Adobe Gothic Std B" pitchFamily="34" charset="-128"/>
                <a:ea typeface="Adobe Gothic Std B" pitchFamily="34" charset="-128"/>
              </a:rPr>
              <a:t> and</a:t>
            </a:r>
            <a:br>
              <a:rPr lang="en-IN" b="1" dirty="0" smtClean="0">
                <a:solidFill>
                  <a:srgbClr val="C00000"/>
                </a:solidFill>
                <a:latin typeface="Adobe Gothic Std B" pitchFamily="34" charset="-128"/>
                <a:ea typeface="Adobe Gothic Std B" pitchFamily="34" charset="-128"/>
              </a:rPr>
            </a:br>
            <a:r>
              <a:rPr lang="en-IN" b="1" dirty="0" smtClean="0">
                <a:solidFill>
                  <a:srgbClr val="C00000"/>
                </a:solidFill>
                <a:latin typeface="Adobe Gothic Std B" pitchFamily="34" charset="-128"/>
                <a:ea typeface="Adobe Gothic Std B" pitchFamily="34" charset="-128"/>
              </a:rPr>
              <a:t>download all the files</a:t>
            </a:r>
            <a:endParaRPr lang="en-IN" b="1" dirty="0">
              <a:solidFill>
                <a:srgbClr val="C00000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44408" y="260648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i="1" dirty="0" smtClean="0"/>
              <a:t>2018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11560" y="3573016"/>
            <a:ext cx="8064896" cy="1752600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https://github.com/saket1402/BootcampR2018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1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536" y="2276872"/>
            <a:ext cx="8262262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4400" b="1" dirty="0" smtClean="0">
                <a:solidFill>
                  <a:srgbClr val="C00000"/>
                </a:solidFill>
              </a:rPr>
              <a:t>You have been seeing  </a:t>
            </a:r>
            <a:r>
              <a:rPr lang="en-IN" sz="4400" b="1" dirty="0" err="1" smtClean="0">
                <a:solidFill>
                  <a:srgbClr val="C00000"/>
                </a:solidFill>
              </a:rPr>
              <a:t>Infographics</a:t>
            </a:r>
            <a:endParaRPr lang="en-IN" sz="4400" b="1" dirty="0" smtClean="0">
              <a:solidFill>
                <a:srgbClr val="C00000"/>
              </a:solidFill>
            </a:endParaRPr>
          </a:p>
          <a:p>
            <a:pPr algn="ctr"/>
            <a:r>
              <a:rPr lang="en-IN" sz="4400" b="1" dirty="0" smtClean="0">
                <a:solidFill>
                  <a:srgbClr val="C00000"/>
                </a:solidFill>
              </a:rPr>
              <a:t> in the slides before!!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4264885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9872" y="980728"/>
            <a:ext cx="756084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 smtClean="0">
                <a:solidFill>
                  <a:srgbClr val="C00000"/>
                </a:solidFill>
              </a:rPr>
              <a:t>Let us test our brain and Counting skills</a:t>
            </a:r>
          </a:p>
          <a:p>
            <a:pPr algn="ctr"/>
            <a:endParaRPr lang="en-IN" sz="4800" b="1" dirty="0">
              <a:solidFill>
                <a:srgbClr val="C00000"/>
              </a:solidFill>
            </a:endParaRPr>
          </a:p>
          <a:p>
            <a:pPr algn="ctr"/>
            <a:endParaRPr lang="en-IN" sz="4800" b="1" dirty="0" smtClean="0">
              <a:solidFill>
                <a:srgbClr val="C00000"/>
              </a:solidFill>
            </a:endParaRPr>
          </a:p>
          <a:p>
            <a:r>
              <a:rPr lang="en-IN" sz="3600" b="1" dirty="0" smtClean="0"/>
              <a:t>Tell what does your brain process first </a:t>
            </a:r>
          </a:p>
          <a:p>
            <a:pPr marL="742950" indent="-742950">
              <a:buAutoNum type="arabicParenR"/>
            </a:pPr>
            <a:r>
              <a:rPr lang="en-IN" sz="3600" b="1" dirty="0" smtClean="0"/>
              <a:t>Number or,</a:t>
            </a:r>
          </a:p>
          <a:p>
            <a:pPr marL="742950" indent="-742950">
              <a:buAutoNum type="arabicParenR"/>
            </a:pPr>
            <a:r>
              <a:rPr lang="en-IN" sz="3600" b="1" dirty="0" smtClean="0"/>
              <a:t>Graphic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346939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pizza vec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268760"/>
            <a:ext cx="5544616" cy="388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72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pizza vec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30941"/>
            <a:ext cx="3291792" cy="230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mage result for pizza vec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730941"/>
            <a:ext cx="3291792" cy="230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11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mage result for pizza vect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714298"/>
            <a:ext cx="1152128" cy="80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mage result for pizza vect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87845"/>
            <a:ext cx="1152128" cy="80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mage result for pizza vect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587" y="2519550"/>
            <a:ext cx="1299213" cy="90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pizza vecto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589" y="2708920"/>
            <a:ext cx="1342756" cy="939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pizza vect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461760"/>
            <a:ext cx="1296144" cy="90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pizza vect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587" y="4691694"/>
            <a:ext cx="1299213" cy="90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pizza vecto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3" y="4696558"/>
            <a:ext cx="1275259" cy="89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pizza vect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573226"/>
            <a:ext cx="1296144" cy="90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Image result for pizza vecto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56895"/>
            <a:ext cx="1224136" cy="856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mage result for pizza vector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99" y="3789040"/>
            <a:ext cx="1271917" cy="89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pizza vector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99" y="1520788"/>
            <a:ext cx="1362947" cy="95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 result for pizza vector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345" y="1617956"/>
            <a:ext cx="1244449" cy="87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pizza vector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652" y="3561009"/>
            <a:ext cx="1325587" cy="927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39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/>
          <a:lstStyle/>
          <a:p>
            <a:r>
              <a:rPr lang="en-IN" dirty="0" smtClean="0">
                <a:solidFill>
                  <a:srgbClr val="C00000"/>
                </a:solidFill>
              </a:rPr>
              <a:t>Custom </a:t>
            </a:r>
            <a:r>
              <a:rPr lang="en-IN" dirty="0" smtClean="0">
                <a:solidFill>
                  <a:srgbClr val="C00000"/>
                </a:solidFill>
              </a:rPr>
              <a:t>Visuals for </a:t>
            </a:r>
            <a:r>
              <a:rPr lang="en-IN" dirty="0" err="1" smtClean="0">
                <a:solidFill>
                  <a:srgbClr val="C00000"/>
                </a:solidFill>
              </a:rPr>
              <a:t>Infographics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/>
              <a:t>Synoptic Panel by SQL </a:t>
            </a:r>
            <a:r>
              <a:rPr lang="en-IN" b="1" dirty="0" smtClean="0"/>
              <a:t>BI</a:t>
            </a:r>
            <a:br>
              <a:rPr lang="en-IN" b="1" dirty="0" smtClean="0"/>
            </a:br>
            <a:r>
              <a:rPr lang="en-IN" sz="2400" dirty="0" smtClean="0"/>
              <a:t>With </a:t>
            </a:r>
            <a:r>
              <a:rPr lang="en-IN" sz="2400" dirty="0"/>
              <a:t>this visualization you can define regions in any picture or images, and map data points to the image in your Power BI report</a:t>
            </a:r>
            <a:r>
              <a:rPr lang="en-IN" sz="2400" dirty="0" smtClean="0"/>
              <a:t>.</a:t>
            </a:r>
            <a:br>
              <a:rPr lang="en-IN" sz="2400" dirty="0" smtClean="0"/>
            </a:br>
            <a:endParaRPr lang="en-IN" sz="2400" dirty="0" smtClean="0"/>
          </a:p>
          <a:p>
            <a:r>
              <a:rPr lang="en-IN" sz="2400" b="1" dirty="0"/>
              <a:t>Visit: </a:t>
            </a:r>
            <a:r>
              <a:rPr lang="en-IN" sz="2400" b="1" dirty="0">
                <a:hlinkClick r:id="rId2"/>
              </a:rPr>
              <a:t>https://synoptic.design</a:t>
            </a:r>
            <a:r>
              <a:rPr lang="en-IN" sz="2400" b="1" dirty="0" smtClean="0">
                <a:hlinkClick r:id="rId2"/>
              </a:rPr>
              <a:t>/</a:t>
            </a:r>
            <a:endParaRPr lang="en-IN" sz="2400" b="1" dirty="0" smtClean="0"/>
          </a:p>
          <a:p>
            <a:r>
              <a:rPr lang="en-IN" sz="2400" dirty="0" smtClean="0"/>
              <a:t>Load car-data in Power BI. Open below link:</a:t>
            </a:r>
            <a:r>
              <a:rPr lang="en-IN" sz="2400" dirty="0" smtClean="0">
                <a:hlinkClick r:id="rId3"/>
              </a:rPr>
              <a:t/>
            </a:r>
            <a:br>
              <a:rPr lang="en-IN" sz="2400" dirty="0" smtClean="0">
                <a:hlinkClick r:id="rId3"/>
              </a:rPr>
            </a:br>
            <a:r>
              <a:rPr lang="en-IN" sz="2400" dirty="0" smtClean="0">
                <a:hlinkClick r:id="rId3"/>
              </a:rPr>
              <a:t>https</a:t>
            </a:r>
            <a:r>
              <a:rPr lang="en-IN" sz="2400" dirty="0">
                <a:hlinkClick r:id="rId3"/>
              </a:rPr>
              <a:t>://www.123rf.com/photo_1648382_sw-car--layout-for-presentation--</a:t>
            </a:r>
            <a:r>
              <a:rPr lang="en-IN" sz="2400" dirty="0" smtClean="0">
                <a:hlinkClick r:id="rId3"/>
              </a:rPr>
              <a:t>vector.html</a:t>
            </a:r>
            <a:endParaRPr lang="en-IN" sz="2400" dirty="0" smtClean="0"/>
          </a:p>
          <a:p>
            <a:r>
              <a:rPr lang="en-IN" sz="2400" dirty="0" smtClean="0"/>
              <a:t>Upload image to synoptic designer</a:t>
            </a:r>
          </a:p>
          <a:p>
            <a:r>
              <a:rPr lang="en-IN" sz="2400" dirty="0" smtClean="0"/>
              <a:t>Define Areas</a:t>
            </a:r>
          </a:p>
          <a:p>
            <a:r>
              <a:rPr lang="en-IN" sz="2400" dirty="0" smtClean="0"/>
              <a:t>Export </a:t>
            </a:r>
            <a:r>
              <a:rPr lang="en-IN" sz="2400" dirty="0" err="1" smtClean="0"/>
              <a:t>svg</a:t>
            </a:r>
            <a:r>
              <a:rPr lang="en-IN" sz="2400" dirty="0" smtClean="0"/>
              <a:t> file</a:t>
            </a:r>
          </a:p>
          <a:p>
            <a:r>
              <a:rPr lang="en-IN" sz="2400" dirty="0" smtClean="0"/>
              <a:t>Import </a:t>
            </a:r>
            <a:r>
              <a:rPr lang="en-IN" sz="2400" dirty="0" err="1" smtClean="0"/>
              <a:t>svg</a:t>
            </a:r>
            <a:r>
              <a:rPr lang="en-IN" sz="2400" dirty="0" smtClean="0"/>
              <a:t> in Synoptic Custom Visual</a:t>
            </a:r>
          </a:p>
          <a:p>
            <a:endParaRPr lang="en-IN" sz="2400" dirty="0"/>
          </a:p>
        </p:txBody>
      </p:sp>
      <p:pic>
        <p:nvPicPr>
          <p:cNvPr id="4" name="Picture 2" descr="Image result for powerbi logo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55" b="22844"/>
          <a:stretch/>
        </p:blipFill>
        <p:spPr bwMode="auto">
          <a:xfrm>
            <a:off x="6516216" y="188640"/>
            <a:ext cx="2392143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92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Custom Filters using Chiclet Slicer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Create </a:t>
            </a:r>
            <a:r>
              <a:rPr lang="en-IN" sz="2400" dirty="0"/>
              <a:t>another </a:t>
            </a:r>
            <a:r>
              <a:rPr lang="en-IN" sz="2400" dirty="0" smtClean="0"/>
              <a:t>spread sheet </a:t>
            </a:r>
            <a:r>
              <a:rPr lang="en-IN" sz="2400" dirty="0"/>
              <a:t>with accident types and a field called logo which is a URL for an image related to each item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Change data type to web </a:t>
            </a:r>
            <a:r>
              <a:rPr lang="en-IN" sz="2400" dirty="0" err="1" smtClean="0"/>
              <a:t>url</a:t>
            </a:r>
            <a:endParaRPr lang="en-IN" sz="2400" dirty="0" smtClean="0"/>
          </a:p>
          <a:p>
            <a:r>
              <a:rPr lang="en-IN" sz="2400" dirty="0"/>
              <a:t>Now in the Chiclet Slicer custom visual I set fields as accident type, and Image as Logo, </a:t>
            </a:r>
            <a:br>
              <a:rPr lang="en-IN" sz="2400" dirty="0"/>
            </a:br>
            <a:r>
              <a:rPr lang="en-IN" sz="2400" dirty="0" smtClean="0"/>
              <a:t>and </a:t>
            </a:r>
            <a:r>
              <a:rPr lang="en-IN" sz="2400" dirty="0"/>
              <a:t>count of </a:t>
            </a:r>
            <a:r>
              <a:rPr lang="en-IN" sz="2400" dirty="0" err="1" smtClean="0"/>
              <a:t>regno</a:t>
            </a:r>
            <a:r>
              <a:rPr lang="en-IN" sz="2400" dirty="0" smtClean="0"/>
              <a:t>. </a:t>
            </a:r>
            <a:r>
              <a:rPr lang="en-IN" sz="2400" dirty="0"/>
              <a:t>as Values.</a:t>
            </a:r>
            <a:endParaRPr lang="en-IN" sz="2400" dirty="0" smtClean="0"/>
          </a:p>
          <a:p>
            <a:endParaRPr lang="en-IN" sz="24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645024"/>
            <a:ext cx="1551678" cy="2793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172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Integrating Shape Maps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Shape Map allows you to add your own </a:t>
            </a:r>
            <a:r>
              <a:rPr lang="en-IN" dirty="0" smtClean="0"/>
              <a:t>Map</a:t>
            </a:r>
          </a:p>
          <a:p>
            <a:r>
              <a:rPr lang="en-IN" dirty="0" smtClean="0"/>
              <a:t>Consists of geometry data – points, boundaries, lines etc.</a:t>
            </a:r>
          </a:p>
          <a:p>
            <a:r>
              <a:rPr lang="en-IN" dirty="0" smtClean="0"/>
              <a:t>Convert </a:t>
            </a:r>
            <a:r>
              <a:rPr lang="en-IN" dirty="0"/>
              <a:t>it to TOPO </a:t>
            </a:r>
            <a:r>
              <a:rPr lang="en-IN" dirty="0" smtClean="0"/>
              <a:t>JSON for using it in PowerBI.</a:t>
            </a:r>
          </a:p>
          <a:p>
            <a:r>
              <a:rPr lang="en-IN" dirty="0" smtClean="0"/>
              <a:t>Find file source </a:t>
            </a:r>
            <a:r>
              <a:rPr lang="en-IN" dirty="0" smtClean="0">
                <a:hlinkClick r:id="rId2"/>
              </a:rPr>
              <a:t>here</a:t>
            </a:r>
            <a:endParaRPr lang="en-IN" dirty="0" smtClean="0"/>
          </a:p>
          <a:p>
            <a:r>
              <a:rPr lang="en-IN" dirty="0" smtClean="0"/>
              <a:t>Source</a:t>
            </a:r>
            <a:r>
              <a:rPr lang="en-IN" dirty="0"/>
              <a:t>: </a:t>
            </a:r>
            <a:r>
              <a:rPr lang="en-IN" dirty="0">
                <a:hlinkClick r:id="rId3"/>
              </a:rPr>
              <a:t>http://shpescape.com</a:t>
            </a:r>
            <a:r>
              <a:rPr lang="en-IN" dirty="0" smtClean="0">
                <a:hlinkClick r:id="rId3"/>
              </a:rPr>
              <a:t>/</a:t>
            </a:r>
            <a:endParaRPr lang="en-IN" dirty="0" smtClean="0"/>
          </a:p>
          <a:p>
            <a:r>
              <a:rPr lang="en-IN" dirty="0"/>
              <a:t>Verify </a:t>
            </a:r>
            <a:r>
              <a:rPr lang="en-IN" dirty="0" smtClean="0"/>
              <a:t>regions </a:t>
            </a:r>
            <a:r>
              <a:rPr lang="en-IN" dirty="0"/>
              <a:t>in Format -&gt; Shape section with clicking on “View Map Keys</a:t>
            </a:r>
            <a:r>
              <a:rPr lang="en-IN" dirty="0" smtClean="0"/>
              <a:t>”</a:t>
            </a:r>
          </a:p>
          <a:p>
            <a:r>
              <a:rPr lang="en-IN" b="1" dirty="0" smtClean="0"/>
              <a:t>Cons: </a:t>
            </a:r>
            <a:r>
              <a:rPr lang="en-IN" dirty="0" smtClean="0"/>
              <a:t>You </a:t>
            </a:r>
            <a:r>
              <a:rPr lang="en-IN" dirty="0"/>
              <a:t>cannot add other layers of map to it (for example if you want to add </a:t>
            </a:r>
            <a:r>
              <a:rPr lang="en-IN" dirty="0" err="1"/>
              <a:t>heatmap</a:t>
            </a:r>
            <a:r>
              <a:rPr lang="en-IN" dirty="0"/>
              <a:t>, or bubbles to it)</a:t>
            </a:r>
          </a:p>
        </p:txBody>
      </p:sp>
    </p:spTree>
    <p:extLst>
      <p:ext uri="{BB962C8B-B14F-4D97-AF65-F5344CB8AC3E}">
        <p14:creationId xmlns:p14="http://schemas.microsoft.com/office/powerpoint/2010/main" val="351032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3768" y="2636911"/>
            <a:ext cx="375551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6000" b="1" dirty="0" smtClean="0">
                <a:solidFill>
                  <a:srgbClr val="C00000"/>
                </a:solidFill>
              </a:rPr>
              <a:t>Questions?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178352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2492896"/>
            <a:ext cx="6858000" cy="1089075"/>
          </a:xfrm>
        </p:spPr>
        <p:txBody>
          <a:bodyPr>
            <a:normAutofit/>
          </a:bodyPr>
          <a:lstStyle/>
          <a:p>
            <a:r>
              <a:rPr lang="en-IN" b="1" dirty="0" err="1" smtClean="0">
                <a:solidFill>
                  <a:srgbClr val="C00000"/>
                </a:solidFill>
                <a:latin typeface="Adobe Gothic Std B" pitchFamily="34" charset="-128"/>
                <a:ea typeface="Adobe Gothic Std B" pitchFamily="34" charset="-128"/>
              </a:rPr>
              <a:t>Infographics</a:t>
            </a:r>
            <a:r>
              <a:rPr lang="en-IN" b="1" dirty="0" smtClean="0">
                <a:solidFill>
                  <a:srgbClr val="C00000"/>
                </a:solidFill>
                <a:latin typeface="Adobe Gothic Std B" pitchFamily="34" charset="-128"/>
                <a:ea typeface="Adobe Gothic Std B" pitchFamily="34" charset="-128"/>
              </a:rPr>
              <a:t> using</a:t>
            </a:r>
            <a:endParaRPr lang="en-IN" b="1" dirty="0">
              <a:solidFill>
                <a:srgbClr val="C00000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63072" y="6309320"/>
            <a:ext cx="3780928" cy="548680"/>
          </a:xfrm>
        </p:spPr>
        <p:txBody>
          <a:bodyPr>
            <a:normAutofit/>
          </a:bodyPr>
          <a:lstStyle/>
          <a:p>
            <a:r>
              <a:rPr lang="en-IN" sz="2800" i="1" dirty="0" smtClean="0">
                <a:solidFill>
                  <a:srgbClr val="C00000"/>
                </a:solidFill>
              </a:rPr>
              <a:t>Envision Club</a:t>
            </a:r>
            <a:endParaRPr lang="en-IN" sz="2800" i="1" dirty="0">
              <a:solidFill>
                <a:srgbClr val="C00000"/>
              </a:solidFill>
            </a:endParaRPr>
          </a:p>
        </p:txBody>
      </p:sp>
      <p:pic>
        <p:nvPicPr>
          <p:cNvPr id="1026" name="Picture 2" descr="Image result for powerbi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55" b="22844"/>
          <a:stretch/>
        </p:blipFill>
        <p:spPr bwMode="auto">
          <a:xfrm>
            <a:off x="4644008" y="3501008"/>
            <a:ext cx="3312368" cy="797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244408" y="260648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i="1" dirty="0" smtClean="0"/>
              <a:t>2018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33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03648" y="2348880"/>
            <a:ext cx="610455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5400" b="1" dirty="0" smtClean="0">
                <a:solidFill>
                  <a:srgbClr val="C00000"/>
                </a:solidFill>
                <a:latin typeface="Adobe Gothic Std B" pitchFamily="34" charset="-128"/>
                <a:ea typeface="Adobe Gothic Std B" pitchFamily="34" charset="-128"/>
              </a:rPr>
              <a:t>Why </a:t>
            </a:r>
            <a:r>
              <a:rPr lang="en-IN" sz="5400" b="1" dirty="0" err="1" smtClean="0">
                <a:solidFill>
                  <a:srgbClr val="C00000"/>
                </a:solidFill>
                <a:latin typeface="Adobe Gothic Std B" pitchFamily="34" charset="-128"/>
                <a:ea typeface="Adobe Gothic Std B" pitchFamily="34" charset="-128"/>
              </a:rPr>
              <a:t>Infographics</a:t>
            </a:r>
            <a:r>
              <a:rPr lang="en-IN" sz="5400" b="1" dirty="0" smtClean="0">
                <a:solidFill>
                  <a:srgbClr val="C00000"/>
                </a:solidFill>
                <a:latin typeface="Adobe Gothic Std B" pitchFamily="34" charset="-128"/>
                <a:ea typeface="Adobe Gothic Std B" pitchFamily="34" charset="-128"/>
              </a:rPr>
              <a:t>?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2431929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86" y="0"/>
            <a:ext cx="9278606" cy="6869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11"/>
          <a:stretch/>
        </p:blipFill>
        <p:spPr bwMode="auto">
          <a:xfrm>
            <a:off x="5580112" y="1556792"/>
            <a:ext cx="3368139" cy="72008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027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640"/>
            <a:ext cx="9144000" cy="6487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354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0"/>
            <a:ext cx="8784976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24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0"/>
            <a:ext cx="878497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74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398"/>
            <a:ext cx="8307030" cy="6840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239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924944"/>
            <a:ext cx="8229600" cy="1143000"/>
          </a:xfrm>
        </p:spPr>
        <p:txBody>
          <a:bodyPr/>
          <a:lstStyle/>
          <a:p>
            <a:r>
              <a:rPr lang="en-IN" b="1" dirty="0" smtClean="0">
                <a:solidFill>
                  <a:srgbClr val="C00000"/>
                </a:solidFill>
              </a:rPr>
              <a:t>What is </a:t>
            </a:r>
            <a:r>
              <a:rPr lang="en-IN" b="1" dirty="0" err="1" smtClean="0">
                <a:solidFill>
                  <a:srgbClr val="C00000"/>
                </a:solidFill>
              </a:rPr>
              <a:t>Infographics</a:t>
            </a:r>
            <a:r>
              <a:rPr lang="en-IN" b="1" dirty="0" smtClean="0">
                <a:solidFill>
                  <a:srgbClr val="C00000"/>
                </a:solidFill>
              </a:rPr>
              <a:t>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9108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202</Words>
  <Application>Microsoft Office PowerPoint</Application>
  <PresentationFormat>On-screen Show (4:3)</PresentationFormat>
  <Paragraphs>37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Open the following url and download all the files</vt:lpstr>
      <vt:lpstr>Infographics using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Infographics?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Custom Visuals for Infographics</vt:lpstr>
      <vt:lpstr>Custom Filters using Chiclet Slicer</vt:lpstr>
      <vt:lpstr>Integrating Shape Maps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Infographics using</dc:title>
  <dc:creator>Saket Kumar</dc:creator>
  <cp:lastModifiedBy>Saket Kumar</cp:lastModifiedBy>
  <cp:revision>11</cp:revision>
  <dcterms:created xsi:type="dcterms:W3CDTF">2018-03-28T21:51:14Z</dcterms:created>
  <dcterms:modified xsi:type="dcterms:W3CDTF">2018-03-29T00:04:10Z</dcterms:modified>
</cp:coreProperties>
</file>