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4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2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2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9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7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0946-B5EA-4BC0-BC22-02CD0B05A1A3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5E73-7BAB-4931-9E31-8724ACB8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3026717"/>
          </a:xfrm>
        </p:spPr>
        <p:txBody>
          <a:bodyPr>
            <a:normAutofit/>
          </a:bodyPr>
          <a:lstStyle/>
          <a:p>
            <a:r>
              <a:rPr lang="en-IN" dirty="0" smtClean="0"/>
              <a:t>Bootcamp Session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R Programming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6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Functions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r>
              <a:rPr lang="en-IN" dirty="0" smtClean="0"/>
              <a:t>Split()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split() function takes a vector or other objects and splits it into groups determined by a </a:t>
            </a:r>
            <a:r>
              <a:rPr lang="en-IN" dirty="0" smtClean="0"/>
              <a:t>factor or </a:t>
            </a:r>
            <a:r>
              <a:rPr lang="en-IN" dirty="0"/>
              <a:t>list of factors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Using it with </a:t>
            </a:r>
            <a:r>
              <a:rPr lang="en-IN" dirty="0" err="1" smtClean="0"/>
              <a:t>lapply</a:t>
            </a:r>
            <a:r>
              <a:rPr lang="en-IN" dirty="0" smtClean="0"/>
              <a:t>() and </a:t>
            </a:r>
            <a:r>
              <a:rPr lang="en-IN" dirty="0" err="1" smtClean="0"/>
              <a:t>sapply</a:t>
            </a:r>
            <a:r>
              <a:rPr lang="en-IN" dirty="0" smtClean="0"/>
              <a:t>() </a:t>
            </a:r>
            <a:r>
              <a:rPr lang="en-IN" dirty="0"/>
              <a:t>is sometimes referred to </a:t>
            </a:r>
            <a:r>
              <a:rPr lang="en-IN" dirty="0" smtClean="0"/>
              <a:t>as “map-reduce</a:t>
            </a:r>
            <a:r>
              <a:rPr lang="en-IN" dirty="0"/>
              <a:t>” in other contexts.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155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Functions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r>
              <a:rPr lang="en-IN" dirty="0" err="1" smtClean="0"/>
              <a:t>Tapply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tapply</a:t>
            </a:r>
            <a:r>
              <a:rPr lang="en-IN" dirty="0"/>
              <a:t>() is used to apply a function over subsets of a vector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It </a:t>
            </a:r>
            <a:r>
              <a:rPr lang="en-IN" dirty="0"/>
              <a:t>can be thought of as a </a:t>
            </a:r>
            <a:r>
              <a:rPr lang="en-IN" dirty="0" smtClean="0"/>
              <a:t>combination of </a:t>
            </a:r>
            <a:r>
              <a:rPr lang="en-IN" dirty="0"/>
              <a:t>split() and </a:t>
            </a:r>
            <a:r>
              <a:rPr lang="en-IN" dirty="0" err="1"/>
              <a:t>sapply</a:t>
            </a:r>
            <a:r>
              <a:rPr lang="en-IN" dirty="0"/>
              <a:t>() for vectors only.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8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i="1" dirty="0" err="1"/>
              <a:t>g</a:t>
            </a:r>
            <a:r>
              <a:rPr lang="en-IN" b="1" i="1" dirty="0" err="1" smtClean="0"/>
              <a:t>gplot</a:t>
            </a:r>
            <a:endParaRPr lang="en-IN" b="1" i="1" dirty="0" smtClean="0"/>
          </a:p>
          <a:p>
            <a:r>
              <a:rPr lang="en-IN" dirty="0"/>
              <a:t>The ggplot2 package allows you to quickly plot attractive graphics and to visualize </a:t>
            </a:r>
            <a:r>
              <a:rPr lang="en-IN" dirty="0" smtClean="0"/>
              <a:t>and explore </a:t>
            </a:r>
            <a:r>
              <a:rPr lang="en-IN" dirty="0"/>
              <a:t>data.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The basic steps behind creating a plot with ggplot2 are</a:t>
            </a:r>
            <a:r>
              <a:rPr lang="en-IN" dirty="0" smtClean="0"/>
              <a:t>:</a:t>
            </a:r>
          </a:p>
          <a:p>
            <a:r>
              <a:rPr lang="en-IN" dirty="0"/>
              <a:t>Create an object of the </a:t>
            </a:r>
            <a:r>
              <a:rPr lang="en-IN" dirty="0" err="1"/>
              <a:t>ggplot</a:t>
            </a:r>
            <a:r>
              <a:rPr lang="en-IN" dirty="0"/>
              <a:t> class, typically specifying the </a:t>
            </a:r>
            <a:r>
              <a:rPr lang="en-IN" b="1" dirty="0"/>
              <a:t>data and some or all of </a:t>
            </a:r>
            <a:r>
              <a:rPr lang="en-IN" b="1" dirty="0" smtClean="0"/>
              <a:t>the aesthetics;</a:t>
            </a:r>
          </a:p>
          <a:p>
            <a:r>
              <a:rPr lang="en-IN" dirty="0"/>
              <a:t>Add on </a:t>
            </a:r>
            <a:r>
              <a:rPr lang="en-IN" b="1" dirty="0" err="1"/>
              <a:t>geoms</a:t>
            </a:r>
            <a:r>
              <a:rPr lang="en-IN" b="1" dirty="0"/>
              <a:t> and other elements to create and customize the plot, using +.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7453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Data with </a:t>
            </a:r>
            <a:r>
              <a:rPr lang="en-IN" b="1" i="1" dirty="0" err="1" smtClean="0"/>
              <a:t>dplyr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i="1" dirty="0"/>
              <a:t>select:</a:t>
            </a:r>
            <a:r>
              <a:rPr lang="en-IN" b="1" dirty="0"/>
              <a:t> </a:t>
            </a:r>
            <a:r>
              <a:rPr lang="en-IN" dirty="0"/>
              <a:t>return a subset of the columns of a data frame, using a f </a:t>
            </a:r>
            <a:r>
              <a:rPr lang="en-IN" dirty="0" err="1"/>
              <a:t>lexible</a:t>
            </a:r>
            <a:r>
              <a:rPr lang="en-IN" dirty="0"/>
              <a:t> notation</a:t>
            </a:r>
          </a:p>
          <a:p>
            <a:r>
              <a:rPr lang="en-IN" b="1" i="1" dirty="0"/>
              <a:t>filter:</a:t>
            </a:r>
            <a:r>
              <a:rPr lang="en-IN" b="1" dirty="0"/>
              <a:t> </a:t>
            </a:r>
            <a:r>
              <a:rPr lang="en-IN" dirty="0"/>
              <a:t>extract a subset of rows from a data frame based on logical conditions</a:t>
            </a:r>
          </a:p>
          <a:p>
            <a:r>
              <a:rPr lang="en-IN" b="1" i="1" dirty="0"/>
              <a:t>arrange</a:t>
            </a:r>
            <a:r>
              <a:rPr lang="en-IN" b="1" dirty="0"/>
              <a:t>: </a:t>
            </a:r>
            <a:r>
              <a:rPr lang="en-IN" dirty="0"/>
              <a:t>reorder rows of a data frame</a:t>
            </a:r>
          </a:p>
          <a:p>
            <a:r>
              <a:rPr lang="it-IT" b="1" i="1" dirty="0"/>
              <a:t>renam</a:t>
            </a:r>
            <a:r>
              <a:rPr lang="it-IT" b="1" dirty="0"/>
              <a:t>e: </a:t>
            </a:r>
            <a:r>
              <a:rPr lang="it-IT" dirty="0"/>
              <a:t>rename variables in a data frame</a:t>
            </a:r>
          </a:p>
          <a:p>
            <a:r>
              <a:rPr lang="en-IN" b="1" i="1" dirty="0"/>
              <a:t>mutate</a:t>
            </a:r>
            <a:r>
              <a:rPr lang="en-IN" b="1" dirty="0"/>
              <a:t>: </a:t>
            </a:r>
            <a:r>
              <a:rPr lang="en-IN" dirty="0"/>
              <a:t>add new variables/columns or transform existing variables</a:t>
            </a:r>
          </a:p>
          <a:p>
            <a:r>
              <a:rPr lang="en-IN" b="1" i="1" dirty="0"/>
              <a:t>summarise / summariz</a:t>
            </a:r>
            <a:r>
              <a:rPr lang="en-IN" b="1" dirty="0"/>
              <a:t>e: </a:t>
            </a:r>
            <a:r>
              <a:rPr lang="en-IN" dirty="0"/>
              <a:t>generate summary statistics of different variables in the data </a:t>
            </a:r>
            <a:r>
              <a:rPr lang="en-IN" dirty="0" err="1" smtClean="0"/>
              <a:t>frame,possibly</a:t>
            </a:r>
            <a:r>
              <a:rPr lang="en-IN" dirty="0" smtClean="0"/>
              <a:t> </a:t>
            </a:r>
            <a:r>
              <a:rPr lang="en-IN" dirty="0"/>
              <a:t>within strata</a:t>
            </a:r>
          </a:p>
          <a:p>
            <a:r>
              <a:rPr lang="en-IN" b="1" i="1" dirty="0"/>
              <a:t>%&gt;%:</a:t>
            </a:r>
            <a:r>
              <a:rPr lang="en-IN" dirty="0"/>
              <a:t> the “pipe” operator is used to connect multiple verb actions together into a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if and else:</a:t>
            </a:r>
            <a:r>
              <a:rPr lang="en-IN" dirty="0"/>
              <a:t> testing a condition and acting on it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for: </a:t>
            </a:r>
            <a:r>
              <a:rPr lang="en-IN" dirty="0"/>
              <a:t>execute a loop a fixed number of times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break: </a:t>
            </a:r>
            <a:r>
              <a:rPr lang="en-IN" dirty="0"/>
              <a:t>break the execution of a loop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next: </a:t>
            </a:r>
            <a:r>
              <a:rPr lang="en-IN" dirty="0"/>
              <a:t>skip an iteration of a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structure allows you to test a condition and act on it </a:t>
            </a:r>
            <a:r>
              <a:rPr lang="en-IN" dirty="0" smtClean="0"/>
              <a:t>depending on </a:t>
            </a:r>
            <a:r>
              <a:rPr lang="en-IN" dirty="0"/>
              <a:t>whether it’s true or false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1" y="3717032"/>
            <a:ext cx="3379511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3528392" cy="2067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6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R, for loops take an iterator variable and assign it successive values from a sequence </a:t>
            </a:r>
            <a:r>
              <a:rPr lang="en-IN" dirty="0" smtClean="0"/>
              <a:t>or vector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loops are most commonly used for iterating over the elements of an object (</a:t>
            </a:r>
            <a:r>
              <a:rPr lang="en-IN" dirty="0" smtClean="0"/>
              <a:t>list, vector</a:t>
            </a:r>
            <a:r>
              <a:rPr lang="en-IN" dirty="0"/>
              <a:t>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1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 </a:t>
            </a:r>
            <a:r>
              <a:rPr lang="en-IN" b="1" dirty="0" smtClean="0"/>
              <a:t>Loops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Nested for </a:t>
            </a:r>
            <a:r>
              <a:rPr lang="en-IN" b="1" dirty="0" smtClean="0"/>
              <a:t>loops</a:t>
            </a:r>
          </a:p>
          <a:p>
            <a:pPr marL="0" indent="0">
              <a:buNone/>
            </a:pPr>
            <a:r>
              <a:rPr lang="en-IN" dirty="0"/>
              <a:t>for loops can be nested inside of each other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Nesting beyond 2 to 3 levels often </a:t>
            </a:r>
            <a:r>
              <a:rPr lang="en-IN" dirty="0" smtClean="0">
                <a:solidFill>
                  <a:srgbClr val="FF0000"/>
                </a:solidFill>
              </a:rPr>
              <a:t>makes it </a:t>
            </a:r>
            <a:r>
              <a:rPr lang="en-IN" dirty="0">
                <a:solidFill>
                  <a:srgbClr val="FF0000"/>
                </a:solidFill>
              </a:rPr>
              <a:t>difficult to read or understand the code.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Next</a:t>
            </a:r>
            <a:br>
              <a:rPr lang="en-IN" b="1" dirty="0" smtClean="0"/>
            </a:br>
            <a:r>
              <a:rPr lang="en-IN" dirty="0" smtClean="0"/>
              <a:t>next </a:t>
            </a:r>
            <a:r>
              <a:rPr lang="en-IN" dirty="0"/>
              <a:t>is used to skip an iteration of a loop</a:t>
            </a:r>
            <a:r>
              <a:rPr lang="en-IN" dirty="0" smtClean="0"/>
              <a:t>.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Break</a:t>
            </a:r>
            <a:br>
              <a:rPr lang="en-IN" b="1" dirty="0" smtClean="0"/>
            </a:br>
            <a:r>
              <a:rPr lang="en-IN" dirty="0" err="1" smtClean="0"/>
              <a:t>break</a:t>
            </a:r>
            <a:r>
              <a:rPr lang="en-IN" dirty="0" smtClean="0"/>
              <a:t> </a:t>
            </a:r>
            <a:r>
              <a:rPr lang="en-IN" dirty="0"/>
              <a:t>is used to exit a loop immediately, regardless of what iteration the loop may be on.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While loops begin by testing a condition. If it is true, then they execute the loop body.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Once </a:t>
            </a:r>
            <a:r>
              <a:rPr lang="en-IN" dirty="0"/>
              <a:t>the </a:t>
            </a:r>
            <a:r>
              <a:rPr lang="en-IN" dirty="0" smtClean="0"/>
              <a:t>loop body </a:t>
            </a:r>
            <a:r>
              <a:rPr lang="en-IN" dirty="0"/>
              <a:t>is executed, the condition is tested again, and so forth, until the condition is false, after </a:t>
            </a:r>
            <a:r>
              <a:rPr lang="en-IN" dirty="0" smtClean="0"/>
              <a:t>which the </a:t>
            </a:r>
            <a:r>
              <a:rPr lang="en-IN" dirty="0"/>
              <a:t>loop exits.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9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r>
              <a:rPr lang="en-IN" dirty="0" err="1" smtClean="0"/>
              <a:t>Lapply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lapply</a:t>
            </a:r>
            <a:r>
              <a:rPr lang="en-IN" dirty="0"/>
              <a:t>() function does the following simple series of operations: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it </a:t>
            </a:r>
            <a:r>
              <a:rPr lang="en-IN" dirty="0"/>
              <a:t>loops over a list, iterating over each element in that list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it </a:t>
            </a:r>
            <a:r>
              <a:rPr lang="en-IN" dirty="0"/>
              <a:t>applies a function to each element of the list (a function that you specify)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and </a:t>
            </a:r>
            <a:r>
              <a:rPr lang="en-IN" dirty="0"/>
              <a:t>returns a list (the l is for “list”).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0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</a:t>
            </a:r>
            <a:r>
              <a:rPr lang="en-IN" dirty="0" smtClean="0"/>
              <a:t>Functions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896544"/>
          </a:xfrm>
        </p:spPr>
        <p:txBody>
          <a:bodyPr>
            <a:normAutofit fontScale="85000" lnSpcReduction="20000"/>
          </a:bodyPr>
          <a:lstStyle/>
          <a:p>
            <a:r>
              <a:rPr lang="en-IN" sz="3300" dirty="0" err="1" smtClean="0"/>
              <a:t>Sapply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endParaRPr lang="en-IN" b="1" i="1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/>
              <a:t>sapply</a:t>
            </a:r>
            <a:r>
              <a:rPr lang="en-IN" dirty="0"/>
              <a:t>() function behaves similarly to </a:t>
            </a:r>
            <a:r>
              <a:rPr lang="en-IN" dirty="0" err="1"/>
              <a:t>lapply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i="1" dirty="0"/>
              <a:t/>
            </a:r>
            <a:br>
              <a:rPr lang="en-IN" i="1" dirty="0"/>
            </a:br>
            <a:r>
              <a:rPr lang="en-IN" i="1" dirty="0" err="1" smtClean="0"/>
              <a:t>sapply</a:t>
            </a:r>
            <a:r>
              <a:rPr lang="en-IN" i="1" dirty="0"/>
              <a:t>() </a:t>
            </a:r>
            <a:r>
              <a:rPr lang="en-IN" dirty="0"/>
              <a:t>will try to simplify the result of </a:t>
            </a:r>
            <a:r>
              <a:rPr lang="en-IN" dirty="0" err="1"/>
              <a:t>lapply</a:t>
            </a:r>
            <a:r>
              <a:rPr lang="en-IN" dirty="0"/>
              <a:t>() if possible.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Essentially</a:t>
            </a:r>
            <a:r>
              <a:rPr lang="en-IN" dirty="0"/>
              <a:t>, </a:t>
            </a:r>
            <a:r>
              <a:rPr lang="en-IN" dirty="0" err="1"/>
              <a:t>sapply</a:t>
            </a:r>
            <a:r>
              <a:rPr lang="en-IN" dirty="0"/>
              <a:t>() calls </a:t>
            </a:r>
            <a:r>
              <a:rPr lang="en-IN" dirty="0" err="1"/>
              <a:t>lapply</a:t>
            </a:r>
            <a:r>
              <a:rPr lang="en-IN" dirty="0" smtClean="0"/>
              <a:t>() on </a:t>
            </a:r>
            <a:r>
              <a:rPr lang="en-IN" dirty="0"/>
              <a:t>its input and then applies the following algorithm</a:t>
            </a:r>
            <a:r>
              <a:rPr lang="en-IN" dirty="0" smtClean="0"/>
              <a:t>:</a:t>
            </a:r>
            <a:br>
              <a:rPr lang="en-IN" dirty="0" smtClean="0"/>
            </a:br>
            <a:endParaRPr lang="en-IN" dirty="0"/>
          </a:p>
          <a:p>
            <a:pPr marL="0" indent="0">
              <a:buNone/>
            </a:pPr>
            <a:r>
              <a:rPr lang="en-IN" sz="2600" dirty="0"/>
              <a:t>• If the result is a list where every element is length 1, </a:t>
            </a:r>
            <a:r>
              <a:rPr lang="en-IN" sz="2600" dirty="0" smtClean="0"/>
              <a:t/>
            </a:r>
            <a:br>
              <a:rPr lang="en-IN" sz="2600" dirty="0" smtClean="0"/>
            </a:br>
            <a:r>
              <a:rPr lang="en-IN" sz="2600" dirty="0" smtClean="0"/>
              <a:t>   then </a:t>
            </a:r>
            <a:r>
              <a:rPr lang="en-IN" sz="2600" dirty="0"/>
              <a:t>a vector is returned</a:t>
            </a:r>
          </a:p>
          <a:p>
            <a:pPr marL="0" indent="0">
              <a:buNone/>
            </a:pPr>
            <a:r>
              <a:rPr lang="en-IN" sz="2600" dirty="0"/>
              <a:t>• If the result is a list where every element is a vector </a:t>
            </a:r>
            <a:r>
              <a:rPr lang="en-IN" sz="2600" dirty="0" smtClean="0"/>
              <a:t>of </a:t>
            </a:r>
            <a:br>
              <a:rPr lang="en-IN" sz="2600" dirty="0" smtClean="0"/>
            </a:br>
            <a:r>
              <a:rPr lang="en-IN" sz="2600" dirty="0" smtClean="0"/>
              <a:t>   the </a:t>
            </a:r>
            <a:r>
              <a:rPr lang="en-IN" sz="2600" dirty="0"/>
              <a:t>same length (&gt; 1), a matrix </a:t>
            </a:r>
            <a:r>
              <a:rPr lang="en-IN" sz="2600" dirty="0" smtClean="0"/>
              <a:t>is returned</a:t>
            </a:r>
            <a:r>
              <a:rPr lang="en-IN" sz="2600" dirty="0"/>
              <a:t>.</a:t>
            </a:r>
          </a:p>
          <a:p>
            <a:pPr marL="0" indent="0">
              <a:buNone/>
            </a:pPr>
            <a:r>
              <a:rPr lang="en-IN" sz="2600" dirty="0"/>
              <a:t>• If it can’t figure things out, a list is returned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118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py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Jupyter</Template>
  <TotalTime>3988</TotalTime>
  <Words>408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Jupyter</vt:lpstr>
      <vt:lpstr>Bootcamp Session  R Programming</vt:lpstr>
      <vt:lpstr>Managing Data with dplyr</vt:lpstr>
      <vt:lpstr>Control Structures</vt:lpstr>
      <vt:lpstr>if-else</vt:lpstr>
      <vt:lpstr>for Loops</vt:lpstr>
      <vt:lpstr>for Loops (contd.)</vt:lpstr>
      <vt:lpstr>while Loops</vt:lpstr>
      <vt:lpstr>Loop Functions</vt:lpstr>
      <vt:lpstr>Loop Functions contd.</vt:lpstr>
      <vt:lpstr>Loop Functions contd.</vt:lpstr>
      <vt:lpstr>Loop Functions contd.</vt:lpstr>
      <vt:lpstr>Data 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Session  R Programming</dc:title>
  <dc:creator>Saket Kumar</dc:creator>
  <cp:lastModifiedBy>Saket Kumar</cp:lastModifiedBy>
  <cp:revision>21</cp:revision>
  <dcterms:created xsi:type="dcterms:W3CDTF">2018-01-31T20:57:42Z</dcterms:created>
  <dcterms:modified xsi:type="dcterms:W3CDTF">2018-02-03T15:26:18Z</dcterms:modified>
</cp:coreProperties>
</file>