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handoutMasterIdLst>
    <p:handoutMasterId r:id="rId32"/>
  </p:handoutMasterIdLst>
  <p:sldIdLst>
    <p:sldId id="324" r:id="rId5"/>
    <p:sldId id="302" r:id="rId6"/>
    <p:sldId id="304" r:id="rId7"/>
    <p:sldId id="327" r:id="rId8"/>
    <p:sldId id="329" r:id="rId9"/>
    <p:sldId id="330" r:id="rId10"/>
    <p:sldId id="331" r:id="rId11"/>
    <p:sldId id="333" r:id="rId12"/>
    <p:sldId id="332" r:id="rId13"/>
    <p:sldId id="334" r:id="rId14"/>
    <p:sldId id="335" r:id="rId15"/>
    <p:sldId id="336" r:id="rId16"/>
    <p:sldId id="337" r:id="rId17"/>
    <p:sldId id="338" r:id="rId18"/>
    <p:sldId id="339" r:id="rId19"/>
    <p:sldId id="340" r:id="rId20"/>
    <p:sldId id="341" r:id="rId21"/>
    <p:sldId id="342" r:id="rId22"/>
    <p:sldId id="343" r:id="rId23"/>
    <p:sldId id="344" r:id="rId24"/>
    <p:sldId id="345" r:id="rId25"/>
    <p:sldId id="346" r:id="rId26"/>
    <p:sldId id="347" r:id="rId27"/>
    <p:sldId id="348" r:id="rId28"/>
    <p:sldId id="349" r:id="rId29"/>
    <p:sldId id="32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5033" autoAdjust="0"/>
  </p:normalViewPr>
  <p:slideViewPr>
    <p:cSldViewPr snapToGrid="0">
      <p:cViewPr varScale="1">
        <p:scale>
          <a:sx n="76" d="100"/>
          <a:sy n="76" d="100"/>
        </p:scale>
        <p:origin x="104" y="64"/>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8/25/2023</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8/25/2023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solidFill>
          <a:schemeClr val="tx1"/>
        </a:solidFill>
        <a:effectLst/>
      </p:bgPr>
    </p:bg>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8/25/2023</a:t>
            </a:fld>
            <a:endParaRPr lang="en-US" sz="1100" dirty="0">
              <a:solidFill>
                <a:schemeClr val="accent2"/>
              </a:solidFill>
            </a:endParaRP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2963668" y="1135403"/>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a:xfrm>
            <a:off x="4034589" y="2005887"/>
            <a:ext cx="3884101" cy="1655032"/>
          </a:xfrm>
        </p:spPr>
        <p:txBody>
          <a:bodyPr/>
          <a:lstStyle/>
          <a:p>
            <a:r>
              <a:rPr lang="en-US" dirty="0"/>
              <a:t>Foundational Bootcamp</a:t>
            </a:r>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3"/>
          </p:nvPr>
        </p:nvSpPr>
        <p:spPr>
          <a:xfrm>
            <a:off x="4484582" y="3972603"/>
            <a:ext cx="3222836" cy="1655032"/>
          </a:xfrm>
        </p:spPr>
        <p:txBody>
          <a:bodyPr/>
          <a:lstStyle/>
          <a:p>
            <a:r>
              <a:rPr lang="en-US" sz="2000" b="1" dirty="0"/>
              <a:t>Pagidala Saketh Reddy</a:t>
            </a:r>
          </a:p>
          <a:p>
            <a:r>
              <a:rPr lang="en-US" sz="2000" b="1" dirty="0"/>
              <a:t>Employee code: 655074</a:t>
            </a:r>
          </a:p>
          <a:p>
            <a:r>
              <a:rPr lang="en-US" sz="2000" b="1" dirty="0"/>
              <a:t>Unext ID: SH7B23136</a:t>
            </a:r>
          </a:p>
          <a:p>
            <a:r>
              <a:rPr lang="en-US" sz="2000" b="1" dirty="0"/>
              <a:t>Batch 5</a:t>
            </a: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F60F9131-0BAD-081B-75F6-1D6075F439F2}"/>
              </a:ext>
            </a:extLst>
          </p:cNvPr>
          <p:cNvSpPr txBox="1"/>
          <p:nvPr/>
        </p:nvSpPr>
        <p:spPr>
          <a:xfrm>
            <a:off x="964734" y="729842"/>
            <a:ext cx="9664117" cy="461665"/>
          </a:xfrm>
          <a:prstGeom prst="rect">
            <a:avLst/>
          </a:prstGeom>
          <a:noFill/>
        </p:spPr>
        <p:txBody>
          <a:bodyPr wrap="square" rtlCol="0">
            <a:spAutoFit/>
          </a:bodyPr>
          <a:lstStyle/>
          <a:p>
            <a:pPr algn="ctr"/>
            <a:r>
              <a:rPr lang="en-US" sz="2400" b="1" dirty="0">
                <a:latin typeface="Calibri" panose="020F0502020204030204" pitchFamily="34" charset="0"/>
                <a:cs typeface="Calibri" panose="020F0502020204030204" pitchFamily="34" charset="0"/>
              </a:rPr>
              <a:t>SQL (RDBMS)</a:t>
            </a:r>
            <a:endParaRPr lang="en-US" sz="1600" b="1" dirty="0">
              <a:latin typeface="Calibri" panose="020F0502020204030204" pitchFamily="34" charset="0"/>
              <a:cs typeface="Calibri" panose="020F0502020204030204" pitchFamily="34" charset="0"/>
            </a:endParaRPr>
          </a:p>
        </p:txBody>
      </p:sp>
      <p:sp>
        <p:nvSpPr>
          <p:cNvPr id="47" name="TextBox 46">
            <a:extLst>
              <a:ext uri="{FF2B5EF4-FFF2-40B4-BE49-F238E27FC236}">
                <a16:creationId xmlns:a16="http://schemas.microsoft.com/office/drawing/2014/main" id="{25A7A6C7-C28D-A650-BBCF-15F3686425D9}"/>
              </a:ext>
            </a:extLst>
          </p:cNvPr>
          <p:cNvSpPr txBox="1"/>
          <p:nvPr/>
        </p:nvSpPr>
        <p:spPr>
          <a:xfrm>
            <a:off x="1263941" y="1486249"/>
            <a:ext cx="9180353" cy="4486100"/>
          </a:xfrm>
          <a:prstGeom prst="rect">
            <a:avLst/>
          </a:prstGeom>
          <a:noFill/>
        </p:spPr>
        <p:txBody>
          <a:bodyPr wrap="square" rtlCol="0">
            <a:spAutoFit/>
          </a:bodyPr>
          <a:lstStyle/>
          <a:p>
            <a:pPr algn="l">
              <a:lnSpc>
                <a:spcPct val="150000"/>
              </a:lnSpc>
            </a:pPr>
            <a:r>
              <a:rPr lang="en-US" sz="1600" b="1" i="0" dirty="0">
                <a:effectLst/>
                <a:latin typeface="Calibri" panose="020F0502020204030204" pitchFamily="34" charset="0"/>
                <a:cs typeface="Calibri" panose="020F0502020204030204" pitchFamily="34" charset="0"/>
              </a:rPr>
              <a:t>1) SQL Introduction:</a:t>
            </a:r>
            <a:endParaRPr lang="en-US" sz="1600" b="0" i="0" dirty="0">
              <a:effectLst/>
              <a:latin typeface="Calibri" panose="020F0502020204030204" pitchFamily="34" charset="0"/>
              <a:cs typeface="Calibri" panose="020F0502020204030204" pitchFamily="34" charset="0"/>
            </a:endParaRPr>
          </a:p>
          <a:p>
            <a:pPr marL="285750" indent="-285750" algn="l">
              <a:lnSpc>
                <a:spcPct val="150000"/>
              </a:lnSpc>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SQL (Structured Query Language) is a domain-specific language used for managing and manipulating relational databases.</a:t>
            </a:r>
          </a:p>
          <a:p>
            <a:pPr marL="285750" indent="-285750" algn="l">
              <a:lnSpc>
                <a:spcPct val="150000"/>
              </a:lnSpc>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SQL provides various commands for performing tasks such as creating, modifying, and querying databases.</a:t>
            </a:r>
          </a:p>
          <a:p>
            <a:pPr marL="285750" indent="-285750" algn="l">
              <a:lnSpc>
                <a:spcPct val="150000"/>
              </a:lnSpc>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It is used to communicate with relational database management systems (RDBMS) like PostgreSQL.</a:t>
            </a:r>
          </a:p>
          <a:p>
            <a:pPr marL="285750" indent="-285750" algn="l">
              <a:lnSpc>
                <a:spcPct val="150000"/>
              </a:lnSpc>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SQL commands are categorized into Data Definition Language (DDL), Data Manipulation Language (DML), Data Query Language (DQL), and Data Control Language (DCL).</a:t>
            </a:r>
          </a:p>
          <a:p>
            <a:pPr marL="285750" indent="-285750" algn="l">
              <a:lnSpc>
                <a:spcPct val="150000"/>
              </a:lnSpc>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DDL includes commands like CREATE, ALTER, and DROP for defining and modifying the database structure.</a:t>
            </a:r>
          </a:p>
          <a:p>
            <a:pPr marL="285750" indent="-285750" algn="l">
              <a:lnSpc>
                <a:spcPct val="150000"/>
              </a:lnSpc>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DML commands like INSERT, UPDATE, DELETE are used for data manipulation.</a:t>
            </a:r>
          </a:p>
          <a:p>
            <a:pPr marL="285750" indent="-285750" algn="l">
              <a:lnSpc>
                <a:spcPct val="150000"/>
              </a:lnSpc>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DQL involves SELECT statements for querying data.</a:t>
            </a:r>
          </a:p>
        </p:txBody>
      </p:sp>
    </p:spTree>
    <p:extLst>
      <p:ext uri="{BB962C8B-B14F-4D97-AF65-F5344CB8AC3E}">
        <p14:creationId xmlns:p14="http://schemas.microsoft.com/office/powerpoint/2010/main" val="3973191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F60F9131-0BAD-081B-75F6-1D6075F439F2}"/>
              </a:ext>
            </a:extLst>
          </p:cNvPr>
          <p:cNvSpPr txBox="1"/>
          <p:nvPr/>
        </p:nvSpPr>
        <p:spPr>
          <a:xfrm>
            <a:off x="964734" y="729842"/>
            <a:ext cx="9664117" cy="523220"/>
          </a:xfrm>
          <a:prstGeom prst="rect">
            <a:avLst/>
          </a:prstGeom>
          <a:noFill/>
        </p:spPr>
        <p:txBody>
          <a:bodyPr wrap="square" rtlCol="0">
            <a:spAutoFit/>
          </a:bodyPr>
          <a:lstStyle/>
          <a:p>
            <a:pPr algn="ctr"/>
            <a:r>
              <a:rPr lang="en-US" sz="2800" b="1" dirty="0">
                <a:latin typeface="Calibri" panose="020F0502020204030204" pitchFamily="34" charset="0"/>
                <a:cs typeface="Calibri" panose="020F0502020204030204" pitchFamily="34" charset="0"/>
              </a:rPr>
              <a:t>SQL (RDBMS)</a:t>
            </a:r>
            <a:endParaRPr lang="en-US" sz="1800" b="1" dirty="0">
              <a:latin typeface="Calibri" panose="020F0502020204030204" pitchFamily="34" charset="0"/>
              <a:cs typeface="Calibri" panose="020F0502020204030204" pitchFamily="34" charset="0"/>
            </a:endParaRPr>
          </a:p>
        </p:txBody>
      </p:sp>
      <p:sp>
        <p:nvSpPr>
          <p:cNvPr id="47" name="TextBox 46">
            <a:extLst>
              <a:ext uri="{FF2B5EF4-FFF2-40B4-BE49-F238E27FC236}">
                <a16:creationId xmlns:a16="http://schemas.microsoft.com/office/drawing/2014/main" id="{25A7A6C7-C28D-A650-BBCF-15F3686425D9}"/>
              </a:ext>
            </a:extLst>
          </p:cNvPr>
          <p:cNvSpPr txBox="1"/>
          <p:nvPr/>
        </p:nvSpPr>
        <p:spPr>
          <a:xfrm>
            <a:off x="1263942" y="1486249"/>
            <a:ext cx="9364910" cy="4116768"/>
          </a:xfrm>
          <a:prstGeom prst="rect">
            <a:avLst/>
          </a:prstGeom>
          <a:noFill/>
        </p:spPr>
        <p:txBody>
          <a:bodyPr wrap="square" rtlCol="0">
            <a:spAutoFit/>
          </a:bodyPr>
          <a:lstStyle/>
          <a:p>
            <a:pPr algn="l">
              <a:lnSpc>
                <a:spcPct val="150000"/>
              </a:lnSpc>
            </a:pPr>
            <a:r>
              <a:rPr lang="en-US" sz="1600" b="1" i="0" dirty="0">
                <a:effectLst/>
                <a:latin typeface="Calibri" panose="020F0502020204030204" pitchFamily="34" charset="0"/>
                <a:cs typeface="Calibri" panose="020F0502020204030204" pitchFamily="34" charset="0"/>
              </a:rPr>
              <a:t>2) Normal Forms:</a:t>
            </a:r>
            <a:endParaRPr lang="en-US" sz="1600" b="0" i="0" dirty="0">
              <a:effectLst/>
              <a:latin typeface="Calibri" panose="020F0502020204030204" pitchFamily="34" charset="0"/>
              <a:cs typeface="Calibri" panose="020F0502020204030204" pitchFamily="34" charset="0"/>
            </a:endParaRPr>
          </a:p>
          <a:p>
            <a:pPr marL="285750" indent="-285750" algn="l">
              <a:lnSpc>
                <a:spcPct val="150000"/>
              </a:lnSpc>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Normalization is the process of organizing data in a relational database to minimize redundancy and dependency.</a:t>
            </a:r>
          </a:p>
          <a:p>
            <a:pPr marL="285750" indent="-285750" algn="l">
              <a:lnSpc>
                <a:spcPct val="150000"/>
              </a:lnSpc>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Normal forms (e.g., 1NF, 2NF, 3NF) define specific rules for data organization to ensure data integrity and reduce anomalies.</a:t>
            </a:r>
          </a:p>
          <a:p>
            <a:pPr marL="285750" indent="-285750" algn="l">
              <a:lnSpc>
                <a:spcPct val="150000"/>
              </a:lnSpc>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First Normal Form (1NF) requires eliminating duplicate columns and ensuring each column has atomic values.</a:t>
            </a:r>
          </a:p>
          <a:p>
            <a:pPr marL="285750" indent="-285750" algn="l">
              <a:lnSpc>
                <a:spcPct val="150000"/>
              </a:lnSpc>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Second Normal Form (2NF) deals with partial dependencies by separating data into related tables.</a:t>
            </a:r>
          </a:p>
          <a:p>
            <a:pPr marL="285750" indent="-285750" algn="l">
              <a:lnSpc>
                <a:spcPct val="150000"/>
              </a:lnSpc>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Third Normal Form (3NF) eliminates transitive dependencies by splitting tables further.</a:t>
            </a:r>
          </a:p>
          <a:p>
            <a:pPr marL="285750" indent="-285750" algn="l">
              <a:lnSpc>
                <a:spcPct val="150000"/>
              </a:lnSpc>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Higher normal forms like Boyce-Codd Normal Form (BCNF) and Fourth Normal Form (4NF) address more complex scenarios.</a:t>
            </a:r>
          </a:p>
        </p:txBody>
      </p:sp>
    </p:spTree>
    <p:extLst>
      <p:ext uri="{BB962C8B-B14F-4D97-AF65-F5344CB8AC3E}">
        <p14:creationId xmlns:p14="http://schemas.microsoft.com/office/powerpoint/2010/main" val="725204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F60F9131-0BAD-081B-75F6-1D6075F439F2}"/>
              </a:ext>
            </a:extLst>
          </p:cNvPr>
          <p:cNvSpPr txBox="1"/>
          <p:nvPr/>
        </p:nvSpPr>
        <p:spPr>
          <a:xfrm>
            <a:off x="964734" y="729842"/>
            <a:ext cx="9664117" cy="800219"/>
          </a:xfrm>
          <a:prstGeom prst="rect">
            <a:avLst/>
          </a:prstGeom>
          <a:noFill/>
        </p:spPr>
        <p:txBody>
          <a:bodyPr wrap="square" rtlCol="0">
            <a:spAutoFit/>
          </a:bodyPr>
          <a:lstStyle/>
          <a:p>
            <a:pPr algn="ctr"/>
            <a:r>
              <a:rPr lang="en-US" sz="2800" b="1" dirty="0">
                <a:latin typeface="Calibri" panose="020F0502020204030204" pitchFamily="34" charset="0"/>
                <a:cs typeface="Calibri" panose="020F0502020204030204" pitchFamily="34" charset="0"/>
              </a:rPr>
              <a:t>SQL (RDBMS)</a:t>
            </a:r>
            <a:endParaRPr lang="en-US" sz="1800" b="1" dirty="0">
              <a:latin typeface="Calibri" panose="020F0502020204030204" pitchFamily="34" charset="0"/>
              <a:cs typeface="Calibri" panose="020F0502020204030204" pitchFamily="34" charset="0"/>
            </a:endParaRPr>
          </a:p>
          <a:p>
            <a:pPr algn="ctr"/>
            <a:endParaRPr lang="en-US" b="1" dirty="0"/>
          </a:p>
        </p:txBody>
      </p:sp>
      <p:sp>
        <p:nvSpPr>
          <p:cNvPr id="47" name="TextBox 46">
            <a:extLst>
              <a:ext uri="{FF2B5EF4-FFF2-40B4-BE49-F238E27FC236}">
                <a16:creationId xmlns:a16="http://schemas.microsoft.com/office/drawing/2014/main" id="{25A7A6C7-C28D-A650-BBCF-15F3686425D9}"/>
              </a:ext>
            </a:extLst>
          </p:cNvPr>
          <p:cNvSpPr txBox="1"/>
          <p:nvPr/>
        </p:nvSpPr>
        <p:spPr>
          <a:xfrm>
            <a:off x="1303089" y="1578528"/>
            <a:ext cx="8987405" cy="3378104"/>
          </a:xfrm>
          <a:prstGeom prst="rect">
            <a:avLst/>
          </a:prstGeom>
          <a:noFill/>
        </p:spPr>
        <p:txBody>
          <a:bodyPr wrap="square" rtlCol="0">
            <a:spAutoFit/>
          </a:bodyPr>
          <a:lstStyle/>
          <a:p>
            <a:pPr algn="l">
              <a:lnSpc>
                <a:spcPct val="150000"/>
              </a:lnSpc>
            </a:pPr>
            <a:r>
              <a:rPr lang="en-US" sz="1600" b="1" i="0" dirty="0">
                <a:effectLst/>
                <a:latin typeface="Calibri" panose="020F0502020204030204" pitchFamily="34" charset="0"/>
                <a:cs typeface="Calibri" panose="020F0502020204030204" pitchFamily="34" charset="0"/>
              </a:rPr>
              <a:t>3) Joins Overview:</a:t>
            </a:r>
            <a:endParaRPr lang="en-US" sz="1600" b="0" i="0" dirty="0">
              <a:effectLst/>
              <a:latin typeface="Calibri" panose="020F0502020204030204" pitchFamily="34" charset="0"/>
              <a:cs typeface="Calibri" panose="020F0502020204030204" pitchFamily="34" charset="0"/>
            </a:endParaRPr>
          </a:p>
          <a:p>
            <a:pPr marL="285750" indent="-285750" algn="l">
              <a:lnSpc>
                <a:spcPct val="150000"/>
              </a:lnSpc>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Joins are used to combine data from multiple tables based on related columns.</a:t>
            </a:r>
          </a:p>
          <a:p>
            <a:pPr marL="285750" indent="-285750" algn="l">
              <a:lnSpc>
                <a:spcPct val="150000"/>
              </a:lnSpc>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INNER JOIN retrieves matching records from both tables based on a specified condition.</a:t>
            </a:r>
          </a:p>
          <a:p>
            <a:pPr marL="285750" indent="-285750" algn="l">
              <a:lnSpc>
                <a:spcPct val="150000"/>
              </a:lnSpc>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LEFT JOIN retrieves all records from the left (first) table and matching records from the right (second) table.</a:t>
            </a:r>
          </a:p>
          <a:p>
            <a:pPr marL="285750" indent="-285750" algn="l">
              <a:lnSpc>
                <a:spcPct val="150000"/>
              </a:lnSpc>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RIGHT JOIN is similar to LEFT JOIN but retrieves all records from the right table.</a:t>
            </a:r>
          </a:p>
          <a:p>
            <a:pPr marL="285750" indent="-285750" algn="l">
              <a:lnSpc>
                <a:spcPct val="150000"/>
              </a:lnSpc>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FULL JOIN returns all records from both tables, along with matching records.</a:t>
            </a:r>
          </a:p>
          <a:p>
            <a:pPr marL="285750" indent="-285750" algn="l">
              <a:lnSpc>
                <a:spcPct val="150000"/>
              </a:lnSpc>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Joins help in combining data to create meaningful insights and reports.</a:t>
            </a:r>
          </a:p>
          <a:p>
            <a:pPr algn="l">
              <a:lnSpc>
                <a:spcPct val="150000"/>
              </a:lnSpc>
            </a:pPr>
            <a:endParaRPr lang="en-US" sz="1600" b="0"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338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F60F9131-0BAD-081B-75F6-1D6075F439F2}"/>
              </a:ext>
            </a:extLst>
          </p:cNvPr>
          <p:cNvSpPr txBox="1"/>
          <p:nvPr/>
        </p:nvSpPr>
        <p:spPr>
          <a:xfrm>
            <a:off x="964734" y="729842"/>
            <a:ext cx="9664117" cy="523220"/>
          </a:xfrm>
          <a:prstGeom prst="rect">
            <a:avLst/>
          </a:prstGeom>
          <a:noFill/>
        </p:spPr>
        <p:txBody>
          <a:bodyPr wrap="square" rtlCol="0">
            <a:spAutoFit/>
          </a:bodyPr>
          <a:lstStyle/>
          <a:p>
            <a:pPr algn="ctr"/>
            <a:r>
              <a:rPr lang="en-US" sz="2800" b="1" dirty="0"/>
              <a:t>PostgreSQL examples</a:t>
            </a:r>
            <a:endParaRPr lang="en-US" b="1" dirty="0"/>
          </a:p>
        </p:txBody>
      </p:sp>
      <p:sp>
        <p:nvSpPr>
          <p:cNvPr id="47" name="TextBox 46">
            <a:extLst>
              <a:ext uri="{FF2B5EF4-FFF2-40B4-BE49-F238E27FC236}">
                <a16:creationId xmlns:a16="http://schemas.microsoft.com/office/drawing/2014/main" id="{25A7A6C7-C28D-A650-BBCF-15F3686425D9}"/>
              </a:ext>
            </a:extLst>
          </p:cNvPr>
          <p:cNvSpPr txBox="1"/>
          <p:nvPr/>
        </p:nvSpPr>
        <p:spPr>
          <a:xfrm>
            <a:off x="1303089" y="1253062"/>
            <a:ext cx="8987405" cy="4855432"/>
          </a:xfrm>
          <a:prstGeom prst="rect">
            <a:avLst/>
          </a:prstGeom>
          <a:noFill/>
        </p:spPr>
        <p:txBody>
          <a:bodyPr wrap="square" rtlCol="0">
            <a:spAutoFit/>
          </a:bodyPr>
          <a:lstStyle/>
          <a:p>
            <a:pPr>
              <a:lnSpc>
                <a:spcPct val="150000"/>
              </a:lnSpc>
            </a:pPr>
            <a:r>
              <a:rPr lang="en-US" sz="1600" b="1" i="0" dirty="0">
                <a:effectLst/>
                <a:latin typeface="Calibri" panose="020F0502020204030204" pitchFamily="34" charset="0"/>
                <a:cs typeface="Calibri" panose="020F0502020204030204" pitchFamily="34" charset="0"/>
              </a:rPr>
              <a:t>1) </a:t>
            </a:r>
            <a:r>
              <a:rPr lang="en-US" sz="1600" b="1" i="0" u="sng" dirty="0">
                <a:effectLst/>
                <a:latin typeface="Calibri" panose="020F0502020204030204" pitchFamily="34" charset="0"/>
                <a:cs typeface="Calibri" panose="020F0502020204030204" pitchFamily="34" charset="0"/>
              </a:rPr>
              <a:t>Create table:</a:t>
            </a:r>
          </a:p>
          <a:p>
            <a:pPr>
              <a:lnSpc>
                <a:spcPct val="150000"/>
              </a:lnSpc>
            </a:pPr>
            <a:r>
              <a:rPr lang="en-US" sz="1600" b="0" i="0" dirty="0">
                <a:effectLst/>
                <a:latin typeface="Calibri" panose="020F0502020204030204" pitchFamily="34" charset="0"/>
                <a:cs typeface="Calibri" panose="020F0502020204030204" pitchFamily="34" charset="0"/>
              </a:rPr>
              <a:t>CREATE TABLE Employees (</a:t>
            </a:r>
          </a:p>
          <a:p>
            <a:pPr>
              <a:lnSpc>
                <a:spcPct val="150000"/>
              </a:lnSpc>
            </a:pPr>
            <a:r>
              <a:rPr lang="en-US" sz="1600" b="0" i="0" dirty="0">
                <a:effectLst/>
                <a:latin typeface="Calibri" panose="020F0502020204030204" pitchFamily="34" charset="0"/>
                <a:cs typeface="Calibri" panose="020F0502020204030204" pitchFamily="34" charset="0"/>
              </a:rPr>
              <a:t>    </a:t>
            </a:r>
            <a:r>
              <a:rPr lang="en-US" sz="1600" b="0" i="0" dirty="0" err="1">
                <a:effectLst/>
                <a:latin typeface="Calibri" panose="020F0502020204030204" pitchFamily="34" charset="0"/>
                <a:cs typeface="Calibri" panose="020F0502020204030204" pitchFamily="34" charset="0"/>
              </a:rPr>
              <a:t>employee_id</a:t>
            </a:r>
            <a:r>
              <a:rPr lang="en-US" sz="1600" b="0" i="0" dirty="0">
                <a:effectLst/>
                <a:latin typeface="Calibri" panose="020F0502020204030204" pitchFamily="34" charset="0"/>
                <a:cs typeface="Calibri" panose="020F0502020204030204" pitchFamily="34" charset="0"/>
              </a:rPr>
              <a:t> serial PRIMARY KEY,</a:t>
            </a:r>
          </a:p>
          <a:p>
            <a:pPr>
              <a:lnSpc>
                <a:spcPct val="150000"/>
              </a:lnSpc>
            </a:pPr>
            <a:r>
              <a:rPr lang="en-US" sz="1600" b="0" i="0" dirty="0">
                <a:effectLst/>
                <a:latin typeface="Calibri" panose="020F0502020204030204" pitchFamily="34" charset="0"/>
                <a:cs typeface="Calibri" panose="020F0502020204030204" pitchFamily="34" charset="0"/>
              </a:rPr>
              <a:t>    </a:t>
            </a:r>
            <a:r>
              <a:rPr lang="en-US" sz="1600" b="0" i="0" dirty="0" err="1">
                <a:effectLst/>
                <a:latin typeface="Calibri" panose="020F0502020204030204" pitchFamily="34" charset="0"/>
                <a:cs typeface="Calibri" panose="020F0502020204030204" pitchFamily="34" charset="0"/>
              </a:rPr>
              <a:t>first_name</a:t>
            </a:r>
            <a:r>
              <a:rPr lang="en-US" sz="1600" b="0" i="0" dirty="0">
                <a:effectLst/>
                <a:latin typeface="Calibri" panose="020F0502020204030204" pitchFamily="34" charset="0"/>
                <a:cs typeface="Calibri" panose="020F0502020204030204" pitchFamily="34" charset="0"/>
              </a:rPr>
              <a:t> VARCHAR(50),</a:t>
            </a:r>
          </a:p>
          <a:p>
            <a:pPr>
              <a:lnSpc>
                <a:spcPct val="150000"/>
              </a:lnSpc>
            </a:pPr>
            <a:r>
              <a:rPr lang="en-US" sz="1600" b="0" i="0" dirty="0">
                <a:effectLst/>
                <a:latin typeface="Calibri" panose="020F0502020204030204" pitchFamily="34" charset="0"/>
                <a:cs typeface="Calibri" panose="020F0502020204030204" pitchFamily="34" charset="0"/>
              </a:rPr>
              <a:t>    </a:t>
            </a:r>
            <a:r>
              <a:rPr lang="en-US" sz="1600" b="0" i="0" dirty="0" err="1">
                <a:effectLst/>
                <a:latin typeface="Calibri" panose="020F0502020204030204" pitchFamily="34" charset="0"/>
                <a:cs typeface="Calibri" panose="020F0502020204030204" pitchFamily="34" charset="0"/>
              </a:rPr>
              <a:t>last_name</a:t>
            </a:r>
            <a:r>
              <a:rPr lang="en-US" sz="1600" b="0" i="0" dirty="0">
                <a:effectLst/>
                <a:latin typeface="Calibri" panose="020F0502020204030204" pitchFamily="34" charset="0"/>
                <a:cs typeface="Calibri" panose="020F0502020204030204" pitchFamily="34" charset="0"/>
              </a:rPr>
              <a:t> VARCHAR(50),</a:t>
            </a:r>
          </a:p>
          <a:p>
            <a:pPr>
              <a:lnSpc>
                <a:spcPct val="150000"/>
              </a:lnSpc>
            </a:pPr>
            <a:r>
              <a:rPr lang="en-US" sz="1600" b="0" i="0" dirty="0">
                <a:effectLst/>
                <a:latin typeface="Calibri" panose="020F0502020204030204" pitchFamily="34" charset="0"/>
                <a:cs typeface="Calibri" panose="020F0502020204030204" pitchFamily="34" charset="0"/>
              </a:rPr>
              <a:t>    </a:t>
            </a:r>
            <a:r>
              <a:rPr lang="en-US" sz="1600" b="0" i="0" dirty="0" err="1">
                <a:effectLst/>
                <a:latin typeface="Calibri" panose="020F0502020204030204" pitchFamily="34" charset="0"/>
                <a:cs typeface="Calibri" panose="020F0502020204030204" pitchFamily="34" charset="0"/>
              </a:rPr>
              <a:t>department_id</a:t>
            </a:r>
            <a:r>
              <a:rPr lang="en-US" sz="1600" b="0" i="0" dirty="0">
                <a:effectLst/>
                <a:latin typeface="Calibri" panose="020F0502020204030204" pitchFamily="34" charset="0"/>
                <a:cs typeface="Calibri" panose="020F0502020204030204" pitchFamily="34" charset="0"/>
              </a:rPr>
              <a:t> INT );</a:t>
            </a:r>
          </a:p>
          <a:p>
            <a:pPr>
              <a:lnSpc>
                <a:spcPct val="150000"/>
              </a:lnSpc>
            </a:pPr>
            <a:r>
              <a:rPr lang="en-US" sz="1600" b="1" i="0" dirty="0">
                <a:effectLst/>
                <a:latin typeface="Calibri" panose="020F0502020204030204" pitchFamily="34" charset="0"/>
                <a:cs typeface="Calibri" panose="020F0502020204030204" pitchFamily="34" charset="0"/>
              </a:rPr>
              <a:t>2) </a:t>
            </a:r>
            <a:r>
              <a:rPr lang="en-US" sz="1600" b="1" i="0" u="sng" dirty="0">
                <a:effectLst/>
                <a:latin typeface="Calibri" panose="020F0502020204030204" pitchFamily="34" charset="0"/>
                <a:cs typeface="Calibri" panose="020F0502020204030204" pitchFamily="34" charset="0"/>
              </a:rPr>
              <a:t>Inserting Data</a:t>
            </a:r>
          </a:p>
          <a:p>
            <a:pPr>
              <a:lnSpc>
                <a:spcPct val="150000"/>
              </a:lnSpc>
            </a:pPr>
            <a:r>
              <a:rPr lang="en-US" sz="1600" dirty="0">
                <a:latin typeface="Calibri" panose="020F0502020204030204" pitchFamily="34" charset="0"/>
                <a:cs typeface="Calibri" panose="020F0502020204030204" pitchFamily="34" charset="0"/>
              </a:rPr>
              <a:t>INSERT INTO Employees (</a:t>
            </a:r>
            <a:r>
              <a:rPr lang="en-US" sz="1600" dirty="0" err="1">
                <a:latin typeface="Calibri" panose="020F0502020204030204" pitchFamily="34" charset="0"/>
                <a:cs typeface="Calibri" panose="020F0502020204030204" pitchFamily="34" charset="0"/>
              </a:rPr>
              <a:t>first_name</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last_name</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department_id</a:t>
            </a:r>
            <a:r>
              <a:rPr lang="en-US" sz="1600" dirty="0">
                <a:latin typeface="Calibri" panose="020F0502020204030204" pitchFamily="34" charset="0"/>
                <a:cs typeface="Calibri" panose="020F0502020204030204" pitchFamily="34" charset="0"/>
              </a:rPr>
              <a:t>) VALUES ('John', 'Doe', 101);</a:t>
            </a:r>
          </a:p>
          <a:p>
            <a:pPr>
              <a:lnSpc>
                <a:spcPct val="150000"/>
              </a:lnSpc>
            </a:pPr>
            <a:r>
              <a:rPr lang="en-US" sz="1600" dirty="0">
                <a:latin typeface="Calibri" panose="020F0502020204030204" pitchFamily="34" charset="0"/>
                <a:cs typeface="Calibri" panose="020F0502020204030204" pitchFamily="34" charset="0"/>
              </a:rPr>
              <a:t>INSERT INTO Employees (</a:t>
            </a:r>
            <a:r>
              <a:rPr lang="en-US" sz="1600" dirty="0" err="1">
                <a:latin typeface="Calibri" panose="020F0502020204030204" pitchFamily="34" charset="0"/>
                <a:cs typeface="Calibri" panose="020F0502020204030204" pitchFamily="34" charset="0"/>
              </a:rPr>
              <a:t>first_name</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last_name</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department_id</a:t>
            </a:r>
            <a:r>
              <a:rPr lang="en-US" sz="1600" dirty="0">
                <a:latin typeface="Calibri" panose="020F0502020204030204" pitchFamily="34" charset="0"/>
                <a:cs typeface="Calibri" panose="020F0502020204030204" pitchFamily="34" charset="0"/>
              </a:rPr>
              <a:t>) VALUES ('Jane', 'Smith', 102);</a:t>
            </a:r>
          </a:p>
          <a:p>
            <a:pPr>
              <a:lnSpc>
                <a:spcPct val="150000"/>
              </a:lnSpc>
            </a:pPr>
            <a:r>
              <a:rPr lang="en-US" sz="1600" b="1" dirty="0">
                <a:latin typeface="Calibri" panose="020F0502020204030204" pitchFamily="34" charset="0"/>
                <a:cs typeface="Calibri" panose="020F0502020204030204" pitchFamily="34" charset="0"/>
              </a:rPr>
              <a:t>3) </a:t>
            </a:r>
            <a:r>
              <a:rPr lang="en-US" sz="1600" b="1" u="sng" dirty="0">
                <a:latin typeface="Calibri" panose="020F0502020204030204" pitchFamily="34" charset="0"/>
                <a:cs typeface="Calibri" panose="020F0502020204030204" pitchFamily="34" charset="0"/>
              </a:rPr>
              <a:t>Update Data</a:t>
            </a:r>
          </a:p>
          <a:p>
            <a:pPr>
              <a:lnSpc>
                <a:spcPct val="150000"/>
              </a:lnSpc>
            </a:pPr>
            <a:r>
              <a:rPr lang="en-US" sz="1600" dirty="0">
                <a:latin typeface="Calibri" panose="020F0502020204030204" pitchFamily="34" charset="0"/>
                <a:cs typeface="Calibri" panose="020F0502020204030204" pitchFamily="34" charset="0"/>
              </a:rPr>
              <a:t>UPDATE Employees</a:t>
            </a:r>
          </a:p>
          <a:p>
            <a:pPr>
              <a:lnSpc>
                <a:spcPct val="150000"/>
              </a:lnSpc>
            </a:pPr>
            <a:r>
              <a:rPr lang="en-US" sz="1600" dirty="0">
                <a:latin typeface="Calibri" panose="020F0502020204030204" pitchFamily="34" charset="0"/>
                <a:cs typeface="Calibri" panose="020F0502020204030204" pitchFamily="34" charset="0"/>
              </a:rPr>
              <a:t>SET </a:t>
            </a:r>
            <a:r>
              <a:rPr lang="en-US" sz="1600" dirty="0" err="1">
                <a:latin typeface="Calibri" panose="020F0502020204030204" pitchFamily="34" charset="0"/>
                <a:cs typeface="Calibri" panose="020F0502020204030204" pitchFamily="34" charset="0"/>
              </a:rPr>
              <a:t>department_id</a:t>
            </a:r>
            <a:r>
              <a:rPr lang="en-US" sz="1600" dirty="0">
                <a:latin typeface="Calibri" panose="020F0502020204030204" pitchFamily="34" charset="0"/>
                <a:cs typeface="Calibri" panose="020F0502020204030204" pitchFamily="34" charset="0"/>
              </a:rPr>
              <a:t> = 103</a:t>
            </a:r>
          </a:p>
          <a:p>
            <a:pPr>
              <a:lnSpc>
                <a:spcPct val="150000"/>
              </a:lnSpc>
            </a:pPr>
            <a:r>
              <a:rPr lang="en-US" sz="1600" dirty="0">
                <a:latin typeface="Calibri" panose="020F0502020204030204" pitchFamily="34" charset="0"/>
                <a:cs typeface="Calibri" panose="020F0502020204030204" pitchFamily="34" charset="0"/>
              </a:rPr>
              <a:t>WHERE </a:t>
            </a:r>
            <a:r>
              <a:rPr lang="en-US" sz="1600" dirty="0" err="1">
                <a:latin typeface="Calibri" panose="020F0502020204030204" pitchFamily="34" charset="0"/>
                <a:cs typeface="Calibri" panose="020F0502020204030204" pitchFamily="34" charset="0"/>
              </a:rPr>
              <a:t>last_name</a:t>
            </a:r>
            <a:r>
              <a:rPr lang="en-US" sz="1600" dirty="0">
                <a:latin typeface="Calibri" panose="020F0502020204030204" pitchFamily="34" charset="0"/>
                <a:cs typeface="Calibri" panose="020F0502020204030204" pitchFamily="34" charset="0"/>
              </a:rPr>
              <a:t> = 'Doe';</a:t>
            </a:r>
          </a:p>
        </p:txBody>
      </p:sp>
    </p:spTree>
    <p:extLst>
      <p:ext uri="{BB962C8B-B14F-4D97-AF65-F5344CB8AC3E}">
        <p14:creationId xmlns:p14="http://schemas.microsoft.com/office/powerpoint/2010/main" val="4117891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F60F9131-0BAD-081B-75F6-1D6075F439F2}"/>
              </a:ext>
            </a:extLst>
          </p:cNvPr>
          <p:cNvSpPr txBox="1"/>
          <p:nvPr/>
        </p:nvSpPr>
        <p:spPr>
          <a:xfrm>
            <a:off x="964734" y="729842"/>
            <a:ext cx="9664117" cy="523220"/>
          </a:xfrm>
          <a:prstGeom prst="rect">
            <a:avLst/>
          </a:prstGeom>
          <a:noFill/>
        </p:spPr>
        <p:txBody>
          <a:bodyPr wrap="square" rtlCol="0">
            <a:spAutoFit/>
          </a:bodyPr>
          <a:lstStyle/>
          <a:p>
            <a:pPr algn="ctr"/>
            <a:r>
              <a:rPr lang="en-US" sz="2800" b="1" dirty="0"/>
              <a:t>PostgreSQL examples</a:t>
            </a:r>
            <a:endParaRPr lang="en-US" b="1" dirty="0"/>
          </a:p>
        </p:txBody>
      </p:sp>
      <p:sp>
        <p:nvSpPr>
          <p:cNvPr id="47" name="TextBox 46">
            <a:extLst>
              <a:ext uri="{FF2B5EF4-FFF2-40B4-BE49-F238E27FC236}">
                <a16:creationId xmlns:a16="http://schemas.microsoft.com/office/drawing/2014/main" id="{25A7A6C7-C28D-A650-BBCF-15F3686425D9}"/>
              </a:ext>
            </a:extLst>
          </p:cNvPr>
          <p:cNvSpPr txBox="1"/>
          <p:nvPr/>
        </p:nvSpPr>
        <p:spPr>
          <a:xfrm>
            <a:off x="1303089" y="1253062"/>
            <a:ext cx="8987405" cy="5229573"/>
          </a:xfrm>
          <a:prstGeom prst="rect">
            <a:avLst/>
          </a:prstGeom>
          <a:noFill/>
        </p:spPr>
        <p:txBody>
          <a:bodyPr wrap="square" rtlCol="0">
            <a:spAutoFit/>
          </a:bodyPr>
          <a:lstStyle/>
          <a:p>
            <a:pPr>
              <a:lnSpc>
                <a:spcPct val="150000"/>
              </a:lnSpc>
            </a:pPr>
            <a:r>
              <a:rPr lang="en-US" sz="1400" b="1" dirty="0">
                <a:latin typeface="Calibri" panose="020F0502020204030204" pitchFamily="34" charset="0"/>
                <a:cs typeface="Calibri" panose="020F0502020204030204" pitchFamily="34" charset="0"/>
              </a:rPr>
              <a:t>4) </a:t>
            </a:r>
            <a:r>
              <a:rPr lang="en-US" sz="1400" b="1" u="sng" dirty="0">
                <a:latin typeface="Calibri" panose="020F0502020204030204" pitchFamily="34" charset="0"/>
                <a:cs typeface="Calibri" panose="020F0502020204030204" pitchFamily="34" charset="0"/>
              </a:rPr>
              <a:t>Delete Data</a:t>
            </a:r>
          </a:p>
          <a:p>
            <a:pPr>
              <a:lnSpc>
                <a:spcPct val="150000"/>
              </a:lnSpc>
            </a:pPr>
            <a:r>
              <a:rPr lang="en-US" sz="1400" dirty="0">
                <a:latin typeface="Calibri" panose="020F0502020204030204" pitchFamily="34" charset="0"/>
                <a:cs typeface="Calibri" panose="020F0502020204030204" pitchFamily="34" charset="0"/>
              </a:rPr>
              <a:t>DELETE FROM Employees</a:t>
            </a:r>
          </a:p>
          <a:p>
            <a:pPr>
              <a:lnSpc>
                <a:spcPct val="150000"/>
              </a:lnSpc>
            </a:pPr>
            <a:r>
              <a:rPr lang="en-US" sz="1400" dirty="0">
                <a:latin typeface="Calibri" panose="020F0502020204030204" pitchFamily="34" charset="0"/>
                <a:cs typeface="Calibri" panose="020F0502020204030204" pitchFamily="34" charset="0"/>
              </a:rPr>
              <a:t>WHERE </a:t>
            </a:r>
            <a:r>
              <a:rPr lang="en-US" sz="1400" dirty="0" err="1">
                <a:latin typeface="Calibri" panose="020F0502020204030204" pitchFamily="34" charset="0"/>
                <a:cs typeface="Calibri" panose="020F0502020204030204" pitchFamily="34" charset="0"/>
              </a:rPr>
              <a:t>employee_id</a:t>
            </a:r>
            <a:r>
              <a:rPr lang="en-US" sz="1400" dirty="0">
                <a:latin typeface="Calibri" panose="020F0502020204030204" pitchFamily="34" charset="0"/>
                <a:cs typeface="Calibri" panose="020F0502020204030204" pitchFamily="34" charset="0"/>
              </a:rPr>
              <a:t> = 2;</a:t>
            </a:r>
          </a:p>
          <a:p>
            <a:pPr>
              <a:lnSpc>
                <a:spcPct val="150000"/>
              </a:lnSpc>
            </a:pPr>
            <a:r>
              <a:rPr lang="en-US" sz="1400" b="1" dirty="0">
                <a:latin typeface="Calibri" panose="020F0502020204030204" pitchFamily="34" charset="0"/>
                <a:cs typeface="Calibri" panose="020F0502020204030204" pitchFamily="34" charset="0"/>
              </a:rPr>
              <a:t>5) </a:t>
            </a:r>
            <a:r>
              <a:rPr lang="en-US" sz="1400" b="1" u="sng" dirty="0">
                <a:latin typeface="Calibri" panose="020F0502020204030204" pitchFamily="34" charset="0"/>
                <a:cs typeface="Calibri" panose="020F0502020204030204" pitchFamily="34" charset="0"/>
              </a:rPr>
              <a:t>Basic Query</a:t>
            </a:r>
          </a:p>
          <a:p>
            <a:pPr>
              <a:lnSpc>
                <a:spcPct val="150000"/>
              </a:lnSpc>
            </a:pPr>
            <a:r>
              <a:rPr lang="en-US" sz="1400" dirty="0">
                <a:latin typeface="Calibri" panose="020F0502020204030204" pitchFamily="34" charset="0"/>
                <a:cs typeface="Calibri" panose="020F0502020204030204" pitchFamily="34" charset="0"/>
              </a:rPr>
              <a:t>SELECT </a:t>
            </a:r>
            <a:r>
              <a:rPr lang="en-US" sz="1400" dirty="0" err="1">
                <a:latin typeface="Calibri" panose="020F0502020204030204" pitchFamily="34" charset="0"/>
                <a:cs typeface="Calibri" panose="020F0502020204030204" pitchFamily="34" charset="0"/>
              </a:rPr>
              <a:t>first_name</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last_name</a:t>
            </a:r>
            <a:endParaRPr lang="en-US" sz="1400" dirty="0">
              <a:latin typeface="Calibri" panose="020F0502020204030204" pitchFamily="34" charset="0"/>
              <a:cs typeface="Calibri" panose="020F0502020204030204" pitchFamily="34" charset="0"/>
            </a:endParaRPr>
          </a:p>
          <a:p>
            <a:pPr>
              <a:lnSpc>
                <a:spcPct val="150000"/>
              </a:lnSpc>
            </a:pPr>
            <a:r>
              <a:rPr lang="en-US" sz="1400" dirty="0">
                <a:latin typeface="Calibri" panose="020F0502020204030204" pitchFamily="34" charset="0"/>
                <a:cs typeface="Calibri" panose="020F0502020204030204" pitchFamily="34" charset="0"/>
              </a:rPr>
              <a:t>FROM Employees</a:t>
            </a:r>
          </a:p>
          <a:p>
            <a:pPr>
              <a:lnSpc>
                <a:spcPct val="150000"/>
              </a:lnSpc>
            </a:pPr>
            <a:r>
              <a:rPr lang="en-US" sz="1400" dirty="0">
                <a:latin typeface="Calibri" panose="020F0502020204030204" pitchFamily="34" charset="0"/>
                <a:cs typeface="Calibri" panose="020F0502020204030204" pitchFamily="34" charset="0"/>
              </a:rPr>
              <a:t>WHERE </a:t>
            </a:r>
            <a:r>
              <a:rPr lang="en-US" sz="1400" dirty="0" err="1">
                <a:latin typeface="Calibri" panose="020F0502020204030204" pitchFamily="34" charset="0"/>
                <a:cs typeface="Calibri" panose="020F0502020204030204" pitchFamily="34" charset="0"/>
              </a:rPr>
              <a:t>department_id</a:t>
            </a:r>
            <a:r>
              <a:rPr lang="en-US" sz="1400" dirty="0">
                <a:latin typeface="Calibri" panose="020F0502020204030204" pitchFamily="34" charset="0"/>
                <a:cs typeface="Calibri" panose="020F0502020204030204" pitchFamily="34" charset="0"/>
              </a:rPr>
              <a:t> = 101;</a:t>
            </a:r>
          </a:p>
          <a:p>
            <a:pPr>
              <a:lnSpc>
                <a:spcPct val="150000"/>
              </a:lnSpc>
            </a:pPr>
            <a:r>
              <a:rPr lang="en-US" sz="1400" b="1" dirty="0">
                <a:latin typeface="Calibri" panose="020F0502020204030204" pitchFamily="34" charset="0"/>
                <a:cs typeface="Calibri" panose="020F0502020204030204" pitchFamily="34" charset="0"/>
              </a:rPr>
              <a:t>6) </a:t>
            </a:r>
            <a:r>
              <a:rPr lang="en-US" sz="1400" b="1" u="sng" dirty="0">
                <a:latin typeface="Calibri" panose="020F0502020204030204" pitchFamily="34" charset="0"/>
                <a:cs typeface="Calibri" panose="020F0502020204030204" pitchFamily="34" charset="0"/>
              </a:rPr>
              <a:t>Join</a:t>
            </a:r>
          </a:p>
          <a:p>
            <a:pPr>
              <a:lnSpc>
                <a:spcPct val="150000"/>
              </a:lnSpc>
            </a:pPr>
            <a:r>
              <a:rPr lang="en-US" sz="1400" dirty="0">
                <a:latin typeface="Calibri" panose="020F0502020204030204" pitchFamily="34" charset="0"/>
                <a:cs typeface="Calibri" panose="020F0502020204030204" pitchFamily="34" charset="0"/>
              </a:rPr>
              <a:t>SELECT </a:t>
            </a:r>
            <a:r>
              <a:rPr lang="en-US" sz="1400" dirty="0" err="1">
                <a:latin typeface="Calibri" panose="020F0502020204030204" pitchFamily="34" charset="0"/>
                <a:cs typeface="Calibri" panose="020F0502020204030204" pitchFamily="34" charset="0"/>
              </a:rPr>
              <a:t>Employees.first_name</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Employees.last_name</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Departments.department_name</a:t>
            </a:r>
            <a:endParaRPr lang="en-US" sz="1400" dirty="0">
              <a:latin typeface="Calibri" panose="020F0502020204030204" pitchFamily="34" charset="0"/>
              <a:cs typeface="Calibri" panose="020F0502020204030204" pitchFamily="34" charset="0"/>
            </a:endParaRPr>
          </a:p>
          <a:p>
            <a:pPr>
              <a:lnSpc>
                <a:spcPct val="150000"/>
              </a:lnSpc>
            </a:pPr>
            <a:r>
              <a:rPr lang="en-US" sz="1400" dirty="0">
                <a:latin typeface="Calibri" panose="020F0502020204030204" pitchFamily="34" charset="0"/>
                <a:cs typeface="Calibri" panose="020F0502020204030204" pitchFamily="34" charset="0"/>
              </a:rPr>
              <a:t>FROM Employees</a:t>
            </a:r>
          </a:p>
          <a:p>
            <a:pPr>
              <a:lnSpc>
                <a:spcPct val="150000"/>
              </a:lnSpc>
            </a:pPr>
            <a:r>
              <a:rPr lang="en-US" sz="1400" dirty="0">
                <a:latin typeface="Calibri" panose="020F0502020204030204" pitchFamily="34" charset="0"/>
                <a:cs typeface="Calibri" panose="020F0502020204030204" pitchFamily="34" charset="0"/>
              </a:rPr>
              <a:t>INNER JOIN Departments ON </a:t>
            </a:r>
            <a:r>
              <a:rPr lang="en-US" sz="1400" dirty="0" err="1">
                <a:latin typeface="Calibri" panose="020F0502020204030204" pitchFamily="34" charset="0"/>
                <a:cs typeface="Calibri" panose="020F0502020204030204" pitchFamily="34" charset="0"/>
              </a:rPr>
              <a:t>Employees.department_id</a:t>
            </a:r>
            <a:r>
              <a:rPr lang="en-US" sz="1400" dirty="0">
                <a:latin typeface="Calibri" panose="020F0502020204030204" pitchFamily="34" charset="0"/>
                <a:cs typeface="Calibri" panose="020F0502020204030204" pitchFamily="34" charset="0"/>
              </a:rPr>
              <a:t> = </a:t>
            </a:r>
            <a:r>
              <a:rPr lang="en-US" sz="1400" dirty="0" err="1">
                <a:latin typeface="Calibri" panose="020F0502020204030204" pitchFamily="34" charset="0"/>
                <a:cs typeface="Calibri" panose="020F0502020204030204" pitchFamily="34" charset="0"/>
              </a:rPr>
              <a:t>Departments.department_id</a:t>
            </a:r>
            <a:r>
              <a:rPr lang="en-US" sz="1400" dirty="0">
                <a:latin typeface="Calibri" panose="020F0502020204030204" pitchFamily="34" charset="0"/>
                <a:cs typeface="Calibri" panose="020F0502020204030204" pitchFamily="34" charset="0"/>
              </a:rPr>
              <a:t>;</a:t>
            </a:r>
          </a:p>
          <a:p>
            <a:pPr>
              <a:lnSpc>
                <a:spcPct val="150000"/>
              </a:lnSpc>
            </a:pPr>
            <a:r>
              <a:rPr lang="en-US" sz="1400" b="1" dirty="0">
                <a:latin typeface="Calibri" panose="020F0502020204030204" pitchFamily="34" charset="0"/>
                <a:cs typeface="Calibri" panose="020F0502020204030204" pitchFamily="34" charset="0"/>
              </a:rPr>
              <a:t>7) </a:t>
            </a:r>
            <a:r>
              <a:rPr lang="en-US" sz="1400" b="1" u="sng" dirty="0">
                <a:latin typeface="Calibri" panose="020F0502020204030204" pitchFamily="34" charset="0"/>
                <a:cs typeface="Calibri" panose="020F0502020204030204" pitchFamily="34" charset="0"/>
              </a:rPr>
              <a:t>Aggregation and grouping</a:t>
            </a:r>
          </a:p>
          <a:p>
            <a:pPr>
              <a:lnSpc>
                <a:spcPct val="150000"/>
              </a:lnSpc>
            </a:pPr>
            <a:r>
              <a:rPr lang="en-US" sz="1400" dirty="0">
                <a:latin typeface="Calibri" panose="020F0502020204030204" pitchFamily="34" charset="0"/>
                <a:cs typeface="Calibri" panose="020F0502020204030204" pitchFamily="34" charset="0"/>
              </a:rPr>
              <a:t>SELECT </a:t>
            </a:r>
            <a:r>
              <a:rPr lang="en-US" sz="1400" dirty="0" err="1">
                <a:latin typeface="Calibri" panose="020F0502020204030204" pitchFamily="34" charset="0"/>
                <a:cs typeface="Calibri" panose="020F0502020204030204" pitchFamily="34" charset="0"/>
              </a:rPr>
              <a:t>department_id</a:t>
            </a:r>
            <a:r>
              <a:rPr lang="en-US" sz="1400" dirty="0">
                <a:latin typeface="Calibri" panose="020F0502020204030204" pitchFamily="34" charset="0"/>
                <a:cs typeface="Calibri" panose="020F0502020204030204" pitchFamily="34" charset="0"/>
              </a:rPr>
              <a:t>, COUNT(*) AS </a:t>
            </a:r>
            <a:r>
              <a:rPr lang="en-US" sz="1400" dirty="0" err="1">
                <a:latin typeface="Calibri" panose="020F0502020204030204" pitchFamily="34" charset="0"/>
                <a:cs typeface="Calibri" panose="020F0502020204030204" pitchFamily="34" charset="0"/>
              </a:rPr>
              <a:t>employee_count</a:t>
            </a:r>
            <a:endParaRPr lang="en-US" sz="1400" dirty="0">
              <a:latin typeface="Calibri" panose="020F0502020204030204" pitchFamily="34" charset="0"/>
              <a:cs typeface="Calibri" panose="020F0502020204030204" pitchFamily="34" charset="0"/>
            </a:endParaRPr>
          </a:p>
          <a:p>
            <a:pPr>
              <a:lnSpc>
                <a:spcPct val="150000"/>
              </a:lnSpc>
            </a:pPr>
            <a:r>
              <a:rPr lang="en-US" sz="1400" dirty="0">
                <a:latin typeface="Calibri" panose="020F0502020204030204" pitchFamily="34" charset="0"/>
                <a:cs typeface="Calibri" panose="020F0502020204030204" pitchFamily="34" charset="0"/>
              </a:rPr>
              <a:t>FROM Employees</a:t>
            </a:r>
          </a:p>
          <a:p>
            <a:pPr>
              <a:lnSpc>
                <a:spcPct val="150000"/>
              </a:lnSpc>
            </a:pPr>
            <a:r>
              <a:rPr lang="en-US" sz="1400" dirty="0">
                <a:latin typeface="Calibri" panose="020F0502020204030204" pitchFamily="34" charset="0"/>
                <a:cs typeface="Calibri" panose="020F0502020204030204" pitchFamily="34" charset="0"/>
              </a:rPr>
              <a:t>GROUP BY </a:t>
            </a:r>
            <a:r>
              <a:rPr lang="en-US" sz="1400" dirty="0" err="1">
                <a:latin typeface="Calibri" panose="020F0502020204030204" pitchFamily="34" charset="0"/>
                <a:cs typeface="Calibri" panose="020F0502020204030204" pitchFamily="34" charset="0"/>
              </a:rPr>
              <a:t>department_id</a:t>
            </a:r>
            <a:r>
              <a:rPr lang="en-US" sz="1400" dirty="0">
                <a:latin typeface="Calibri" panose="020F0502020204030204" pitchFamily="34" charset="0"/>
                <a:cs typeface="Calibri" panose="020F0502020204030204" pitchFamily="34" charset="0"/>
              </a:rPr>
              <a:t>;</a:t>
            </a:r>
          </a:p>
          <a:p>
            <a:pPr>
              <a:lnSpc>
                <a:spcPct val="150000"/>
              </a:lnSpc>
            </a:pP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32228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F60F9131-0BAD-081B-75F6-1D6075F439F2}"/>
              </a:ext>
            </a:extLst>
          </p:cNvPr>
          <p:cNvSpPr txBox="1"/>
          <p:nvPr/>
        </p:nvSpPr>
        <p:spPr>
          <a:xfrm>
            <a:off x="964733" y="553673"/>
            <a:ext cx="9664117" cy="523220"/>
          </a:xfrm>
          <a:prstGeom prst="rect">
            <a:avLst/>
          </a:prstGeom>
          <a:noFill/>
        </p:spPr>
        <p:txBody>
          <a:bodyPr wrap="square" rtlCol="0">
            <a:spAutoFit/>
          </a:bodyPr>
          <a:lstStyle/>
          <a:p>
            <a:pPr algn="ctr"/>
            <a:r>
              <a:rPr lang="en-US" sz="2800" b="1" dirty="0"/>
              <a:t>PostgreSQL examples</a:t>
            </a:r>
            <a:endParaRPr lang="en-US" b="1" dirty="0"/>
          </a:p>
        </p:txBody>
      </p:sp>
      <p:sp>
        <p:nvSpPr>
          <p:cNvPr id="47" name="TextBox 46">
            <a:extLst>
              <a:ext uri="{FF2B5EF4-FFF2-40B4-BE49-F238E27FC236}">
                <a16:creationId xmlns:a16="http://schemas.microsoft.com/office/drawing/2014/main" id="{25A7A6C7-C28D-A650-BBCF-15F3686425D9}"/>
              </a:ext>
            </a:extLst>
          </p:cNvPr>
          <p:cNvSpPr txBox="1"/>
          <p:nvPr/>
        </p:nvSpPr>
        <p:spPr>
          <a:xfrm>
            <a:off x="1459683" y="1167621"/>
            <a:ext cx="8674218" cy="5875904"/>
          </a:xfrm>
          <a:prstGeom prst="rect">
            <a:avLst/>
          </a:prstGeom>
          <a:noFill/>
        </p:spPr>
        <p:txBody>
          <a:bodyPr wrap="square" rtlCol="0">
            <a:spAutoFit/>
          </a:bodyPr>
          <a:lstStyle/>
          <a:p>
            <a:pPr>
              <a:lnSpc>
                <a:spcPct val="150000"/>
              </a:lnSpc>
            </a:pPr>
            <a:r>
              <a:rPr lang="en-US" sz="1600" b="1" dirty="0">
                <a:latin typeface="Calibri" panose="020F0502020204030204" pitchFamily="34" charset="0"/>
                <a:cs typeface="Calibri" panose="020F0502020204030204" pitchFamily="34" charset="0"/>
              </a:rPr>
              <a:t>8) </a:t>
            </a:r>
            <a:r>
              <a:rPr lang="en-US" sz="1600" b="1" u="sng" dirty="0">
                <a:latin typeface="Calibri" panose="020F0502020204030204" pitchFamily="34" charset="0"/>
                <a:cs typeface="Calibri" panose="020F0502020204030204" pitchFamily="34" charset="0"/>
              </a:rPr>
              <a:t>Subquery</a:t>
            </a:r>
          </a:p>
          <a:p>
            <a:pPr>
              <a:lnSpc>
                <a:spcPct val="150000"/>
              </a:lnSpc>
            </a:pPr>
            <a:r>
              <a:rPr lang="en-US" sz="1600" dirty="0">
                <a:latin typeface="Calibri" panose="020F0502020204030204" pitchFamily="34" charset="0"/>
                <a:cs typeface="Calibri" panose="020F0502020204030204" pitchFamily="34" charset="0"/>
              </a:rPr>
              <a:t>SELECT </a:t>
            </a:r>
            <a:r>
              <a:rPr lang="en-US" sz="1600" dirty="0" err="1">
                <a:latin typeface="Calibri" panose="020F0502020204030204" pitchFamily="34" charset="0"/>
                <a:cs typeface="Calibri" panose="020F0502020204030204" pitchFamily="34" charset="0"/>
              </a:rPr>
              <a:t>first_name</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last_name</a:t>
            </a:r>
            <a:endParaRPr lang="en-US" sz="1600" dirty="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FROM Employees</a:t>
            </a:r>
          </a:p>
          <a:p>
            <a:pPr>
              <a:lnSpc>
                <a:spcPct val="150000"/>
              </a:lnSpc>
            </a:pPr>
            <a:r>
              <a:rPr lang="en-US" sz="1600" dirty="0">
                <a:latin typeface="Calibri" panose="020F0502020204030204" pitchFamily="34" charset="0"/>
                <a:cs typeface="Calibri" panose="020F0502020204030204" pitchFamily="34" charset="0"/>
              </a:rPr>
              <a:t>WHERE </a:t>
            </a:r>
            <a:r>
              <a:rPr lang="en-US" sz="1600" dirty="0" err="1">
                <a:latin typeface="Calibri" panose="020F0502020204030204" pitchFamily="34" charset="0"/>
                <a:cs typeface="Calibri" panose="020F0502020204030204" pitchFamily="34" charset="0"/>
              </a:rPr>
              <a:t>department_id</a:t>
            </a:r>
            <a:r>
              <a:rPr lang="en-US" sz="1600" dirty="0">
                <a:latin typeface="Calibri" panose="020F0502020204030204" pitchFamily="34" charset="0"/>
                <a:cs typeface="Calibri" panose="020F0502020204030204" pitchFamily="34" charset="0"/>
              </a:rPr>
              <a:t> IN (SELECT </a:t>
            </a:r>
            <a:r>
              <a:rPr lang="en-US" sz="1600" dirty="0" err="1">
                <a:latin typeface="Calibri" panose="020F0502020204030204" pitchFamily="34" charset="0"/>
                <a:cs typeface="Calibri" panose="020F0502020204030204" pitchFamily="34" charset="0"/>
              </a:rPr>
              <a:t>department_id</a:t>
            </a:r>
            <a:r>
              <a:rPr lang="en-US" sz="1600" dirty="0">
                <a:latin typeface="Calibri" panose="020F0502020204030204" pitchFamily="34" charset="0"/>
                <a:cs typeface="Calibri" panose="020F0502020204030204" pitchFamily="34" charset="0"/>
              </a:rPr>
              <a:t> FROM Departments WHERE location = 'New York’);</a:t>
            </a:r>
          </a:p>
          <a:p>
            <a:pPr>
              <a:lnSpc>
                <a:spcPct val="150000"/>
              </a:lnSpc>
            </a:pPr>
            <a:r>
              <a:rPr lang="en-US" sz="1600" b="1" dirty="0">
                <a:latin typeface="Calibri" panose="020F0502020204030204" pitchFamily="34" charset="0"/>
                <a:cs typeface="Calibri" panose="020F0502020204030204" pitchFamily="34" charset="0"/>
              </a:rPr>
              <a:t>9) </a:t>
            </a:r>
            <a:r>
              <a:rPr lang="en-US" sz="1600" b="1" u="sng" dirty="0">
                <a:latin typeface="Calibri" panose="020F0502020204030204" pitchFamily="34" charset="0"/>
                <a:cs typeface="Calibri" panose="020F0502020204030204" pitchFamily="34" charset="0"/>
              </a:rPr>
              <a:t>Order By</a:t>
            </a:r>
          </a:p>
          <a:p>
            <a:pPr>
              <a:lnSpc>
                <a:spcPct val="150000"/>
              </a:lnSpc>
            </a:pPr>
            <a:r>
              <a:rPr lang="en-US" sz="1600" dirty="0">
                <a:latin typeface="Calibri" panose="020F0502020204030204" pitchFamily="34" charset="0"/>
                <a:cs typeface="Calibri" panose="020F0502020204030204" pitchFamily="34" charset="0"/>
              </a:rPr>
              <a:t>SELECT </a:t>
            </a:r>
            <a:r>
              <a:rPr lang="en-US" sz="1600" dirty="0" err="1">
                <a:latin typeface="Calibri" panose="020F0502020204030204" pitchFamily="34" charset="0"/>
                <a:cs typeface="Calibri" panose="020F0502020204030204" pitchFamily="34" charset="0"/>
              </a:rPr>
              <a:t>first_name</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last_name</a:t>
            </a:r>
            <a:endParaRPr lang="en-US" sz="1600" dirty="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FROM Employees</a:t>
            </a:r>
          </a:p>
          <a:p>
            <a:pPr>
              <a:lnSpc>
                <a:spcPct val="150000"/>
              </a:lnSpc>
            </a:pPr>
            <a:r>
              <a:rPr lang="en-US" sz="1600" dirty="0">
                <a:latin typeface="Calibri" panose="020F0502020204030204" pitchFamily="34" charset="0"/>
                <a:cs typeface="Calibri" panose="020F0502020204030204" pitchFamily="34" charset="0"/>
              </a:rPr>
              <a:t>ORDER BY </a:t>
            </a:r>
            <a:r>
              <a:rPr lang="en-US" sz="1600" dirty="0" err="1">
                <a:latin typeface="Calibri" panose="020F0502020204030204" pitchFamily="34" charset="0"/>
                <a:cs typeface="Calibri" panose="020F0502020204030204" pitchFamily="34" charset="0"/>
              </a:rPr>
              <a:t>last_name</a:t>
            </a:r>
            <a:r>
              <a:rPr lang="en-US" sz="1600" dirty="0">
                <a:latin typeface="Calibri" panose="020F0502020204030204" pitchFamily="34" charset="0"/>
                <a:cs typeface="Calibri" panose="020F0502020204030204" pitchFamily="34" charset="0"/>
              </a:rPr>
              <a:t> ASC, </a:t>
            </a:r>
            <a:r>
              <a:rPr lang="en-US" sz="1600" dirty="0" err="1">
                <a:latin typeface="Calibri" panose="020F0502020204030204" pitchFamily="34" charset="0"/>
                <a:cs typeface="Calibri" panose="020F0502020204030204" pitchFamily="34" charset="0"/>
              </a:rPr>
              <a:t>first_name</a:t>
            </a:r>
            <a:r>
              <a:rPr lang="en-US" sz="1600" dirty="0">
                <a:latin typeface="Calibri" panose="020F0502020204030204" pitchFamily="34" charset="0"/>
                <a:cs typeface="Calibri" panose="020F0502020204030204" pitchFamily="34" charset="0"/>
              </a:rPr>
              <a:t> ASC;</a:t>
            </a:r>
          </a:p>
          <a:p>
            <a:pPr>
              <a:lnSpc>
                <a:spcPct val="150000"/>
              </a:lnSpc>
            </a:pPr>
            <a:r>
              <a:rPr lang="en-US" sz="1600" b="1" dirty="0">
                <a:latin typeface="Calibri" panose="020F0502020204030204" pitchFamily="34" charset="0"/>
                <a:cs typeface="Calibri" panose="020F0502020204030204" pitchFamily="34" charset="0"/>
              </a:rPr>
              <a:t>10) </a:t>
            </a:r>
            <a:r>
              <a:rPr lang="en-US" sz="1600" b="1" u="sng" dirty="0">
                <a:latin typeface="Calibri" panose="020F0502020204030204" pitchFamily="34" charset="0"/>
                <a:cs typeface="Calibri" panose="020F0502020204030204" pitchFamily="34" charset="0"/>
              </a:rPr>
              <a:t>Limit</a:t>
            </a:r>
          </a:p>
          <a:p>
            <a:pPr>
              <a:lnSpc>
                <a:spcPct val="150000"/>
              </a:lnSpc>
            </a:pPr>
            <a:r>
              <a:rPr lang="en-US" sz="1600" dirty="0">
                <a:latin typeface="Calibri" panose="020F0502020204030204" pitchFamily="34" charset="0"/>
                <a:cs typeface="Calibri" panose="020F0502020204030204" pitchFamily="34" charset="0"/>
              </a:rPr>
              <a:t>SELECT </a:t>
            </a:r>
            <a:r>
              <a:rPr lang="en-US" sz="1600" dirty="0" err="1">
                <a:latin typeface="Calibri" panose="020F0502020204030204" pitchFamily="34" charset="0"/>
                <a:cs typeface="Calibri" panose="020F0502020204030204" pitchFamily="34" charset="0"/>
              </a:rPr>
              <a:t>first_name</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last_name</a:t>
            </a:r>
            <a:endParaRPr lang="en-US" sz="1600" dirty="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FROM Employees</a:t>
            </a:r>
          </a:p>
          <a:p>
            <a:pPr>
              <a:lnSpc>
                <a:spcPct val="150000"/>
              </a:lnSpc>
            </a:pPr>
            <a:r>
              <a:rPr lang="en-US" sz="1600" dirty="0">
                <a:latin typeface="Calibri" panose="020F0502020204030204" pitchFamily="34" charset="0"/>
                <a:cs typeface="Calibri" panose="020F0502020204030204" pitchFamily="34" charset="0"/>
              </a:rPr>
              <a:t>LIMIT 5;</a:t>
            </a:r>
          </a:p>
          <a:p>
            <a:pPr>
              <a:lnSpc>
                <a:spcPct val="150000"/>
              </a:lnSpc>
            </a:pPr>
            <a:r>
              <a:rPr lang="en-US" sz="1600" b="1" dirty="0">
                <a:latin typeface="Calibri" panose="020F0502020204030204" pitchFamily="34" charset="0"/>
                <a:cs typeface="Calibri" panose="020F0502020204030204" pitchFamily="34" charset="0"/>
              </a:rPr>
              <a:t>11) </a:t>
            </a:r>
            <a:r>
              <a:rPr lang="en-US" sz="1600" b="1" u="sng" dirty="0">
                <a:latin typeface="Calibri" panose="020F0502020204030204" pitchFamily="34" charset="0"/>
                <a:cs typeface="Calibri" panose="020F0502020204030204" pitchFamily="34" charset="0"/>
              </a:rPr>
              <a:t>Creating Index</a:t>
            </a:r>
          </a:p>
          <a:p>
            <a:pPr>
              <a:lnSpc>
                <a:spcPct val="150000"/>
              </a:lnSpc>
            </a:pPr>
            <a:r>
              <a:rPr lang="en-US" sz="1600" dirty="0">
                <a:latin typeface="Calibri" panose="020F0502020204030204" pitchFamily="34" charset="0"/>
                <a:cs typeface="Calibri" panose="020F0502020204030204" pitchFamily="34" charset="0"/>
              </a:rPr>
              <a:t>CREATE INDEX </a:t>
            </a:r>
            <a:r>
              <a:rPr lang="en-US" sz="1600" dirty="0" err="1">
                <a:latin typeface="Calibri" panose="020F0502020204030204" pitchFamily="34" charset="0"/>
                <a:cs typeface="Calibri" panose="020F0502020204030204" pitchFamily="34" charset="0"/>
              </a:rPr>
              <a:t>idx_department</a:t>
            </a:r>
            <a:r>
              <a:rPr lang="en-US" sz="1600" dirty="0">
                <a:latin typeface="Calibri" panose="020F0502020204030204" pitchFamily="34" charset="0"/>
                <a:cs typeface="Calibri" panose="020F0502020204030204" pitchFamily="34" charset="0"/>
              </a:rPr>
              <a:t> ON Employees (</a:t>
            </a:r>
            <a:r>
              <a:rPr lang="en-US" sz="1600" dirty="0" err="1">
                <a:latin typeface="Calibri" panose="020F0502020204030204" pitchFamily="34" charset="0"/>
                <a:cs typeface="Calibri" panose="020F0502020204030204" pitchFamily="34" charset="0"/>
              </a:rPr>
              <a:t>department_id</a:t>
            </a:r>
            <a:r>
              <a:rPr lang="en-US" sz="1600" dirty="0">
                <a:latin typeface="Calibri" panose="020F0502020204030204" pitchFamily="34" charset="0"/>
                <a:cs typeface="Calibri" panose="020F0502020204030204" pitchFamily="34" charset="0"/>
              </a:rPr>
              <a:t>);</a:t>
            </a:r>
          </a:p>
          <a:p>
            <a:pPr>
              <a:lnSpc>
                <a:spcPct val="150000"/>
              </a:lnSpc>
            </a:pPr>
            <a:endParaRPr lang="en-US" sz="1400" dirty="0">
              <a:latin typeface="Calibri" panose="020F0502020204030204" pitchFamily="34" charset="0"/>
              <a:cs typeface="Calibri" panose="020F0502020204030204" pitchFamily="34" charset="0"/>
            </a:endParaRPr>
          </a:p>
          <a:p>
            <a:pPr>
              <a:lnSpc>
                <a:spcPct val="150000"/>
              </a:lnSpc>
            </a:pP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0473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F60F9131-0BAD-081B-75F6-1D6075F439F2}"/>
              </a:ext>
            </a:extLst>
          </p:cNvPr>
          <p:cNvSpPr txBox="1"/>
          <p:nvPr/>
        </p:nvSpPr>
        <p:spPr>
          <a:xfrm>
            <a:off x="964733" y="553673"/>
            <a:ext cx="9664117" cy="461665"/>
          </a:xfrm>
          <a:prstGeom prst="rect">
            <a:avLst/>
          </a:prstGeom>
          <a:noFill/>
        </p:spPr>
        <p:txBody>
          <a:bodyPr wrap="square" rtlCol="0">
            <a:spAutoFit/>
          </a:bodyPr>
          <a:lstStyle/>
          <a:p>
            <a:pPr algn="ctr"/>
            <a:r>
              <a:rPr lang="en-US" sz="2400" b="1" dirty="0">
                <a:latin typeface="Calibri" panose="020F0502020204030204" pitchFamily="34" charset="0"/>
                <a:cs typeface="Calibri" panose="020F0502020204030204" pitchFamily="34" charset="0"/>
              </a:rPr>
              <a:t>Software Testing</a:t>
            </a:r>
          </a:p>
        </p:txBody>
      </p:sp>
      <p:sp>
        <p:nvSpPr>
          <p:cNvPr id="47" name="TextBox 46">
            <a:extLst>
              <a:ext uri="{FF2B5EF4-FFF2-40B4-BE49-F238E27FC236}">
                <a16:creationId xmlns:a16="http://schemas.microsoft.com/office/drawing/2014/main" id="{25A7A6C7-C28D-A650-BBCF-15F3686425D9}"/>
              </a:ext>
            </a:extLst>
          </p:cNvPr>
          <p:cNvSpPr txBox="1"/>
          <p:nvPr/>
        </p:nvSpPr>
        <p:spPr>
          <a:xfrm>
            <a:off x="1459683" y="1167621"/>
            <a:ext cx="8674218" cy="5640262"/>
          </a:xfrm>
          <a:prstGeom prst="rect">
            <a:avLst/>
          </a:prstGeom>
          <a:noFill/>
        </p:spPr>
        <p:txBody>
          <a:bodyPr wrap="square" rtlCol="0">
            <a:spAutoFit/>
          </a:bodyPr>
          <a:lstStyle/>
          <a:p>
            <a:pPr algn="l">
              <a:lnSpc>
                <a:spcPct val="150000"/>
              </a:lnSpc>
            </a:pPr>
            <a:r>
              <a:rPr lang="en-US" b="1" i="0" dirty="0">
                <a:effectLst/>
                <a:latin typeface="Calibri" panose="020F0502020204030204" pitchFamily="34" charset="0"/>
                <a:cs typeface="Calibri" panose="020F0502020204030204" pitchFamily="34" charset="0"/>
              </a:rPr>
              <a:t>Introduction to Software Testing</a:t>
            </a:r>
            <a:endParaRPr lang="en-US" b="0" i="0" dirty="0">
              <a:effectLst/>
              <a:latin typeface="Calibri" panose="020F0502020204030204" pitchFamily="34" charset="0"/>
              <a:cs typeface="Calibri" panose="020F0502020204030204" pitchFamily="34" charset="0"/>
            </a:endParaRPr>
          </a:p>
          <a:p>
            <a:pPr marL="285750" indent="-285750" algn="l">
              <a:lnSpc>
                <a:spcPct val="150000"/>
              </a:lnSpc>
              <a:buFont typeface="Arial" panose="020B0604020202020204" pitchFamily="34" charset="0"/>
              <a:buChar char="•"/>
            </a:pPr>
            <a:r>
              <a:rPr lang="en-US" sz="1600" b="1" i="0" dirty="0">
                <a:effectLst/>
                <a:latin typeface="Calibri" panose="020F0502020204030204" pitchFamily="34" charset="0"/>
                <a:cs typeface="Calibri" panose="020F0502020204030204" pitchFamily="34" charset="0"/>
              </a:rPr>
              <a:t>Software Testing:</a:t>
            </a:r>
            <a:r>
              <a:rPr lang="en-US" sz="1600" b="0" i="0" dirty="0">
                <a:effectLst/>
                <a:latin typeface="Calibri" panose="020F0502020204030204" pitchFamily="34" charset="0"/>
                <a:cs typeface="Calibri" panose="020F0502020204030204" pitchFamily="34" charset="0"/>
              </a:rPr>
              <a:t> The process of evaluating a software application to identify defects and ensure it meets specified requirements.</a:t>
            </a:r>
          </a:p>
          <a:p>
            <a:pPr marL="285750" indent="-285750" algn="l">
              <a:lnSpc>
                <a:spcPct val="150000"/>
              </a:lnSpc>
              <a:buFont typeface="Arial" panose="020B0604020202020204" pitchFamily="34" charset="0"/>
              <a:buChar char="•"/>
            </a:pPr>
            <a:r>
              <a:rPr lang="en-US" sz="1600" b="1" i="0" dirty="0">
                <a:effectLst/>
                <a:latin typeface="Calibri" panose="020F0502020204030204" pitchFamily="34" charset="0"/>
                <a:cs typeface="Calibri" panose="020F0502020204030204" pitchFamily="34" charset="0"/>
              </a:rPr>
              <a:t>Importance:</a:t>
            </a:r>
            <a:r>
              <a:rPr lang="en-US" sz="1600" b="0" i="0" dirty="0">
                <a:effectLst/>
                <a:latin typeface="Calibri" panose="020F0502020204030204" pitchFamily="34" charset="0"/>
                <a:cs typeface="Calibri" panose="020F0502020204030204" pitchFamily="34" charset="0"/>
              </a:rPr>
              <a:t> Ensures the software is of high quality, reliable, and meets user expectations.</a:t>
            </a:r>
          </a:p>
          <a:p>
            <a:pPr marL="285750" indent="-285750" algn="l">
              <a:lnSpc>
                <a:spcPct val="150000"/>
              </a:lnSpc>
              <a:buFont typeface="Arial" panose="020B0604020202020204" pitchFamily="34" charset="0"/>
              <a:buChar char="•"/>
            </a:pPr>
            <a:r>
              <a:rPr lang="en-US" sz="1600" b="1" i="0" dirty="0">
                <a:effectLst/>
                <a:latin typeface="Calibri" panose="020F0502020204030204" pitchFamily="34" charset="0"/>
                <a:cs typeface="Calibri" panose="020F0502020204030204" pitchFamily="34" charset="0"/>
              </a:rPr>
              <a:t>Goals:</a:t>
            </a:r>
            <a:r>
              <a:rPr lang="en-US" sz="1600" b="0" i="0" dirty="0">
                <a:effectLst/>
                <a:latin typeface="Calibri" panose="020F0502020204030204" pitchFamily="34" charset="0"/>
                <a:cs typeface="Calibri" panose="020F0502020204030204" pitchFamily="34" charset="0"/>
              </a:rPr>
              <a:t> Identify defects, validate that software meets requirements, and ensure it functions correctly.</a:t>
            </a:r>
          </a:p>
          <a:p>
            <a:pPr algn="l">
              <a:lnSpc>
                <a:spcPct val="150000"/>
              </a:lnSpc>
            </a:pPr>
            <a:r>
              <a:rPr lang="en-US" sz="1600" b="1" i="0" dirty="0">
                <a:effectLst/>
                <a:latin typeface="Calibri" panose="020F0502020204030204" pitchFamily="34" charset="0"/>
                <a:cs typeface="Calibri" panose="020F0502020204030204" pitchFamily="34" charset="0"/>
              </a:rPr>
              <a:t>Software Testing Process</a:t>
            </a:r>
            <a:endParaRPr lang="en-US" sz="1600" b="0" i="0" dirty="0">
              <a:effectLst/>
              <a:latin typeface="Calibri" panose="020F0502020204030204" pitchFamily="34" charset="0"/>
              <a:cs typeface="Calibri" panose="020F0502020204030204" pitchFamily="34" charset="0"/>
            </a:endParaRPr>
          </a:p>
          <a:p>
            <a:pPr marL="342900" indent="-342900" algn="l">
              <a:lnSpc>
                <a:spcPct val="150000"/>
              </a:lnSpc>
              <a:buFont typeface="+mj-lt"/>
              <a:buAutoNum type="arabicPeriod"/>
            </a:pPr>
            <a:r>
              <a:rPr lang="en-US" sz="1600" b="1" i="0" dirty="0">
                <a:effectLst/>
                <a:latin typeface="Calibri" panose="020F0502020204030204" pitchFamily="34" charset="0"/>
                <a:cs typeface="Calibri" panose="020F0502020204030204" pitchFamily="34" charset="0"/>
              </a:rPr>
              <a:t>Requirements Analysis:</a:t>
            </a:r>
            <a:r>
              <a:rPr lang="en-US" sz="1600" b="0" i="0" dirty="0">
                <a:effectLst/>
                <a:latin typeface="Calibri" panose="020F0502020204030204" pitchFamily="34" charset="0"/>
                <a:cs typeface="Calibri" panose="020F0502020204030204" pitchFamily="34" charset="0"/>
              </a:rPr>
              <a:t> Understand project requirements.</a:t>
            </a:r>
          </a:p>
          <a:p>
            <a:pPr marL="342900" indent="-342900" algn="l">
              <a:lnSpc>
                <a:spcPct val="150000"/>
              </a:lnSpc>
              <a:buFont typeface="+mj-lt"/>
              <a:buAutoNum type="arabicPeriod"/>
            </a:pPr>
            <a:r>
              <a:rPr lang="en-US" sz="1600" b="1" i="0" dirty="0">
                <a:effectLst/>
                <a:latin typeface="Calibri" panose="020F0502020204030204" pitchFamily="34" charset="0"/>
                <a:cs typeface="Calibri" panose="020F0502020204030204" pitchFamily="34" charset="0"/>
              </a:rPr>
              <a:t>Test Planning:</a:t>
            </a:r>
            <a:r>
              <a:rPr lang="en-US" sz="1600" b="0" i="0" dirty="0">
                <a:effectLst/>
                <a:latin typeface="Calibri" panose="020F0502020204030204" pitchFamily="34" charset="0"/>
                <a:cs typeface="Calibri" panose="020F0502020204030204" pitchFamily="34" charset="0"/>
              </a:rPr>
              <a:t> Define scope, objectives, resources, and test strategy.</a:t>
            </a:r>
          </a:p>
          <a:p>
            <a:pPr marL="342900" indent="-342900" algn="l">
              <a:lnSpc>
                <a:spcPct val="150000"/>
              </a:lnSpc>
              <a:buFont typeface="+mj-lt"/>
              <a:buAutoNum type="arabicPeriod"/>
            </a:pPr>
            <a:r>
              <a:rPr lang="en-US" sz="1600" b="1" i="0" dirty="0">
                <a:effectLst/>
                <a:latin typeface="Calibri" panose="020F0502020204030204" pitchFamily="34" charset="0"/>
                <a:cs typeface="Calibri" panose="020F0502020204030204" pitchFamily="34" charset="0"/>
              </a:rPr>
              <a:t>Test Design:</a:t>
            </a:r>
            <a:r>
              <a:rPr lang="en-US" sz="1600" b="0" i="0" dirty="0">
                <a:effectLst/>
                <a:latin typeface="Calibri" panose="020F0502020204030204" pitchFamily="34" charset="0"/>
                <a:cs typeface="Calibri" panose="020F0502020204030204" pitchFamily="34" charset="0"/>
              </a:rPr>
              <a:t> Develop test cases and test scenarios.</a:t>
            </a:r>
          </a:p>
          <a:p>
            <a:pPr marL="342900" indent="-342900" algn="l">
              <a:lnSpc>
                <a:spcPct val="150000"/>
              </a:lnSpc>
              <a:buFont typeface="+mj-lt"/>
              <a:buAutoNum type="arabicPeriod"/>
            </a:pPr>
            <a:r>
              <a:rPr lang="en-US" sz="1600" b="1" i="0" dirty="0">
                <a:effectLst/>
                <a:latin typeface="Calibri" panose="020F0502020204030204" pitchFamily="34" charset="0"/>
                <a:cs typeface="Calibri" panose="020F0502020204030204" pitchFamily="34" charset="0"/>
              </a:rPr>
              <a:t>Test Execution:</a:t>
            </a:r>
            <a:r>
              <a:rPr lang="en-US" sz="1600" b="0" i="0" dirty="0">
                <a:effectLst/>
                <a:latin typeface="Calibri" panose="020F0502020204030204" pitchFamily="34" charset="0"/>
                <a:cs typeface="Calibri" panose="020F0502020204030204" pitchFamily="34" charset="0"/>
              </a:rPr>
              <a:t> Run test cases, log defects, and analyze results.</a:t>
            </a:r>
          </a:p>
          <a:p>
            <a:pPr marL="342900" indent="-342900" algn="l">
              <a:lnSpc>
                <a:spcPct val="150000"/>
              </a:lnSpc>
              <a:buFont typeface="+mj-lt"/>
              <a:buAutoNum type="arabicPeriod"/>
            </a:pPr>
            <a:r>
              <a:rPr lang="en-US" sz="1600" b="1" i="0" dirty="0">
                <a:effectLst/>
                <a:latin typeface="Calibri" panose="020F0502020204030204" pitchFamily="34" charset="0"/>
                <a:cs typeface="Calibri" panose="020F0502020204030204" pitchFamily="34" charset="0"/>
              </a:rPr>
              <a:t>Defect Reporting:</a:t>
            </a:r>
            <a:r>
              <a:rPr lang="en-US" sz="1600" b="0" i="0" dirty="0">
                <a:effectLst/>
                <a:latin typeface="Calibri" panose="020F0502020204030204" pitchFamily="34" charset="0"/>
                <a:cs typeface="Calibri" panose="020F0502020204030204" pitchFamily="34" charset="0"/>
              </a:rPr>
              <a:t> Document and prioritize identified defects.</a:t>
            </a:r>
          </a:p>
          <a:p>
            <a:pPr marL="342900" indent="-342900" algn="l">
              <a:lnSpc>
                <a:spcPct val="150000"/>
              </a:lnSpc>
              <a:buFont typeface="+mj-lt"/>
              <a:buAutoNum type="arabicPeriod"/>
            </a:pPr>
            <a:r>
              <a:rPr lang="en-US" sz="1600" b="1" i="0" dirty="0">
                <a:effectLst/>
                <a:latin typeface="Calibri" panose="020F0502020204030204" pitchFamily="34" charset="0"/>
                <a:cs typeface="Calibri" panose="020F0502020204030204" pitchFamily="34" charset="0"/>
              </a:rPr>
              <a:t>Regression Testing:</a:t>
            </a:r>
            <a:r>
              <a:rPr lang="en-US" sz="1600" b="0" i="0" dirty="0">
                <a:effectLst/>
                <a:latin typeface="Calibri" panose="020F0502020204030204" pitchFamily="34" charset="0"/>
                <a:cs typeface="Calibri" panose="020F0502020204030204" pitchFamily="34" charset="0"/>
              </a:rPr>
              <a:t> Re-test modified code and ensure existing functionalities aren't affected.</a:t>
            </a:r>
          </a:p>
          <a:p>
            <a:pPr marL="342900" indent="-342900" algn="l">
              <a:lnSpc>
                <a:spcPct val="150000"/>
              </a:lnSpc>
              <a:buFont typeface="+mj-lt"/>
              <a:buAutoNum type="arabicPeriod"/>
            </a:pPr>
            <a:r>
              <a:rPr lang="en-US" sz="1600" b="1" i="0" dirty="0">
                <a:effectLst/>
                <a:latin typeface="Calibri" panose="020F0502020204030204" pitchFamily="34" charset="0"/>
                <a:cs typeface="Calibri" panose="020F0502020204030204" pitchFamily="34" charset="0"/>
              </a:rPr>
              <a:t>Test Closure:</a:t>
            </a:r>
            <a:r>
              <a:rPr lang="en-US" sz="1600" b="0" i="0" dirty="0">
                <a:effectLst/>
                <a:latin typeface="Calibri" panose="020F0502020204030204" pitchFamily="34" charset="0"/>
                <a:cs typeface="Calibri" panose="020F0502020204030204" pitchFamily="34" charset="0"/>
              </a:rPr>
              <a:t> Evaluate if testing objectives are met and produce test summary reports.</a:t>
            </a:r>
          </a:p>
          <a:p>
            <a:pPr>
              <a:lnSpc>
                <a:spcPct val="150000"/>
              </a:lnSpc>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67335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F60F9131-0BAD-081B-75F6-1D6075F439F2}"/>
              </a:ext>
            </a:extLst>
          </p:cNvPr>
          <p:cNvSpPr txBox="1"/>
          <p:nvPr/>
        </p:nvSpPr>
        <p:spPr>
          <a:xfrm>
            <a:off x="964733" y="553673"/>
            <a:ext cx="9664117" cy="461665"/>
          </a:xfrm>
          <a:prstGeom prst="rect">
            <a:avLst/>
          </a:prstGeom>
          <a:noFill/>
        </p:spPr>
        <p:txBody>
          <a:bodyPr wrap="square" rtlCol="0">
            <a:spAutoFit/>
          </a:bodyPr>
          <a:lstStyle/>
          <a:p>
            <a:pPr algn="ctr"/>
            <a:r>
              <a:rPr lang="en-US" sz="2400" b="1" dirty="0">
                <a:latin typeface="Calibri" panose="020F0502020204030204" pitchFamily="34" charset="0"/>
                <a:cs typeface="Calibri" panose="020F0502020204030204" pitchFamily="34" charset="0"/>
              </a:rPr>
              <a:t>Software Testing</a:t>
            </a:r>
          </a:p>
        </p:txBody>
      </p:sp>
      <p:sp>
        <p:nvSpPr>
          <p:cNvPr id="47" name="TextBox 46">
            <a:extLst>
              <a:ext uri="{FF2B5EF4-FFF2-40B4-BE49-F238E27FC236}">
                <a16:creationId xmlns:a16="http://schemas.microsoft.com/office/drawing/2014/main" id="{25A7A6C7-C28D-A650-BBCF-15F3686425D9}"/>
              </a:ext>
            </a:extLst>
          </p:cNvPr>
          <p:cNvSpPr txBox="1"/>
          <p:nvPr/>
        </p:nvSpPr>
        <p:spPr>
          <a:xfrm>
            <a:off x="1459682" y="1503180"/>
            <a:ext cx="8674218" cy="3424271"/>
          </a:xfrm>
          <a:prstGeom prst="rect">
            <a:avLst/>
          </a:prstGeom>
          <a:noFill/>
        </p:spPr>
        <p:txBody>
          <a:bodyPr wrap="square" rtlCol="0">
            <a:spAutoFit/>
          </a:bodyPr>
          <a:lstStyle/>
          <a:p>
            <a:pPr algn="l">
              <a:lnSpc>
                <a:spcPct val="150000"/>
              </a:lnSpc>
            </a:pPr>
            <a:r>
              <a:rPr lang="en-US" b="1" i="0" dirty="0">
                <a:effectLst/>
                <a:latin typeface="Calibri" panose="020F0502020204030204" pitchFamily="34" charset="0"/>
                <a:cs typeface="Calibri" panose="020F0502020204030204" pitchFamily="34" charset="0"/>
              </a:rPr>
              <a:t>Types of Software Testing</a:t>
            </a:r>
            <a:endParaRPr lang="en-US" b="0" i="0" dirty="0">
              <a:effectLst/>
              <a:latin typeface="Calibri" panose="020F0502020204030204" pitchFamily="34" charset="0"/>
              <a:cs typeface="Calibri" panose="020F0502020204030204" pitchFamily="34" charset="0"/>
            </a:endParaRPr>
          </a:p>
          <a:p>
            <a:pPr algn="l">
              <a:lnSpc>
                <a:spcPct val="150000"/>
              </a:lnSpc>
            </a:pPr>
            <a:r>
              <a:rPr lang="en-US" sz="1600" b="1" i="0" dirty="0">
                <a:effectLst/>
                <a:latin typeface="Calibri" panose="020F0502020204030204" pitchFamily="34" charset="0"/>
                <a:cs typeface="Calibri" panose="020F0502020204030204" pitchFamily="34" charset="0"/>
              </a:rPr>
              <a:t>1. Unit Testing:</a:t>
            </a:r>
            <a:r>
              <a:rPr lang="en-US" sz="1600" b="0" i="0" dirty="0">
                <a:effectLst/>
                <a:latin typeface="Calibri" panose="020F0502020204030204" pitchFamily="34" charset="0"/>
                <a:cs typeface="Calibri" panose="020F0502020204030204" pitchFamily="34" charset="0"/>
              </a:rPr>
              <a:t> Testing individual components or modules to ensure their functionality.</a:t>
            </a:r>
          </a:p>
          <a:p>
            <a:pPr algn="l">
              <a:lnSpc>
                <a:spcPct val="150000"/>
              </a:lnSpc>
            </a:pPr>
            <a:r>
              <a:rPr lang="en-US" sz="1600" b="1" i="0" dirty="0">
                <a:effectLst/>
                <a:latin typeface="Calibri" panose="020F0502020204030204" pitchFamily="34" charset="0"/>
                <a:cs typeface="Calibri" panose="020F0502020204030204" pitchFamily="34" charset="0"/>
              </a:rPr>
              <a:t>2. Integration Testing:</a:t>
            </a:r>
            <a:r>
              <a:rPr lang="en-US" sz="1600" b="0" i="0" dirty="0">
                <a:effectLst/>
                <a:latin typeface="Calibri" panose="020F0502020204030204" pitchFamily="34" charset="0"/>
                <a:cs typeface="Calibri" panose="020F0502020204030204" pitchFamily="34" charset="0"/>
              </a:rPr>
              <a:t> Testing interactions between integrated components.</a:t>
            </a:r>
          </a:p>
          <a:p>
            <a:pPr algn="l">
              <a:lnSpc>
                <a:spcPct val="150000"/>
              </a:lnSpc>
            </a:pPr>
            <a:r>
              <a:rPr lang="en-US" sz="1600" b="1" i="0" dirty="0">
                <a:effectLst/>
                <a:latin typeface="Calibri" panose="020F0502020204030204" pitchFamily="34" charset="0"/>
                <a:cs typeface="Calibri" panose="020F0502020204030204" pitchFamily="34" charset="0"/>
              </a:rPr>
              <a:t>3. Functional Testing:</a:t>
            </a:r>
            <a:r>
              <a:rPr lang="en-US" sz="1600" b="0" i="0" dirty="0">
                <a:effectLst/>
                <a:latin typeface="Calibri" panose="020F0502020204030204" pitchFamily="34" charset="0"/>
                <a:cs typeface="Calibri" panose="020F0502020204030204" pitchFamily="34" charset="0"/>
              </a:rPr>
              <a:t> Validating the software against functional requirements.</a:t>
            </a:r>
          </a:p>
          <a:p>
            <a:pPr algn="l">
              <a:lnSpc>
                <a:spcPct val="150000"/>
              </a:lnSpc>
            </a:pPr>
            <a:r>
              <a:rPr lang="en-US" sz="1600" b="1" i="0" dirty="0">
                <a:effectLst/>
                <a:latin typeface="Calibri" panose="020F0502020204030204" pitchFamily="34" charset="0"/>
                <a:cs typeface="Calibri" panose="020F0502020204030204" pitchFamily="34" charset="0"/>
              </a:rPr>
              <a:t>4. Regression Testing:</a:t>
            </a:r>
            <a:r>
              <a:rPr lang="en-US" sz="1600" b="0" i="0" dirty="0">
                <a:effectLst/>
                <a:latin typeface="Calibri" panose="020F0502020204030204" pitchFamily="34" charset="0"/>
                <a:cs typeface="Calibri" panose="020F0502020204030204" pitchFamily="34" charset="0"/>
              </a:rPr>
              <a:t> Ensuring new changes don't adversely affect existing functionalities.</a:t>
            </a:r>
          </a:p>
          <a:p>
            <a:pPr algn="l">
              <a:lnSpc>
                <a:spcPct val="150000"/>
              </a:lnSpc>
            </a:pPr>
            <a:r>
              <a:rPr lang="en-US" sz="1600" b="1" i="0" dirty="0">
                <a:effectLst/>
                <a:latin typeface="Calibri" panose="020F0502020204030204" pitchFamily="34" charset="0"/>
                <a:cs typeface="Calibri" panose="020F0502020204030204" pitchFamily="34" charset="0"/>
              </a:rPr>
              <a:t>5. Performance Testing:</a:t>
            </a:r>
            <a:r>
              <a:rPr lang="en-US" sz="1600" b="0" i="0" dirty="0">
                <a:effectLst/>
                <a:latin typeface="Calibri" panose="020F0502020204030204" pitchFamily="34" charset="0"/>
                <a:cs typeface="Calibri" panose="020F0502020204030204" pitchFamily="34" charset="0"/>
              </a:rPr>
              <a:t> Evaluating system responsiveness under various conditions.</a:t>
            </a:r>
          </a:p>
          <a:p>
            <a:pPr algn="l">
              <a:lnSpc>
                <a:spcPct val="150000"/>
              </a:lnSpc>
            </a:pPr>
            <a:r>
              <a:rPr lang="en-US" sz="1600" b="1" i="0" dirty="0">
                <a:effectLst/>
                <a:latin typeface="Calibri" panose="020F0502020204030204" pitchFamily="34" charset="0"/>
                <a:cs typeface="Calibri" panose="020F0502020204030204" pitchFamily="34" charset="0"/>
              </a:rPr>
              <a:t>6. Security Testing:</a:t>
            </a:r>
            <a:r>
              <a:rPr lang="en-US" sz="1600" b="0" i="0" dirty="0">
                <a:effectLst/>
                <a:latin typeface="Calibri" panose="020F0502020204030204" pitchFamily="34" charset="0"/>
                <a:cs typeface="Calibri" panose="020F0502020204030204" pitchFamily="34" charset="0"/>
              </a:rPr>
              <a:t> Identifying vulnerabilities and ensuring data protection.</a:t>
            </a:r>
          </a:p>
          <a:p>
            <a:pPr algn="l">
              <a:lnSpc>
                <a:spcPct val="150000"/>
              </a:lnSpc>
            </a:pPr>
            <a:r>
              <a:rPr lang="en-US" sz="1600" b="1" i="0" dirty="0">
                <a:effectLst/>
                <a:latin typeface="Calibri" panose="020F0502020204030204" pitchFamily="34" charset="0"/>
                <a:cs typeface="Calibri" panose="020F0502020204030204" pitchFamily="34" charset="0"/>
              </a:rPr>
              <a:t>7. User Acceptance Testing (UAT):</a:t>
            </a:r>
            <a:r>
              <a:rPr lang="en-US" sz="1600" b="0" i="0" dirty="0">
                <a:effectLst/>
                <a:latin typeface="Calibri" panose="020F0502020204030204" pitchFamily="34" charset="0"/>
                <a:cs typeface="Calibri" panose="020F0502020204030204" pitchFamily="34" charset="0"/>
              </a:rPr>
              <a:t> Testing from end-users' perspective to validate usability.</a:t>
            </a:r>
          </a:p>
          <a:p>
            <a:pPr>
              <a:lnSpc>
                <a:spcPct val="150000"/>
              </a:lnSpc>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3028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F60F9131-0BAD-081B-75F6-1D6075F439F2}"/>
              </a:ext>
            </a:extLst>
          </p:cNvPr>
          <p:cNvSpPr txBox="1"/>
          <p:nvPr/>
        </p:nvSpPr>
        <p:spPr>
          <a:xfrm>
            <a:off x="964733" y="553673"/>
            <a:ext cx="9664117" cy="461665"/>
          </a:xfrm>
          <a:prstGeom prst="rect">
            <a:avLst/>
          </a:prstGeom>
          <a:noFill/>
        </p:spPr>
        <p:txBody>
          <a:bodyPr wrap="square" rtlCol="0">
            <a:spAutoFit/>
          </a:bodyPr>
          <a:lstStyle/>
          <a:p>
            <a:pPr algn="ctr"/>
            <a:r>
              <a:rPr lang="en-US" sz="2400" b="1" dirty="0">
                <a:latin typeface="Calibri" panose="020F0502020204030204" pitchFamily="34" charset="0"/>
                <a:cs typeface="Calibri" panose="020F0502020204030204" pitchFamily="34" charset="0"/>
              </a:rPr>
              <a:t>Software Testing</a:t>
            </a:r>
          </a:p>
        </p:txBody>
      </p:sp>
      <p:sp>
        <p:nvSpPr>
          <p:cNvPr id="47" name="TextBox 46">
            <a:extLst>
              <a:ext uri="{FF2B5EF4-FFF2-40B4-BE49-F238E27FC236}">
                <a16:creationId xmlns:a16="http://schemas.microsoft.com/office/drawing/2014/main" id="{25A7A6C7-C28D-A650-BBCF-15F3686425D9}"/>
              </a:ext>
            </a:extLst>
          </p:cNvPr>
          <p:cNvSpPr txBox="1"/>
          <p:nvPr/>
        </p:nvSpPr>
        <p:spPr>
          <a:xfrm>
            <a:off x="1459682" y="1285067"/>
            <a:ext cx="8674218" cy="5183407"/>
          </a:xfrm>
          <a:prstGeom prst="rect">
            <a:avLst/>
          </a:prstGeom>
          <a:noFill/>
        </p:spPr>
        <p:txBody>
          <a:bodyPr wrap="square" rtlCol="0">
            <a:spAutoFit/>
          </a:bodyPr>
          <a:lstStyle/>
          <a:p>
            <a:pPr algn="l">
              <a:lnSpc>
                <a:spcPct val="150000"/>
              </a:lnSpc>
            </a:pPr>
            <a:r>
              <a:rPr lang="en-US" b="1" i="0" dirty="0">
                <a:effectLst/>
                <a:latin typeface="Calibri" panose="020F0502020204030204" pitchFamily="34" charset="0"/>
                <a:cs typeface="Calibri" panose="020F0502020204030204" pitchFamily="34" charset="0"/>
              </a:rPr>
              <a:t>Challenges and Best Practices</a:t>
            </a:r>
            <a:endParaRPr lang="en-US" b="0" i="0" dirty="0">
              <a:effectLst/>
              <a:latin typeface="Calibri" panose="020F0502020204030204" pitchFamily="34" charset="0"/>
              <a:cs typeface="Calibri" panose="020F0502020204030204" pitchFamily="34" charset="0"/>
            </a:endParaRPr>
          </a:p>
          <a:p>
            <a:pPr marL="285750" indent="-285750" algn="l">
              <a:lnSpc>
                <a:spcPct val="150000"/>
              </a:lnSpc>
              <a:buFont typeface="Arial" panose="020B0604020202020204" pitchFamily="34" charset="0"/>
              <a:buChar char="•"/>
            </a:pPr>
            <a:r>
              <a:rPr lang="en-US" sz="1600" b="1" i="0" dirty="0">
                <a:effectLst/>
                <a:latin typeface="Calibri" panose="020F0502020204030204" pitchFamily="34" charset="0"/>
                <a:cs typeface="Calibri" panose="020F0502020204030204" pitchFamily="34" charset="0"/>
              </a:rPr>
              <a:t>Challenges:</a:t>
            </a:r>
            <a:r>
              <a:rPr lang="en-US" sz="1600" b="0" i="0" dirty="0">
                <a:effectLst/>
                <a:latin typeface="Calibri" panose="020F0502020204030204" pitchFamily="34" charset="0"/>
                <a:cs typeface="Calibri" panose="020F0502020204030204" pitchFamily="34" charset="0"/>
              </a:rPr>
              <a:t> Incomplete requirements, changing requirements, tight schedules, resource constraints, complex software architectures.</a:t>
            </a:r>
          </a:p>
          <a:p>
            <a:pPr marL="285750" indent="-285750" algn="l">
              <a:lnSpc>
                <a:spcPct val="150000"/>
              </a:lnSpc>
              <a:buFont typeface="Arial" panose="020B0604020202020204" pitchFamily="34" charset="0"/>
              <a:buChar char="•"/>
            </a:pPr>
            <a:r>
              <a:rPr lang="en-US" sz="1600" b="1" i="0" dirty="0">
                <a:effectLst/>
                <a:latin typeface="Calibri" panose="020F0502020204030204" pitchFamily="34" charset="0"/>
                <a:cs typeface="Calibri" panose="020F0502020204030204" pitchFamily="34" charset="0"/>
              </a:rPr>
              <a:t>Best Practices:</a:t>
            </a:r>
            <a:endParaRPr lang="en-US" sz="1600" b="0" i="0" dirty="0">
              <a:effectLst/>
              <a:latin typeface="Calibri" panose="020F0502020204030204" pitchFamily="34" charset="0"/>
              <a:cs typeface="Calibri" panose="020F0502020204030204" pitchFamily="34" charset="0"/>
            </a:endParaRPr>
          </a:p>
          <a:p>
            <a:pPr marL="742950" lvl="1" indent="-285750" algn="l">
              <a:lnSpc>
                <a:spcPct val="150000"/>
              </a:lnSpc>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Start testing early in the development cycle.</a:t>
            </a:r>
          </a:p>
          <a:p>
            <a:pPr marL="742950" lvl="1" indent="-285750" algn="l">
              <a:lnSpc>
                <a:spcPct val="150000"/>
              </a:lnSpc>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Use a combination of automated and manual testing.</a:t>
            </a:r>
          </a:p>
          <a:p>
            <a:pPr marL="742950" lvl="1" indent="-285750" algn="l">
              <a:lnSpc>
                <a:spcPct val="150000"/>
              </a:lnSpc>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Maintain a comprehensive test documentation.</a:t>
            </a:r>
          </a:p>
          <a:p>
            <a:pPr marL="742950" lvl="1" indent="-285750" algn="l">
              <a:lnSpc>
                <a:spcPct val="150000"/>
              </a:lnSpc>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Perform both positive and negative testing.</a:t>
            </a:r>
          </a:p>
          <a:p>
            <a:pPr marL="742950" lvl="1" indent="-285750" algn="l">
              <a:lnSpc>
                <a:spcPct val="150000"/>
              </a:lnSpc>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Perform tests in an environment that mimics the production environment.</a:t>
            </a:r>
          </a:p>
          <a:p>
            <a:pPr marL="742950" lvl="1" indent="-285750" algn="l">
              <a:lnSpc>
                <a:spcPct val="150000"/>
              </a:lnSpc>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Continuously update and adapt test cases.</a:t>
            </a:r>
          </a:p>
          <a:p>
            <a:pPr algn="l">
              <a:lnSpc>
                <a:spcPct val="150000"/>
              </a:lnSpc>
            </a:pPr>
            <a:r>
              <a:rPr lang="en-US" sz="1600" dirty="0">
                <a:latin typeface="Calibri" panose="020F0502020204030204" pitchFamily="34" charset="0"/>
                <a:cs typeface="Calibri" panose="020F0502020204030204" pitchFamily="34" charset="0"/>
              </a:rPr>
              <a:t>S</a:t>
            </a:r>
            <a:r>
              <a:rPr lang="en-US" sz="1600" b="0" i="0" dirty="0">
                <a:effectLst/>
                <a:latin typeface="Calibri" panose="020F0502020204030204" pitchFamily="34" charset="0"/>
                <a:cs typeface="Calibri" panose="020F0502020204030204" pitchFamily="34" charset="0"/>
              </a:rPr>
              <a:t>oftware testing is an essential part of software development that ensures the quality and reliability of the final product. It's crucial to adopt appropriate testing methodologies and practices to deliver software that meets user expectations</a:t>
            </a:r>
          </a:p>
          <a:p>
            <a:pPr>
              <a:lnSpc>
                <a:spcPct val="150000"/>
              </a:lnSpc>
            </a:pP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96188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F60F9131-0BAD-081B-75F6-1D6075F439F2}"/>
              </a:ext>
            </a:extLst>
          </p:cNvPr>
          <p:cNvSpPr txBox="1"/>
          <p:nvPr/>
        </p:nvSpPr>
        <p:spPr>
          <a:xfrm>
            <a:off x="964733" y="553673"/>
            <a:ext cx="9664117" cy="461665"/>
          </a:xfrm>
          <a:prstGeom prst="rect">
            <a:avLst/>
          </a:prstGeom>
          <a:noFill/>
        </p:spPr>
        <p:txBody>
          <a:bodyPr wrap="square" rtlCol="0">
            <a:spAutoFit/>
          </a:bodyPr>
          <a:lstStyle/>
          <a:p>
            <a:pPr algn="ctr"/>
            <a:r>
              <a:rPr lang="en-US" sz="2400" b="1" dirty="0">
                <a:latin typeface="Calibri" panose="020F0502020204030204" pitchFamily="34" charset="0"/>
                <a:cs typeface="Calibri" panose="020F0502020204030204" pitchFamily="34" charset="0"/>
              </a:rPr>
              <a:t>Cloud Computing</a:t>
            </a:r>
          </a:p>
        </p:txBody>
      </p:sp>
      <p:sp>
        <p:nvSpPr>
          <p:cNvPr id="47" name="TextBox 46">
            <a:extLst>
              <a:ext uri="{FF2B5EF4-FFF2-40B4-BE49-F238E27FC236}">
                <a16:creationId xmlns:a16="http://schemas.microsoft.com/office/drawing/2014/main" id="{25A7A6C7-C28D-A650-BBCF-15F3686425D9}"/>
              </a:ext>
            </a:extLst>
          </p:cNvPr>
          <p:cNvSpPr txBox="1"/>
          <p:nvPr/>
        </p:nvSpPr>
        <p:spPr>
          <a:xfrm>
            <a:off x="1459682" y="1285067"/>
            <a:ext cx="8674218" cy="5142049"/>
          </a:xfrm>
          <a:prstGeom prst="rect">
            <a:avLst/>
          </a:prstGeom>
          <a:noFill/>
        </p:spPr>
        <p:txBody>
          <a:bodyPr wrap="square" rtlCol="0">
            <a:spAutoFit/>
          </a:bodyPr>
          <a:lstStyle/>
          <a:p>
            <a:pPr algn="l">
              <a:lnSpc>
                <a:spcPct val="150000"/>
              </a:lnSpc>
            </a:pPr>
            <a:r>
              <a:rPr lang="en-US" b="1" i="0" dirty="0">
                <a:effectLst/>
                <a:latin typeface="Calibri" panose="020F0502020204030204" pitchFamily="34" charset="0"/>
                <a:cs typeface="Calibri" panose="020F0502020204030204" pitchFamily="34" charset="0"/>
              </a:rPr>
              <a:t>Introduction to Cloud Computing</a:t>
            </a:r>
            <a:endParaRPr lang="en-US" b="0" i="0" dirty="0">
              <a:effectLst/>
              <a:latin typeface="Calibri" panose="020F0502020204030204" pitchFamily="34" charset="0"/>
              <a:cs typeface="Calibri" panose="020F0502020204030204" pitchFamily="34" charset="0"/>
            </a:endParaRPr>
          </a:p>
          <a:p>
            <a:pPr marL="285750" indent="-285750" algn="l">
              <a:lnSpc>
                <a:spcPct val="150000"/>
              </a:lnSpc>
              <a:buFont typeface="Arial" panose="020B0604020202020204" pitchFamily="34" charset="0"/>
              <a:buChar char="•"/>
            </a:pPr>
            <a:r>
              <a:rPr lang="en-US" sz="1600" b="1" i="0" dirty="0">
                <a:effectLst/>
                <a:latin typeface="Calibri" panose="020F0502020204030204" pitchFamily="34" charset="0"/>
                <a:cs typeface="Calibri" panose="020F0502020204030204" pitchFamily="34" charset="0"/>
              </a:rPr>
              <a:t>Cloud Computing:</a:t>
            </a:r>
            <a:r>
              <a:rPr lang="en-US" sz="1600" b="0" i="0" dirty="0">
                <a:effectLst/>
                <a:latin typeface="Calibri" panose="020F0502020204030204" pitchFamily="34" charset="0"/>
                <a:cs typeface="Calibri" panose="020F0502020204030204" pitchFamily="34" charset="0"/>
              </a:rPr>
              <a:t> The practice of using a network of remote servers hosted on the Internet to store, manage, and process data, rather than a local server or a personal computer.</a:t>
            </a:r>
          </a:p>
          <a:p>
            <a:pPr marL="285750" indent="-285750" algn="l">
              <a:lnSpc>
                <a:spcPct val="150000"/>
              </a:lnSpc>
              <a:buFont typeface="Arial" panose="020B0604020202020204" pitchFamily="34" charset="0"/>
              <a:buChar char="•"/>
            </a:pPr>
            <a:r>
              <a:rPr lang="en-US" sz="1600" b="1" i="0" dirty="0">
                <a:effectLst/>
                <a:latin typeface="Calibri" panose="020F0502020204030204" pitchFamily="34" charset="0"/>
                <a:cs typeface="Calibri" panose="020F0502020204030204" pitchFamily="34" charset="0"/>
              </a:rPr>
              <a:t>Key Features:</a:t>
            </a:r>
            <a:endParaRPr lang="en-US" sz="1600" b="0" i="0" dirty="0">
              <a:effectLst/>
              <a:latin typeface="Calibri" panose="020F0502020204030204" pitchFamily="34" charset="0"/>
              <a:cs typeface="Calibri" panose="020F0502020204030204" pitchFamily="34" charset="0"/>
            </a:endParaRPr>
          </a:p>
          <a:p>
            <a:pPr marL="742950" lvl="1" indent="-285750" algn="l">
              <a:lnSpc>
                <a:spcPct val="150000"/>
              </a:lnSpc>
              <a:buFont typeface="Arial" panose="020B0604020202020204" pitchFamily="34" charset="0"/>
              <a:buChar char="•"/>
            </a:pPr>
            <a:r>
              <a:rPr lang="en-US" sz="1600" b="1" i="0" dirty="0">
                <a:effectLst/>
                <a:latin typeface="Calibri" panose="020F0502020204030204" pitchFamily="34" charset="0"/>
                <a:cs typeface="Calibri" panose="020F0502020204030204" pitchFamily="34" charset="0"/>
              </a:rPr>
              <a:t>On-Demand Self-Service:</a:t>
            </a:r>
            <a:r>
              <a:rPr lang="en-US" sz="1600" b="0" i="0" dirty="0">
                <a:effectLst/>
                <a:latin typeface="Calibri" panose="020F0502020204030204" pitchFamily="34" charset="0"/>
                <a:cs typeface="Calibri" panose="020F0502020204030204" pitchFamily="34" charset="0"/>
              </a:rPr>
              <a:t> Users can provision resources as needed without manual intervention.</a:t>
            </a:r>
          </a:p>
          <a:p>
            <a:pPr marL="742950" lvl="1" indent="-285750" algn="l">
              <a:lnSpc>
                <a:spcPct val="150000"/>
              </a:lnSpc>
              <a:buFont typeface="Arial" panose="020B0604020202020204" pitchFamily="34" charset="0"/>
              <a:buChar char="•"/>
            </a:pPr>
            <a:r>
              <a:rPr lang="en-US" sz="1600" b="1" i="0" dirty="0">
                <a:effectLst/>
                <a:latin typeface="Calibri" panose="020F0502020204030204" pitchFamily="34" charset="0"/>
                <a:cs typeface="Calibri" panose="020F0502020204030204" pitchFamily="34" charset="0"/>
              </a:rPr>
              <a:t>Broad Network Access:</a:t>
            </a:r>
            <a:r>
              <a:rPr lang="en-US" sz="1600" b="0" i="0" dirty="0">
                <a:effectLst/>
                <a:latin typeface="Calibri" panose="020F0502020204030204" pitchFamily="34" charset="0"/>
                <a:cs typeface="Calibri" panose="020F0502020204030204" pitchFamily="34" charset="0"/>
              </a:rPr>
              <a:t> Services are accessible over the internet from various devices.</a:t>
            </a:r>
          </a:p>
          <a:p>
            <a:pPr marL="742950" lvl="1" indent="-285750" algn="l">
              <a:lnSpc>
                <a:spcPct val="150000"/>
              </a:lnSpc>
              <a:buFont typeface="Arial" panose="020B0604020202020204" pitchFamily="34" charset="0"/>
              <a:buChar char="•"/>
            </a:pPr>
            <a:r>
              <a:rPr lang="en-US" sz="1600" b="1" i="0" dirty="0">
                <a:effectLst/>
                <a:latin typeface="Calibri" panose="020F0502020204030204" pitchFamily="34" charset="0"/>
                <a:cs typeface="Calibri" panose="020F0502020204030204" pitchFamily="34" charset="0"/>
              </a:rPr>
              <a:t>Resource Pooling:</a:t>
            </a:r>
            <a:r>
              <a:rPr lang="en-US" sz="1600" b="0" i="0" dirty="0">
                <a:effectLst/>
                <a:latin typeface="Calibri" panose="020F0502020204030204" pitchFamily="34" charset="0"/>
                <a:cs typeface="Calibri" panose="020F0502020204030204" pitchFamily="34" charset="0"/>
              </a:rPr>
              <a:t> Resources are shared among multiple users, leading to efficiency and cost savings.</a:t>
            </a:r>
          </a:p>
          <a:p>
            <a:pPr marL="742950" lvl="1" indent="-285750" algn="l">
              <a:lnSpc>
                <a:spcPct val="150000"/>
              </a:lnSpc>
              <a:buFont typeface="Arial" panose="020B0604020202020204" pitchFamily="34" charset="0"/>
              <a:buChar char="•"/>
            </a:pPr>
            <a:r>
              <a:rPr lang="en-US" sz="1600" b="1" i="0" dirty="0">
                <a:effectLst/>
                <a:latin typeface="Calibri" panose="020F0502020204030204" pitchFamily="34" charset="0"/>
                <a:cs typeface="Calibri" panose="020F0502020204030204" pitchFamily="34" charset="0"/>
              </a:rPr>
              <a:t>Rapid Elasticity:</a:t>
            </a:r>
            <a:r>
              <a:rPr lang="en-US" sz="1600" b="0" i="0" dirty="0">
                <a:effectLst/>
                <a:latin typeface="Calibri" panose="020F0502020204030204" pitchFamily="34" charset="0"/>
                <a:cs typeface="Calibri" panose="020F0502020204030204" pitchFamily="34" charset="0"/>
              </a:rPr>
              <a:t> Resources can be scaled up or down quickly to accommodate workload changes.</a:t>
            </a:r>
          </a:p>
          <a:p>
            <a:pPr marL="742950" lvl="1" indent="-285750" algn="l">
              <a:lnSpc>
                <a:spcPct val="150000"/>
              </a:lnSpc>
              <a:buFont typeface="Arial" panose="020B0604020202020204" pitchFamily="34" charset="0"/>
              <a:buChar char="•"/>
            </a:pPr>
            <a:r>
              <a:rPr lang="en-US" sz="1600" b="1" i="0" dirty="0">
                <a:effectLst/>
                <a:latin typeface="Calibri" panose="020F0502020204030204" pitchFamily="34" charset="0"/>
                <a:cs typeface="Calibri" panose="020F0502020204030204" pitchFamily="34" charset="0"/>
              </a:rPr>
              <a:t>Measured Service:</a:t>
            </a:r>
            <a:r>
              <a:rPr lang="en-US" sz="1600" b="0" i="0" dirty="0">
                <a:effectLst/>
                <a:latin typeface="Calibri" panose="020F0502020204030204" pitchFamily="34" charset="0"/>
                <a:cs typeface="Calibri" panose="020F0502020204030204" pitchFamily="34" charset="0"/>
              </a:rPr>
              <a:t> Cloud usage is monitored, and users are billed for the resources they consume.</a:t>
            </a:r>
          </a:p>
          <a:p>
            <a:pPr>
              <a:lnSpc>
                <a:spcPct val="150000"/>
              </a:lnSpc>
            </a:pPr>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41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p:txBody>
          <a:bodyPr/>
          <a:lstStyle/>
          <a:p>
            <a:r>
              <a:rPr lang="en-US" dirty="0"/>
              <a:t>Agenda</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p:txBody>
          <a:bodyPr/>
          <a:lstStyle/>
          <a:p>
            <a:r>
              <a:rPr lang="en-US" dirty="0"/>
              <a:t>Day1 – Business Analysis</a:t>
            </a:r>
          </a:p>
          <a:p>
            <a:r>
              <a:rPr lang="en-US" dirty="0"/>
              <a:t>Day2 – Business Analysis</a:t>
            </a:r>
          </a:p>
          <a:p>
            <a:r>
              <a:rPr lang="en-US" dirty="0"/>
              <a:t>Day3 – DBMS</a:t>
            </a:r>
          </a:p>
          <a:p>
            <a:r>
              <a:rPr lang="en-US" dirty="0"/>
              <a:t>Day4 – Software Testing</a:t>
            </a:r>
          </a:p>
          <a:p>
            <a:r>
              <a:rPr lang="en-US" dirty="0"/>
              <a:t>Day5 – Cloud Computing</a:t>
            </a:r>
          </a:p>
          <a:p>
            <a:r>
              <a:rPr lang="en-US" dirty="0"/>
              <a:t>Day6 – Devops</a:t>
            </a:r>
          </a:p>
          <a:p>
            <a:pPr marL="0" indent="0">
              <a:buNone/>
            </a:pPr>
            <a:endParaRPr lang="en-US" dirty="0"/>
          </a:p>
        </p:txBody>
      </p:sp>
      <p:pic>
        <p:nvPicPr>
          <p:cNvPr id="11" name="Picture Placeholder 10" descr="close up of building">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a:blip r:embed="rId3"/>
          <a:srcRect l="15351" r="15351"/>
          <a:stretch>
            <a:fillRect/>
          </a:stretch>
        </p:blipFill>
        <p:spPr/>
      </p:pic>
    </p:spTree>
    <p:extLst>
      <p:ext uri="{BB962C8B-B14F-4D97-AF65-F5344CB8AC3E}">
        <p14:creationId xmlns:p14="http://schemas.microsoft.com/office/powerpoint/2010/main" val="1341901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F60F9131-0BAD-081B-75F6-1D6075F439F2}"/>
              </a:ext>
            </a:extLst>
          </p:cNvPr>
          <p:cNvSpPr txBox="1"/>
          <p:nvPr/>
        </p:nvSpPr>
        <p:spPr>
          <a:xfrm>
            <a:off x="964733" y="553673"/>
            <a:ext cx="9664117" cy="461665"/>
          </a:xfrm>
          <a:prstGeom prst="rect">
            <a:avLst/>
          </a:prstGeom>
          <a:noFill/>
        </p:spPr>
        <p:txBody>
          <a:bodyPr wrap="square" rtlCol="0">
            <a:spAutoFit/>
          </a:bodyPr>
          <a:lstStyle/>
          <a:p>
            <a:pPr algn="ctr"/>
            <a:r>
              <a:rPr lang="en-US" sz="2400" b="1" dirty="0">
                <a:latin typeface="Calibri" panose="020F0502020204030204" pitchFamily="34" charset="0"/>
                <a:cs typeface="Calibri" panose="020F0502020204030204" pitchFamily="34" charset="0"/>
              </a:rPr>
              <a:t>Cloud Computing</a:t>
            </a:r>
          </a:p>
        </p:txBody>
      </p:sp>
      <p:sp>
        <p:nvSpPr>
          <p:cNvPr id="47" name="TextBox 46">
            <a:extLst>
              <a:ext uri="{FF2B5EF4-FFF2-40B4-BE49-F238E27FC236}">
                <a16:creationId xmlns:a16="http://schemas.microsoft.com/office/drawing/2014/main" id="{25A7A6C7-C28D-A650-BBCF-15F3686425D9}"/>
              </a:ext>
            </a:extLst>
          </p:cNvPr>
          <p:cNvSpPr txBox="1"/>
          <p:nvPr/>
        </p:nvSpPr>
        <p:spPr>
          <a:xfrm>
            <a:off x="1459682" y="1285067"/>
            <a:ext cx="8674218" cy="4855432"/>
          </a:xfrm>
          <a:prstGeom prst="rect">
            <a:avLst/>
          </a:prstGeom>
          <a:noFill/>
        </p:spPr>
        <p:txBody>
          <a:bodyPr wrap="square" rtlCol="0">
            <a:spAutoFit/>
          </a:bodyPr>
          <a:lstStyle/>
          <a:p>
            <a:pPr algn="l">
              <a:lnSpc>
                <a:spcPct val="150000"/>
              </a:lnSpc>
            </a:pPr>
            <a:r>
              <a:rPr lang="en-US" b="1" i="0" dirty="0">
                <a:effectLst/>
                <a:latin typeface="Calibri" panose="020F0502020204030204" pitchFamily="34" charset="0"/>
                <a:cs typeface="Calibri" panose="020F0502020204030204" pitchFamily="34" charset="0"/>
              </a:rPr>
              <a:t>Cloud Service Models</a:t>
            </a:r>
            <a:endParaRPr lang="en-US" b="0" i="0" dirty="0">
              <a:effectLst/>
              <a:latin typeface="Calibri" panose="020F0502020204030204" pitchFamily="34" charset="0"/>
              <a:cs typeface="Calibri" panose="020F0502020204030204" pitchFamily="34" charset="0"/>
            </a:endParaRPr>
          </a:p>
          <a:p>
            <a:pPr algn="l">
              <a:lnSpc>
                <a:spcPct val="150000"/>
              </a:lnSpc>
            </a:pPr>
            <a:r>
              <a:rPr lang="en-US" sz="1600" b="1" i="0" dirty="0">
                <a:effectLst/>
                <a:latin typeface="Calibri" panose="020F0502020204030204" pitchFamily="34" charset="0"/>
                <a:cs typeface="Calibri" panose="020F0502020204030204" pitchFamily="34" charset="0"/>
              </a:rPr>
              <a:t>1. Infrastructure as a Service (IaaS):</a:t>
            </a:r>
            <a:r>
              <a:rPr lang="en-US" sz="1600" b="0" i="0" dirty="0">
                <a:effectLst/>
                <a:latin typeface="Calibri" panose="020F0502020204030204" pitchFamily="34" charset="0"/>
                <a:cs typeface="Calibri" panose="020F0502020204030204" pitchFamily="34" charset="0"/>
              </a:rPr>
              <a:t> Offers virtualized computing resources, such as virtual machines, storage, and networks. Users have control over operating systems and applications.</a:t>
            </a:r>
          </a:p>
          <a:p>
            <a:pPr algn="l">
              <a:lnSpc>
                <a:spcPct val="150000"/>
              </a:lnSpc>
            </a:pPr>
            <a:r>
              <a:rPr lang="en-US" sz="1600" b="1" i="0" dirty="0">
                <a:effectLst/>
                <a:latin typeface="Calibri" panose="020F0502020204030204" pitchFamily="34" charset="0"/>
                <a:cs typeface="Calibri" panose="020F0502020204030204" pitchFamily="34" charset="0"/>
              </a:rPr>
              <a:t>2. Platform as a Service (PaaS):</a:t>
            </a:r>
            <a:r>
              <a:rPr lang="en-US" sz="1600" b="0" i="0" dirty="0">
                <a:effectLst/>
                <a:latin typeface="Calibri" panose="020F0502020204030204" pitchFamily="34" charset="0"/>
                <a:cs typeface="Calibri" panose="020F0502020204030204" pitchFamily="34" charset="0"/>
              </a:rPr>
              <a:t> Provides a platform and environment for developers to build, deploy, and manage applications. Users focus on coding while the platform handles infrastructure management.</a:t>
            </a:r>
          </a:p>
          <a:p>
            <a:pPr algn="l">
              <a:lnSpc>
                <a:spcPct val="150000"/>
              </a:lnSpc>
            </a:pPr>
            <a:r>
              <a:rPr lang="en-US" sz="1600" b="1" i="0" dirty="0">
                <a:effectLst/>
                <a:latin typeface="Calibri" panose="020F0502020204030204" pitchFamily="34" charset="0"/>
                <a:cs typeface="Calibri" panose="020F0502020204030204" pitchFamily="34" charset="0"/>
              </a:rPr>
              <a:t>3. Software as a Service (SaaS):</a:t>
            </a:r>
            <a:r>
              <a:rPr lang="en-US" sz="1600" b="0" i="0" dirty="0">
                <a:effectLst/>
                <a:latin typeface="Calibri" panose="020F0502020204030204" pitchFamily="34" charset="0"/>
                <a:cs typeface="Calibri" panose="020F0502020204030204" pitchFamily="34" charset="0"/>
              </a:rPr>
              <a:t> Delivers software applications over the internet on a subscription basis. Users access the software through a web browser without worrying about installation or maintenance.</a:t>
            </a:r>
          </a:p>
          <a:p>
            <a:pPr algn="l">
              <a:lnSpc>
                <a:spcPct val="150000"/>
              </a:lnSpc>
            </a:pPr>
            <a:r>
              <a:rPr lang="en-US" sz="1600" b="1" i="0" dirty="0">
                <a:effectLst/>
                <a:latin typeface="Calibri" panose="020F0502020204030204" pitchFamily="34" charset="0"/>
                <a:cs typeface="Calibri" panose="020F0502020204030204" pitchFamily="34" charset="0"/>
              </a:rPr>
              <a:t>4. Container as a Service (CaaS):</a:t>
            </a:r>
            <a:r>
              <a:rPr lang="en-US" sz="1600" b="0" i="0" dirty="0">
                <a:effectLst/>
                <a:latin typeface="Calibri" panose="020F0502020204030204" pitchFamily="34" charset="0"/>
                <a:cs typeface="Calibri" panose="020F0502020204030204" pitchFamily="34" charset="0"/>
              </a:rPr>
              <a:t> Offers a platform for deploying, managing, and orchestrating containerized applications. It abstracts the underlying infrastructure and enables efficient container management.</a:t>
            </a:r>
          </a:p>
          <a:p>
            <a:pPr>
              <a:lnSpc>
                <a:spcPct val="150000"/>
              </a:lnSpc>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869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F60F9131-0BAD-081B-75F6-1D6075F439F2}"/>
              </a:ext>
            </a:extLst>
          </p:cNvPr>
          <p:cNvSpPr txBox="1"/>
          <p:nvPr/>
        </p:nvSpPr>
        <p:spPr>
          <a:xfrm>
            <a:off x="964733" y="553673"/>
            <a:ext cx="9664117" cy="461665"/>
          </a:xfrm>
          <a:prstGeom prst="rect">
            <a:avLst/>
          </a:prstGeom>
          <a:noFill/>
        </p:spPr>
        <p:txBody>
          <a:bodyPr wrap="square" rtlCol="0">
            <a:spAutoFit/>
          </a:bodyPr>
          <a:lstStyle/>
          <a:p>
            <a:pPr algn="ctr"/>
            <a:r>
              <a:rPr lang="en-US" sz="2400" b="1" dirty="0">
                <a:latin typeface="Calibri" panose="020F0502020204030204" pitchFamily="34" charset="0"/>
                <a:cs typeface="Calibri" panose="020F0502020204030204" pitchFamily="34" charset="0"/>
              </a:rPr>
              <a:t>Cloud Computing</a:t>
            </a:r>
          </a:p>
        </p:txBody>
      </p:sp>
      <p:sp>
        <p:nvSpPr>
          <p:cNvPr id="47" name="TextBox 46">
            <a:extLst>
              <a:ext uri="{FF2B5EF4-FFF2-40B4-BE49-F238E27FC236}">
                <a16:creationId xmlns:a16="http://schemas.microsoft.com/office/drawing/2014/main" id="{25A7A6C7-C28D-A650-BBCF-15F3686425D9}"/>
              </a:ext>
            </a:extLst>
          </p:cNvPr>
          <p:cNvSpPr txBox="1"/>
          <p:nvPr/>
        </p:nvSpPr>
        <p:spPr>
          <a:xfrm>
            <a:off x="1459682" y="1285067"/>
            <a:ext cx="8674218" cy="3793603"/>
          </a:xfrm>
          <a:prstGeom prst="rect">
            <a:avLst/>
          </a:prstGeom>
          <a:noFill/>
        </p:spPr>
        <p:txBody>
          <a:bodyPr wrap="square" rtlCol="0">
            <a:spAutoFit/>
          </a:bodyPr>
          <a:lstStyle/>
          <a:p>
            <a:pPr algn="l">
              <a:lnSpc>
                <a:spcPct val="150000"/>
              </a:lnSpc>
            </a:pPr>
            <a:r>
              <a:rPr lang="en-US" b="1" i="0" dirty="0">
                <a:effectLst/>
                <a:latin typeface="Calibri" panose="020F0502020204030204" pitchFamily="34" charset="0"/>
                <a:cs typeface="Calibri" panose="020F0502020204030204" pitchFamily="34" charset="0"/>
              </a:rPr>
              <a:t>Cloud Deployment Models</a:t>
            </a:r>
            <a:endParaRPr lang="en-US" b="0" i="0" dirty="0">
              <a:effectLst/>
              <a:latin typeface="Calibri" panose="020F0502020204030204" pitchFamily="34" charset="0"/>
              <a:cs typeface="Calibri" panose="020F0502020204030204" pitchFamily="34" charset="0"/>
            </a:endParaRPr>
          </a:p>
          <a:p>
            <a:pPr marL="285750" indent="-285750" algn="l">
              <a:lnSpc>
                <a:spcPct val="150000"/>
              </a:lnSpc>
              <a:buFont typeface="Arial" panose="020B0604020202020204" pitchFamily="34" charset="0"/>
              <a:buChar char="•"/>
            </a:pPr>
            <a:r>
              <a:rPr lang="en-US" sz="1600" b="1" i="0" dirty="0">
                <a:effectLst/>
                <a:latin typeface="Calibri" panose="020F0502020204030204" pitchFamily="34" charset="0"/>
                <a:cs typeface="Calibri" panose="020F0502020204030204" pitchFamily="34" charset="0"/>
              </a:rPr>
              <a:t>Public Cloud:</a:t>
            </a:r>
            <a:r>
              <a:rPr lang="en-US" sz="1600" b="0" i="0" dirty="0">
                <a:effectLst/>
                <a:latin typeface="Calibri" panose="020F0502020204030204" pitchFamily="34" charset="0"/>
                <a:cs typeface="Calibri" panose="020F0502020204030204" pitchFamily="34" charset="0"/>
              </a:rPr>
              <a:t> Services are offered by third-party providers and shared among multiple customers. It's cost-effective and scalable, but with potential security and compliance concerns.</a:t>
            </a:r>
          </a:p>
          <a:p>
            <a:pPr marL="285750" indent="-285750" algn="l">
              <a:lnSpc>
                <a:spcPct val="150000"/>
              </a:lnSpc>
              <a:buFont typeface="Arial" panose="020B0604020202020204" pitchFamily="34" charset="0"/>
              <a:buChar char="•"/>
            </a:pPr>
            <a:r>
              <a:rPr lang="en-US" sz="1600" b="1" i="0" dirty="0">
                <a:effectLst/>
                <a:latin typeface="Calibri" panose="020F0502020204030204" pitchFamily="34" charset="0"/>
                <a:cs typeface="Calibri" panose="020F0502020204030204" pitchFamily="34" charset="0"/>
              </a:rPr>
              <a:t>Private Cloud:</a:t>
            </a:r>
            <a:r>
              <a:rPr lang="en-US" sz="1600" b="0" i="0" dirty="0">
                <a:effectLst/>
                <a:latin typeface="Calibri" panose="020F0502020204030204" pitchFamily="34" charset="0"/>
                <a:cs typeface="Calibri" panose="020F0502020204030204" pitchFamily="34" charset="0"/>
              </a:rPr>
              <a:t> Resources are dedicated to a single organization. It offers better security and control but requires higher initial investment.</a:t>
            </a:r>
          </a:p>
          <a:p>
            <a:pPr marL="285750" indent="-285750" algn="l">
              <a:lnSpc>
                <a:spcPct val="150000"/>
              </a:lnSpc>
              <a:buFont typeface="Arial" panose="020B0604020202020204" pitchFamily="34" charset="0"/>
              <a:buChar char="•"/>
            </a:pPr>
            <a:r>
              <a:rPr lang="en-US" sz="1600" b="1" i="0" dirty="0">
                <a:effectLst/>
                <a:latin typeface="Calibri" panose="020F0502020204030204" pitchFamily="34" charset="0"/>
                <a:cs typeface="Calibri" panose="020F0502020204030204" pitchFamily="34" charset="0"/>
              </a:rPr>
              <a:t>Hybrid Cloud:</a:t>
            </a:r>
            <a:r>
              <a:rPr lang="en-US" sz="1600" b="0" i="0" dirty="0">
                <a:effectLst/>
                <a:latin typeface="Calibri" panose="020F0502020204030204" pitchFamily="34" charset="0"/>
                <a:cs typeface="Calibri" panose="020F0502020204030204" pitchFamily="34" charset="0"/>
              </a:rPr>
              <a:t> Combines public and private clouds, allowing data and applications to move between them. It offers flexibility, but integration challenges may arise.</a:t>
            </a:r>
          </a:p>
          <a:p>
            <a:pPr marL="285750" indent="-285750" algn="l">
              <a:lnSpc>
                <a:spcPct val="150000"/>
              </a:lnSpc>
              <a:buFont typeface="Arial" panose="020B0604020202020204" pitchFamily="34" charset="0"/>
              <a:buChar char="•"/>
            </a:pPr>
            <a:r>
              <a:rPr lang="en-US" sz="1600" b="1" i="0" dirty="0">
                <a:effectLst/>
                <a:latin typeface="Calibri" panose="020F0502020204030204" pitchFamily="34" charset="0"/>
                <a:cs typeface="Calibri" panose="020F0502020204030204" pitchFamily="34" charset="0"/>
              </a:rPr>
              <a:t>Multi-Cloud:</a:t>
            </a:r>
            <a:r>
              <a:rPr lang="en-US" sz="1600" b="0" i="0" dirty="0">
                <a:effectLst/>
                <a:latin typeface="Calibri" panose="020F0502020204030204" pitchFamily="34" charset="0"/>
                <a:cs typeface="Calibri" panose="020F0502020204030204" pitchFamily="34" charset="0"/>
              </a:rPr>
              <a:t> Utilizes services from multiple cloud providers to avoid vendor lock-in, achieve better redundancy, and optimize costs.</a:t>
            </a:r>
          </a:p>
          <a:p>
            <a:pPr>
              <a:lnSpc>
                <a:spcPct val="150000"/>
              </a:lnSpc>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1322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F60F9131-0BAD-081B-75F6-1D6075F439F2}"/>
              </a:ext>
            </a:extLst>
          </p:cNvPr>
          <p:cNvSpPr txBox="1"/>
          <p:nvPr/>
        </p:nvSpPr>
        <p:spPr>
          <a:xfrm>
            <a:off x="964733" y="553673"/>
            <a:ext cx="9664117" cy="461665"/>
          </a:xfrm>
          <a:prstGeom prst="rect">
            <a:avLst/>
          </a:prstGeom>
          <a:noFill/>
        </p:spPr>
        <p:txBody>
          <a:bodyPr wrap="square" rtlCol="0">
            <a:spAutoFit/>
          </a:bodyPr>
          <a:lstStyle/>
          <a:p>
            <a:pPr algn="ctr"/>
            <a:r>
              <a:rPr lang="en-US" sz="2400" b="1" dirty="0">
                <a:latin typeface="Calibri" panose="020F0502020204030204" pitchFamily="34" charset="0"/>
                <a:cs typeface="Calibri" panose="020F0502020204030204" pitchFamily="34" charset="0"/>
              </a:rPr>
              <a:t>Cloud Computing</a:t>
            </a:r>
          </a:p>
        </p:txBody>
      </p:sp>
      <p:sp>
        <p:nvSpPr>
          <p:cNvPr id="47" name="TextBox 46">
            <a:extLst>
              <a:ext uri="{FF2B5EF4-FFF2-40B4-BE49-F238E27FC236}">
                <a16:creationId xmlns:a16="http://schemas.microsoft.com/office/drawing/2014/main" id="{25A7A6C7-C28D-A650-BBCF-15F3686425D9}"/>
              </a:ext>
            </a:extLst>
          </p:cNvPr>
          <p:cNvSpPr txBox="1"/>
          <p:nvPr/>
        </p:nvSpPr>
        <p:spPr>
          <a:xfrm>
            <a:off x="1459682" y="1285067"/>
            <a:ext cx="8674218" cy="4486100"/>
          </a:xfrm>
          <a:prstGeom prst="rect">
            <a:avLst/>
          </a:prstGeom>
          <a:noFill/>
        </p:spPr>
        <p:txBody>
          <a:bodyPr wrap="square" rtlCol="0">
            <a:spAutoFit/>
          </a:bodyPr>
          <a:lstStyle/>
          <a:p>
            <a:pPr algn="l">
              <a:lnSpc>
                <a:spcPct val="150000"/>
              </a:lnSpc>
            </a:pPr>
            <a:r>
              <a:rPr lang="en-US" b="1" i="0" dirty="0">
                <a:effectLst/>
                <a:latin typeface="Calibri" panose="020F0502020204030204" pitchFamily="34" charset="0"/>
                <a:cs typeface="Calibri" panose="020F0502020204030204" pitchFamily="34" charset="0"/>
              </a:rPr>
              <a:t>Cloud Security and Challenges</a:t>
            </a:r>
            <a:endParaRPr lang="en-US" b="0" i="0" dirty="0">
              <a:effectLst/>
              <a:latin typeface="Calibri" panose="020F0502020204030204" pitchFamily="34" charset="0"/>
              <a:cs typeface="Calibri" panose="020F0502020204030204" pitchFamily="34" charset="0"/>
            </a:endParaRPr>
          </a:p>
          <a:p>
            <a:pPr marL="285750" indent="-285750" algn="l">
              <a:lnSpc>
                <a:spcPct val="150000"/>
              </a:lnSpc>
              <a:buFont typeface="Arial" panose="020B0604020202020204" pitchFamily="34" charset="0"/>
              <a:buChar char="•"/>
            </a:pPr>
            <a:r>
              <a:rPr lang="en-US" sz="1600" b="1" i="0" dirty="0">
                <a:effectLst/>
                <a:latin typeface="Calibri" panose="020F0502020204030204" pitchFamily="34" charset="0"/>
                <a:cs typeface="Calibri" panose="020F0502020204030204" pitchFamily="34" charset="0"/>
              </a:rPr>
              <a:t>Security Concerns:</a:t>
            </a:r>
            <a:r>
              <a:rPr lang="en-US" sz="1600" b="0" i="0" dirty="0">
                <a:effectLst/>
                <a:latin typeface="Calibri" panose="020F0502020204030204" pitchFamily="34" charset="0"/>
                <a:cs typeface="Calibri" panose="020F0502020204030204" pitchFamily="34" charset="0"/>
              </a:rPr>
              <a:t> Cloud security involves protecting data, applications, and infrastructure from threats like data breaches, unauthorized access, and data loss.</a:t>
            </a:r>
          </a:p>
          <a:p>
            <a:pPr marL="285750" indent="-285750" algn="l">
              <a:lnSpc>
                <a:spcPct val="150000"/>
              </a:lnSpc>
              <a:buFont typeface="Arial" panose="020B0604020202020204" pitchFamily="34" charset="0"/>
              <a:buChar char="•"/>
            </a:pPr>
            <a:r>
              <a:rPr lang="en-US" sz="1600" b="1" i="0" dirty="0">
                <a:effectLst/>
                <a:latin typeface="Calibri" panose="020F0502020204030204" pitchFamily="34" charset="0"/>
                <a:cs typeface="Calibri" panose="020F0502020204030204" pitchFamily="34" charset="0"/>
              </a:rPr>
              <a:t>Challenges:</a:t>
            </a:r>
            <a:r>
              <a:rPr lang="en-US" sz="1600" b="0" i="0" dirty="0">
                <a:effectLst/>
                <a:latin typeface="Calibri" panose="020F0502020204030204" pitchFamily="34" charset="0"/>
                <a:cs typeface="Calibri" panose="020F0502020204030204" pitchFamily="34" charset="0"/>
              </a:rPr>
              <a:t> Ensuring data privacy and compliance with regulations like GDPR or HIPAA, maintaining data sovereignty across different regions, and managing secure authentication and authorization.</a:t>
            </a:r>
          </a:p>
          <a:p>
            <a:pPr marL="285750" indent="-285750" algn="l">
              <a:lnSpc>
                <a:spcPct val="150000"/>
              </a:lnSpc>
              <a:buFont typeface="Arial" panose="020B0604020202020204" pitchFamily="34" charset="0"/>
              <a:buChar char="•"/>
            </a:pPr>
            <a:r>
              <a:rPr lang="en-US" sz="1600" b="1" i="0" dirty="0">
                <a:effectLst/>
                <a:latin typeface="Calibri" panose="020F0502020204030204" pitchFamily="34" charset="0"/>
                <a:cs typeface="Calibri" panose="020F0502020204030204" pitchFamily="34" charset="0"/>
              </a:rPr>
              <a:t>Best Practices:</a:t>
            </a:r>
            <a:endParaRPr lang="en-US" sz="1600" b="0" i="0" dirty="0">
              <a:effectLst/>
              <a:latin typeface="Calibri" panose="020F0502020204030204" pitchFamily="34" charset="0"/>
              <a:cs typeface="Calibri" panose="020F0502020204030204" pitchFamily="34" charset="0"/>
            </a:endParaRPr>
          </a:p>
          <a:p>
            <a:pPr marL="742950" lvl="1" indent="-285750" algn="l">
              <a:lnSpc>
                <a:spcPct val="150000"/>
              </a:lnSpc>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Implement strong access controls and two-factor authentication.</a:t>
            </a:r>
          </a:p>
          <a:p>
            <a:pPr marL="742950" lvl="1" indent="-285750" algn="l">
              <a:lnSpc>
                <a:spcPct val="150000"/>
              </a:lnSpc>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Encrypt data both in transit and at rest.</a:t>
            </a:r>
          </a:p>
          <a:p>
            <a:pPr marL="742950" lvl="1" indent="-285750" algn="l">
              <a:lnSpc>
                <a:spcPct val="150000"/>
              </a:lnSpc>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Regularly update and patch systems to address vulnerabilities.</a:t>
            </a:r>
          </a:p>
          <a:p>
            <a:pPr marL="742950" lvl="1" indent="-285750" algn="l">
              <a:lnSpc>
                <a:spcPct val="150000"/>
              </a:lnSpc>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Monitor for security breaches and anomalies using advanced security tools.</a:t>
            </a:r>
          </a:p>
          <a:p>
            <a:pPr marL="742950" lvl="1" indent="-285750" algn="l">
              <a:lnSpc>
                <a:spcPct val="150000"/>
              </a:lnSpc>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Choose reputable and compliant cloud service providers with a strong security track record.</a:t>
            </a:r>
            <a:br>
              <a:rPr lang="en-US" sz="1600" dirty="0">
                <a:latin typeface="Calibri" panose="020F0502020204030204" pitchFamily="34" charset="0"/>
                <a:cs typeface="Calibri" panose="020F0502020204030204" pitchFamily="34" charset="0"/>
              </a:rPr>
            </a:b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2057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F60F9131-0BAD-081B-75F6-1D6075F439F2}"/>
              </a:ext>
            </a:extLst>
          </p:cNvPr>
          <p:cNvSpPr txBox="1"/>
          <p:nvPr/>
        </p:nvSpPr>
        <p:spPr>
          <a:xfrm>
            <a:off x="964733" y="553673"/>
            <a:ext cx="9664117" cy="461665"/>
          </a:xfrm>
          <a:prstGeom prst="rect">
            <a:avLst/>
          </a:prstGeom>
          <a:noFill/>
        </p:spPr>
        <p:txBody>
          <a:bodyPr wrap="square" rtlCol="0">
            <a:spAutoFit/>
          </a:bodyPr>
          <a:lstStyle/>
          <a:p>
            <a:pPr algn="ctr"/>
            <a:r>
              <a:rPr lang="en-US" sz="2400" b="1" dirty="0">
                <a:latin typeface="Calibri" panose="020F0502020204030204" pitchFamily="34" charset="0"/>
                <a:cs typeface="Calibri" panose="020F0502020204030204" pitchFamily="34" charset="0"/>
              </a:rPr>
              <a:t>DevOps</a:t>
            </a:r>
          </a:p>
        </p:txBody>
      </p:sp>
      <p:sp>
        <p:nvSpPr>
          <p:cNvPr id="47" name="TextBox 46">
            <a:extLst>
              <a:ext uri="{FF2B5EF4-FFF2-40B4-BE49-F238E27FC236}">
                <a16:creationId xmlns:a16="http://schemas.microsoft.com/office/drawing/2014/main" id="{25A7A6C7-C28D-A650-BBCF-15F3686425D9}"/>
              </a:ext>
            </a:extLst>
          </p:cNvPr>
          <p:cNvSpPr txBox="1"/>
          <p:nvPr/>
        </p:nvSpPr>
        <p:spPr>
          <a:xfrm>
            <a:off x="1459682" y="1285067"/>
            <a:ext cx="8674218" cy="4126386"/>
          </a:xfrm>
          <a:prstGeom prst="rect">
            <a:avLst/>
          </a:prstGeom>
          <a:noFill/>
        </p:spPr>
        <p:txBody>
          <a:bodyPr wrap="square" rtlCol="0">
            <a:spAutoFit/>
          </a:bodyPr>
          <a:lstStyle/>
          <a:p>
            <a:pPr algn="l">
              <a:lnSpc>
                <a:spcPct val="150000"/>
              </a:lnSpc>
            </a:pPr>
            <a:r>
              <a:rPr lang="en-US" b="1" i="0" dirty="0">
                <a:effectLst/>
                <a:latin typeface="Calibri" panose="020F0502020204030204" pitchFamily="34" charset="0"/>
                <a:cs typeface="Calibri" panose="020F0502020204030204" pitchFamily="34" charset="0"/>
              </a:rPr>
              <a:t>Introduction to DevOps</a:t>
            </a:r>
            <a:endParaRPr lang="en-US" b="0" i="0" dirty="0">
              <a:effectLst/>
              <a:latin typeface="Calibri" panose="020F0502020204030204" pitchFamily="34" charset="0"/>
              <a:cs typeface="Calibri" panose="020F0502020204030204" pitchFamily="34" charset="0"/>
            </a:endParaRPr>
          </a:p>
          <a:p>
            <a:pPr marL="285750" indent="-285750" algn="l">
              <a:lnSpc>
                <a:spcPct val="150000"/>
              </a:lnSpc>
              <a:buFont typeface="Arial" panose="020B0604020202020204" pitchFamily="34" charset="0"/>
              <a:buChar char="•"/>
            </a:pPr>
            <a:r>
              <a:rPr lang="en-US" sz="1600" b="1" i="0" dirty="0">
                <a:effectLst/>
                <a:latin typeface="Calibri" panose="020F0502020204030204" pitchFamily="34" charset="0"/>
                <a:cs typeface="Calibri" panose="020F0502020204030204" pitchFamily="34" charset="0"/>
              </a:rPr>
              <a:t>DevOps:</a:t>
            </a:r>
            <a:r>
              <a:rPr lang="en-US" sz="1600" b="0" i="0" dirty="0">
                <a:effectLst/>
                <a:latin typeface="Calibri" panose="020F0502020204030204" pitchFamily="34" charset="0"/>
                <a:cs typeface="Calibri" panose="020F0502020204030204" pitchFamily="34" charset="0"/>
              </a:rPr>
              <a:t> A set of practices that combine software development (Dev) and IT operations (Ops) to shorten the software development lifecycle and improve the quality of software delivery.</a:t>
            </a:r>
          </a:p>
          <a:p>
            <a:pPr marL="285750" indent="-285750" algn="l">
              <a:lnSpc>
                <a:spcPct val="150000"/>
              </a:lnSpc>
              <a:buFont typeface="Arial" panose="020B0604020202020204" pitchFamily="34" charset="0"/>
              <a:buChar char="•"/>
            </a:pPr>
            <a:r>
              <a:rPr lang="en-US" sz="1600" b="1" i="0" dirty="0">
                <a:effectLst/>
                <a:latin typeface="Calibri" panose="020F0502020204030204" pitchFamily="34" charset="0"/>
                <a:cs typeface="Calibri" panose="020F0502020204030204" pitchFamily="34" charset="0"/>
              </a:rPr>
              <a:t>Key Objectives:</a:t>
            </a:r>
            <a:endParaRPr lang="en-US" sz="1600" b="0" i="0" dirty="0">
              <a:effectLst/>
              <a:latin typeface="Calibri" panose="020F0502020204030204" pitchFamily="34" charset="0"/>
              <a:cs typeface="Calibri" panose="020F0502020204030204" pitchFamily="34" charset="0"/>
            </a:endParaRPr>
          </a:p>
          <a:p>
            <a:pPr marL="742950" lvl="1" indent="-285750" algn="l">
              <a:lnSpc>
                <a:spcPct val="150000"/>
              </a:lnSpc>
              <a:buFont typeface="Arial" panose="020B0604020202020204" pitchFamily="34" charset="0"/>
              <a:buChar char="•"/>
            </a:pPr>
            <a:r>
              <a:rPr lang="en-US" sz="1600" b="1" i="0" dirty="0">
                <a:effectLst/>
                <a:latin typeface="Calibri" panose="020F0502020204030204" pitchFamily="34" charset="0"/>
                <a:cs typeface="Calibri" panose="020F0502020204030204" pitchFamily="34" charset="0"/>
              </a:rPr>
              <a:t>Collaboration:</a:t>
            </a:r>
            <a:r>
              <a:rPr lang="en-US" sz="1600" b="0" i="0" dirty="0">
                <a:effectLst/>
                <a:latin typeface="Calibri" panose="020F0502020204030204" pitchFamily="34" charset="0"/>
                <a:cs typeface="Calibri" panose="020F0502020204030204" pitchFamily="34" charset="0"/>
              </a:rPr>
              <a:t> Break down silos between development and operations teams.</a:t>
            </a:r>
          </a:p>
          <a:p>
            <a:pPr marL="742950" lvl="1" indent="-285750" algn="l">
              <a:lnSpc>
                <a:spcPct val="150000"/>
              </a:lnSpc>
              <a:buFont typeface="Arial" panose="020B0604020202020204" pitchFamily="34" charset="0"/>
              <a:buChar char="•"/>
            </a:pPr>
            <a:r>
              <a:rPr lang="en-US" sz="1600" b="1" i="0" dirty="0">
                <a:effectLst/>
                <a:latin typeface="Calibri" panose="020F0502020204030204" pitchFamily="34" charset="0"/>
                <a:cs typeface="Calibri" panose="020F0502020204030204" pitchFamily="34" charset="0"/>
              </a:rPr>
              <a:t>Automation:</a:t>
            </a:r>
            <a:r>
              <a:rPr lang="en-US" sz="1600" b="0" i="0" dirty="0">
                <a:effectLst/>
                <a:latin typeface="Calibri" panose="020F0502020204030204" pitchFamily="34" charset="0"/>
                <a:cs typeface="Calibri" panose="020F0502020204030204" pitchFamily="34" charset="0"/>
              </a:rPr>
              <a:t> Automate repetitive tasks to streamline the delivery pipeline.</a:t>
            </a:r>
          </a:p>
          <a:p>
            <a:pPr marL="742950" lvl="1" indent="-285750" algn="l">
              <a:lnSpc>
                <a:spcPct val="150000"/>
              </a:lnSpc>
              <a:buFont typeface="Arial" panose="020B0604020202020204" pitchFamily="34" charset="0"/>
              <a:buChar char="•"/>
            </a:pPr>
            <a:r>
              <a:rPr lang="en-US" sz="1600" b="1" i="0" dirty="0">
                <a:effectLst/>
                <a:latin typeface="Calibri" panose="020F0502020204030204" pitchFamily="34" charset="0"/>
                <a:cs typeface="Calibri" panose="020F0502020204030204" pitchFamily="34" charset="0"/>
              </a:rPr>
              <a:t>Continuous Integration (CI):</a:t>
            </a:r>
            <a:r>
              <a:rPr lang="en-US" sz="1600" b="0" i="0" dirty="0">
                <a:effectLst/>
                <a:latin typeface="Calibri" panose="020F0502020204030204" pitchFamily="34" charset="0"/>
                <a:cs typeface="Calibri" panose="020F0502020204030204" pitchFamily="34" charset="0"/>
              </a:rPr>
              <a:t> Frequent integration of code changes into a shared repository.</a:t>
            </a:r>
          </a:p>
          <a:p>
            <a:pPr marL="742950" lvl="1" indent="-285750" algn="l">
              <a:lnSpc>
                <a:spcPct val="150000"/>
              </a:lnSpc>
              <a:buFont typeface="Arial" panose="020B0604020202020204" pitchFamily="34" charset="0"/>
              <a:buChar char="•"/>
            </a:pPr>
            <a:r>
              <a:rPr lang="en-US" sz="1600" b="1" i="0" dirty="0">
                <a:effectLst/>
                <a:latin typeface="Calibri" panose="020F0502020204030204" pitchFamily="34" charset="0"/>
                <a:cs typeface="Calibri" panose="020F0502020204030204" pitchFamily="34" charset="0"/>
              </a:rPr>
              <a:t>Continuous Delivery (CD):</a:t>
            </a:r>
            <a:r>
              <a:rPr lang="en-US" sz="1600" b="0" i="0" dirty="0">
                <a:effectLst/>
                <a:latin typeface="Calibri" panose="020F0502020204030204" pitchFamily="34" charset="0"/>
                <a:cs typeface="Calibri" panose="020F0502020204030204" pitchFamily="34" charset="0"/>
              </a:rPr>
              <a:t> Automatically deploy code to production-like environments for testing.</a:t>
            </a:r>
          </a:p>
          <a:p>
            <a:pPr marL="742950" lvl="1" indent="-285750" algn="l">
              <a:lnSpc>
                <a:spcPct val="150000"/>
              </a:lnSpc>
              <a:buFont typeface="Arial" panose="020B0604020202020204" pitchFamily="34" charset="0"/>
              <a:buChar char="•"/>
            </a:pPr>
            <a:r>
              <a:rPr lang="en-US" sz="1600" b="1" i="0" dirty="0">
                <a:effectLst/>
                <a:latin typeface="Calibri" panose="020F0502020204030204" pitchFamily="34" charset="0"/>
                <a:cs typeface="Calibri" panose="020F0502020204030204" pitchFamily="34" charset="0"/>
              </a:rPr>
              <a:t>Monitoring and Feedback:</a:t>
            </a:r>
            <a:r>
              <a:rPr lang="en-US" sz="1600" b="0" i="0" dirty="0">
                <a:effectLst/>
                <a:latin typeface="Calibri" panose="020F0502020204030204" pitchFamily="34" charset="0"/>
                <a:cs typeface="Calibri" panose="020F0502020204030204" pitchFamily="34" charset="0"/>
              </a:rPr>
              <a:t> Continuous monitoring to provide feedback for improvements.</a:t>
            </a:r>
          </a:p>
          <a:p>
            <a:pPr marL="171450" indent="-171450" algn="l">
              <a:lnSpc>
                <a:spcPct val="150000"/>
              </a:lnSpc>
              <a:buFont typeface="Arial" panose="020B0604020202020204" pitchFamily="34" charset="0"/>
              <a:buChar char="•"/>
            </a:pPr>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6686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F60F9131-0BAD-081B-75F6-1D6075F439F2}"/>
              </a:ext>
            </a:extLst>
          </p:cNvPr>
          <p:cNvSpPr txBox="1"/>
          <p:nvPr/>
        </p:nvSpPr>
        <p:spPr>
          <a:xfrm>
            <a:off x="964733" y="553673"/>
            <a:ext cx="9664117" cy="461665"/>
          </a:xfrm>
          <a:prstGeom prst="rect">
            <a:avLst/>
          </a:prstGeom>
          <a:noFill/>
        </p:spPr>
        <p:txBody>
          <a:bodyPr wrap="square" rtlCol="0">
            <a:spAutoFit/>
          </a:bodyPr>
          <a:lstStyle/>
          <a:p>
            <a:pPr algn="ctr"/>
            <a:r>
              <a:rPr lang="en-US" sz="2400" b="1" dirty="0">
                <a:latin typeface="Calibri" panose="020F0502020204030204" pitchFamily="34" charset="0"/>
                <a:cs typeface="Calibri" panose="020F0502020204030204" pitchFamily="34" charset="0"/>
              </a:rPr>
              <a:t>DevOps</a:t>
            </a:r>
          </a:p>
        </p:txBody>
      </p:sp>
      <p:sp>
        <p:nvSpPr>
          <p:cNvPr id="47" name="TextBox 46">
            <a:extLst>
              <a:ext uri="{FF2B5EF4-FFF2-40B4-BE49-F238E27FC236}">
                <a16:creationId xmlns:a16="http://schemas.microsoft.com/office/drawing/2014/main" id="{25A7A6C7-C28D-A650-BBCF-15F3686425D9}"/>
              </a:ext>
            </a:extLst>
          </p:cNvPr>
          <p:cNvSpPr txBox="1"/>
          <p:nvPr/>
        </p:nvSpPr>
        <p:spPr>
          <a:xfrm>
            <a:off x="1459682" y="1285067"/>
            <a:ext cx="8674218" cy="4532266"/>
          </a:xfrm>
          <a:prstGeom prst="rect">
            <a:avLst/>
          </a:prstGeom>
          <a:noFill/>
        </p:spPr>
        <p:txBody>
          <a:bodyPr wrap="square" rtlCol="0">
            <a:spAutoFit/>
          </a:bodyPr>
          <a:lstStyle/>
          <a:p>
            <a:pPr algn="l">
              <a:lnSpc>
                <a:spcPct val="150000"/>
              </a:lnSpc>
            </a:pPr>
            <a:r>
              <a:rPr lang="en-US" b="1" i="0" dirty="0">
                <a:effectLst/>
                <a:latin typeface="Calibri" panose="020F0502020204030204" pitchFamily="34" charset="0"/>
                <a:cs typeface="Calibri" panose="020F0502020204030204" pitchFamily="34" charset="0"/>
              </a:rPr>
              <a:t>DevOps Practices</a:t>
            </a:r>
            <a:endParaRPr lang="en-US" b="0" i="0" dirty="0">
              <a:effectLst/>
              <a:latin typeface="Calibri" panose="020F0502020204030204" pitchFamily="34" charset="0"/>
              <a:cs typeface="Calibri" panose="020F0502020204030204" pitchFamily="34" charset="0"/>
            </a:endParaRPr>
          </a:p>
          <a:p>
            <a:pPr algn="l">
              <a:lnSpc>
                <a:spcPct val="150000"/>
              </a:lnSpc>
            </a:pPr>
            <a:r>
              <a:rPr lang="en-US" sz="1600" b="1" i="0" dirty="0">
                <a:effectLst/>
                <a:latin typeface="Calibri" panose="020F0502020204030204" pitchFamily="34" charset="0"/>
                <a:cs typeface="Calibri" panose="020F0502020204030204" pitchFamily="34" charset="0"/>
              </a:rPr>
              <a:t>1. Continuous Integration (CI):</a:t>
            </a:r>
            <a:r>
              <a:rPr lang="en-US" sz="1600" b="0" i="0" dirty="0">
                <a:effectLst/>
                <a:latin typeface="Calibri" panose="020F0502020204030204" pitchFamily="34" charset="0"/>
                <a:cs typeface="Calibri" panose="020F0502020204030204" pitchFamily="34" charset="0"/>
              </a:rPr>
              <a:t> Developers integrate code changes into a shared repository multiple times a day. Automated tests ensure code quality.</a:t>
            </a:r>
          </a:p>
          <a:p>
            <a:pPr algn="l">
              <a:lnSpc>
                <a:spcPct val="150000"/>
              </a:lnSpc>
            </a:pPr>
            <a:r>
              <a:rPr lang="en-US" sz="1600" b="1" i="0" dirty="0">
                <a:effectLst/>
                <a:latin typeface="Calibri" panose="020F0502020204030204" pitchFamily="34" charset="0"/>
                <a:cs typeface="Calibri" panose="020F0502020204030204" pitchFamily="34" charset="0"/>
              </a:rPr>
              <a:t>2. Continuous Delivery (CD):</a:t>
            </a:r>
            <a:r>
              <a:rPr lang="en-US" sz="1600" b="0" i="0" dirty="0">
                <a:effectLst/>
                <a:latin typeface="Calibri" panose="020F0502020204030204" pitchFamily="34" charset="0"/>
                <a:cs typeface="Calibri" panose="020F0502020204030204" pitchFamily="34" charset="0"/>
              </a:rPr>
              <a:t> Automated deployment pipelines ensure that code is tested and ready for production-like environments.</a:t>
            </a:r>
          </a:p>
          <a:p>
            <a:pPr algn="l">
              <a:lnSpc>
                <a:spcPct val="150000"/>
              </a:lnSpc>
            </a:pPr>
            <a:r>
              <a:rPr lang="en-US" sz="1600" b="1" i="0" dirty="0">
                <a:effectLst/>
                <a:latin typeface="Calibri" panose="020F0502020204030204" pitchFamily="34" charset="0"/>
                <a:cs typeface="Calibri" panose="020F0502020204030204" pitchFamily="34" charset="0"/>
              </a:rPr>
              <a:t>3. Infrastructure as Code (</a:t>
            </a:r>
            <a:r>
              <a:rPr lang="en-US" sz="1600" b="1" i="0" dirty="0" err="1">
                <a:effectLst/>
                <a:latin typeface="Calibri" panose="020F0502020204030204" pitchFamily="34" charset="0"/>
                <a:cs typeface="Calibri" panose="020F0502020204030204" pitchFamily="34" charset="0"/>
              </a:rPr>
              <a:t>IaC</a:t>
            </a:r>
            <a:r>
              <a:rPr lang="en-US" sz="1600" b="1" i="0" dirty="0">
                <a:effectLst/>
                <a:latin typeface="Calibri" panose="020F0502020204030204" pitchFamily="34" charset="0"/>
                <a:cs typeface="Calibri" panose="020F0502020204030204" pitchFamily="34" charset="0"/>
              </a:rPr>
              <a:t>):</a:t>
            </a:r>
            <a:r>
              <a:rPr lang="en-US" sz="1600" b="0" i="0" dirty="0">
                <a:effectLst/>
                <a:latin typeface="Calibri" panose="020F0502020204030204" pitchFamily="34" charset="0"/>
                <a:cs typeface="Calibri" panose="020F0502020204030204" pitchFamily="34" charset="0"/>
              </a:rPr>
              <a:t> Treating infrastructure configuration as code, enabling versioning, testing, and automation.</a:t>
            </a:r>
          </a:p>
          <a:p>
            <a:pPr algn="l">
              <a:lnSpc>
                <a:spcPct val="150000"/>
              </a:lnSpc>
            </a:pPr>
            <a:r>
              <a:rPr lang="en-US" sz="1600" b="1" i="0" dirty="0">
                <a:effectLst/>
                <a:latin typeface="Calibri" panose="020F0502020204030204" pitchFamily="34" charset="0"/>
                <a:cs typeface="Calibri" panose="020F0502020204030204" pitchFamily="34" charset="0"/>
              </a:rPr>
              <a:t>4. Automation:</a:t>
            </a:r>
            <a:r>
              <a:rPr lang="en-US" sz="1600" b="0" i="0" dirty="0">
                <a:effectLst/>
                <a:latin typeface="Calibri" panose="020F0502020204030204" pitchFamily="34" charset="0"/>
                <a:cs typeface="Calibri" panose="020F0502020204030204" pitchFamily="34" charset="0"/>
              </a:rPr>
              <a:t> Automate manual tasks, such as provisioning, testing, and deployment, to increase efficiency and reduce errors.</a:t>
            </a:r>
          </a:p>
          <a:p>
            <a:pPr algn="l">
              <a:lnSpc>
                <a:spcPct val="150000"/>
              </a:lnSpc>
            </a:pPr>
            <a:r>
              <a:rPr lang="en-US" sz="1600" b="1" i="0" dirty="0">
                <a:effectLst/>
                <a:latin typeface="Calibri" panose="020F0502020204030204" pitchFamily="34" charset="0"/>
                <a:cs typeface="Calibri" panose="020F0502020204030204" pitchFamily="34" charset="0"/>
              </a:rPr>
              <a:t>5. Continuous Monitoring:</a:t>
            </a:r>
            <a:r>
              <a:rPr lang="en-US" sz="1600" b="0" i="0" dirty="0">
                <a:effectLst/>
                <a:latin typeface="Calibri" panose="020F0502020204030204" pitchFamily="34" charset="0"/>
                <a:cs typeface="Calibri" panose="020F0502020204030204" pitchFamily="34" charset="0"/>
              </a:rPr>
              <a:t> Monitor applications and infrastructure to identify issues and gather feedback for improvements.</a:t>
            </a:r>
          </a:p>
          <a:p>
            <a:pPr marL="171450" indent="-171450" algn="l">
              <a:lnSpc>
                <a:spcPct val="150000"/>
              </a:lnSpc>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89353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F60F9131-0BAD-081B-75F6-1D6075F439F2}"/>
              </a:ext>
            </a:extLst>
          </p:cNvPr>
          <p:cNvSpPr txBox="1"/>
          <p:nvPr/>
        </p:nvSpPr>
        <p:spPr>
          <a:xfrm>
            <a:off x="964733" y="553673"/>
            <a:ext cx="9664117" cy="461665"/>
          </a:xfrm>
          <a:prstGeom prst="rect">
            <a:avLst/>
          </a:prstGeom>
          <a:noFill/>
        </p:spPr>
        <p:txBody>
          <a:bodyPr wrap="square" rtlCol="0">
            <a:spAutoFit/>
          </a:bodyPr>
          <a:lstStyle/>
          <a:p>
            <a:pPr algn="ctr"/>
            <a:r>
              <a:rPr lang="en-US" sz="2400" b="1" dirty="0">
                <a:latin typeface="Calibri" panose="020F0502020204030204" pitchFamily="34" charset="0"/>
                <a:cs typeface="Calibri" panose="020F0502020204030204" pitchFamily="34" charset="0"/>
              </a:rPr>
              <a:t>DevOps</a:t>
            </a:r>
          </a:p>
        </p:txBody>
      </p:sp>
      <p:sp>
        <p:nvSpPr>
          <p:cNvPr id="47" name="TextBox 46">
            <a:extLst>
              <a:ext uri="{FF2B5EF4-FFF2-40B4-BE49-F238E27FC236}">
                <a16:creationId xmlns:a16="http://schemas.microsoft.com/office/drawing/2014/main" id="{25A7A6C7-C28D-A650-BBCF-15F3686425D9}"/>
              </a:ext>
            </a:extLst>
          </p:cNvPr>
          <p:cNvSpPr txBox="1"/>
          <p:nvPr/>
        </p:nvSpPr>
        <p:spPr>
          <a:xfrm>
            <a:off x="1459682" y="1285067"/>
            <a:ext cx="8674218" cy="5250283"/>
          </a:xfrm>
          <a:prstGeom prst="rect">
            <a:avLst/>
          </a:prstGeom>
          <a:noFill/>
        </p:spPr>
        <p:txBody>
          <a:bodyPr wrap="square" rtlCol="0">
            <a:spAutoFit/>
          </a:bodyPr>
          <a:lstStyle/>
          <a:p>
            <a:pPr algn="l">
              <a:lnSpc>
                <a:spcPct val="150000"/>
              </a:lnSpc>
            </a:pPr>
            <a:r>
              <a:rPr lang="en-US" sz="1600" b="1" i="0" dirty="0">
                <a:effectLst/>
                <a:latin typeface="Calibri" panose="020F0502020204030204" pitchFamily="34" charset="0"/>
                <a:cs typeface="Calibri" panose="020F0502020204030204" pitchFamily="34" charset="0"/>
              </a:rPr>
              <a:t>Benefits and Challenges of DevOps</a:t>
            </a:r>
            <a:endParaRPr lang="en-US" sz="1600" b="0" i="0" dirty="0">
              <a:effectLst/>
              <a:latin typeface="Calibri" panose="020F0502020204030204" pitchFamily="34" charset="0"/>
              <a:cs typeface="Calibri" panose="020F0502020204030204" pitchFamily="34" charset="0"/>
            </a:endParaRPr>
          </a:p>
          <a:p>
            <a:pPr marL="285750" indent="-285750" algn="l">
              <a:lnSpc>
                <a:spcPct val="150000"/>
              </a:lnSpc>
              <a:buFont typeface="Arial" panose="020B0604020202020204" pitchFamily="34" charset="0"/>
              <a:buChar char="•"/>
            </a:pPr>
            <a:r>
              <a:rPr lang="en-US" sz="1500" b="1" i="0" dirty="0">
                <a:effectLst/>
                <a:latin typeface="Calibri" panose="020F0502020204030204" pitchFamily="34" charset="0"/>
                <a:cs typeface="Calibri" panose="020F0502020204030204" pitchFamily="34" charset="0"/>
              </a:rPr>
              <a:t>Benefits:</a:t>
            </a:r>
            <a:endParaRPr lang="en-US" sz="1500" b="0" i="0" dirty="0">
              <a:effectLst/>
              <a:latin typeface="Calibri" panose="020F0502020204030204" pitchFamily="34" charset="0"/>
              <a:cs typeface="Calibri" panose="020F0502020204030204" pitchFamily="34" charset="0"/>
            </a:endParaRPr>
          </a:p>
          <a:p>
            <a:pPr marL="742950" lvl="1" indent="-285750" algn="l">
              <a:lnSpc>
                <a:spcPct val="150000"/>
              </a:lnSpc>
              <a:buFont typeface="Arial" panose="020B0604020202020204" pitchFamily="34" charset="0"/>
              <a:buChar char="•"/>
            </a:pPr>
            <a:r>
              <a:rPr lang="en-US" sz="1500" b="1" i="0" dirty="0">
                <a:effectLst/>
                <a:latin typeface="Calibri" panose="020F0502020204030204" pitchFamily="34" charset="0"/>
                <a:cs typeface="Calibri" panose="020F0502020204030204" pitchFamily="34" charset="0"/>
              </a:rPr>
              <a:t>Faster Time to Market:</a:t>
            </a:r>
            <a:r>
              <a:rPr lang="en-US" sz="1500" b="0" i="0" dirty="0">
                <a:effectLst/>
                <a:latin typeface="Calibri" panose="020F0502020204030204" pitchFamily="34" charset="0"/>
                <a:cs typeface="Calibri" panose="020F0502020204030204" pitchFamily="34" charset="0"/>
              </a:rPr>
              <a:t> Rapid and frequent releases accelerate software delivery.</a:t>
            </a:r>
          </a:p>
          <a:p>
            <a:pPr marL="742950" lvl="1" indent="-285750" algn="l">
              <a:lnSpc>
                <a:spcPct val="150000"/>
              </a:lnSpc>
              <a:buFont typeface="Arial" panose="020B0604020202020204" pitchFamily="34" charset="0"/>
              <a:buChar char="•"/>
            </a:pPr>
            <a:r>
              <a:rPr lang="en-US" sz="1500" b="1" i="0" dirty="0">
                <a:effectLst/>
                <a:latin typeface="Calibri" panose="020F0502020204030204" pitchFamily="34" charset="0"/>
                <a:cs typeface="Calibri" panose="020F0502020204030204" pitchFamily="34" charset="0"/>
              </a:rPr>
              <a:t>Improved Collaboration:</a:t>
            </a:r>
            <a:r>
              <a:rPr lang="en-US" sz="1500" b="0" i="0" dirty="0">
                <a:effectLst/>
                <a:latin typeface="Calibri" panose="020F0502020204030204" pitchFamily="34" charset="0"/>
                <a:cs typeface="Calibri" panose="020F0502020204030204" pitchFamily="34" charset="0"/>
              </a:rPr>
              <a:t> Breaks down silos and promotes effective communication between teams.</a:t>
            </a:r>
          </a:p>
          <a:p>
            <a:pPr marL="742950" lvl="1" indent="-285750" algn="l">
              <a:lnSpc>
                <a:spcPct val="150000"/>
              </a:lnSpc>
              <a:buFont typeface="Arial" panose="020B0604020202020204" pitchFamily="34" charset="0"/>
              <a:buChar char="•"/>
            </a:pPr>
            <a:r>
              <a:rPr lang="en-US" sz="1500" b="1" i="0" dirty="0">
                <a:effectLst/>
                <a:latin typeface="Calibri" panose="020F0502020204030204" pitchFamily="34" charset="0"/>
                <a:cs typeface="Calibri" panose="020F0502020204030204" pitchFamily="34" charset="0"/>
              </a:rPr>
              <a:t>Increased Efficiency:</a:t>
            </a:r>
            <a:r>
              <a:rPr lang="en-US" sz="1500" b="0" i="0" dirty="0">
                <a:effectLst/>
                <a:latin typeface="Calibri" panose="020F0502020204030204" pitchFamily="34" charset="0"/>
                <a:cs typeface="Calibri" panose="020F0502020204030204" pitchFamily="34" charset="0"/>
              </a:rPr>
              <a:t> Automation reduces manual interventions and errors.</a:t>
            </a:r>
          </a:p>
          <a:p>
            <a:pPr marL="742950" lvl="1" indent="-285750" algn="l">
              <a:lnSpc>
                <a:spcPct val="150000"/>
              </a:lnSpc>
              <a:buFont typeface="Arial" panose="020B0604020202020204" pitchFamily="34" charset="0"/>
              <a:buChar char="•"/>
            </a:pPr>
            <a:r>
              <a:rPr lang="en-US" sz="1500" b="1" i="0" dirty="0">
                <a:effectLst/>
                <a:latin typeface="Calibri" panose="020F0502020204030204" pitchFamily="34" charset="0"/>
                <a:cs typeface="Calibri" panose="020F0502020204030204" pitchFamily="34" charset="0"/>
              </a:rPr>
              <a:t>Enhanced Quality:</a:t>
            </a:r>
            <a:r>
              <a:rPr lang="en-US" sz="1500" b="0" i="0" dirty="0">
                <a:effectLst/>
                <a:latin typeface="Calibri" panose="020F0502020204030204" pitchFamily="34" charset="0"/>
                <a:cs typeface="Calibri" panose="020F0502020204030204" pitchFamily="34" charset="0"/>
              </a:rPr>
              <a:t> Continuous testing and monitoring lead to better code quality.</a:t>
            </a:r>
          </a:p>
          <a:p>
            <a:pPr marL="742950" lvl="1" indent="-285750" algn="l">
              <a:lnSpc>
                <a:spcPct val="150000"/>
              </a:lnSpc>
              <a:buFont typeface="Arial" panose="020B0604020202020204" pitchFamily="34" charset="0"/>
              <a:buChar char="•"/>
            </a:pPr>
            <a:r>
              <a:rPr lang="en-US" sz="1500" b="1" i="0" dirty="0">
                <a:effectLst/>
                <a:latin typeface="Calibri" panose="020F0502020204030204" pitchFamily="34" charset="0"/>
                <a:cs typeface="Calibri" panose="020F0502020204030204" pitchFamily="34" charset="0"/>
              </a:rPr>
              <a:t>Greater Flexibility:</a:t>
            </a:r>
            <a:r>
              <a:rPr lang="en-US" sz="1500" b="0" i="0" dirty="0">
                <a:effectLst/>
                <a:latin typeface="Calibri" panose="020F0502020204030204" pitchFamily="34" charset="0"/>
                <a:cs typeface="Calibri" panose="020F0502020204030204" pitchFamily="34" charset="0"/>
              </a:rPr>
              <a:t> Faster response to changing requirements and market demands.</a:t>
            </a:r>
          </a:p>
          <a:p>
            <a:pPr marL="285750" indent="-285750" algn="l">
              <a:lnSpc>
                <a:spcPct val="150000"/>
              </a:lnSpc>
              <a:buFont typeface="Arial" panose="020B0604020202020204" pitchFamily="34" charset="0"/>
              <a:buChar char="•"/>
            </a:pPr>
            <a:r>
              <a:rPr lang="en-US" sz="1500" b="1" i="0" dirty="0">
                <a:effectLst/>
                <a:latin typeface="Calibri" panose="020F0502020204030204" pitchFamily="34" charset="0"/>
                <a:cs typeface="Calibri" panose="020F0502020204030204" pitchFamily="34" charset="0"/>
              </a:rPr>
              <a:t>Challenges:</a:t>
            </a:r>
            <a:endParaRPr lang="en-US" sz="1500" b="0" i="0" dirty="0">
              <a:effectLst/>
              <a:latin typeface="Calibri" panose="020F0502020204030204" pitchFamily="34" charset="0"/>
              <a:cs typeface="Calibri" panose="020F0502020204030204" pitchFamily="34" charset="0"/>
            </a:endParaRPr>
          </a:p>
          <a:p>
            <a:pPr marL="742950" lvl="1" indent="-285750" algn="l">
              <a:lnSpc>
                <a:spcPct val="150000"/>
              </a:lnSpc>
              <a:buFont typeface="Arial" panose="020B0604020202020204" pitchFamily="34" charset="0"/>
              <a:buChar char="•"/>
            </a:pPr>
            <a:r>
              <a:rPr lang="en-US" sz="1500" b="1" i="0" dirty="0">
                <a:effectLst/>
                <a:latin typeface="Calibri" panose="020F0502020204030204" pitchFamily="34" charset="0"/>
                <a:cs typeface="Calibri" panose="020F0502020204030204" pitchFamily="34" charset="0"/>
              </a:rPr>
              <a:t>Cultural Shift:</a:t>
            </a:r>
            <a:r>
              <a:rPr lang="en-US" sz="1500" b="0" i="0" dirty="0">
                <a:effectLst/>
                <a:latin typeface="Calibri" panose="020F0502020204030204" pitchFamily="34" charset="0"/>
                <a:cs typeface="Calibri" panose="020F0502020204030204" pitchFamily="34" charset="0"/>
              </a:rPr>
              <a:t> Requires a cultural change and collaboration among traditionally separate teams.</a:t>
            </a:r>
          </a:p>
          <a:p>
            <a:pPr marL="742950" lvl="1" indent="-285750" algn="l">
              <a:lnSpc>
                <a:spcPct val="150000"/>
              </a:lnSpc>
              <a:buFont typeface="Arial" panose="020B0604020202020204" pitchFamily="34" charset="0"/>
              <a:buChar char="•"/>
            </a:pPr>
            <a:r>
              <a:rPr lang="en-US" sz="1500" b="1" i="0" dirty="0">
                <a:effectLst/>
                <a:latin typeface="Calibri" panose="020F0502020204030204" pitchFamily="34" charset="0"/>
                <a:cs typeface="Calibri" panose="020F0502020204030204" pitchFamily="34" charset="0"/>
              </a:rPr>
              <a:t>Tool Selection:</a:t>
            </a:r>
            <a:r>
              <a:rPr lang="en-US" sz="1500" b="0" i="0" dirty="0">
                <a:effectLst/>
                <a:latin typeface="Calibri" panose="020F0502020204030204" pitchFamily="34" charset="0"/>
                <a:cs typeface="Calibri" panose="020F0502020204030204" pitchFamily="34" charset="0"/>
              </a:rPr>
              <a:t> Choosing the right tools and technologies for automation and deployment.</a:t>
            </a:r>
          </a:p>
          <a:p>
            <a:pPr marL="742950" lvl="1" indent="-285750" algn="l">
              <a:lnSpc>
                <a:spcPct val="150000"/>
              </a:lnSpc>
              <a:buFont typeface="Arial" panose="020B0604020202020204" pitchFamily="34" charset="0"/>
              <a:buChar char="•"/>
            </a:pPr>
            <a:r>
              <a:rPr lang="en-US" sz="1500" b="1" i="0" dirty="0">
                <a:effectLst/>
                <a:latin typeface="Calibri" panose="020F0502020204030204" pitchFamily="34" charset="0"/>
                <a:cs typeface="Calibri" panose="020F0502020204030204" pitchFamily="34" charset="0"/>
              </a:rPr>
              <a:t>Security and Compliance:</a:t>
            </a:r>
            <a:r>
              <a:rPr lang="en-US" sz="1500" b="0" i="0" dirty="0">
                <a:effectLst/>
                <a:latin typeface="Calibri" panose="020F0502020204030204" pitchFamily="34" charset="0"/>
                <a:cs typeface="Calibri" panose="020F0502020204030204" pitchFamily="34" charset="0"/>
              </a:rPr>
              <a:t> Ensuring security measures and regulatory compliance throughout the process.</a:t>
            </a:r>
          </a:p>
          <a:p>
            <a:pPr marL="742950" lvl="1" indent="-285750" algn="l">
              <a:lnSpc>
                <a:spcPct val="150000"/>
              </a:lnSpc>
              <a:buFont typeface="Arial" panose="020B0604020202020204" pitchFamily="34" charset="0"/>
              <a:buChar char="•"/>
            </a:pPr>
            <a:r>
              <a:rPr lang="en-US" sz="1500" b="1" i="0" dirty="0">
                <a:effectLst/>
                <a:latin typeface="Calibri" panose="020F0502020204030204" pitchFamily="34" charset="0"/>
                <a:cs typeface="Calibri" panose="020F0502020204030204" pitchFamily="34" charset="0"/>
              </a:rPr>
              <a:t>Learning Curve:</a:t>
            </a:r>
            <a:r>
              <a:rPr lang="en-US" sz="1500" b="0" i="0" dirty="0">
                <a:effectLst/>
                <a:latin typeface="Calibri" panose="020F0502020204030204" pitchFamily="34" charset="0"/>
                <a:cs typeface="Calibri" panose="020F0502020204030204" pitchFamily="34" charset="0"/>
              </a:rPr>
              <a:t> Adapting to new practices and technologies can be challenging for teams.</a:t>
            </a:r>
          </a:p>
          <a:p>
            <a:pPr marL="742950" lvl="1" indent="-285750" algn="l">
              <a:lnSpc>
                <a:spcPct val="150000"/>
              </a:lnSpc>
              <a:buFont typeface="Arial" panose="020B0604020202020204" pitchFamily="34" charset="0"/>
              <a:buChar char="•"/>
            </a:pPr>
            <a:r>
              <a:rPr lang="en-US" sz="1500" b="1" i="0" dirty="0">
                <a:effectLst/>
                <a:latin typeface="Calibri" panose="020F0502020204030204" pitchFamily="34" charset="0"/>
                <a:cs typeface="Calibri" panose="020F0502020204030204" pitchFamily="34" charset="0"/>
              </a:rPr>
              <a:t>Complexity:</a:t>
            </a:r>
            <a:r>
              <a:rPr lang="en-US" sz="1500" b="0" i="0" dirty="0">
                <a:effectLst/>
                <a:latin typeface="Calibri" panose="020F0502020204030204" pitchFamily="34" charset="0"/>
                <a:cs typeface="Calibri" panose="020F0502020204030204" pitchFamily="34" charset="0"/>
              </a:rPr>
              <a:t> Managing complex workflows and dependencies can be overwhelming.</a:t>
            </a:r>
          </a:p>
          <a:p>
            <a:pPr marL="285750" indent="-285750" algn="l">
              <a:lnSpc>
                <a:spcPct val="150000"/>
              </a:lnSpc>
              <a:buFont typeface="Arial" panose="020B0604020202020204" pitchFamily="34" charset="0"/>
              <a:buChar char="•"/>
            </a:pPr>
            <a:endParaRPr lang="en-US" sz="15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4095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Picture Placeholder 10" descr="Reflection of city at dusk on mirrored building">
            <a:extLst>
              <a:ext uri="{FF2B5EF4-FFF2-40B4-BE49-F238E27FC236}">
                <a16:creationId xmlns:a16="http://schemas.microsoft.com/office/drawing/2014/main" id="{80F641B8-D4CB-4B34-AF57-A526981DEDAF}"/>
              </a:ext>
            </a:extLst>
          </p:cNvPr>
          <p:cNvPicPr>
            <a:picLocks noGrp="1" noChangeAspect="1"/>
          </p:cNvPicPr>
          <p:nvPr>
            <p:ph type="pic" sz="quarter" idx="10"/>
          </p:nvPr>
        </p:nvPicPr>
        <p:blipFill>
          <a:blip r:embed="rId2">
            <a:alphaModFix amt="80000"/>
          </a:blip>
          <a:srcRect t="6692" b="6692"/>
          <a:stretch/>
        </p:blipFill>
        <p:spPr>
          <a:xfrm>
            <a:off x="-5606" y="0"/>
            <a:ext cx="12192000" cy="6858000"/>
          </a:xfrm>
        </p:spPr>
      </p:pic>
      <p:sp>
        <p:nvSpPr>
          <p:cNvPr id="7" name="Oval 6">
            <a:extLst>
              <a:ext uri="{FF2B5EF4-FFF2-40B4-BE49-F238E27FC236}">
                <a16:creationId xmlns:a16="http://schemas.microsoft.com/office/drawing/2014/main" id="{48461F53-81E4-4F48-8B4D-56B6013B1088}"/>
              </a:ext>
              <a:ext uri="{C183D7F6-B498-43B3-948B-1728B52AA6E4}">
                <adec:decorative xmlns:adec="http://schemas.microsoft.com/office/drawing/2017/decorative" val="1"/>
              </a:ext>
            </a:extLst>
          </p:cNvPr>
          <p:cNvSpPr/>
          <p:nvPr/>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C0CA4A65-0235-4CB2-B09E-4E2D8F223034}"/>
              </a:ext>
            </a:extLst>
          </p:cNvPr>
          <p:cNvSpPr>
            <a:spLocks noGrp="1"/>
          </p:cNvSpPr>
          <p:nvPr>
            <p:ph type="title"/>
          </p:nvPr>
        </p:nvSpPr>
        <p:spPr>
          <a:xfrm>
            <a:off x="4130977" y="2958886"/>
            <a:ext cx="4007183" cy="940227"/>
          </a:xfrm>
        </p:spPr>
        <p:txBody>
          <a:bodyPr/>
          <a:lstStyle/>
          <a:p>
            <a:pPr rtl="0" eaLnBrk="1" latinLnBrk="0" hangingPunct="1"/>
            <a:r>
              <a:rPr lang="en-US" sz="6600" kern="1200" dirty="0">
                <a:solidFill>
                  <a:srgbClr val="FFFFFF"/>
                </a:solidFill>
                <a:effectLst/>
                <a:latin typeface="Calibri" panose="020F0502020204030204" pitchFamily="34" charset="0"/>
                <a:ea typeface="+mn-ea"/>
                <a:cs typeface="Calibri" panose="020F0502020204030204" pitchFamily="34" charset="0"/>
              </a:rPr>
              <a:t>Thank You</a:t>
            </a:r>
            <a:endParaRPr lang="en-US" dirty="0">
              <a:latin typeface="Calibri" panose="020F0502020204030204" pitchFamily="34" charset="0"/>
              <a:cs typeface="Calibri" panose="020F0502020204030204" pitchFamily="34" charset="0"/>
            </a:endParaRPr>
          </a:p>
        </p:txBody>
      </p:sp>
      <p:sp>
        <p:nvSpPr>
          <p:cNvPr id="2" name="Oval 1">
            <a:extLst>
              <a:ext uri="{FF2B5EF4-FFF2-40B4-BE49-F238E27FC236}">
                <a16:creationId xmlns:a16="http://schemas.microsoft.com/office/drawing/2014/main" id="{733AD71F-DA66-44DD-B812-447839E534FB}"/>
              </a:ext>
              <a:ext uri="{C183D7F6-B498-43B3-948B-1728B52AA6E4}">
                <adec:decorative xmlns:adec="http://schemas.microsoft.com/office/drawing/2017/decorative" val="1"/>
              </a:ext>
            </a:extLst>
          </p:cNvPr>
          <p:cNvSpPr/>
          <p:nvPr/>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A7CF27D1-2BD8-40D7-A92B-834F8A4F76F0}"/>
              </a:ext>
              <a:ext uri="{C183D7F6-B498-43B3-948B-1728B52AA6E4}">
                <adec:decorative xmlns:adec="http://schemas.microsoft.com/office/drawing/2017/decorative" val="1"/>
              </a:ext>
            </a:extLst>
          </p:cNvPr>
          <p:cNvSpPr/>
          <p:nvPr/>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290F2B13-F976-4C2D-883C-E495CDF04ACA}"/>
              </a:ext>
              <a:ext uri="{C183D7F6-B498-43B3-948B-1728B52AA6E4}">
                <adec:decorative xmlns:adec="http://schemas.microsoft.com/office/drawing/2017/decorative" val="1"/>
              </a:ext>
            </a:extLst>
          </p:cNvPr>
          <p:cNvSpPr/>
          <p:nvPr/>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0139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F60F9131-0BAD-081B-75F6-1D6075F439F2}"/>
              </a:ext>
            </a:extLst>
          </p:cNvPr>
          <p:cNvSpPr txBox="1"/>
          <p:nvPr/>
        </p:nvSpPr>
        <p:spPr>
          <a:xfrm>
            <a:off x="964734" y="729842"/>
            <a:ext cx="9664117" cy="461665"/>
          </a:xfrm>
          <a:prstGeom prst="rect">
            <a:avLst/>
          </a:prstGeom>
          <a:noFill/>
        </p:spPr>
        <p:txBody>
          <a:bodyPr wrap="square" rtlCol="0">
            <a:spAutoFit/>
          </a:bodyPr>
          <a:lstStyle/>
          <a:p>
            <a:pPr algn="ctr"/>
            <a:r>
              <a:rPr lang="en-US" sz="2400" b="1" dirty="0"/>
              <a:t>Introduction to Business Analysis</a:t>
            </a:r>
            <a:endParaRPr lang="en-US" b="1" dirty="0"/>
          </a:p>
        </p:txBody>
      </p:sp>
      <p:sp>
        <p:nvSpPr>
          <p:cNvPr id="47" name="TextBox 46">
            <a:extLst>
              <a:ext uri="{FF2B5EF4-FFF2-40B4-BE49-F238E27FC236}">
                <a16:creationId xmlns:a16="http://schemas.microsoft.com/office/drawing/2014/main" id="{25A7A6C7-C28D-A650-BBCF-15F3686425D9}"/>
              </a:ext>
            </a:extLst>
          </p:cNvPr>
          <p:cNvSpPr txBox="1"/>
          <p:nvPr/>
        </p:nvSpPr>
        <p:spPr>
          <a:xfrm>
            <a:off x="964734" y="1301692"/>
            <a:ext cx="9664117" cy="4939814"/>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Definition:</a:t>
            </a:r>
            <a:r>
              <a:rPr lang="en-US" b="0" i="0" dirty="0">
                <a:effectLst/>
                <a:latin typeface="Calibri" panose="020F0502020204030204" pitchFamily="34" charset="0"/>
                <a:cs typeface="Calibri" panose="020F0502020204030204" pitchFamily="34" charset="0"/>
              </a:rPr>
              <a:t> Business Analysis is the practice of identifying business needs, problems, and opportunities, and then proposing solutions to meet those needs and address the challenges.</a:t>
            </a:r>
          </a:p>
          <a:p>
            <a:pPr marL="285750" indent="-285750" algn="l">
              <a:lnSpc>
                <a:spcPct val="150000"/>
              </a:lnSpc>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Purpose:</a:t>
            </a:r>
            <a:r>
              <a:rPr lang="en-US" b="0" i="0" dirty="0">
                <a:effectLst/>
                <a:latin typeface="Calibri" panose="020F0502020204030204" pitchFamily="34" charset="0"/>
                <a:cs typeface="Calibri" panose="020F0502020204030204" pitchFamily="34" charset="0"/>
              </a:rPr>
              <a:t> It aims to bridge the gap between stakeholders by understanding business processes, eliciting requirements, and ensuring efficient communication for successful project outcomes.</a:t>
            </a:r>
          </a:p>
          <a:p>
            <a:pPr marL="285750" indent="-285750" algn="l">
              <a:lnSpc>
                <a:spcPct val="150000"/>
              </a:lnSpc>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Key Steps:</a:t>
            </a:r>
            <a:endParaRPr lang="en-US" b="0" i="0" dirty="0">
              <a:effectLst/>
              <a:latin typeface="Calibri" panose="020F0502020204030204" pitchFamily="34" charset="0"/>
              <a:cs typeface="Calibri" panose="020F0502020204030204" pitchFamily="34" charset="0"/>
            </a:endParaRPr>
          </a:p>
          <a:p>
            <a:pPr marL="742950" lvl="1" indent="-285750" algn="l">
              <a:lnSpc>
                <a:spcPct val="150000"/>
              </a:lnSpc>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Understanding Current State:</a:t>
            </a:r>
            <a:r>
              <a:rPr lang="en-US" b="0" i="0" dirty="0">
                <a:effectLst/>
                <a:latin typeface="Calibri" panose="020F0502020204030204" pitchFamily="34" charset="0"/>
                <a:cs typeface="Calibri" panose="020F0502020204030204" pitchFamily="34" charset="0"/>
              </a:rPr>
              <a:t> Analyzing existing processes, systems, and data flows.</a:t>
            </a:r>
          </a:p>
          <a:p>
            <a:pPr marL="742950" lvl="1" indent="-285750" algn="l">
              <a:lnSpc>
                <a:spcPct val="150000"/>
              </a:lnSpc>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Eliciting Requirements:</a:t>
            </a:r>
            <a:r>
              <a:rPr lang="en-US" b="0" i="0" dirty="0">
                <a:effectLst/>
                <a:latin typeface="Calibri" panose="020F0502020204030204" pitchFamily="34" charset="0"/>
                <a:cs typeface="Calibri" panose="020F0502020204030204" pitchFamily="34" charset="0"/>
              </a:rPr>
              <a:t> Gathering needs and expectations from stakeholders.</a:t>
            </a:r>
          </a:p>
          <a:p>
            <a:pPr marL="742950" lvl="1" indent="-285750" algn="l">
              <a:lnSpc>
                <a:spcPct val="150000"/>
              </a:lnSpc>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Analyzing Requirements:</a:t>
            </a:r>
            <a:r>
              <a:rPr lang="en-US" b="0" i="0" dirty="0">
                <a:effectLst/>
                <a:latin typeface="Calibri" panose="020F0502020204030204" pitchFamily="34" charset="0"/>
                <a:cs typeface="Calibri" panose="020F0502020204030204" pitchFamily="34" charset="0"/>
              </a:rPr>
              <a:t> Examining collected information for clarity and consistency.</a:t>
            </a:r>
          </a:p>
          <a:p>
            <a:pPr marL="742950" lvl="1" indent="-285750" algn="l">
              <a:lnSpc>
                <a:spcPct val="150000"/>
              </a:lnSpc>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Proposing Solutions:</a:t>
            </a:r>
            <a:r>
              <a:rPr lang="en-US" b="0" i="0" dirty="0">
                <a:effectLst/>
                <a:latin typeface="Calibri" panose="020F0502020204030204" pitchFamily="34" charset="0"/>
                <a:cs typeface="Calibri" panose="020F0502020204030204" pitchFamily="34" charset="0"/>
              </a:rPr>
              <a:t> Suggesting strategies, changes, or new systems to address issues.</a:t>
            </a:r>
          </a:p>
          <a:p>
            <a:pPr marL="742950" lvl="1" indent="-285750" algn="l">
              <a:lnSpc>
                <a:spcPct val="150000"/>
              </a:lnSpc>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Validating Solutions:</a:t>
            </a:r>
            <a:r>
              <a:rPr lang="en-US" b="0" i="0" dirty="0">
                <a:effectLst/>
                <a:latin typeface="Calibri" panose="020F0502020204030204" pitchFamily="34" charset="0"/>
                <a:cs typeface="Calibri" panose="020F0502020204030204" pitchFamily="34" charset="0"/>
              </a:rPr>
              <a:t> Ensuring proposed solutions align with business goals.</a:t>
            </a:r>
          </a:p>
          <a:p>
            <a:pPr marL="742950" lvl="1" indent="-285750" algn="l">
              <a:lnSpc>
                <a:spcPct val="150000"/>
              </a:lnSpc>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Managing Change:</a:t>
            </a:r>
            <a:r>
              <a:rPr lang="en-US" b="0" i="0" dirty="0">
                <a:effectLst/>
                <a:latin typeface="Calibri" panose="020F0502020204030204" pitchFamily="34" charset="0"/>
                <a:cs typeface="Calibri" panose="020F0502020204030204" pitchFamily="34" charset="0"/>
              </a:rPr>
              <a:t> Assisting in the smooth transition to new processes or systems.</a:t>
            </a:r>
          </a:p>
          <a:p>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01748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F60F9131-0BAD-081B-75F6-1D6075F439F2}"/>
              </a:ext>
            </a:extLst>
          </p:cNvPr>
          <p:cNvSpPr txBox="1"/>
          <p:nvPr/>
        </p:nvSpPr>
        <p:spPr>
          <a:xfrm>
            <a:off x="964734" y="729842"/>
            <a:ext cx="9664117" cy="461665"/>
          </a:xfrm>
          <a:prstGeom prst="rect">
            <a:avLst/>
          </a:prstGeom>
          <a:noFill/>
        </p:spPr>
        <p:txBody>
          <a:bodyPr wrap="square" rtlCol="0">
            <a:spAutoFit/>
          </a:bodyPr>
          <a:lstStyle/>
          <a:p>
            <a:pPr algn="ctr"/>
            <a:r>
              <a:rPr lang="en-US" sz="2400" b="1" dirty="0">
                <a:latin typeface="Calibri" panose="020F0502020204030204" pitchFamily="34" charset="0"/>
                <a:cs typeface="Calibri" panose="020F0502020204030204" pitchFamily="34" charset="0"/>
              </a:rPr>
              <a:t>Role of Business Analyst</a:t>
            </a:r>
            <a:endParaRPr lang="en-US" b="1" dirty="0">
              <a:latin typeface="Calibri" panose="020F0502020204030204" pitchFamily="34" charset="0"/>
              <a:cs typeface="Calibri" panose="020F0502020204030204" pitchFamily="34" charset="0"/>
            </a:endParaRPr>
          </a:p>
        </p:txBody>
      </p:sp>
      <p:sp>
        <p:nvSpPr>
          <p:cNvPr id="47" name="TextBox 46">
            <a:extLst>
              <a:ext uri="{FF2B5EF4-FFF2-40B4-BE49-F238E27FC236}">
                <a16:creationId xmlns:a16="http://schemas.microsoft.com/office/drawing/2014/main" id="{25A7A6C7-C28D-A650-BBCF-15F3686425D9}"/>
              </a:ext>
            </a:extLst>
          </p:cNvPr>
          <p:cNvSpPr txBox="1"/>
          <p:nvPr/>
        </p:nvSpPr>
        <p:spPr>
          <a:xfrm>
            <a:off x="964734" y="1301692"/>
            <a:ext cx="9664117" cy="4250523"/>
          </a:xfrm>
          <a:prstGeom prst="rect">
            <a:avLst/>
          </a:prstGeom>
          <a:noFill/>
        </p:spPr>
        <p:txBody>
          <a:bodyPr wrap="square" rtlCol="0">
            <a:spAutoFit/>
          </a:bodyPr>
          <a:lstStyle/>
          <a:p>
            <a:pPr algn="l">
              <a:lnSpc>
                <a:spcPct val="150000"/>
              </a:lnSpc>
            </a:pPr>
            <a:r>
              <a:rPr lang="en-US" sz="2000" b="1" i="0" u="sng" dirty="0">
                <a:effectLst/>
                <a:latin typeface="Calibri" panose="020F0502020204030204" pitchFamily="34" charset="0"/>
                <a:cs typeface="Calibri" panose="020F0502020204030204" pitchFamily="34" charset="0"/>
              </a:rPr>
              <a:t>Responsibilities:</a:t>
            </a:r>
            <a:endParaRPr lang="en-US" sz="2000" b="0" i="0" u="sng" dirty="0">
              <a:effectLst/>
              <a:latin typeface="Calibri" panose="020F0502020204030204" pitchFamily="34" charset="0"/>
              <a:cs typeface="Calibri" panose="020F0502020204030204" pitchFamily="34" charset="0"/>
            </a:endParaRPr>
          </a:p>
          <a:p>
            <a:pPr marL="285750" indent="-285750" algn="l">
              <a:lnSpc>
                <a:spcPct val="150000"/>
              </a:lnSpc>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Requirement Elicitation:</a:t>
            </a:r>
            <a:r>
              <a:rPr lang="en-US" b="0" i="0" dirty="0">
                <a:effectLst/>
                <a:latin typeface="Calibri" panose="020F0502020204030204" pitchFamily="34" charset="0"/>
                <a:cs typeface="Calibri" panose="020F0502020204030204" pitchFamily="34" charset="0"/>
              </a:rPr>
              <a:t> Gathering and documenting business and user requirements.</a:t>
            </a:r>
          </a:p>
          <a:p>
            <a:pPr marL="285750" indent="-285750" algn="l">
              <a:lnSpc>
                <a:spcPct val="150000"/>
              </a:lnSpc>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Requirement Analysis:</a:t>
            </a:r>
            <a:r>
              <a:rPr lang="en-US" b="0" i="0" dirty="0">
                <a:effectLst/>
                <a:latin typeface="Calibri" panose="020F0502020204030204" pitchFamily="34" charset="0"/>
                <a:cs typeface="Calibri" panose="020F0502020204030204" pitchFamily="34" charset="0"/>
              </a:rPr>
              <a:t> Evaluating requirements for feasibility and coherence.</a:t>
            </a:r>
          </a:p>
          <a:p>
            <a:pPr marL="285750" indent="-285750" algn="l">
              <a:lnSpc>
                <a:spcPct val="150000"/>
              </a:lnSpc>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Process Improvement:</a:t>
            </a:r>
            <a:r>
              <a:rPr lang="en-US" b="0" i="0" dirty="0">
                <a:effectLst/>
                <a:latin typeface="Calibri" panose="020F0502020204030204" pitchFamily="34" charset="0"/>
                <a:cs typeface="Calibri" panose="020F0502020204030204" pitchFamily="34" charset="0"/>
              </a:rPr>
              <a:t> Identifying inefficiencies and suggesting process enhancements.</a:t>
            </a:r>
          </a:p>
          <a:p>
            <a:pPr marL="285750" indent="-285750" algn="l">
              <a:lnSpc>
                <a:spcPct val="150000"/>
              </a:lnSpc>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Solution Design:</a:t>
            </a:r>
            <a:r>
              <a:rPr lang="en-US" b="0" i="0" dirty="0">
                <a:effectLst/>
                <a:latin typeface="Calibri" panose="020F0502020204030204" pitchFamily="34" charset="0"/>
                <a:cs typeface="Calibri" panose="020F0502020204030204" pitchFamily="34" charset="0"/>
              </a:rPr>
              <a:t> Collaborating with stakeholders to design effective solutions.</a:t>
            </a:r>
          </a:p>
          <a:p>
            <a:pPr marL="285750" indent="-285750" algn="l">
              <a:lnSpc>
                <a:spcPct val="150000"/>
              </a:lnSpc>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Documentation:</a:t>
            </a:r>
            <a:r>
              <a:rPr lang="en-US" b="0" i="0" dirty="0">
                <a:effectLst/>
                <a:latin typeface="Calibri" panose="020F0502020204030204" pitchFamily="34" charset="0"/>
                <a:cs typeface="Calibri" panose="020F0502020204030204" pitchFamily="34" charset="0"/>
              </a:rPr>
              <a:t> Creating detailed requirement documents and project artifacts.</a:t>
            </a:r>
          </a:p>
          <a:p>
            <a:pPr marL="285750" indent="-285750" algn="l">
              <a:lnSpc>
                <a:spcPct val="150000"/>
              </a:lnSpc>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Communication:</a:t>
            </a:r>
            <a:r>
              <a:rPr lang="en-US" b="0" i="0" dirty="0">
                <a:effectLst/>
                <a:latin typeface="Calibri" panose="020F0502020204030204" pitchFamily="34" charset="0"/>
                <a:cs typeface="Calibri" panose="020F0502020204030204" pitchFamily="34" charset="0"/>
              </a:rPr>
              <a:t> Bridging gaps between technical and non-technical stakeholders.</a:t>
            </a:r>
          </a:p>
          <a:p>
            <a:pPr marL="285750" indent="-285750" algn="l">
              <a:lnSpc>
                <a:spcPct val="150000"/>
              </a:lnSpc>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Stakeholder Management:</a:t>
            </a:r>
            <a:r>
              <a:rPr lang="en-US" b="0" i="0" dirty="0">
                <a:effectLst/>
                <a:latin typeface="Calibri" panose="020F0502020204030204" pitchFamily="34" charset="0"/>
                <a:cs typeface="Calibri" panose="020F0502020204030204" pitchFamily="34" charset="0"/>
              </a:rPr>
              <a:t> Managing expectations and ensuring alignment.</a:t>
            </a:r>
          </a:p>
          <a:p>
            <a:pPr marL="285750" indent="-285750" algn="l">
              <a:lnSpc>
                <a:spcPct val="150000"/>
              </a:lnSpc>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Risk Assessment:</a:t>
            </a:r>
            <a:r>
              <a:rPr lang="en-US" b="0" i="0" dirty="0">
                <a:effectLst/>
                <a:latin typeface="Calibri" panose="020F0502020204030204" pitchFamily="34" charset="0"/>
                <a:cs typeface="Calibri" panose="020F0502020204030204" pitchFamily="34" charset="0"/>
              </a:rPr>
              <a:t> Identifying potential project risks and proposing mitigation strategies.</a:t>
            </a:r>
          </a:p>
          <a:p>
            <a:pPr marL="285750" indent="-285750" algn="l">
              <a:lnSpc>
                <a:spcPct val="150000"/>
              </a:lnSpc>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Quality Assurance:</a:t>
            </a:r>
            <a:r>
              <a:rPr lang="en-US" b="0" i="0" dirty="0">
                <a:effectLst/>
                <a:latin typeface="Calibri" panose="020F0502020204030204" pitchFamily="34" charset="0"/>
                <a:cs typeface="Calibri" panose="020F0502020204030204" pitchFamily="34" charset="0"/>
              </a:rPr>
              <a:t> Ensuring the final solution meets requirements and expectations.</a:t>
            </a:r>
          </a:p>
        </p:txBody>
      </p:sp>
    </p:spTree>
    <p:extLst>
      <p:ext uri="{BB962C8B-B14F-4D97-AF65-F5344CB8AC3E}">
        <p14:creationId xmlns:p14="http://schemas.microsoft.com/office/powerpoint/2010/main" val="1524892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F60F9131-0BAD-081B-75F6-1D6075F439F2}"/>
              </a:ext>
            </a:extLst>
          </p:cNvPr>
          <p:cNvSpPr txBox="1"/>
          <p:nvPr/>
        </p:nvSpPr>
        <p:spPr>
          <a:xfrm>
            <a:off x="964734" y="729842"/>
            <a:ext cx="9664117" cy="461665"/>
          </a:xfrm>
          <a:prstGeom prst="rect">
            <a:avLst/>
          </a:prstGeom>
          <a:noFill/>
        </p:spPr>
        <p:txBody>
          <a:bodyPr wrap="square" rtlCol="0">
            <a:spAutoFit/>
          </a:bodyPr>
          <a:lstStyle/>
          <a:p>
            <a:pPr algn="ctr"/>
            <a:r>
              <a:rPr lang="en-US" sz="2400" b="1" dirty="0"/>
              <a:t>Software Development Life Cycle</a:t>
            </a:r>
            <a:endParaRPr lang="en-US" b="1" dirty="0"/>
          </a:p>
        </p:txBody>
      </p:sp>
      <p:sp>
        <p:nvSpPr>
          <p:cNvPr id="47" name="TextBox 46">
            <a:extLst>
              <a:ext uri="{FF2B5EF4-FFF2-40B4-BE49-F238E27FC236}">
                <a16:creationId xmlns:a16="http://schemas.microsoft.com/office/drawing/2014/main" id="{25A7A6C7-C28D-A650-BBCF-15F3686425D9}"/>
              </a:ext>
            </a:extLst>
          </p:cNvPr>
          <p:cNvSpPr txBox="1"/>
          <p:nvPr/>
        </p:nvSpPr>
        <p:spPr>
          <a:xfrm>
            <a:off x="964734" y="1301692"/>
            <a:ext cx="9664117" cy="5291128"/>
          </a:xfrm>
          <a:prstGeom prst="rect">
            <a:avLst/>
          </a:prstGeom>
          <a:noFill/>
        </p:spPr>
        <p:txBody>
          <a:bodyPr wrap="square" rtlCol="0">
            <a:spAutoFit/>
          </a:bodyPr>
          <a:lstStyle/>
          <a:p>
            <a:pPr marL="285750" indent="-285750" algn="l">
              <a:buFont typeface="Arial" panose="020B0604020202020204" pitchFamily="34" charset="0"/>
              <a:buChar char="•"/>
            </a:pPr>
            <a:r>
              <a:rPr lang="en-US" sz="1450" b="1" i="0" dirty="0">
                <a:effectLst/>
                <a:latin typeface="Calibri" panose="020F0502020204030204" pitchFamily="34" charset="0"/>
                <a:cs typeface="Calibri" panose="020F0502020204030204" pitchFamily="34" charset="0"/>
              </a:rPr>
              <a:t>Definition:</a:t>
            </a:r>
            <a:r>
              <a:rPr lang="en-US" sz="1450" b="0" i="0" dirty="0">
                <a:effectLst/>
                <a:latin typeface="Calibri" panose="020F0502020204030204" pitchFamily="34" charset="0"/>
                <a:cs typeface="Calibri" panose="020F0502020204030204" pitchFamily="34" charset="0"/>
              </a:rPr>
              <a:t> SDLC is a structured framework used to design, develop, test, and deploy software systems, ensuring a systematic and controlled approach throughout the software development process.</a:t>
            </a:r>
          </a:p>
          <a:p>
            <a:pPr marL="285750" indent="-285750" algn="l">
              <a:buFont typeface="Arial" panose="020B0604020202020204" pitchFamily="34" charset="0"/>
              <a:buChar char="•"/>
            </a:pPr>
            <a:r>
              <a:rPr lang="en-US" sz="1450" b="1" i="0" dirty="0">
                <a:effectLst/>
                <a:latin typeface="Calibri" panose="020F0502020204030204" pitchFamily="34" charset="0"/>
                <a:cs typeface="Calibri" panose="020F0502020204030204" pitchFamily="34" charset="0"/>
              </a:rPr>
              <a:t>Phases:</a:t>
            </a:r>
            <a:endParaRPr lang="en-US" sz="1450" b="0" i="0" dirty="0">
              <a:effectLst/>
              <a:latin typeface="Calibri" panose="020F0502020204030204" pitchFamily="34" charset="0"/>
              <a:cs typeface="Calibri" panose="020F0502020204030204" pitchFamily="34" charset="0"/>
            </a:endParaRPr>
          </a:p>
          <a:p>
            <a:pPr marL="742950" lvl="1" indent="-285750" algn="l">
              <a:buFont typeface="Arial" panose="020B0604020202020204" pitchFamily="34" charset="0"/>
              <a:buChar char="•"/>
            </a:pPr>
            <a:r>
              <a:rPr lang="en-US" sz="1450" b="1" i="0" dirty="0">
                <a:effectLst/>
                <a:latin typeface="Calibri" panose="020F0502020204030204" pitchFamily="34" charset="0"/>
                <a:cs typeface="Calibri" panose="020F0502020204030204" pitchFamily="34" charset="0"/>
              </a:rPr>
              <a:t>Requirement Gathering:</a:t>
            </a:r>
            <a:endParaRPr lang="en-US" sz="1450" b="0" i="0" dirty="0">
              <a:effectLst/>
              <a:latin typeface="Calibri" panose="020F0502020204030204" pitchFamily="34" charset="0"/>
              <a:cs typeface="Calibri" panose="020F0502020204030204" pitchFamily="34" charset="0"/>
            </a:endParaRPr>
          </a:p>
          <a:p>
            <a:pPr marL="1200150" lvl="2" indent="-285750" algn="l">
              <a:buFont typeface="Arial" panose="020B0604020202020204" pitchFamily="34" charset="0"/>
              <a:buChar char="•"/>
            </a:pPr>
            <a:r>
              <a:rPr lang="en-US" sz="1450" b="0" i="0" dirty="0">
                <a:effectLst/>
                <a:latin typeface="Calibri" panose="020F0502020204030204" pitchFamily="34" charset="0"/>
                <a:cs typeface="Calibri" panose="020F0502020204030204" pitchFamily="34" charset="0"/>
              </a:rPr>
              <a:t>Elicitation of client needs and expectations.</a:t>
            </a:r>
          </a:p>
          <a:p>
            <a:pPr marL="1200150" lvl="2" indent="-285750" algn="l">
              <a:buFont typeface="Arial" panose="020B0604020202020204" pitchFamily="34" charset="0"/>
              <a:buChar char="•"/>
            </a:pPr>
            <a:r>
              <a:rPr lang="en-US" sz="1450" b="0" i="0" dirty="0">
                <a:effectLst/>
                <a:latin typeface="Calibri" panose="020F0502020204030204" pitchFamily="34" charset="0"/>
                <a:cs typeface="Calibri" panose="020F0502020204030204" pitchFamily="34" charset="0"/>
              </a:rPr>
              <a:t>Define scope, objectives, and constraints.</a:t>
            </a:r>
          </a:p>
          <a:p>
            <a:pPr marL="742950" lvl="1" indent="-285750" algn="l">
              <a:buFont typeface="Arial" panose="020B0604020202020204" pitchFamily="34" charset="0"/>
              <a:buChar char="•"/>
            </a:pPr>
            <a:r>
              <a:rPr lang="en-US" sz="1450" b="1" i="0" dirty="0">
                <a:effectLst/>
                <a:latin typeface="Calibri" panose="020F0502020204030204" pitchFamily="34" charset="0"/>
                <a:cs typeface="Calibri" panose="020F0502020204030204" pitchFamily="34" charset="0"/>
              </a:rPr>
              <a:t>System Design:</a:t>
            </a:r>
            <a:endParaRPr lang="en-US" sz="1450" b="0" i="0" dirty="0">
              <a:effectLst/>
              <a:latin typeface="Calibri" panose="020F0502020204030204" pitchFamily="34" charset="0"/>
              <a:cs typeface="Calibri" panose="020F0502020204030204" pitchFamily="34" charset="0"/>
            </a:endParaRPr>
          </a:p>
          <a:p>
            <a:pPr marL="1200150" lvl="2" indent="-285750" algn="l">
              <a:buFont typeface="Arial" panose="020B0604020202020204" pitchFamily="34" charset="0"/>
              <a:buChar char="•"/>
            </a:pPr>
            <a:r>
              <a:rPr lang="en-US" sz="1450" b="0" i="0" dirty="0">
                <a:effectLst/>
                <a:latin typeface="Calibri" panose="020F0502020204030204" pitchFamily="34" charset="0"/>
                <a:cs typeface="Calibri" panose="020F0502020204030204" pitchFamily="34" charset="0"/>
              </a:rPr>
              <a:t>Architectural planning of the system.</a:t>
            </a:r>
          </a:p>
          <a:p>
            <a:pPr marL="1200150" lvl="2" indent="-285750" algn="l">
              <a:buFont typeface="Arial" panose="020B0604020202020204" pitchFamily="34" charset="0"/>
              <a:buChar char="•"/>
            </a:pPr>
            <a:r>
              <a:rPr lang="en-US" sz="1450" b="0" i="0" dirty="0">
                <a:effectLst/>
                <a:latin typeface="Calibri" panose="020F0502020204030204" pitchFamily="34" charset="0"/>
                <a:cs typeface="Calibri" panose="020F0502020204030204" pitchFamily="34" charset="0"/>
              </a:rPr>
              <a:t>Detailed technical specifications.</a:t>
            </a:r>
          </a:p>
          <a:p>
            <a:pPr marL="1200150" lvl="2" indent="-285750" algn="l">
              <a:buFont typeface="Arial" panose="020B0604020202020204" pitchFamily="34" charset="0"/>
              <a:buChar char="•"/>
            </a:pPr>
            <a:r>
              <a:rPr lang="en-US" sz="1450" b="0" i="0" dirty="0">
                <a:effectLst/>
                <a:latin typeface="Calibri" panose="020F0502020204030204" pitchFamily="34" charset="0"/>
                <a:cs typeface="Calibri" panose="020F0502020204030204" pitchFamily="34" charset="0"/>
              </a:rPr>
              <a:t>User interfaces and database design.</a:t>
            </a:r>
          </a:p>
          <a:p>
            <a:pPr marL="742950" lvl="1" indent="-285750" algn="l">
              <a:buFont typeface="Arial" panose="020B0604020202020204" pitchFamily="34" charset="0"/>
              <a:buChar char="•"/>
            </a:pPr>
            <a:r>
              <a:rPr lang="en-US" sz="1450" b="1" i="0" dirty="0">
                <a:effectLst/>
                <a:latin typeface="Calibri" panose="020F0502020204030204" pitchFamily="34" charset="0"/>
                <a:cs typeface="Calibri" panose="020F0502020204030204" pitchFamily="34" charset="0"/>
              </a:rPr>
              <a:t>Implementation:</a:t>
            </a:r>
            <a:endParaRPr lang="en-US" sz="1450" b="0" i="0" dirty="0">
              <a:effectLst/>
              <a:latin typeface="Calibri" panose="020F0502020204030204" pitchFamily="34" charset="0"/>
              <a:cs typeface="Calibri" panose="020F0502020204030204" pitchFamily="34" charset="0"/>
            </a:endParaRPr>
          </a:p>
          <a:p>
            <a:pPr marL="1200150" lvl="2" indent="-285750" algn="l">
              <a:buFont typeface="Arial" panose="020B0604020202020204" pitchFamily="34" charset="0"/>
              <a:buChar char="•"/>
            </a:pPr>
            <a:r>
              <a:rPr lang="en-US" sz="1450" b="0" i="0" dirty="0">
                <a:effectLst/>
                <a:latin typeface="Calibri" panose="020F0502020204030204" pitchFamily="34" charset="0"/>
                <a:cs typeface="Calibri" panose="020F0502020204030204" pitchFamily="34" charset="0"/>
              </a:rPr>
              <a:t>Coding and development of the software.</a:t>
            </a:r>
          </a:p>
          <a:p>
            <a:pPr marL="1200150" lvl="2" indent="-285750" algn="l">
              <a:buFont typeface="Arial" panose="020B0604020202020204" pitchFamily="34" charset="0"/>
              <a:buChar char="•"/>
            </a:pPr>
            <a:r>
              <a:rPr lang="en-US" sz="1450" b="0" i="0" dirty="0">
                <a:effectLst/>
                <a:latin typeface="Calibri" panose="020F0502020204030204" pitchFamily="34" charset="0"/>
                <a:cs typeface="Calibri" panose="020F0502020204030204" pitchFamily="34" charset="0"/>
              </a:rPr>
              <a:t>Unit testing of individual components.</a:t>
            </a:r>
          </a:p>
          <a:p>
            <a:pPr marL="742950" lvl="1" indent="-285750" algn="l">
              <a:buFont typeface="Arial" panose="020B0604020202020204" pitchFamily="34" charset="0"/>
              <a:buChar char="•"/>
            </a:pPr>
            <a:r>
              <a:rPr lang="en-US" sz="1450" b="1" i="0" dirty="0">
                <a:effectLst/>
                <a:latin typeface="Calibri" panose="020F0502020204030204" pitchFamily="34" charset="0"/>
                <a:cs typeface="Calibri" panose="020F0502020204030204" pitchFamily="34" charset="0"/>
              </a:rPr>
              <a:t>Testing:</a:t>
            </a:r>
            <a:endParaRPr lang="en-US" sz="1450" b="0" i="0" dirty="0">
              <a:effectLst/>
              <a:latin typeface="Calibri" panose="020F0502020204030204" pitchFamily="34" charset="0"/>
              <a:cs typeface="Calibri" panose="020F0502020204030204" pitchFamily="34" charset="0"/>
            </a:endParaRPr>
          </a:p>
          <a:p>
            <a:pPr marL="1200150" lvl="2" indent="-285750" algn="l">
              <a:buFont typeface="Arial" panose="020B0604020202020204" pitchFamily="34" charset="0"/>
              <a:buChar char="•"/>
            </a:pPr>
            <a:r>
              <a:rPr lang="en-US" sz="1450" b="0" i="0" dirty="0">
                <a:effectLst/>
                <a:latin typeface="Calibri" panose="020F0502020204030204" pitchFamily="34" charset="0"/>
                <a:cs typeface="Calibri" panose="020F0502020204030204" pitchFamily="34" charset="0"/>
              </a:rPr>
              <a:t>Systematic validation and verification.</a:t>
            </a:r>
          </a:p>
          <a:p>
            <a:pPr marL="1200150" lvl="2" indent="-285750" algn="l">
              <a:buFont typeface="Arial" panose="020B0604020202020204" pitchFamily="34" charset="0"/>
              <a:buChar char="•"/>
            </a:pPr>
            <a:r>
              <a:rPr lang="en-US" sz="1450" b="0" i="0" dirty="0">
                <a:effectLst/>
                <a:latin typeface="Calibri" panose="020F0502020204030204" pitchFamily="34" charset="0"/>
                <a:cs typeface="Calibri" panose="020F0502020204030204" pitchFamily="34" charset="0"/>
              </a:rPr>
              <a:t>Functional, performance, security testing.</a:t>
            </a:r>
          </a:p>
          <a:p>
            <a:pPr marL="742950" lvl="1" indent="-285750" algn="l">
              <a:buFont typeface="Arial" panose="020B0604020202020204" pitchFamily="34" charset="0"/>
              <a:buChar char="•"/>
            </a:pPr>
            <a:r>
              <a:rPr lang="en-US" sz="1450" b="1" i="0" dirty="0">
                <a:effectLst/>
                <a:latin typeface="Calibri" panose="020F0502020204030204" pitchFamily="34" charset="0"/>
                <a:cs typeface="Calibri" panose="020F0502020204030204" pitchFamily="34" charset="0"/>
              </a:rPr>
              <a:t>Deployment:</a:t>
            </a:r>
            <a:endParaRPr lang="en-US" sz="1450" b="0" i="0" dirty="0">
              <a:effectLst/>
              <a:latin typeface="Calibri" panose="020F0502020204030204" pitchFamily="34" charset="0"/>
              <a:cs typeface="Calibri" panose="020F0502020204030204" pitchFamily="34" charset="0"/>
            </a:endParaRPr>
          </a:p>
          <a:p>
            <a:pPr marL="1200150" lvl="2" indent="-285750" algn="l">
              <a:buFont typeface="Arial" panose="020B0604020202020204" pitchFamily="34" charset="0"/>
              <a:buChar char="•"/>
            </a:pPr>
            <a:r>
              <a:rPr lang="en-US" sz="1450" b="0" i="0" dirty="0">
                <a:effectLst/>
                <a:latin typeface="Calibri" panose="020F0502020204030204" pitchFamily="34" charset="0"/>
                <a:cs typeface="Calibri" panose="020F0502020204030204" pitchFamily="34" charset="0"/>
              </a:rPr>
              <a:t>Release of the software to production environment.</a:t>
            </a:r>
          </a:p>
          <a:p>
            <a:pPr marL="1200150" lvl="2" indent="-285750" algn="l">
              <a:buFont typeface="Arial" panose="020B0604020202020204" pitchFamily="34" charset="0"/>
              <a:buChar char="•"/>
            </a:pPr>
            <a:r>
              <a:rPr lang="en-US" sz="1450" b="0" i="0" dirty="0">
                <a:effectLst/>
                <a:latin typeface="Calibri" panose="020F0502020204030204" pitchFamily="34" charset="0"/>
                <a:cs typeface="Calibri" panose="020F0502020204030204" pitchFamily="34" charset="0"/>
              </a:rPr>
              <a:t>User training and support setup.</a:t>
            </a:r>
          </a:p>
          <a:p>
            <a:pPr marL="742950" lvl="1" indent="-285750" algn="l">
              <a:buFont typeface="Arial" panose="020B0604020202020204" pitchFamily="34" charset="0"/>
              <a:buChar char="•"/>
            </a:pPr>
            <a:r>
              <a:rPr lang="en-US" sz="1450" b="1" i="0" dirty="0">
                <a:effectLst/>
                <a:latin typeface="Calibri" panose="020F0502020204030204" pitchFamily="34" charset="0"/>
                <a:cs typeface="Calibri" panose="020F0502020204030204" pitchFamily="34" charset="0"/>
              </a:rPr>
              <a:t>Maintenance:</a:t>
            </a:r>
            <a:endParaRPr lang="en-US" sz="1450" b="0" i="0" dirty="0">
              <a:effectLst/>
              <a:latin typeface="Calibri" panose="020F0502020204030204" pitchFamily="34" charset="0"/>
              <a:cs typeface="Calibri" panose="020F0502020204030204" pitchFamily="34" charset="0"/>
            </a:endParaRPr>
          </a:p>
          <a:p>
            <a:pPr marL="1200150" lvl="2" indent="-285750" algn="l">
              <a:buFont typeface="Arial" panose="020B0604020202020204" pitchFamily="34" charset="0"/>
              <a:buChar char="•"/>
            </a:pPr>
            <a:r>
              <a:rPr lang="en-US" sz="1450" b="0" i="0" dirty="0">
                <a:effectLst/>
                <a:latin typeface="Calibri" panose="020F0502020204030204" pitchFamily="34" charset="0"/>
                <a:cs typeface="Calibri" panose="020F0502020204030204" pitchFamily="34" charset="0"/>
              </a:rPr>
              <a:t>Monitoring, bug fixing, and updates.</a:t>
            </a:r>
          </a:p>
          <a:p>
            <a:pPr marL="1200150" lvl="2" indent="-285750" algn="l">
              <a:buFont typeface="Arial" panose="020B0604020202020204" pitchFamily="34" charset="0"/>
              <a:buChar char="•"/>
            </a:pPr>
            <a:r>
              <a:rPr lang="en-US" sz="1450" b="0" i="0" dirty="0">
                <a:effectLst/>
                <a:latin typeface="Calibri" panose="020F0502020204030204" pitchFamily="34" charset="0"/>
                <a:cs typeface="Calibri" panose="020F0502020204030204" pitchFamily="34" charset="0"/>
              </a:rPr>
              <a:t>Adaptation to changing requirements.</a:t>
            </a:r>
          </a:p>
          <a:p>
            <a:pPr algn="l">
              <a:lnSpc>
                <a:spcPct val="150000"/>
              </a:lnSpc>
            </a:pPr>
            <a:endParaRPr lang="en-US" sz="1400" b="0"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54020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F60F9131-0BAD-081B-75F6-1D6075F439F2}"/>
              </a:ext>
            </a:extLst>
          </p:cNvPr>
          <p:cNvSpPr txBox="1"/>
          <p:nvPr/>
        </p:nvSpPr>
        <p:spPr>
          <a:xfrm>
            <a:off x="964734" y="729842"/>
            <a:ext cx="9664117" cy="461665"/>
          </a:xfrm>
          <a:prstGeom prst="rect">
            <a:avLst/>
          </a:prstGeom>
          <a:noFill/>
        </p:spPr>
        <p:txBody>
          <a:bodyPr wrap="square" rtlCol="0">
            <a:spAutoFit/>
          </a:bodyPr>
          <a:lstStyle/>
          <a:p>
            <a:pPr algn="ctr"/>
            <a:r>
              <a:rPr lang="en-US" sz="2400" b="1" dirty="0">
                <a:latin typeface="Calibri" panose="020F0502020204030204" pitchFamily="34" charset="0"/>
                <a:cs typeface="Calibri" panose="020F0502020204030204" pitchFamily="34" charset="0"/>
              </a:rPr>
              <a:t>Difference of Agile and Waterfall models</a:t>
            </a:r>
          </a:p>
        </p:txBody>
      </p:sp>
      <p:graphicFrame>
        <p:nvGraphicFramePr>
          <p:cNvPr id="4" name="Table 3">
            <a:extLst>
              <a:ext uri="{FF2B5EF4-FFF2-40B4-BE49-F238E27FC236}">
                <a16:creationId xmlns:a16="http://schemas.microsoft.com/office/drawing/2014/main" id="{DB4DEEF8-247F-5EEB-FAA1-7F3C033C6D6C}"/>
              </a:ext>
            </a:extLst>
          </p:cNvPr>
          <p:cNvGraphicFramePr>
            <a:graphicFrameLocks noGrp="1"/>
          </p:cNvGraphicFramePr>
          <p:nvPr>
            <p:extLst>
              <p:ext uri="{D42A27DB-BD31-4B8C-83A1-F6EECF244321}">
                <p14:modId xmlns:p14="http://schemas.microsoft.com/office/powerpoint/2010/main" val="2095644932"/>
              </p:ext>
            </p:extLst>
          </p:nvPr>
        </p:nvGraphicFramePr>
        <p:xfrm>
          <a:off x="1972810" y="1166070"/>
          <a:ext cx="8246379" cy="5285064"/>
        </p:xfrm>
        <a:graphic>
          <a:graphicData uri="http://schemas.openxmlformats.org/drawingml/2006/table">
            <a:tbl>
              <a:tblPr/>
              <a:tblGrid>
                <a:gridCol w="2748793">
                  <a:extLst>
                    <a:ext uri="{9D8B030D-6E8A-4147-A177-3AD203B41FA5}">
                      <a16:colId xmlns:a16="http://schemas.microsoft.com/office/drawing/2014/main" val="2607398509"/>
                    </a:ext>
                  </a:extLst>
                </a:gridCol>
                <a:gridCol w="2748793">
                  <a:extLst>
                    <a:ext uri="{9D8B030D-6E8A-4147-A177-3AD203B41FA5}">
                      <a16:colId xmlns:a16="http://schemas.microsoft.com/office/drawing/2014/main" val="1479426578"/>
                    </a:ext>
                  </a:extLst>
                </a:gridCol>
                <a:gridCol w="2748793">
                  <a:extLst>
                    <a:ext uri="{9D8B030D-6E8A-4147-A177-3AD203B41FA5}">
                      <a16:colId xmlns:a16="http://schemas.microsoft.com/office/drawing/2014/main" val="1810628892"/>
                    </a:ext>
                  </a:extLst>
                </a:gridCol>
              </a:tblGrid>
              <a:tr h="398744">
                <a:tc>
                  <a:txBody>
                    <a:bodyPr/>
                    <a:lstStyle/>
                    <a:p>
                      <a:pPr algn="ctr" fontAlgn="b"/>
                      <a:r>
                        <a:rPr lang="en-US" sz="1100" b="1">
                          <a:solidFill>
                            <a:schemeClr val="bg1"/>
                          </a:solidFill>
                          <a:effectLst/>
                          <a:latin typeface="Calibri" panose="020F0502020204030204" pitchFamily="34" charset="0"/>
                          <a:cs typeface="Calibri" panose="020F0502020204030204" pitchFamily="34" charset="0"/>
                        </a:rPr>
                        <a:t>Aspect</a:t>
                      </a:r>
                    </a:p>
                  </a:txBody>
                  <a:tcPr marL="16116" marR="16116" marT="8058" marB="8058" anchor="b">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algn="ctr" fontAlgn="b"/>
                      <a:r>
                        <a:rPr lang="en-US" sz="1100" b="1">
                          <a:solidFill>
                            <a:schemeClr val="bg1"/>
                          </a:solidFill>
                          <a:effectLst/>
                          <a:latin typeface="Calibri" panose="020F0502020204030204" pitchFamily="34" charset="0"/>
                          <a:cs typeface="Calibri" panose="020F0502020204030204" pitchFamily="34" charset="0"/>
                        </a:rPr>
                        <a:t>Waterfall Methodology</a:t>
                      </a:r>
                    </a:p>
                  </a:txBody>
                  <a:tcPr marL="16116" marR="16116" marT="8058" marB="8058" anchor="b">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algn="ctr" fontAlgn="b"/>
                      <a:r>
                        <a:rPr lang="en-US" sz="1100" b="1" dirty="0">
                          <a:solidFill>
                            <a:schemeClr val="bg1"/>
                          </a:solidFill>
                          <a:effectLst/>
                          <a:latin typeface="Calibri" panose="020F0502020204030204" pitchFamily="34" charset="0"/>
                          <a:cs typeface="Calibri" panose="020F0502020204030204" pitchFamily="34" charset="0"/>
                        </a:rPr>
                        <a:t>Agile Methodology</a:t>
                      </a:r>
                    </a:p>
                  </a:txBody>
                  <a:tcPr marL="16116" marR="16116" marT="8058" marB="8058" anchor="b">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extLst>
                  <a:ext uri="{0D108BD9-81ED-4DB2-BD59-A6C34878D82A}">
                    <a16:rowId xmlns:a16="http://schemas.microsoft.com/office/drawing/2014/main" val="2894799442"/>
                  </a:ext>
                </a:extLst>
              </a:tr>
              <a:tr h="244317">
                <a:tc>
                  <a:txBody>
                    <a:bodyPr/>
                    <a:lstStyle/>
                    <a:p>
                      <a:pPr fontAlgn="base"/>
                      <a:r>
                        <a:rPr lang="en-US" sz="1100" b="1">
                          <a:solidFill>
                            <a:schemeClr val="bg1"/>
                          </a:solidFill>
                          <a:effectLst/>
                          <a:latin typeface="Calibri" panose="020F0502020204030204" pitchFamily="34" charset="0"/>
                          <a:cs typeface="Calibri" panose="020F0502020204030204" pitchFamily="34" charset="0"/>
                        </a:rPr>
                        <a:t>Approach</a:t>
                      </a:r>
                      <a:endParaRPr lang="en-US" sz="1100">
                        <a:solidFill>
                          <a:schemeClr val="bg1"/>
                        </a:solidFill>
                        <a:effectLst/>
                        <a:latin typeface="Calibri" panose="020F0502020204030204" pitchFamily="34" charset="0"/>
                        <a:cs typeface="Calibri" panose="020F0502020204030204" pitchFamily="34" charset="0"/>
                      </a:endParaRPr>
                    </a:p>
                  </a:txBody>
                  <a:tcPr marL="16116" marR="16116" marT="8058" marB="8058"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ase"/>
                      <a:r>
                        <a:rPr lang="en-US" sz="1100">
                          <a:solidFill>
                            <a:schemeClr val="bg1"/>
                          </a:solidFill>
                          <a:effectLst/>
                          <a:latin typeface="Calibri" panose="020F0502020204030204" pitchFamily="34" charset="0"/>
                          <a:cs typeface="Calibri" panose="020F0502020204030204" pitchFamily="34" charset="0"/>
                        </a:rPr>
                        <a:t>Linear and sequential</a:t>
                      </a:r>
                    </a:p>
                  </a:txBody>
                  <a:tcPr marL="16116" marR="16116" marT="8058" marB="8058"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ase"/>
                      <a:r>
                        <a:rPr lang="en-US" sz="1100">
                          <a:solidFill>
                            <a:schemeClr val="bg1"/>
                          </a:solidFill>
                          <a:effectLst/>
                          <a:latin typeface="Calibri" panose="020F0502020204030204" pitchFamily="34" charset="0"/>
                          <a:cs typeface="Calibri" panose="020F0502020204030204" pitchFamily="34" charset="0"/>
                        </a:rPr>
                        <a:t>Iterative and incremental</a:t>
                      </a:r>
                    </a:p>
                  </a:txBody>
                  <a:tcPr marL="16116" marR="16116" marT="8058" marB="8058"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extLst>
                  <a:ext uri="{0D108BD9-81ED-4DB2-BD59-A6C34878D82A}">
                    <a16:rowId xmlns:a16="http://schemas.microsoft.com/office/drawing/2014/main" val="3152871834"/>
                  </a:ext>
                </a:extLst>
              </a:tr>
              <a:tr h="469839">
                <a:tc>
                  <a:txBody>
                    <a:bodyPr/>
                    <a:lstStyle/>
                    <a:p>
                      <a:pPr fontAlgn="base"/>
                      <a:r>
                        <a:rPr lang="en-US" sz="1100" b="1">
                          <a:solidFill>
                            <a:schemeClr val="bg1"/>
                          </a:solidFill>
                          <a:effectLst/>
                          <a:latin typeface="Calibri" panose="020F0502020204030204" pitchFamily="34" charset="0"/>
                          <a:cs typeface="Calibri" panose="020F0502020204030204" pitchFamily="34" charset="0"/>
                        </a:rPr>
                        <a:t>Phases</a:t>
                      </a:r>
                      <a:endParaRPr lang="en-US" sz="1100">
                        <a:solidFill>
                          <a:schemeClr val="bg1"/>
                        </a:solidFill>
                        <a:effectLst/>
                        <a:latin typeface="Calibri" panose="020F0502020204030204" pitchFamily="34" charset="0"/>
                        <a:cs typeface="Calibri" panose="020F0502020204030204" pitchFamily="34" charset="0"/>
                      </a:endParaRPr>
                    </a:p>
                  </a:txBody>
                  <a:tcPr marL="16116" marR="16116" marT="8058" marB="8058"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ase"/>
                      <a:r>
                        <a:rPr lang="en-US" sz="1100">
                          <a:solidFill>
                            <a:schemeClr val="bg1"/>
                          </a:solidFill>
                          <a:effectLst/>
                          <a:latin typeface="Calibri" panose="020F0502020204030204" pitchFamily="34" charset="0"/>
                          <a:cs typeface="Calibri" panose="020F0502020204030204" pitchFamily="34" charset="0"/>
                        </a:rPr>
                        <a:t>Distinct and sequential (Requirements, Design, etc.)</a:t>
                      </a:r>
                    </a:p>
                  </a:txBody>
                  <a:tcPr marL="16116" marR="16116" marT="8058" marB="8058"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ase"/>
                      <a:r>
                        <a:rPr lang="en-US" sz="1100">
                          <a:solidFill>
                            <a:schemeClr val="bg1"/>
                          </a:solidFill>
                          <a:effectLst/>
                          <a:latin typeface="Calibri" panose="020F0502020204030204" pitchFamily="34" charset="0"/>
                          <a:cs typeface="Calibri" panose="020F0502020204030204" pitchFamily="34" charset="0"/>
                        </a:rPr>
                        <a:t>Overlapping and flexible (Sprints/Iterations)</a:t>
                      </a:r>
                    </a:p>
                  </a:txBody>
                  <a:tcPr marL="16116" marR="16116" marT="8058" marB="8058"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extLst>
                  <a:ext uri="{0D108BD9-81ED-4DB2-BD59-A6C34878D82A}">
                    <a16:rowId xmlns:a16="http://schemas.microsoft.com/office/drawing/2014/main" val="3358369667"/>
                  </a:ext>
                </a:extLst>
              </a:tr>
              <a:tr h="413458">
                <a:tc>
                  <a:txBody>
                    <a:bodyPr/>
                    <a:lstStyle/>
                    <a:p>
                      <a:pPr fontAlgn="base"/>
                      <a:r>
                        <a:rPr lang="en-US" sz="1100" b="1">
                          <a:solidFill>
                            <a:schemeClr val="bg1"/>
                          </a:solidFill>
                          <a:effectLst/>
                          <a:latin typeface="Calibri" panose="020F0502020204030204" pitchFamily="34" charset="0"/>
                          <a:cs typeface="Calibri" panose="020F0502020204030204" pitchFamily="34" charset="0"/>
                        </a:rPr>
                        <a:t>Flexibility</a:t>
                      </a:r>
                      <a:endParaRPr lang="en-US" sz="1100">
                        <a:solidFill>
                          <a:schemeClr val="bg1"/>
                        </a:solidFill>
                        <a:effectLst/>
                        <a:latin typeface="Calibri" panose="020F0502020204030204" pitchFamily="34" charset="0"/>
                        <a:cs typeface="Calibri" panose="020F0502020204030204" pitchFamily="34" charset="0"/>
                      </a:endParaRPr>
                    </a:p>
                  </a:txBody>
                  <a:tcPr marL="16116" marR="16116" marT="8058" marB="8058"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ase"/>
                      <a:r>
                        <a:rPr lang="en-US" sz="1100">
                          <a:solidFill>
                            <a:schemeClr val="bg1"/>
                          </a:solidFill>
                          <a:effectLst/>
                          <a:latin typeface="Calibri" panose="020F0502020204030204" pitchFamily="34" charset="0"/>
                          <a:cs typeface="Calibri" panose="020F0502020204030204" pitchFamily="34" charset="0"/>
                        </a:rPr>
                        <a:t>Limited flexibility to change after a phase</a:t>
                      </a:r>
                    </a:p>
                  </a:txBody>
                  <a:tcPr marL="16116" marR="16116" marT="8058" marB="8058"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ase"/>
                      <a:r>
                        <a:rPr lang="en-US" sz="1100">
                          <a:solidFill>
                            <a:schemeClr val="bg1"/>
                          </a:solidFill>
                          <a:effectLst/>
                          <a:latin typeface="Calibri" panose="020F0502020204030204" pitchFamily="34" charset="0"/>
                          <a:cs typeface="Calibri" panose="020F0502020204030204" pitchFamily="34" charset="0"/>
                        </a:rPr>
                        <a:t>Embraces change and adapts to evolving requirements</a:t>
                      </a:r>
                    </a:p>
                  </a:txBody>
                  <a:tcPr marL="16116" marR="16116" marT="8058" marB="8058"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extLst>
                  <a:ext uri="{0D108BD9-81ED-4DB2-BD59-A6C34878D82A}">
                    <a16:rowId xmlns:a16="http://schemas.microsoft.com/office/drawing/2014/main" val="831077516"/>
                  </a:ext>
                </a:extLst>
              </a:tr>
              <a:tr h="300696">
                <a:tc>
                  <a:txBody>
                    <a:bodyPr/>
                    <a:lstStyle/>
                    <a:p>
                      <a:pPr fontAlgn="base"/>
                      <a:r>
                        <a:rPr lang="en-US" sz="1100" b="1">
                          <a:solidFill>
                            <a:schemeClr val="bg1"/>
                          </a:solidFill>
                          <a:effectLst/>
                          <a:latin typeface="Calibri" panose="020F0502020204030204" pitchFamily="34" charset="0"/>
                          <a:cs typeface="Calibri" panose="020F0502020204030204" pitchFamily="34" charset="0"/>
                        </a:rPr>
                        <a:t>Requirements</a:t>
                      </a:r>
                      <a:endParaRPr lang="en-US" sz="1100">
                        <a:solidFill>
                          <a:schemeClr val="bg1"/>
                        </a:solidFill>
                        <a:effectLst/>
                        <a:latin typeface="Calibri" panose="020F0502020204030204" pitchFamily="34" charset="0"/>
                        <a:cs typeface="Calibri" panose="020F0502020204030204" pitchFamily="34" charset="0"/>
                      </a:endParaRPr>
                    </a:p>
                  </a:txBody>
                  <a:tcPr marL="16116" marR="16116" marT="8058" marB="8058"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ase"/>
                      <a:r>
                        <a:rPr lang="en-US" sz="1100">
                          <a:solidFill>
                            <a:schemeClr val="bg1"/>
                          </a:solidFill>
                          <a:effectLst/>
                          <a:latin typeface="Calibri" panose="020F0502020204030204" pitchFamily="34" charset="0"/>
                          <a:cs typeface="Calibri" panose="020F0502020204030204" pitchFamily="34" charset="0"/>
                        </a:rPr>
                        <a:t>Gathered at the beginning and fixed</a:t>
                      </a:r>
                    </a:p>
                  </a:txBody>
                  <a:tcPr marL="16116" marR="16116" marT="8058" marB="8058"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ase"/>
                      <a:r>
                        <a:rPr lang="en-US" sz="1100">
                          <a:solidFill>
                            <a:schemeClr val="bg1"/>
                          </a:solidFill>
                          <a:effectLst/>
                          <a:latin typeface="Calibri" panose="020F0502020204030204" pitchFamily="34" charset="0"/>
                          <a:cs typeface="Calibri" panose="020F0502020204030204" pitchFamily="34" charset="0"/>
                        </a:rPr>
                        <a:t>Evolve throughout the project</a:t>
                      </a:r>
                    </a:p>
                  </a:txBody>
                  <a:tcPr marL="16116" marR="16116" marT="8058" marB="8058"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extLst>
                  <a:ext uri="{0D108BD9-81ED-4DB2-BD59-A6C34878D82A}">
                    <a16:rowId xmlns:a16="http://schemas.microsoft.com/office/drawing/2014/main" val="2723226939"/>
                  </a:ext>
                </a:extLst>
              </a:tr>
              <a:tr h="300696">
                <a:tc>
                  <a:txBody>
                    <a:bodyPr/>
                    <a:lstStyle/>
                    <a:p>
                      <a:pPr fontAlgn="base"/>
                      <a:r>
                        <a:rPr lang="en-US" sz="1100" b="1">
                          <a:solidFill>
                            <a:schemeClr val="bg1"/>
                          </a:solidFill>
                          <a:effectLst/>
                          <a:latin typeface="Calibri" panose="020F0502020204030204" pitchFamily="34" charset="0"/>
                          <a:cs typeface="Calibri" panose="020F0502020204030204" pitchFamily="34" charset="0"/>
                        </a:rPr>
                        <a:t>Delivery</a:t>
                      </a:r>
                      <a:endParaRPr lang="en-US" sz="1100">
                        <a:solidFill>
                          <a:schemeClr val="bg1"/>
                        </a:solidFill>
                        <a:effectLst/>
                        <a:latin typeface="Calibri" panose="020F0502020204030204" pitchFamily="34" charset="0"/>
                        <a:cs typeface="Calibri" panose="020F0502020204030204" pitchFamily="34" charset="0"/>
                      </a:endParaRPr>
                    </a:p>
                  </a:txBody>
                  <a:tcPr marL="16116" marR="16116" marT="8058" marB="8058"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ase"/>
                      <a:r>
                        <a:rPr lang="en-US" sz="1100">
                          <a:solidFill>
                            <a:schemeClr val="bg1"/>
                          </a:solidFill>
                          <a:effectLst/>
                          <a:latin typeface="Calibri" panose="020F0502020204030204" pitchFamily="34" charset="0"/>
                          <a:cs typeface="Calibri" panose="020F0502020204030204" pitchFamily="34" charset="0"/>
                        </a:rPr>
                        <a:t>Entire project delivered at the end</a:t>
                      </a:r>
                    </a:p>
                  </a:txBody>
                  <a:tcPr marL="16116" marR="16116" marT="8058" marB="8058"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ase"/>
                      <a:r>
                        <a:rPr lang="en-US" sz="1100">
                          <a:solidFill>
                            <a:schemeClr val="bg1"/>
                          </a:solidFill>
                          <a:effectLst/>
                          <a:latin typeface="Calibri" panose="020F0502020204030204" pitchFamily="34" charset="0"/>
                          <a:cs typeface="Calibri" panose="020F0502020204030204" pitchFamily="34" charset="0"/>
                        </a:rPr>
                        <a:t>Regular and incremental releases</a:t>
                      </a:r>
                    </a:p>
                  </a:txBody>
                  <a:tcPr marL="16116" marR="16116" marT="8058" marB="8058"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extLst>
                  <a:ext uri="{0D108BD9-81ED-4DB2-BD59-A6C34878D82A}">
                    <a16:rowId xmlns:a16="http://schemas.microsoft.com/office/drawing/2014/main" val="2990727891"/>
                  </a:ext>
                </a:extLst>
              </a:tr>
              <a:tr h="300696">
                <a:tc>
                  <a:txBody>
                    <a:bodyPr/>
                    <a:lstStyle/>
                    <a:p>
                      <a:pPr fontAlgn="base"/>
                      <a:r>
                        <a:rPr lang="en-US" sz="1100" b="1" dirty="0">
                          <a:solidFill>
                            <a:schemeClr val="bg1"/>
                          </a:solidFill>
                          <a:effectLst/>
                          <a:latin typeface="Calibri" panose="020F0502020204030204" pitchFamily="34" charset="0"/>
                          <a:cs typeface="Calibri" panose="020F0502020204030204" pitchFamily="34" charset="0"/>
                        </a:rPr>
                        <a:t>Customer Involvement</a:t>
                      </a:r>
                      <a:endParaRPr lang="en-US" sz="1100" dirty="0">
                        <a:solidFill>
                          <a:schemeClr val="bg1"/>
                        </a:solidFill>
                        <a:effectLst/>
                        <a:latin typeface="Calibri" panose="020F0502020204030204" pitchFamily="34" charset="0"/>
                        <a:cs typeface="Calibri" panose="020F0502020204030204" pitchFamily="34" charset="0"/>
                      </a:endParaRPr>
                    </a:p>
                  </a:txBody>
                  <a:tcPr marL="16116" marR="16116" marT="8058" marB="8058"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ase"/>
                      <a:r>
                        <a:rPr lang="en-US" sz="1100">
                          <a:solidFill>
                            <a:schemeClr val="bg1"/>
                          </a:solidFill>
                          <a:effectLst/>
                          <a:latin typeface="Calibri" panose="020F0502020204030204" pitchFamily="34" charset="0"/>
                          <a:cs typeface="Calibri" panose="020F0502020204030204" pitchFamily="34" charset="0"/>
                        </a:rPr>
                        <a:t>Limited during development</a:t>
                      </a:r>
                    </a:p>
                  </a:txBody>
                  <a:tcPr marL="16116" marR="16116" marT="8058" marB="8058"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ase"/>
                      <a:r>
                        <a:rPr lang="en-US" sz="1100">
                          <a:solidFill>
                            <a:schemeClr val="bg1"/>
                          </a:solidFill>
                          <a:effectLst/>
                          <a:latin typeface="Calibri" panose="020F0502020204030204" pitchFamily="34" charset="0"/>
                          <a:cs typeface="Calibri" panose="020F0502020204030204" pitchFamily="34" charset="0"/>
                        </a:rPr>
                        <a:t>Continuous involvement and feedback</a:t>
                      </a:r>
                    </a:p>
                  </a:txBody>
                  <a:tcPr marL="16116" marR="16116" marT="8058" marB="8058"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extLst>
                  <a:ext uri="{0D108BD9-81ED-4DB2-BD59-A6C34878D82A}">
                    <a16:rowId xmlns:a16="http://schemas.microsoft.com/office/drawing/2014/main" val="1504689640"/>
                  </a:ext>
                </a:extLst>
              </a:tr>
              <a:tr h="357077">
                <a:tc>
                  <a:txBody>
                    <a:bodyPr/>
                    <a:lstStyle/>
                    <a:p>
                      <a:pPr fontAlgn="base"/>
                      <a:r>
                        <a:rPr lang="en-US" sz="1100" b="1">
                          <a:solidFill>
                            <a:schemeClr val="bg1"/>
                          </a:solidFill>
                          <a:effectLst/>
                          <a:latin typeface="Calibri" panose="020F0502020204030204" pitchFamily="34" charset="0"/>
                          <a:cs typeface="Calibri" panose="020F0502020204030204" pitchFamily="34" charset="0"/>
                        </a:rPr>
                        <a:t>Documentation</a:t>
                      </a:r>
                      <a:endParaRPr lang="en-US" sz="1100">
                        <a:solidFill>
                          <a:schemeClr val="bg1"/>
                        </a:solidFill>
                        <a:effectLst/>
                        <a:latin typeface="Calibri" panose="020F0502020204030204" pitchFamily="34" charset="0"/>
                        <a:cs typeface="Calibri" panose="020F0502020204030204" pitchFamily="34" charset="0"/>
                      </a:endParaRPr>
                    </a:p>
                  </a:txBody>
                  <a:tcPr marL="16116" marR="16116" marT="8058" marB="8058"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ase"/>
                      <a:r>
                        <a:rPr lang="en-US" sz="1100">
                          <a:solidFill>
                            <a:schemeClr val="bg1"/>
                          </a:solidFill>
                          <a:effectLst/>
                          <a:latin typeface="Calibri" panose="020F0502020204030204" pitchFamily="34" charset="0"/>
                          <a:cs typeface="Calibri" panose="020F0502020204030204" pitchFamily="34" charset="0"/>
                        </a:rPr>
                        <a:t>Comprehensive documentation at each phase</a:t>
                      </a:r>
                    </a:p>
                  </a:txBody>
                  <a:tcPr marL="16116" marR="16116" marT="8058" marB="8058"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ase"/>
                      <a:r>
                        <a:rPr lang="en-US" sz="1100">
                          <a:solidFill>
                            <a:schemeClr val="bg1"/>
                          </a:solidFill>
                          <a:effectLst/>
                          <a:latin typeface="Calibri" panose="020F0502020204030204" pitchFamily="34" charset="0"/>
                          <a:cs typeface="Calibri" panose="020F0502020204030204" pitchFamily="34" charset="0"/>
                        </a:rPr>
                        <a:t>Documentation as needed</a:t>
                      </a:r>
                    </a:p>
                  </a:txBody>
                  <a:tcPr marL="16116" marR="16116" marT="8058" marB="8058"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extLst>
                  <a:ext uri="{0D108BD9-81ED-4DB2-BD59-A6C34878D82A}">
                    <a16:rowId xmlns:a16="http://schemas.microsoft.com/office/drawing/2014/main" val="3922504185"/>
                  </a:ext>
                </a:extLst>
              </a:tr>
              <a:tr h="300696">
                <a:tc>
                  <a:txBody>
                    <a:bodyPr/>
                    <a:lstStyle/>
                    <a:p>
                      <a:pPr fontAlgn="base"/>
                      <a:r>
                        <a:rPr lang="en-US" sz="1100" b="1">
                          <a:solidFill>
                            <a:schemeClr val="bg1"/>
                          </a:solidFill>
                          <a:effectLst/>
                          <a:latin typeface="Calibri" panose="020F0502020204030204" pitchFamily="34" charset="0"/>
                          <a:cs typeface="Calibri" panose="020F0502020204030204" pitchFamily="34" charset="0"/>
                        </a:rPr>
                        <a:t>Testing</a:t>
                      </a:r>
                      <a:endParaRPr lang="en-US" sz="1100">
                        <a:solidFill>
                          <a:schemeClr val="bg1"/>
                        </a:solidFill>
                        <a:effectLst/>
                        <a:latin typeface="Calibri" panose="020F0502020204030204" pitchFamily="34" charset="0"/>
                        <a:cs typeface="Calibri" panose="020F0502020204030204" pitchFamily="34" charset="0"/>
                      </a:endParaRPr>
                    </a:p>
                  </a:txBody>
                  <a:tcPr marL="16116" marR="16116" marT="8058" marB="8058"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ase"/>
                      <a:r>
                        <a:rPr lang="en-US" sz="1100">
                          <a:solidFill>
                            <a:schemeClr val="bg1"/>
                          </a:solidFill>
                          <a:effectLst/>
                          <a:latin typeface="Calibri" panose="020F0502020204030204" pitchFamily="34" charset="0"/>
                          <a:cs typeface="Calibri" panose="020F0502020204030204" pitchFamily="34" charset="0"/>
                        </a:rPr>
                        <a:t>Typically at the end of development</a:t>
                      </a:r>
                    </a:p>
                  </a:txBody>
                  <a:tcPr marL="16116" marR="16116" marT="8058" marB="8058"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ase"/>
                      <a:r>
                        <a:rPr lang="en-US" sz="1100">
                          <a:solidFill>
                            <a:schemeClr val="bg1"/>
                          </a:solidFill>
                          <a:effectLst/>
                          <a:latin typeface="Calibri" panose="020F0502020204030204" pitchFamily="34" charset="0"/>
                          <a:cs typeface="Calibri" panose="020F0502020204030204" pitchFamily="34" charset="0"/>
                        </a:rPr>
                        <a:t>Continuous and integrated testing</a:t>
                      </a:r>
                    </a:p>
                  </a:txBody>
                  <a:tcPr marL="16116" marR="16116" marT="8058" marB="8058"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extLst>
                  <a:ext uri="{0D108BD9-81ED-4DB2-BD59-A6C34878D82A}">
                    <a16:rowId xmlns:a16="http://schemas.microsoft.com/office/drawing/2014/main" val="4114753051"/>
                  </a:ext>
                </a:extLst>
              </a:tr>
              <a:tr h="300696">
                <a:tc>
                  <a:txBody>
                    <a:bodyPr/>
                    <a:lstStyle/>
                    <a:p>
                      <a:pPr fontAlgn="base"/>
                      <a:r>
                        <a:rPr lang="en-US" sz="1100" b="1">
                          <a:solidFill>
                            <a:schemeClr val="bg1"/>
                          </a:solidFill>
                          <a:effectLst/>
                          <a:latin typeface="Calibri" panose="020F0502020204030204" pitchFamily="34" charset="0"/>
                          <a:cs typeface="Calibri" panose="020F0502020204030204" pitchFamily="34" charset="0"/>
                        </a:rPr>
                        <a:t>Risk Management</a:t>
                      </a:r>
                      <a:endParaRPr lang="en-US" sz="1100">
                        <a:solidFill>
                          <a:schemeClr val="bg1"/>
                        </a:solidFill>
                        <a:effectLst/>
                        <a:latin typeface="Calibri" panose="020F0502020204030204" pitchFamily="34" charset="0"/>
                        <a:cs typeface="Calibri" panose="020F0502020204030204" pitchFamily="34" charset="0"/>
                      </a:endParaRPr>
                    </a:p>
                  </a:txBody>
                  <a:tcPr marL="16116" marR="16116" marT="8058" marB="8058"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ase"/>
                      <a:r>
                        <a:rPr lang="en-US" sz="1100">
                          <a:solidFill>
                            <a:schemeClr val="bg1"/>
                          </a:solidFill>
                          <a:effectLst/>
                          <a:latin typeface="Calibri" panose="020F0502020204030204" pitchFamily="34" charset="0"/>
                          <a:cs typeface="Calibri" panose="020F0502020204030204" pitchFamily="34" charset="0"/>
                        </a:rPr>
                        <a:t>Identified and mitigated early</a:t>
                      </a:r>
                    </a:p>
                  </a:txBody>
                  <a:tcPr marL="16116" marR="16116" marT="8058" marB="8058"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ase"/>
                      <a:r>
                        <a:rPr lang="en-US" sz="1100">
                          <a:solidFill>
                            <a:schemeClr val="bg1"/>
                          </a:solidFill>
                          <a:effectLst/>
                          <a:latin typeface="Calibri" panose="020F0502020204030204" pitchFamily="34" charset="0"/>
                          <a:cs typeface="Calibri" panose="020F0502020204030204" pitchFamily="34" charset="0"/>
                        </a:rPr>
                        <a:t>Addressed throughout the project</a:t>
                      </a:r>
                    </a:p>
                  </a:txBody>
                  <a:tcPr marL="16116" marR="16116" marT="8058" marB="8058"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extLst>
                  <a:ext uri="{0D108BD9-81ED-4DB2-BD59-A6C34878D82A}">
                    <a16:rowId xmlns:a16="http://schemas.microsoft.com/office/drawing/2014/main" val="1940646028"/>
                  </a:ext>
                </a:extLst>
              </a:tr>
              <a:tr h="244317">
                <a:tc>
                  <a:txBody>
                    <a:bodyPr/>
                    <a:lstStyle/>
                    <a:p>
                      <a:pPr fontAlgn="base"/>
                      <a:r>
                        <a:rPr lang="en-US" sz="1100" b="1">
                          <a:solidFill>
                            <a:schemeClr val="bg1"/>
                          </a:solidFill>
                          <a:effectLst/>
                          <a:latin typeface="Calibri" panose="020F0502020204030204" pitchFamily="34" charset="0"/>
                          <a:cs typeface="Calibri" panose="020F0502020204030204" pitchFamily="34" charset="0"/>
                        </a:rPr>
                        <a:t>Communication</a:t>
                      </a:r>
                      <a:endParaRPr lang="en-US" sz="1100">
                        <a:solidFill>
                          <a:schemeClr val="bg1"/>
                        </a:solidFill>
                        <a:effectLst/>
                        <a:latin typeface="Calibri" panose="020F0502020204030204" pitchFamily="34" charset="0"/>
                        <a:cs typeface="Calibri" panose="020F0502020204030204" pitchFamily="34" charset="0"/>
                      </a:endParaRPr>
                    </a:p>
                  </a:txBody>
                  <a:tcPr marL="16116" marR="16116" marT="8058" marB="8058"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ase"/>
                      <a:r>
                        <a:rPr lang="en-US" sz="1100">
                          <a:solidFill>
                            <a:schemeClr val="bg1"/>
                          </a:solidFill>
                          <a:effectLst/>
                          <a:latin typeface="Calibri" panose="020F0502020204030204" pitchFamily="34" charset="0"/>
                          <a:cs typeface="Calibri" panose="020F0502020204030204" pitchFamily="34" charset="0"/>
                        </a:rPr>
                        <a:t>Formal and periodic</a:t>
                      </a:r>
                    </a:p>
                  </a:txBody>
                  <a:tcPr marL="16116" marR="16116" marT="8058" marB="8058"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ase"/>
                      <a:r>
                        <a:rPr lang="en-US" sz="1100">
                          <a:solidFill>
                            <a:schemeClr val="bg1"/>
                          </a:solidFill>
                          <a:effectLst/>
                          <a:latin typeface="Calibri" panose="020F0502020204030204" pitchFamily="34" charset="0"/>
                          <a:cs typeface="Calibri" panose="020F0502020204030204" pitchFamily="34" charset="0"/>
                        </a:rPr>
                        <a:t>Informal and continuous</a:t>
                      </a:r>
                    </a:p>
                  </a:txBody>
                  <a:tcPr marL="16116" marR="16116" marT="8058" marB="8058"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extLst>
                  <a:ext uri="{0D108BD9-81ED-4DB2-BD59-A6C34878D82A}">
                    <a16:rowId xmlns:a16="http://schemas.microsoft.com/office/drawing/2014/main" val="2723561208"/>
                  </a:ext>
                </a:extLst>
              </a:tr>
              <a:tr h="413458">
                <a:tc>
                  <a:txBody>
                    <a:bodyPr/>
                    <a:lstStyle/>
                    <a:p>
                      <a:pPr fontAlgn="base"/>
                      <a:r>
                        <a:rPr lang="en-US" sz="1100" b="1">
                          <a:solidFill>
                            <a:schemeClr val="bg1"/>
                          </a:solidFill>
                          <a:effectLst/>
                          <a:latin typeface="Calibri" panose="020F0502020204030204" pitchFamily="34" charset="0"/>
                          <a:cs typeface="Calibri" panose="020F0502020204030204" pitchFamily="34" charset="0"/>
                        </a:rPr>
                        <a:t>Team Collaboration</a:t>
                      </a:r>
                      <a:endParaRPr lang="en-US" sz="1100">
                        <a:solidFill>
                          <a:schemeClr val="bg1"/>
                        </a:solidFill>
                        <a:effectLst/>
                        <a:latin typeface="Calibri" panose="020F0502020204030204" pitchFamily="34" charset="0"/>
                        <a:cs typeface="Calibri" panose="020F0502020204030204" pitchFamily="34" charset="0"/>
                      </a:endParaRPr>
                    </a:p>
                  </a:txBody>
                  <a:tcPr marL="16116" marR="16116" marT="8058" marB="8058"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ase"/>
                      <a:r>
                        <a:rPr lang="en-US" sz="1100">
                          <a:solidFill>
                            <a:schemeClr val="bg1"/>
                          </a:solidFill>
                          <a:effectLst/>
                          <a:latin typeface="Calibri" panose="020F0502020204030204" pitchFamily="34" charset="0"/>
                          <a:cs typeface="Calibri" panose="020F0502020204030204" pitchFamily="34" charset="0"/>
                        </a:rPr>
                        <a:t>Limited interaction between teams</a:t>
                      </a:r>
                    </a:p>
                  </a:txBody>
                  <a:tcPr marL="16116" marR="16116" marT="8058" marB="8058"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ase"/>
                      <a:r>
                        <a:rPr lang="en-US" sz="1100">
                          <a:solidFill>
                            <a:schemeClr val="bg1"/>
                          </a:solidFill>
                          <a:effectLst/>
                          <a:latin typeface="Calibri" panose="020F0502020204030204" pitchFamily="34" charset="0"/>
                          <a:cs typeface="Calibri" panose="020F0502020204030204" pitchFamily="34" charset="0"/>
                        </a:rPr>
                        <a:t>Close collaboration among cross-functional teams</a:t>
                      </a:r>
                    </a:p>
                  </a:txBody>
                  <a:tcPr marL="16116" marR="16116" marT="8058" marB="8058"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extLst>
                  <a:ext uri="{0D108BD9-81ED-4DB2-BD59-A6C34878D82A}">
                    <a16:rowId xmlns:a16="http://schemas.microsoft.com/office/drawing/2014/main" val="1720559438"/>
                  </a:ext>
                </a:extLst>
              </a:tr>
              <a:tr h="469839">
                <a:tc>
                  <a:txBody>
                    <a:bodyPr/>
                    <a:lstStyle/>
                    <a:p>
                      <a:pPr fontAlgn="base"/>
                      <a:r>
                        <a:rPr lang="en-US" sz="1100" b="1">
                          <a:solidFill>
                            <a:schemeClr val="bg1"/>
                          </a:solidFill>
                          <a:effectLst/>
                          <a:latin typeface="Calibri" panose="020F0502020204030204" pitchFamily="34" charset="0"/>
                          <a:cs typeface="Calibri" panose="020F0502020204030204" pitchFamily="34" charset="0"/>
                        </a:rPr>
                        <a:t>Adaptability</a:t>
                      </a:r>
                      <a:endParaRPr lang="en-US" sz="1100">
                        <a:solidFill>
                          <a:schemeClr val="bg1"/>
                        </a:solidFill>
                        <a:effectLst/>
                        <a:latin typeface="Calibri" panose="020F0502020204030204" pitchFamily="34" charset="0"/>
                        <a:cs typeface="Calibri" panose="020F0502020204030204" pitchFamily="34" charset="0"/>
                      </a:endParaRPr>
                    </a:p>
                  </a:txBody>
                  <a:tcPr marL="16116" marR="16116" marT="8058" marB="8058"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ase"/>
                      <a:r>
                        <a:rPr lang="en-US" sz="1100">
                          <a:solidFill>
                            <a:schemeClr val="bg1"/>
                          </a:solidFill>
                          <a:effectLst/>
                          <a:latin typeface="Calibri" panose="020F0502020204030204" pitchFamily="34" charset="0"/>
                          <a:cs typeface="Calibri" panose="020F0502020204030204" pitchFamily="34" charset="0"/>
                        </a:rPr>
                        <a:t>Not suited for rapidly changing requirements</a:t>
                      </a:r>
                    </a:p>
                  </a:txBody>
                  <a:tcPr marL="16116" marR="16116" marT="8058" marB="8058"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ase"/>
                      <a:r>
                        <a:rPr lang="en-US" sz="1100">
                          <a:solidFill>
                            <a:schemeClr val="bg1"/>
                          </a:solidFill>
                          <a:effectLst/>
                          <a:latin typeface="Calibri" panose="020F0502020204030204" pitchFamily="34" charset="0"/>
                          <a:cs typeface="Calibri" panose="020F0502020204030204" pitchFamily="34" charset="0"/>
                        </a:rPr>
                        <a:t>Well-suited for dynamic and evolving requirements</a:t>
                      </a:r>
                    </a:p>
                  </a:txBody>
                  <a:tcPr marL="16116" marR="16116" marT="8058" marB="8058"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extLst>
                  <a:ext uri="{0D108BD9-81ED-4DB2-BD59-A6C34878D82A}">
                    <a16:rowId xmlns:a16="http://schemas.microsoft.com/office/drawing/2014/main" val="2913154548"/>
                  </a:ext>
                </a:extLst>
              </a:tr>
              <a:tr h="413458">
                <a:tc>
                  <a:txBody>
                    <a:bodyPr/>
                    <a:lstStyle/>
                    <a:p>
                      <a:pPr fontAlgn="base"/>
                      <a:r>
                        <a:rPr lang="en-US" sz="1100" b="1">
                          <a:solidFill>
                            <a:schemeClr val="bg1"/>
                          </a:solidFill>
                          <a:effectLst/>
                          <a:latin typeface="Calibri" panose="020F0502020204030204" pitchFamily="34" charset="0"/>
                          <a:cs typeface="Calibri" panose="020F0502020204030204" pitchFamily="34" charset="0"/>
                        </a:rPr>
                        <a:t>Project Outcome</a:t>
                      </a:r>
                      <a:endParaRPr lang="en-US" sz="1100">
                        <a:solidFill>
                          <a:schemeClr val="bg1"/>
                        </a:solidFill>
                        <a:effectLst/>
                        <a:latin typeface="Calibri" panose="020F0502020204030204" pitchFamily="34" charset="0"/>
                        <a:cs typeface="Calibri" panose="020F0502020204030204" pitchFamily="34" charset="0"/>
                      </a:endParaRPr>
                    </a:p>
                  </a:txBody>
                  <a:tcPr marL="16116" marR="16116" marT="8058" marB="8058"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ase"/>
                      <a:r>
                        <a:rPr lang="en-US" sz="1100">
                          <a:solidFill>
                            <a:schemeClr val="bg1"/>
                          </a:solidFill>
                          <a:effectLst/>
                          <a:latin typeface="Calibri" panose="020F0502020204030204" pitchFamily="34" charset="0"/>
                          <a:cs typeface="Calibri" panose="020F0502020204030204" pitchFamily="34" charset="0"/>
                        </a:rPr>
                        <a:t>May result in a well-defined but inflexible product</a:t>
                      </a:r>
                    </a:p>
                  </a:txBody>
                  <a:tcPr marL="16116" marR="16116" marT="8058" marB="8058"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ase"/>
                      <a:r>
                        <a:rPr lang="en-US" sz="1100">
                          <a:solidFill>
                            <a:schemeClr val="bg1"/>
                          </a:solidFill>
                          <a:effectLst/>
                          <a:latin typeface="Calibri" panose="020F0502020204030204" pitchFamily="34" charset="0"/>
                          <a:cs typeface="Calibri" panose="020F0502020204030204" pitchFamily="34" charset="0"/>
                        </a:rPr>
                        <a:t>Produces a flexible product that evolves</a:t>
                      </a:r>
                    </a:p>
                  </a:txBody>
                  <a:tcPr marL="16116" marR="16116" marT="8058" marB="8058"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extLst>
                  <a:ext uri="{0D108BD9-81ED-4DB2-BD59-A6C34878D82A}">
                    <a16:rowId xmlns:a16="http://schemas.microsoft.com/office/drawing/2014/main" val="1108288893"/>
                  </a:ext>
                </a:extLst>
              </a:tr>
              <a:tr h="357077">
                <a:tc>
                  <a:txBody>
                    <a:bodyPr/>
                    <a:lstStyle/>
                    <a:p>
                      <a:pPr fontAlgn="base"/>
                      <a:r>
                        <a:rPr lang="en-US" sz="1100" b="1">
                          <a:solidFill>
                            <a:schemeClr val="bg1"/>
                          </a:solidFill>
                          <a:effectLst/>
                          <a:latin typeface="Calibri" panose="020F0502020204030204" pitchFamily="34" charset="0"/>
                          <a:cs typeface="Calibri" panose="020F0502020204030204" pitchFamily="34" charset="0"/>
                        </a:rPr>
                        <a:t>Examples</a:t>
                      </a:r>
                      <a:endParaRPr lang="en-US" sz="1100">
                        <a:solidFill>
                          <a:schemeClr val="bg1"/>
                        </a:solidFill>
                        <a:effectLst/>
                        <a:latin typeface="Calibri" panose="020F0502020204030204" pitchFamily="34" charset="0"/>
                        <a:cs typeface="Calibri" panose="020F0502020204030204" pitchFamily="34" charset="0"/>
                      </a:endParaRPr>
                    </a:p>
                  </a:txBody>
                  <a:tcPr marL="16116" marR="16116" marT="8058" marB="8058"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solidFill>
                      <a:srgbClr val="444654"/>
                    </a:solidFill>
                  </a:tcPr>
                </a:tc>
                <a:tc>
                  <a:txBody>
                    <a:bodyPr/>
                    <a:lstStyle/>
                    <a:p>
                      <a:pPr fontAlgn="base"/>
                      <a:r>
                        <a:rPr lang="en-US" sz="1100">
                          <a:solidFill>
                            <a:schemeClr val="bg1"/>
                          </a:solidFill>
                          <a:effectLst/>
                          <a:latin typeface="Calibri" panose="020F0502020204030204" pitchFamily="34" charset="0"/>
                          <a:cs typeface="Calibri" panose="020F0502020204030204" pitchFamily="34" charset="0"/>
                        </a:rPr>
                        <a:t>Traditional software projects, construction</a:t>
                      </a:r>
                    </a:p>
                  </a:txBody>
                  <a:tcPr marL="16116" marR="16116" marT="8058" marB="8058"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solidFill>
                      <a:srgbClr val="444654"/>
                    </a:solidFill>
                  </a:tcPr>
                </a:tc>
                <a:tc>
                  <a:txBody>
                    <a:bodyPr/>
                    <a:lstStyle/>
                    <a:p>
                      <a:pPr fontAlgn="base"/>
                      <a:r>
                        <a:rPr lang="en-US" sz="1100" dirty="0">
                          <a:solidFill>
                            <a:schemeClr val="bg1"/>
                          </a:solidFill>
                          <a:effectLst/>
                          <a:latin typeface="Calibri" panose="020F0502020204030204" pitchFamily="34" charset="0"/>
                          <a:cs typeface="Calibri" panose="020F0502020204030204" pitchFamily="34" charset="0"/>
                        </a:rPr>
                        <a:t>Software development, product innovation</a:t>
                      </a:r>
                    </a:p>
                  </a:txBody>
                  <a:tcPr marL="16116" marR="16116" marT="8058" marB="8058"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solidFill>
                      <a:srgbClr val="444654"/>
                    </a:solidFill>
                  </a:tcPr>
                </a:tc>
                <a:extLst>
                  <a:ext uri="{0D108BD9-81ED-4DB2-BD59-A6C34878D82A}">
                    <a16:rowId xmlns:a16="http://schemas.microsoft.com/office/drawing/2014/main" val="3399114624"/>
                  </a:ext>
                </a:extLst>
              </a:tr>
            </a:tbl>
          </a:graphicData>
        </a:graphic>
      </p:graphicFrame>
    </p:spTree>
    <p:extLst>
      <p:ext uri="{BB962C8B-B14F-4D97-AF65-F5344CB8AC3E}">
        <p14:creationId xmlns:p14="http://schemas.microsoft.com/office/powerpoint/2010/main" val="579309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F60F9131-0BAD-081B-75F6-1D6075F439F2}"/>
              </a:ext>
            </a:extLst>
          </p:cNvPr>
          <p:cNvSpPr txBox="1"/>
          <p:nvPr/>
        </p:nvSpPr>
        <p:spPr>
          <a:xfrm>
            <a:off x="964734" y="729842"/>
            <a:ext cx="9664117" cy="523220"/>
          </a:xfrm>
          <a:prstGeom prst="rect">
            <a:avLst/>
          </a:prstGeom>
          <a:noFill/>
        </p:spPr>
        <p:txBody>
          <a:bodyPr wrap="square" rtlCol="0">
            <a:spAutoFit/>
          </a:bodyPr>
          <a:lstStyle/>
          <a:p>
            <a:pPr algn="ctr"/>
            <a:r>
              <a:rPr lang="en-US" sz="2800" b="1" dirty="0">
                <a:latin typeface="Calibri" panose="020F0502020204030204" pitchFamily="34" charset="0"/>
                <a:cs typeface="Calibri" panose="020F0502020204030204" pitchFamily="34" charset="0"/>
              </a:rPr>
              <a:t>About Scrum</a:t>
            </a:r>
            <a:endParaRPr lang="en-US" b="1" dirty="0">
              <a:latin typeface="Calibri" panose="020F0502020204030204" pitchFamily="34" charset="0"/>
              <a:cs typeface="Calibri" panose="020F0502020204030204" pitchFamily="34" charset="0"/>
            </a:endParaRPr>
          </a:p>
        </p:txBody>
      </p:sp>
      <p:sp>
        <p:nvSpPr>
          <p:cNvPr id="47" name="TextBox 46">
            <a:extLst>
              <a:ext uri="{FF2B5EF4-FFF2-40B4-BE49-F238E27FC236}">
                <a16:creationId xmlns:a16="http://schemas.microsoft.com/office/drawing/2014/main" id="{25A7A6C7-C28D-A650-BBCF-15F3686425D9}"/>
              </a:ext>
            </a:extLst>
          </p:cNvPr>
          <p:cNvSpPr txBox="1"/>
          <p:nvPr/>
        </p:nvSpPr>
        <p:spPr>
          <a:xfrm>
            <a:off x="1263941" y="1746308"/>
            <a:ext cx="9664117" cy="2875082"/>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Scrum:</a:t>
            </a:r>
            <a:r>
              <a:rPr lang="en-US" b="0" i="0" dirty="0">
                <a:effectLst/>
                <a:latin typeface="Calibri" panose="020F0502020204030204" pitchFamily="34" charset="0"/>
                <a:cs typeface="Calibri" panose="020F0502020204030204" pitchFamily="34" charset="0"/>
              </a:rPr>
              <a:t> An Agile framework for managing complex projects.</a:t>
            </a:r>
          </a:p>
          <a:p>
            <a:pPr marL="285750" indent="-285750" algn="l">
              <a:lnSpc>
                <a:spcPct val="150000"/>
              </a:lnSpc>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Core Principles:</a:t>
            </a:r>
            <a:r>
              <a:rPr lang="en-US" b="0" i="0" dirty="0">
                <a:effectLst/>
                <a:latin typeface="Calibri" panose="020F0502020204030204" pitchFamily="34" charset="0"/>
                <a:cs typeface="Calibri" panose="020F0502020204030204" pitchFamily="34" charset="0"/>
              </a:rPr>
              <a:t> Transparency, Inspection, Adaptation.</a:t>
            </a:r>
          </a:p>
          <a:p>
            <a:pPr marL="285750" indent="-285750" algn="l">
              <a:lnSpc>
                <a:spcPct val="150000"/>
              </a:lnSpc>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Roles:</a:t>
            </a:r>
            <a:endParaRPr lang="en-US" b="0" i="0" dirty="0">
              <a:effectLst/>
              <a:latin typeface="Calibri" panose="020F0502020204030204" pitchFamily="34" charset="0"/>
              <a:cs typeface="Calibri" panose="020F0502020204030204" pitchFamily="34" charset="0"/>
            </a:endParaRPr>
          </a:p>
          <a:p>
            <a:pPr marL="742950" lvl="1" indent="-285750" algn="l">
              <a:lnSpc>
                <a:spcPct val="150000"/>
              </a:lnSpc>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Product Owner:</a:t>
            </a:r>
            <a:r>
              <a:rPr lang="en-US" b="0" i="0" dirty="0">
                <a:effectLst/>
                <a:latin typeface="Calibri" panose="020F0502020204030204" pitchFamily="34" charset="0"/>
                <a:cs typeface="Calibri" panose="020F0502020204030204" pitchFamily="34" charset="0"/>
              </a:rPr>
              <a:t> Represents stakeholders, defines priorities.</a:t>
            </a:r>
          </a:p>
          <a:p>
            <a:pPr marL="742950" lvl="1" indent="-285750" algn="l">
              <a:lnSpc>
                <a:spcPct val="150000"/>
              </a:lnSpc>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Scrum Master:</a:t>
            </a:r>
            <a:r>
              <a:rPr lang="en-US" b="0" i="0" dirty="0">
                <a:effectLst/>
                <a:latin typeface="Calibri" panose="020F0502020204030204" pitchFamily="34" charset="0"/>
                <a:cs typeface="Calibri" panose="020F0502020204030204" pitchFamily="34" charset="0"/>
              </a:rPr>
              <a:t> Facilitates team, enforces Scrum practices.</a:t>
            </a:r>
          </a:p>
          <a:p>
            <a:pPr marL="742950" lvl="1" indent="-285750" algn="l">
              <a:lnSpc>
                <a:spcPct val="150000"/>
              </a:lnSpc>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Development Team:</a:t>
            </a:r>
            <a:r>
              <a:rPr lang="en-US" b="0" i="0" dirty="0">
                <a:effectLst/>
                <a:latin typeface="Calibri" panose="020F0502020204030204" pitchFamily="34" charset="0"/>
                <a:cs typeface="Calibri" panose="020F0502020204030204" pitchFamily="34" charset="0"/>
              </a:rPr>
              <a:t> Self-organizing, cross-functional group.</a:t>
            </a:r>
          </a:p>
          <a:p>
            <a:pPr algn="l">
              <a:lnSpc>
                <a:spcPct val="150000"/>
              </a:lnSpc>
            </a:pPr>
            <a:endParaRPr lang="en-US" sz="1400" b="0"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60432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F60F9131-0BAD-081B-75F6-1D6075F439F2}"/>
              </a:ext>
            </a:extLst>
          </p:cNvPr>
          <p:cNvSpPr txBox="1"/>
          <p:nvPr/>
        </p:nvSpPr>
        <p:spPr>
          <a:xfrm>
            <a:off x="964734" y="729842"/>
            <a:ext cx="9664117" cy="830997"/>
          </a:xfrm>
          <a:prstGeom prst="rect">
            <a:avLst/>
          </a:prstGeom>
          <a:noFill/>
        </p:spPr>
        <p:txBody>
          <a:bodyPr wrap="square" rtlCol="0">
            <a:spAutoFit/>
          </a:bodyPr>
          <a:lstStyle/>
          <a:p>
            <a:pPr algn="ctr"/>
            <a:r>
              <a:rPr lang="en-US" sz="2400" b="1" dirty="0">
                <a:latin typeface="Calibri" panose="020F0502020204030204" pitchFamily="34" charset="0"/>
                <a:cs typeface="Calibri" panose="020F0502020204030204" pitchFamily="34" charset="0"/>
              </a:rPr>
              <a:t>Definition of Done (DoD) and Definition of Ready (</a:t>
            </a:r>
            <a:r>
              <a:rPr lang="en-US" sz="2400" b="1" dirty="0" err="1">
                <a:latin typeface="Calibri" panose="020F0502020204030204" pitchFamily="34" charset="0"/>
                <a:cs typeface="Calibri" panose="020F0502020204030204" pitchFamily="34" charset="0"/>
              </a:rPr>
              <a:t>DoR</a:t>
            </a:r>
            <a:r>
              <a:rPr lang="en-US" sz="2400" b="1" dirty="0">
                <a:latin typeface="Calibri" panose="020F0502020204030204" pitchFamily="34" charset="0"/>
                <a:cs typeface="Calibri" panose="020F0502020204030204" pitchFamily="34" charset="0"/>
              </a:rPr>
              <a:t>)</a:t>
            </a:r>
          </a:p>
          <a:p>
            <a:pPr algn="ctr"/>
            <a:endParaRPr lang="en-US" sz="2400" b="1" dirty="0">
              <a:latin typeface="Calibri" panose="020F0502020204030204" pitchFamily="34" charset="0"/>
              <a:cs typeface="Calibri" panose="020F0502020204030204" pitchFamily="34" charset="0"/>
            </a:endParaRPr>
          </a:p>
        </p:txBody>
      </p:sp>
      <p:sp>
        <p:nvSpPr>
          <p:cNvPr id="47" name="TextBox 46">
            <a:extLst>
              <a:ext uri="{FF2B5EF4-FFF2-40B4-BE49-F238E27FC236}">
                <a16:creationId xmlns:a16="http://schemas.microsoft.com/office/drawing/2014/main" id="{25A7A6C7-C28D-A650-BBCF-15F3686425D9}"/>
              </a:ext>
            </a:extLst>
          </p:cNvPr>
          <p:cNvSpPr txBox="1"/>
          <p:nvPr/>
        </p:nvSpPr>
        <p:spPr>
          <a:xfrm>
            <a:off x="1263941" y="1486249"/>
            <a:ext cx="9664117" cy="4537076"/>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Definition of Ready (</a:t>
            </a:r>
            <a:r>
              <a:rPr lang="en-US" b="1" i="0" dirty="0" err="1">
                <a:effectLst/>
                <a:latin typeface="Calibri" panose="020F0502020204030204" pitchFamily="34" charset="0"/>
                <a:cs typeface="Calibri" panose="020F0502020204030204" pitchFamily="34" charset="0"/>
              </a:rPr>
              <a:t>DoR</a:t>
            </a:r>
            <a:r>
              <a:rPr lang="en-US" b="1" i="0" dirty="0">
                <a:effectLst/>
                <a:latin typeface="Calibri" panose="020F0502020204030204" pitchFamily="34" charset="0"/>
                <a:cs typeface="Calibri" panose="020F0502020204030204" pitchFamily="34" charset="0"/>
              </a:rPr>
              <a:t>):</a:t>
            </a:r>
            <a:endParaRPr lang="en-US" b="0" i="0" dirty="0">
              <a:effectLst/>
              <a:latin typeface="Calibri" panose="020F0502020204030204" pitchFamily="34" charset="0"/>
              <a:cs typeface="Calibri" panose="020F0502020204030204" pitchFamily="34" charset="0"/>
            </a:endParaRPr>
          </a:p>
          <a:p>
            <a:pPr marL="742950" lvl="1" indent="-285750" algn="l">
              <a:lnSpc>
                <a:spcPct val="150000"/>
              </a:lnSpc>
              <a:buFont typeface="Arial" panose="020B0604020202020204" pitchFamily="34" charset="0"/>
              <a:buChar char="•"/>
            </a:pPr>
            <a:r>
              <a:rPr lang="en-US" b="0" i="0" dirty="0">
                <a:effectLst/>
                <a:latin typeface="Calibri" panose="020F0502020204030204" pitchFamily="34" charset="0"/>
                <a:cs typeface="Calibri" panose="020F0502020204030204" pitchFamily="34" charset="0"/>
              </a:rPr>
              <a:t>Criteria that a user story must meet before being taken into a sprint.</a:t>
            </a:r>
          </a:p>
          <a:p>
            <a:pPr marL="742950" lvl="1" indent="-285750" algn="l">
              <a:lnSpc>
                <a:spcPct val="150000"/>
              </a:lnSpc>
              <a:buFont typeface="Arial" panose="020B0604020202020204" pitchFamily="34" charset="0"/>
              <a:buChar char="•"/>
            </a:pPr>
            <a:r>
              <a:rPr lang="en-US" b="0" i="0" dirty="0">
                <a:effectLst/>
                <a:latin typeface="Calibri" panose="020F0502020204030204" pitchFamily="34" charset="0"/>
                <a:cs typeface="Calibri" panose="020F0502020204030204" pitchFamily="34" charset="0"/>
              </a:rPr>
              <a:t>Ensures clear requirements, reduces uncertainty.</a:t>
            </a:r>
          </a:p>
          <a:p>
            <a:pPr marL="285750" indent="-285750" algn="l">
              <a:lnSpc>
                <a:spcPct val="150000"/>
              </a:lnSpc>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Definition of Done (DoD):</a:t>
            </a:r>
            <a:endParaRPr lang="en-US" b="0" i="0" dirty="0">
              <a:effectLst/>
              <a:latin typeface="Calibri" panose="020F0502020204030204" pitchFamily="34" charset="0"/>
              <a:cs typeface="Calibri" panose="020F0502020204030204" pitchFamily="34" charset="0"/>
            </a:endParaRPr>
          </a:p>
          <a:p>
            <a:pPr marL="742950" lvl="1" indent="-285750" algn="l">
              <a:lnSpc>
                <a:spcPct val="150000"/>
              </a:lnSpc>
              <a:buFont typeface="Arial" panose="020B0604020202020204" pitchFamily="34" charset="0"/>
              <a:buChar char="•"/>
            </a:pPr>
            <a:r>
              <a:rPr lang="en-US" b="0" i="0" dirty="0">
                <a:effectLst/>
                <a:latin typeface="Calibri" panose="020F0502020204030204" pitchFamily="34" charset="0"/>
                <a:cs typeface="Calibri" panose="020F0502020204030204" pitchFamily="34" charset="0"/>
              </a:rPr>
              <a:t>Criteria that must be met for a user story to be considered complete.</a:t>
            </a:r>
          </a:p>
          <a:p>
            <a:pPr marL="742950" lvl="1" indent="-285750" algn="l">
              <a:lnSpc>
                <a:spcPct val="150000"/>
              </a:lnSpc>
              <a:buFont typeface="Arial" panose="020B0604020202020204" pitchFamily="34" charset="0"/>
              <a:buChar char="•"/>
            </a:pPr>
            <a:r>
              <a:rPr lang="en-US" b="0" i="0" dirty="0">
                <a:effectLst/>
                <a:latin typeface="Calibri" panose="020F0502020204030204" pitchFamily="34" charset="0"/>
                <a:cs typeface="Calibri" panose="020F0502020204030204" pitchFamily="34" charset="0"/>
              </a:rPr>
              <a:t>Ensures consistent quality and meets stakeholders' expectations.</a:t>
            </a:r>
          </a:p>
          <a:p>
            <a:pPr marL="285750" indent="-285750" algn="l">
              <a:lnSpc>
                <a:spcPct val="150000"/>
              </a:lnSpc>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Importance:</a:t>
            </a:r>
            <a:endParaRPr lang="en-US" b="0" i="0" dirty="0">
              <a:effectLst/>
              <a:latin typeface="Calibri" panose="020F0502020204030204" pitchFamily="34" charset="0"/>
              <a:cs typeface="Calibri" panose="020F0502020204030204" pitchFamily="34" charset="0"/>
            </a:endParaRPr>
          </a:p>
          <a:p>
            <a:pPr marL="742950" lvl="1" indent="-285750" algn="l">
              <a:lnSpc>
                <a:spcPct val="150000"/>
              </a:lnSpc>
              <a:buFont typeface="Arial" panose="020B0604020202020204" pitchFamily="34" charset="0"/>
              <a:buChar char="•"/>
            </a:pPr>
            <a:r>
              <a:rPr lang="en-US" b="1" i="0" dirty="0" err="1">
                <a:effectLst/>
                <a:latin typeface="Calibri" panose="020F0502020204030204" pitchFamily="34" charset="0"/>
                <a:cs typeface="Calibri" panose="020F0502020204030204" pitchFamily="34" charset="0"/>
              </a:rPr>
              <a:t>DoR</a:t>
            </a:r>
            <a:r>
              <a:rPr lang="en-US" b="1" i="0" dirty="0">
                <a:effectLst/>
                <a:latin typeface="Calibri" panose="020F0502020204030204" pitchFamily="34" charset="0"/>
                <a:cs typeface="Calibri" panose="020F0502020204030204" pitchFamily="34" charset="0"/>
              </a:rPr>
              <a:t>:</a:t>
            </a:r>
            <a:r>
              <a:rPr lang="en-US" b="0" i="0" dirty="0">
                <a:effectLst/>
                <a:latin typeface="Calibri" panose="020F0502020204030204" pitchFamily="34" charset="0"/>
                <a:cs typeface="Calibri" panose="020F0502020204030204" pitchFamily="34" charset="0"/>
              </a:rPr>
              <a:t> Reduces confusion, enhances collaboration.</a:t>
            </a:r>
          </a:p>
          <a:p>
            <a:pPr marL="742950" lvl="1" indent="-285750" algn="l">
              <a:lnSpc>
                <a:spcPct val="150000"/>
              </a:lnSpc>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DoD:</a:t>
            </a:r>
            <a:r>
              <a:rPr lang="en-US" b="0" i="0" dirty="0">
                <a:effectLst/>
                <a:latin typeface="Calibri" panose="020F0502020204030204" pitchFamily="34" charset="0"/>
                <a:cs typeface="Calibri" panose="020F0502020204030204" pitchFamily="34" charset="0"/>
              </a:rPr>
              <a:t> Ensures reliable and releasable increments.</a:t>
            </a:r>
          </a:p>
          <a:p>
            <a:pPr>
              <a:lnSpc>
                <a:spcPct val="150000"/>
              </a:lnSpc>
            </a:pPr>
            <a:br>
              <a:rPr lang="en-US" dirty="0">
                <a:latin typeface="Calibri" panose="020F0502020204030204" pitchFamily="34" charset="0"/>
                <a:cs typeface="Calibri" panose="020F0502020204030204" pitchFamily="34" charset="0"/>
              </a:rPr>
            </a:br>
            <a:endParaRPr lang="en-US" sz="1400" b="0"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60644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F60F9131-0BAD-081B-75F6-1D6075F439F2}"/>
              </a:ext>
            </a:extLst>
          </p:cNvPr>
          <p:cNvSpPr txBox="1"/>
          <p:nvPr/>
        </p:nvSpPr>
        <p:spPr>
          <a:xfrm>
            <a:off x="964734" y="729842"/>
            <a:ext cx="9664117" cy="523220"/>
          </a:xfrm>
          <a:prstGeom prst="rect">
            <a:avLst/>
          </a:prstGeom>
          <a:noFill/>
        </p:spPr>
        <p:txBody>
          <a:bodyPr wrap="square" rtlCol="0">
            <a:spAutoFit/>
          </a:bodyPr>
          <a:lstStyle/>
          <a:p>
            <a:pPr algn="ctr"/>
            <a:r>
              <a:rPr lang="en-US" sz="2800" b="1" dirty="0">
                <a:latin typeface="Calibri" panose="020F0502020204030204" pitchFamily="34" charset="0"/>
                <a:cs typeface="Calibri" panose="020F0502020204030204" pitchFamily="34" charset="0"/>
              </a:rPr>
              <a:t>Sprint in Scrum</a:t>
            </a:r>
            <a:endParaRPr lang="en-US" b="1" dirty="0">
              <a:latin typeface="Calibri" panose="020F0502020204030204" pitchFamily="34" charset="0"/>
              <a:cs typeface="Calibri" panose="020F0502020204030204" pitchFamily="34" charset="0"/>
            </a:endParaRPr>
          </a:p>
        </p:txBody>
      </p:sp>
      <p:sp>
        <p:nvSpPr>
          <p:cNvPr id="47" name="TextBox 46">
            <a:extLst>
              <a:ext uri="{FF2B5EF4-FFF2-40B4-BE49-F238E27FC236}">
                <a16:creationId xmlns:a16="http://schemas.microsoft.com/office/drawing/2014/main" id="{25A7A6C7-C28D-A650-BBCF-15F3686425D9}"/>
              </a:ext>
            </a:extLst>
          </p:cNvPr>
          <p:cNvSpPr txBox="1"/>
          <p:nvPr/>
        </p:nvSpPr>
        <p:spPr>
          <a:xfrm>
            <a:off x="1263941" y="1494638"/>
            <a:ext cx="9664117" cy="4537076"/>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Sprint:</a:t>
            </a:r>
            <a:r>
              <a:rPr lang="en-US" b="0" i="0" dirty="0">
                <a:effectLst/>
                <a:latin typeface="Calibri" panose="020F0502020204030204" pitchFamily="34" charset="0"/>
                <a:cs typeface="Calibri" panose="020F0502020204030204" pitchFamily="34" charset="0"/>
              </a:rPr>
              <a:t> Time-boxed iteration, usually 2-4 weeks.</a:t>
            </a:r>
          </a:p>
          <a:p>
            <a:pPr marL="285750" indent="-285750" algn="l">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Activities:</a:t>
            </a:r>
            <a:endParaRPr lang="en-US" b="0" i="0" dirty="0">
              <a:effectLst/>
              <a:latin typeface="Calibri" panose="020F0502020204030204" pitchFamily="34" charset="0"/>
              <a:cs typeface="Calibri" panose="020F0502020204030204" pitchFamily="34" charset="0"/>
            </a:endParaRPr>
          </a:p>
          <a:p>
            <a:pPr marL="742950" lvl="1" indent="-285750" algn="l">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Sprint Planning:</a:t>
            </a:r>
            <a:r>
              <a:rPr lang="en-US" b="0" i="0" dirty="0">
                <a:effectLst/>
                <a:latin typeface="Calibri" panose="020F0502020204030204" pitchFamily="34" charset="0"/>
                <a:cs typeface="Calibri" panose="020F0502020204030204" pitchFamily="34" charset="0"/>
              </a:rPr>
              <a:t> Selecting user stories for the sprint.</a:t>
            </a:r>
          </a:p>
          <a:p>
            <a:pPr marL="742950" lvl="1" indent="-285750" algn="l">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Daily Scrum:</a:t>
            </a:r>
            <a:r>
              <a:rPr lang="en-US" b="0" i="0" dirty="0">
                <a:effectLst/>
                <a:latin typeface="Calibri" panose="020F0502020204030204" pitchFamily="34" charset="0"/>
                <a:cs typeface="Calibri" panose="020F0502020204030204" pitchFamily="34" charset="0"/>
              </a:rPr>
              <a:t> Brief daily meetings for status updates.</a:t>
            </a:r>
          </a:p>
          <a:p>
            <a:pPr marL="742950" lvl="1" indent="-285750" algn="l">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Sprint Review:</a:t>
            </a:r>
            <a:r>
              <a:rPr lang="en-US" b="0" i="0" dirty="0">
                <a:effectLst/>
                <a:latin typeface="Calibri" panose="020F0502020204030204" pitchFamily="34" charset="0"/>
                <a:cs typeface="Calibri" panose="020F0502020204030204" pitchFamily="34" charset="0"/>
              </a:rPr>
              <a:t> Demo of completed work to stakeholders.</a:t>
            </a:r>
          </a:p>
          <a:p>
            <a:pPr marL="742950" lvl="1" indent="-285750" algn="l">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Sprint Retrospective:</a:t>
            </a:r>
            <a:r>
              <a:rPr lang="en-US" b="0" i="0" dirty="0">
                <a:effectLst/>
                <a:latin typeface="Calibri" panose="020F0502020204030204" pitchFamily="34" charset="0"/>
                <a:cs typeface="Calibri" panose="020F0502020204030204" pitchFamily="34" charset="0"/>
              </a:rPr>
              <a:t> Reflection on the sprint's process.</a:t>
            </a:r>
          </a:p>
          <a:p>
            <a:pPr marL="285750" indent="-285750" algn="l">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Benefits:</a:t>
            </a:r>
            <a:endParaRPr lang="en-US" b="0" i="0" dirty="0">
              <a:effectLst/>
              <a:latin typeface="Calibri" panose="020F0502020204030204" pitchFamily="34" charset="0"/>
              <a:cs typeface="Calibri" panose="020F0502020204030204" pitchFamily="34" charset="0"/>
            </a:endParaRPr>
          </a:p>
          <a:p>
            <a:pPr marL="742950" lvl="1" indent="-285750" algn="l">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Predictability:</a:t>
            </a:r>
            <a:r>
              <a:rPr lang="en-US" b="0" i="0" dirty="0">
                <a:effectLst/>
                <a:latin typeface="Calibri" panose="020F0502020204030204" pitchFamily="34" charset="0"/>
                <a:cs typeface="Calibri" panose="020F0502020204030204" pitchFamily="34" charset="0"/>
              </a:rPr>
              <a:t> Fixed time frame improves planning.</a:t>
            </a:r>
          </a:p>
          <a:p>
            <a:pPr marL="742950" lvl="1" indent="-285750" algn="l">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Feedback:</a:t>
            </a:r>
            <a:r>
              <a:rPr lang="en-US" b="0" i="0" dirty="0">
                <a:effectLst/>
                <a:latin typeface="Calibri" panose="020F0502020204030204" pitchFamily="34" charset="0"/>
                <a:cs typeface="Calibri" panose="020F0502020204030204" pitchFamily="34" charset="0"/>
              </a:rPr>
              <a:t> Regular reviews enhance product quality.</a:t>
            </a:r>
          </a:p>
          <a:p>
            <a:pPr marL="742950" lvl="1" indent="-285750" algn="l">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Adaptability:</a:t>
            </a:r>
            <a:r>
              <a:rPr lang="en-US" b="0" i="0" dirty="0">
                <a:effectLst/>
                <a:latin typeface="Calibri" panose="020F0502020204030204" pitchFamily="34" charset="0"/>
                <a:cs typeface="Calibri" panose="020F0502020204030204" pitchFamily="34" charset="0"/>
              </a:rPr>
              <a:t> Iterative approach allows for changes.</a:t>
            </a:r>
          </a:p>
          <a:p>
            <a:pPr marL="742950" lvl="1" indent="-285750" algn="l">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Motivation:</a:t>
            </a:r>
            <a:r>
              <a:rPr lang="en-US" b="0" i="0" dirty="0">
                <a:effectLst/>
                <a:latin typeface="Calibri" panose="020F0502020204030204" pitchFamily="34" charset="0"/>
                <a:cs typeface="Calibri" panose="020F0502020204030204" pitchFamily="34" charset="0"/>
              </a:rPr>
              <a:t> Short cycles maintain team momentum.</a:t>
            </a:r>
          </a:p>
          <a:p>
            <a:pPr marL="285750" indent="-285750" algn="l">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Artifacts:</a:t>
            </a:r>
            <a:endParaRPr lang="en-US" b="0" i="0" dirty="0">
              <a:effectLst/>
              <a:latin typeface="Calibri" panose="020F0502020204030204" pitchFamily="34" charset="0"/>
              <a:cs typeface="Calibri" panose="020F0502020204030204" pitchFamily="34" charset="0"/>
            </a:endParaRPr>
          </a:p>
          <a:p>
            <a:pPr marL="742950" lvl="1" indent="-285750" algn="l">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Product Backlog:</a:t>
            </a:r>
            <a:r>
              <a:rPr lang="en-US" b="0" i="0" dirty="0">
                <a:effectLst/>
                <a:latin typeface="Calibri" panose="020F0502020204030204" pitchFamily="34" charset="0"/>
                <a:cs typeface="Calibri" panose="020F0502020204030204" pitchFamily="34" charset="0"/>
              </a:rPr>
              <a:t> List of desired features, prioritized.</a:t>
            </a:r>
          </a:p>
          <a:p>
            <a:pPr marL="742950" lvl="1" indent="-285750" algn="l">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Sprint Backlog:</a:t>
            </a:r>
            <a:r>
              <a:rPr lang="en-US" b="0" i="0" dirty="0">
                <a:effectLst/>
                <a:latin typeface="Calibri" panose="020F0502020204030204" pitchFamily="34" charset="0"/>
                <a:cs typeface="Calibri" panose="020F0502020204030204" pitchFamily="34" charset="0"/>
              </a:rPr>
              <a:t> Tasks chosen for the current sprint.</a:t>
            </a:r>
          </a:p>
          <a:p>
            <a:pPr marL="742950" lvl="1" indent="-285750" algn="l">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Increment:</a:t>
            </a:r>
            <a:r>
              <a:rPr lang="en-US" b="0" i="0" dirty="0">
                <a:effectLst/>
                <a:latin typeface="Calibri" panose="020F0502020204030204" pitchFamily="34" charset="0"/>
                <a:cs typeface="Calibri" panose="020F0502020204030204" pitchFamily="34" charset="0"/>
              </a:rPr>
              <a:t> Sum of completed work in a sprint.</a:t>
            </a:r>
          </a:p>
          <a:p>
            <a:pPr algn="l">
              <a:lnSpc>
                <a:spcPct val="150000"/>
              </a:lnSpc>
            </a:pPr>
            <a:endParaRPr lang="en-US" sz="1400" b="0"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58570875"/>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Geometric presentation</Template>
  <TotalTime>321</TotalTime>
  <Words>2699</Words>
  <Application>Microsoft Office PowerPoint</Application>
  <PresentationFormat>Widescreen</PresentationFormat>
  <Paragraphs>302</Paragraphs>
  <Slides>26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Corbel</vt:lpstr>
      <vt:lpstr>Wingdings</vt:lpstr>
      <vt:lpstr>Office Theme</vt:lpstr>
      <vt:lpstr>Foundational Bootcamp</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Foundational Bootcamp</dc:title>
  <dc:creator>Pagidala, Saketh Reddy SBOBNG-PTIY/FHB</dc:creator>
  <cp:lastModifiedBy>Pagidala, Saketh Reddy SBOBNG-PTIY/FHB</cp:lastModifiedBy>
  <cp:revision>6</cp:revision>
  <dcterms:created xsi:type="dcterms:W3CDTF">2023-08-24T15:48:38Z</dcterms:created>
  <dcterms:modified xsi:type="dcterms:W3CDTF">2023-08-25T16:24:45Z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