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24" r:id="rId5"/>
    <p:sldId id="302" r:id="rId6"/>
    <p:sldId id="304" r:id="rId7"/>
    <p:sldId id="329" r:id="rId8"/>
    <p:sldId id="330" r:id="rId9"/>
    <p:sldId id="331" r:id="rId10"/>
    <p:sldId id="333" r:id="rId11"/>
    <p:sldId id="341" r:id="rId12"/>
    <p:sldId id="342" r:id="rId13"/>
    <p:sldId id="343" r:id="rId14"/>
    <p:sldId id="32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033" autoAdjust="0"/>
  </p:normalViewPr>
  <p:slideViewPr>
    <p:cSldViewPr snapToGrid="0">
      <p:cViewPr varScale="1">
        <p:scale>
          <a:sx n="76" d="100"/>
          <a:sy n="76" d="100"/>
        </p:scale>
        <p:origin x="104" y="6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9/15/2023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9/15/2023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2963668" y="1135403"/>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34589" y="2005887"/>
            <a:ext cx="3884101" cy="1407915"/>
          </a:xfrm>
        </p:spPr>
        <p:txBody>
          <a:bodyPr/>
          <a:lstStyle/>
          <a:p>
            <a:r>
              <a:rPr lang="en-US"/>
              <a:t>Custom </a:t>
            </a:r>
            <a:r>
              <a:rPr lang="en-US" dirty="0"/>
              <a:t>Bootcamp</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3972603"/>
            <a:ext cx="3222836" cy="1655032"/>
          </a:xfrm>
        </p:spPr>
        <p:txBody>
          <a:bodyPr/>
          <a:lstStyle/>
          <a:p>
            <a:r>
              <a:rPr lang="en-US" sz="2000" b="1" dirty="0"/>
              <a:t>Pagidala Saketh Reddy</a:t>
            </a:r>
          </a:p>
          <a:p>
            <a:r>
              <a:rPr lang="en-US" sz="2000" b="1" dirty="0"/>
              <a:t>Employee code: 655074</a:t>
            </a:r>
          </a:p>
          <a:p>
            <a:r>
              <a:rPr lang="en-US" sz="2000" b="1" dirty="0"/>
              <a:t>Unext ID: SH7B23136</a:t>
            </a:r>
          </a:p>
          <a:p>
            <a:endParaRPr lang="en-US" sz="2000" b="1"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042AA09-5B4A-64F6-24CC-00C646E6742A}"/>
              </a:ext>
            </a:extLst>
          </p:cNvPr>
          <p:cNvSpPr txBox="1"/>
          <p:nvPr/>
        </p:nvSpPr>
        <p:spPr>
          <a:xfrm>
            <a:off x="4695854" y="3513650"/>
            <a:ext cx="2592713" cy="369332"/>
          </a:xfrm>
          <a:prstGeom prst="rect">
            <a:avLst/>
          </a:prstGeom>
          <a:noFill/>
        </p:spPr>
        <p:txBody>
          <a:bodyPr wrap="square" rtlCol="0">
            <a:spAutoFit/>
          </a:bodyPr>
          <a:lstStyle/>
          <a:p>
            <a:r>
              <a:rPr lang="en-US" b="1">
                <a:solidFill>
                  <a:schemeClr val="bg1"/>
                </a:solidFill>
              </a:rPr>
              <a:t>Week 4 </a:t>
            </a:r>
            <a:r>
              <a:rPr lang="en-US" b="1" dirty="0">
                <a:solidFill>
                  <a:schemeClr val="bg1"/>
                </a:solidFill>
              </a:rPr>
              <a:t>(</a:t>
            </a:r>
            <a:r>
              <a:rPr lang="en-US" b="1">
                <a:solidFill>
                  <a:schemeClr val="bg1"/>
                </a:solidFill>
              </a:rPr>
              <a:t>Sep 11-Sep 1</a:t>
            </a:r>
            <a:r>
              <a:rPr lang="en-US" b="1" dirty="0">
                <a:solidFill>
                  <a:schemeClr val="bg1"/>
                </a:solidFill>
              </a:rPr>
              <a:t>5</a:t>
            </a:r>
            <a:r>
              <a:rPr lang="en-US" b="1">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Python</a:t>
            </a:r>
          </a:p>
        </p:txBody>
      </p:sp>
      <p:pic>
        <p:nvPicPr>
          <p:cNvPr id="3074" name="Picture 2" descr="image">
            <a:extLst>
              <a:ext uri="{FF2B5EF4-FFF2-40B4-BE49-F238E27FC236}">
                <a16:creationId xmlns:a16="http://schemas.microsoft.com/office/drawing/2014/main" id="{3F78EE04-0080-66AF-5FA2-D4BB863C0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423" y="1386812"/>
            <a:ext cx="7961153" cy="269023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a:extLst>
              <a:ext uri="{FF2B5EF4-FFF2-40B4-BE49-F238E27FC236}">
                <a16:creationId xmlns:a16="http://schemas.microsoft.com/office/drawing/2014/main" id="{4B4E69B7-97F1-8171-FCBD-0E4AD3CB6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423" y="4505064"/>
            <a:ext cx="9031214" cy="132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130977" y="2958886"/>
            <a:ext cx="4007183" cy="940227"/>
          </a:xfrm>
        </p:spPr>
        <p:txBody>
          <a:bodyPr/>
          <a:lstStyle/>
          <a:p>
            <a:pPr rtl="0" eaLnBrk="1" latinLnBrk="0" hangingPunct="1"/>
            <a:r>
              <a:rPr lang="en-US" sz="6600" kern="1200" dirty="0">
                <a:solidFill>
                  <a:srgbClr val="FFFFFF"/>
                </a:solidFill>
                <a:effectLst/>
                <a:latin typeface="Calibri" panose="020F0502020204030204" pitchFamily="34" charset="0"/>
                <a:ea typeface="+mn-ea"/>
                <a:cs typeface="Calibri" panose="020F0502020204030204" pitchFamily="34" charset="0"/>
              </a:rPr>
              <a:t>Thank You</a:t>
            </a:r>
            <a:endParaRPr lang="en-US" dirty="0">
              <a:latin typeface="Calibri" panose="020F0502020204030204" pitchFamily="34" charset="0"/>
              <a:cs typeface="Calibri" panose="020F0502020204030204" pitchFamily="34" charset="0"/>
            </a:endParaRP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5367538" cy="3560763"/>
          </a:xfrm>
        </p:spPr>
        <p:txBody>
          <a:bodyPr/>
          <a:lstStyle/>
          <a:p>
            <a:r>
              <a:rPr lang="en-US" dirty="0"/>
              <a:t>Sep 11th– Doubt Solving Session</a:t>
            </a:r>
          </a:p>
          <a:p>
            <a:r>
              <a:rPr lang="en-US" dirty="0"/>
              <a:t>Sep 12th – Azure Synapse Analytics</a:t>
            </a:r>
          </a:p>
          <a:p>
            <a:r>
              <a:rPr lang="en-US" dirty="0"/>
              <a:t>Sep 13th– Power BI</a:t>
            </a:r>
          </a:p>
          <a:p>
            <a:r>
              <a:rPr lang="en-US" dirty="0"/>
              <a:t>Sep 14th – Power BI</a:t>
            </a:r>
          </a:p>
          <a:p>
            <a:r>
              <a:rPr lang="en-US" dirty="0"/>
              <a:t>Sep 15th – Power BI Hands on and Python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523220"/>
          </a:xfrm>
          <a:prstGeom prst="rect">
            <a:avLst/>
          </a:prstGeom>
          <a:noFill/>
        </p:spPr>
        <p:txBody>
          <a:bodyPr wrap="square" rtlCol="0">
            <a:spAutoFit/>
          </a:bodyPr>
          <a:lstStyle/>
          <a:p>
            <a:pPr algn="ctr"/>
            <a:r>
              <a:rPr lang="en-US" sz="2800" b="1" dirty="0"/>
              <a:t>Azure Synapse Analytics</a:t>
            </a:r>
          </a:p>
        </p:txBody>
      </p:sp>
      <p:sp>
        <p:nvSpPr>
          <p:cNvPr id="47" name="TextBox 46">
            <a:extLst>
              <a:ext uri="{FF2B5EF4-FFF2-40B4-BE49-F238E27FC236}">
                <a16:creationId xmlns:a16="http://schemas.microsoft.com/office/drawing/2014/main" id="{25A7A6C7-C28D-A650-BBCF-15F3686425D9}"/>
              </a:ext>
            </a:extLst>
          </p:cNvPr>
          <p:cNvSpPr txBox="1"/>
          <p:nvPr/>
        </p:nvSpPr>
        <p:spPr>
          <a:xfrm>
            <a:off x="1263941" y="1519995"/>
            <a:ext cx="9664117" cy="2585323"/>
          </a:xfrm>
          <a:prstGeom prst="rect">
            <a:avLst/>
          </a:prstGeom>
          <a:noFill/>
        </p:spPr>
        <p:txBody>
          <a:bodyPr wrap="square" rtlCol="0">
            <a:spAutoFit/>
          </a:bodyPr>
          <a:lstStyle/>
          <a:p>
            <a:pPr algn="just"/>
            <a:r>
              <a:rPr lang="en-US" b="1" dirty="0">
                <a:latin typeface="Calibri" panose="020F0502020204030204" pitchFamily="34" charset="0"/>
                <a:cs typeface="Calibri" panose="020F0502020204030204" pitchFamily="34" charset="0"/>
              </a:rPr>
              <a:t>Serverless SQL pool in Azure Synapse Analytics</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Every workspace comes with a serverless SQL that you can use to query data in the Azure Data Lake</a:t>
            </a:r>
          </a:p>
          <a:p>
            <a:pPr algn="just"/>
            <a:r>
              <a:rPr lang="en-US" b="1" dirty="0">
                <a:latin typeface="Calibri" panose="020F0502020204030204" pitchFamily="34" charset="0"/>
                <a:cs typeface="Calibri" panose="020F0502020204030204" pitchFamily="34" charset="0"/>
              </a:rPr>
              <a:t>Dedicated SQL pool</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Dedicated SQL pool represents a collection of  analytical resources that are provisioned when using synapse SQL.</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While Serverless doesn’t store data, only access data from storage accounts and scale the MPP environment automatically, the dedicate SQL pool keeps a static number of servers according to the service level we choose and a constant number of distributions always 60.</a:t>
            </a:r>
          </a:p>
        </p:txBody>
      </p:sp>
      <p:pic>
        <p:nvPicPr>
          <p:cNvPr id="1026" name="Picture 2" descr="Image result for Microsoft Azure Synapse Analytics">
            <a:extLst>
              <a:ext uri="{FF2B5EF4-FFF2-40B4-BE49-F238E27FC236}">
                <a16:creationId xmlns:a16="http://schemas.microsoft.com/office/drawing/2014/main" id="{D9D06F66-A912-BE94-8F0B-FD0983A8C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323" y="4219662"/>
            <a:ext cx="3731354" cy="209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t>Power BI</a:t>
            </a:r>
            <a:endParaRPr lang="en-US" b="1" dirty="0"/>
          </a:p>
        </p:txBody>
      </p:sp>
      <p:sp>
        <p:nvSpPr>
          <p:cNvPr id="47" name="TextBox 46">
            <a:extLst>
              <a:ext uri="{FF2B5EF4-FFF2-40B4-BE49-F238E27FC236}">
                <a16:creationId xmlns:a16="http://schemas.microsoft.com/office/drawing/2014/main" id="{25A7A6C7-C28D-A650-BBCF-15F3686425D9}"/>
              </a:ext>
            </a:extLst>
          </p:cNvPr>
          <p:cNvSpPr txBox="1"/>
          <p:nvPr/>
        </p:nvSpPr>
        <p:spPr>
          <a:xfrm>
            <a:off x="1131116" y="1945291"/>
            <a:ext cx="3853343" cy="2967415"/>
          </a:xfrm>
          <a:prstGeom prst="rect">
            <a:avLst/>
          </a:prstGeom>
          <a:noFill/>
        </p:spPr>
        <p:txBody>
          <a:bodyPr wrap="square" rtlCol="0">
            <a:spAutoFit/>
          </a:bodyPr>
          <a:lstStyle/>
          <a:p>
            <a:pPr algn="l">
              <a:lnSpc>
                <a:spcPct val="150000"/>
              </a:lnSpc>
            </a:pPr>
            <a:r>
              <a:rPr lang="en-US" sz="1400" b="1" i="0" dirty="0">
                <a:effectLst/>
                <a:latin typeface="Calibri" panose="020F0502020204030204" pitchFamily="34" charset="0"/>
                <a:cs typeface="Calibri" panose="020F0502020204030204" pitchFamily="34" charset="0"/>
              </a:rPr>
              <a:t>Power BI</a:t>
            </a:r>
          </a:p>
          <a:p>
            <a:pPr marL="285750" indent="-285750" algn="l">
              <a:lnSpc>
                <a:spcPct val="150000"/>
              </a:lnSpc>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Microsoft Power BI is an interactive data visualization software product developed by Microsoft with a primary focus on business intelligence.</a:t>
            </a:r>
          </a:p>
          <a:p>
            <a:pPr algn="l">
              <a:lnSpc>
                <a:spcPct val="150000"/>
              </a:lnSpc>
            </a:pPr>
            <a:r>
              <a:rPr lang="en-US" sz="1400" b="1" i="0" dirty="0">
                <a:effectLst/>
                <a:latin typeface="Calibri" panose="020F0502020204030204" pitchFamily="34" charset="0"/>
                <a:cs typeface="Calibri" panose="020F0502020204030204" pitchFamily="34" charset="0"/>
              </a:rPr>
              <a:t>Power Query</a:t>
            </a:r>
          </a:p>
          <a:p>
            <a:pPr marL="285750" indent="-285750" algn="l">
              <a:lnSpc>
                <a:spcPct val="150000"/>
              </a:lnSpc>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It is a Data Transformation and Data Preparation tool included with Microsoft excel and Microsoft power bi.</a:t>
            </a:r>
          </a:p>
        </p:txBody>
      </p:sp>
      <p:pic>
        <p:nvPicPr>
          <p:cNvPr id="2" name="Picture 1">
            <a:extLst>
              <a:ext uri="{FF2B5EF4-FFF2-40B4-BE49-F238E27FC236}">
                <a16:creationId xmlns:a16="http://schemas.microsoft.com/office/drawing/2014/main" id="{F005EE65-8F1E-D20C-CAD7-BE07F445C104}"/>
              </a:ext>
            </a:extLst>
          </p:cNvPr>
          <p:cNvPicPr>
            <a:picLocks noChangeAspect="1"/>
          </p:cNvPicPr>
          <p:nvPr/>
        </p:nvPicPr>
        <p:blipFill>
          <a:blip r:embed="rId2"/>
          <a:stretch>
            <a:fillRect/>
          </a:stretch>
        </p:blipFill>
        <p:spPr>
          <a:xfrm>
            <a:off x="5117284" y="1681797"/>
            <a:ext cx="5943600" cy="3494405"/>
          </a:xfrm>
          <a:prstGeom prst="rect">
            <a:avLst/>
          </a:prstGeom>
        </p:spPr>
      </p:pic>
    </p:spTree>
    <p:extLst>
      <p:ext uri="{BB962C8B-B14F-4D97-AF65-F5344CB8AC3E}">
        <p14:creationId xmlns:p14="http://schemas.microsoft.com/office/powerpoint/2010/main" val="185402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589072"/>
          </a:xfrm>
          <a:prstGeom prst="rect">
            <a:avLst/>
          </a:prstGeom>
          <a:noFill/>
        </p:spPr>
        <p:txBody>
          <a:bodyPr wrap="square" rtlCol="0">
            <a:spAutoFit/>
          </a:bodyPr>
          <a:lstStyle/>
          <a:p>
            <a:pPr algn="ctr">
              <a:lnSpc>
                <a:spcPct val="150000"/>
              </a:lnSpc>
            </a:pPr>
            <a:r>
              <a:rPr lang="en-US" sz="2400" b="1" dirty="0">
                <a:latin typeface="Calibri" panose="020F0502020204030204" pitchFamily="34" charset="0"/>
                <a:cs typeface="Calibri" panose="020F0502020204030204" pitchFamily="34" charset="0"/>
              </a:rPr>
              <a:t>Azure Power BI</a:t>
            </a:r>
          </a:p>
        </p:txBody>
      </p:sp>
      <p:pic>
        <p:nvPicPr>
          <p:cNvPr id="2" name="Picture 1">
            <a:extLst>
              <a:ext uri="{FF2B5EF4-FFF2-40B4-BE49-F238E27FC236}">
                <a16:creationId xmlns:a16="http://schemas.microsoft.com/office/drawing/2014/main" id="{2D441A16-EDA3-8BB4-E37C-F8B851D8F40C}"/>
              </a:ext>
            </a:extLst>
          </p:cNvPr>
          <p:cNvPicPr>
            <a:picLocks noChangeAspect="1"/>
          </p:cNvPicPr>
          <p:nvPr/>
        </p:nvPicPr>
        <p:blipFill>
          <a:blip r:embed="rId2"/>
          <a:stretch>
            <a:fillRect/>
          </a:stretch>
        </p:blipFill>
        <p:spPr>
          <a:xfrm>
            <a:off x="2142688" y="1862390"/>
            <a:ext cx="7781488" cy="4299771"/>
          </a:xfrm>
          <a:prstGeom prst="rect">
            <a:avLst/>
          </a:prstGeom>
        </p:spPr>
      </p:pic>
      <p:sp>
        <p:nvSpPr>
          <p:cNvPr id="3" name="TextBox 2">
            <a:extLst>
              <a:ext uri="{FF2B5EF4-FFF2-40B4-BE49-F238E27FC236}">
                <a16:creationId xmlns:a16="http://schemas.microsoft.com/office/drawing/2014/main" id="{854CC445-F5F7-AC33-7096-5C94FBB90E97}"/>
              </a:ext>
            </a:extLst>
          </p:cNvPr>
          <p:cNvSpPr txBox="1"/>
          <p:nvPr/>
        </p:nvSpPr>
        <p:spPr>
          <a:xfrm>
            <a:off x="2055303" y="1318914"/>
            <a:ext cx="2818701" cy="369332"/>
          </a:xfrm>
          <a:prstGeom prst="rect">
            <a:avLst/>
          </a:prstGeom>
          <a:noFill/>
        </p:spPr>
        <p:txBody>
          <a:bodyPr wrap="square" rtlCol="0">
            <a:spAutoFit/>
          </a:bodyPr>
          <a:lstStyle/>
          <a:p>
            <a:r>
              <a:rPr lang="en-US" b="1" dirty="0"/>
              <a:t>Join or Merging two tables</a:t>
            </a:r>
          </a:p>
        </p:txBody>
      </p:sp>
    </p:spTree>
    <p:extLst>
      <p:ext uri="{BB962C8B-B14F-4D97-AF65-F5344CB8AC3E}">
        <p14:creationId xmlns:p14="http://schemas.microsoft.com/office/powerpoint/2010/main" val="57930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523220"/>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Azure Power BI</a:t>
            </a:r>
            <a:endParaRPr lang="en-US"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89A3E47-0D4B-30AC-0BB9-FCF86FA0DAA0}"/>
              </a:ext>
            </a:extLst>
          </p:cNvPr>
          <p:cNvSpPr txBox="1"/>
          <p:nvPr/>
        </p:nvSpPr>
        <p:spPr>
          <a:xfrm>
            <a:off x="1692828" y="1529444"/>
            <a:ext cx="900767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Creating Hierarchy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Building different charts based on a scenario</a:t>
            </a:r>
          </a:p>
          <a:p>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2930F1A-E4C8-590C-0BB6-6DF7A2BDBB34}"/>
              </a:ext>
            </a:extLst>
          </p:cNvPr>
          <p:cNvPicPr>
            <a:picLocks noChangeAspect="1"/>
          </p:cNvPicPr>
          <p:nvPr/>
        </p:nvPicPr>
        <p:blipFill>
          <a:blip r:embed="rId2"/>
          <a:stretch>
            <a:fillRect/>
          </a:stretch>
        </p:blipFill>
        <p:spPr>
          <a:xfrm>
            <a:off x="2276562" y="2448061"/>
            <a:ext cx="7638875" cy="3923085"/>
          </a:xfrm>
          <a:prstGeom prst="rect">
            <a:avLst/>
          </a:prstGeom>
        </p:spPr>
      </p:pic>
    </p:spTree>
    <p:extLst>
      <p:ext uri="{BB962C8B-B14F-4D97-AF65-F5344CB8AC3E}">
        <p14:creationId xmlns:p14="http://schemas.microsoft.com/office/powerpoint/2010/main" val="3260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29443-CEE2-81E6-FA24-BDDB90E8D2FA}"/>
              </a:ext>
            </a:extLst>
          </p:cNvPr>
          <p:cNvPicPr>
            <a:picLocks noChangeAspect="1"/>
          </p:cNvPicPr>
          <p:nvPr/>
        </p:nvPicPr>
        <p:blipFill>
          <a:blip r:embed="rId2"/>
          <a:stretch>
            <a:fillRect/>
          </a:stretch>
        </p:blipFill>
        <p:spPr>
          <a:xfrm>
            <a:off x="1809749" y="2039392"/>
            <a:ext cx="8572502" cy="4114800"/>
          </a:xfrm>
          <a:prstGeom prst="rect">
            <a:avLst/>
          </a:prstGeom>
          <a:noFill/>
        </p:spPr>
      </p:pic>
      <p:sp>
        <p:nvSpPr>
          <p:cNvPr id="45" name="TextBox 44">
            <a:extLst>
              <a:ext uri="{FF2B5EF4-FFF2-40B4-BE49-F238E27FC236}">
                <a16:creationId xmlns:a16="http://schemas.microsoft.com/office/drawing/2014/main" id="{F60F9131-0BAD-081B-75F6-1D6075F439F2}"/>
              </a:ext>
            </a:extLst>
          </p:cNvPr>
          <p:cNvSpPr txBox="1"/>
          <p:nvPr/>
        </p:nvSpPr>
        <p:spPr>
          <a:xfrm>
            <a:off x="838200" y="635000"/>
            <a:ext cx="10515600" cy="700115"/>
          </a:xfrm>
          <a:prstGeom prst="rect">
            <a:avLst/>
          </a:prstGeom>
        </p:spPr>
        <p:txBody>
          <a:bodyPr rtlCol="0" anchor="ctr">
            <a:normAutofit/>
          </a:bodyPr>
          <a:lstStyle/>
          <a:p>
            <a:pPr algn="ctr">
              <a:lnSpc>
                <a:spcPct val="90000"/>
              </a:lnSpc>
              <a:spcBef>
                <a:spcPct val="0"/>
              </a:spcBef>
              <a:spcAft>
                <a:spcPts val="600"/>
              </a:spcAft>
            </a:pPr>
            <a:r>
              <a:rPr lang="en-US" sz="4400" b="1" kern="1200">
                <a:latin typeface="+mj-lt"/>
                <a:ea typeface="+mj-ea"/>
                <a:cs typeface="+mj-cs"/>
              </a:rPr>
              <a:t>Azure Hands On</a:t>
            </a:r>
          </a:p>
        </p:txBody>
      </p:sp>
    </p:spTree>
    <p:extLst>
      <p:ext uri="{BB962C8B-B14F-4D97-AF65-F5344CB8AC3E}">
        <p14:creationId xmlns:p14="http://schemas.microsoft.com/office/powerpoint/2010/main" val="376064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Power BI Hands On Assessment</a:t>
            </a:r>
          </a:p>
        </p:txBody>
      </p:sp>
      <p:sp>
        <p:nvSpPr>
          <p:cNvPr id="3" name="TextBox 2">
            <a:extLst>
              <a:ext uri="{FF2B5EF4-FFF2-40B4-BE49-F238E27FC236}">
                <a16:creationId xmlns:a16="http://schemas.microsoft.com/office/drawing/2014/main" id="{53057B58-1C8D-7E25-8927-11FBAC4D0056}"/>
              </a:ext>
            </a:extLst>
          </p:cNvPr>
          <p:cNvSpPr txBox="1"/>
          <p:nvPr/>
        </p:nvSpPr>
        <p:spPr>
          <a:xfrm>
            <a:off x="1263941" y="1388027"/>
            <a:ext cx="9664117" cy="1200329"/>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Scenario</a:t>
            </a:r>
            <a:r>
              <a:rPr lang="en-US" dirty="0">
                <a:latin typeface="Calibri" panose="020F0502020204030204" pitchFamily="34" charset="0"/>
                <a:cs typeface="Calibri" panose="020F0502020204030204" pitchFamily="34" charset="0"/>
              </a:rPr>
              <a:t>: Sales Performance Analysis with Power BI</a:t>
            </a:r>
          </a:p>
          <a:p>
            <a:r>
              <a:rPr lang="en-US" dirty="0">
                <a:latin typeface="Calibri" panose="020F0502020204030204" pitchFamily="34" charset="0"/>
                <a:cs typeface="Calibri" panose="020F0502020204030204" pitchFamily="34" charset="0"/>
              </a:rPr>
              <a:t>In this scenario, let's imagine you work for a retail company and you've been tasked with analyzing the sales performance of your products and stores using Power BI. You have multiple data sources and tables to work with, and your goal is to provide actionable insights to improve sales strategies.</a:t>
            </a:r>
          </a:p>
        </p:txBody>
      </p:sp>
      <p:pic>
        <p:nvPicPr>
          <p:cNvPr id="2" name="Picture 1">
            <a:extLst>
              <a:ext uri="{FF2B5EF4-FFF2-40B4-BE49-F238E27FC236}">
                <a16:creationId xmlns:a16="http://schemas.microsoft.com/office/drawing/2014/main" id="{5CC5E97D-A9ED-21EB-C08F-67C53EC97DA9}"/>
              </a:ext>
            </a:extLst>
          </p:cNvPr>
          <p:cNvPicPr>
            <a:picLocks noChangeAspect="1"/>
          </p:cNvPicPr>
          <p:nvPr/>
        </p:nvPicPr>
        <p:blipFill>
          <a:blip r:embed="rId2"/>
          <a:stretch>
            <a:fillRect/>
          </a:stretch>
        </p:blipFill>
        <p:spPr>
          <a:xfrm>
            <a:off x="1932614" y="2655467"/>
            <a:ext cx="8326772" cy="3699898"/>
          </a:xfrm>
          <a:prstGeom prst="rect">
            <a:avLst/>
          </a:prstGeom>
        </p:spPr>
      </p:pic>
    </p:spTree>
    <p:extLst>
      <p:ext uri="{BB962C8B-B14F-4D97-AF65-F5344CB8AC3E}">
        <p14:creationId xmlns:p14="http://schemas.microsoft.com/office/powerpoint/2010/main" val="302073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F60F9131-0BAD-081B-75F6-1D6075F439F2}"/>
              </a:ext>
            </a:extLst>
          </p:cNvPr>
          <p:cNvSpPr txBox="1"/>
          <p:nvPr/>
        </p:nvSpPr>
        <p:spPr>
          <a:xfrm>
            <a:off x="964734" y="729842"/>
            <a:ext cx="9664117"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Python</a:t>
            </a:r>
          </a:p>
        </p:txBody>
      </p:sp>
      <p:sp>
        <p:nvSpPr>
          <p:cNvPr id="3" name="TextBox 2">
            <a:extLst>
              <a:ext uri="{FF2B5EF4-FFF2-40B4-BE49-F238E27FC236}">
                <a16:creationId xmlns:a16="http://schemas.microsoft.com/office/drawing/2014/main" id="{53057B58-1C8D-7E25-8927-11FBAC4D0056}"/>
              </a:ext>
            </a:extLst>
          </p:cNvPr>
          <p:cNvSpPr txBox="1"/>
          <p:nvPr/>
        </p:nvSpPr>
        <p:spPr>
          <a:xfrm>
            <a:off x="1263941" y="1191507"/>
            <a:ext cx="9664117"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Types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Arithmetic operators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Lists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Tuples</a:t>
            </a:r>
          </a:p>
        </p:txBody>
      </p:sp>
      <p:pic>
        <p:nvPicPr>
          <p:cNvPr id="2052" name="Picture 4" descr="image">
            <a:extLst>
              <a:ext uri="{FF2B5EF4-FFF2-40B4-BE49-F238E27FC236}">
                <a16:creationId xmlns:a16="http://schemas.microsoft.com/office/drawing/2014/main" id="{463E495E-DB37-3965-0D02-09552F85D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936" y="2584783"/>
            <a:ext cx="9368915" cy="26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37206"/>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Geometric presentation</Template>
  <TotalTime>433</TotalTime>
  <Words>293</Words>
  <Application>Microsoft Office PowerPoint</Application>
  <PresentationFormat>Widescreen</PresentationFormat>
  <Paragraphs>40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Corbel</vt:lpstr>
      <vt:lpstr>Wingdings</vt:lpstr>
      <vt:lpstr>Office Theme</vt:lpstr>
      <vt:lpstr>Custom Bootcamp</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Foundational Bootcamp</dc:title>
  <dc:creator>Pagidala, Saketh Reddy SBOBNG-PTIY/FHB</dc:creator>
  <cp:lastModifiedBy>Pagidala, Saketh Reddy SBOBNG-PTIY/FHB</cp:lastModifiedBy>
  <cp:revision>16</cp:revision>
  <dcterms:created xsi:type="dcterms:W3CDTF">2023-08-24T15:48:38Z</dcterms:created>
  <dcterms:modified xsi:type="dcterms:W3CDTF">2023-09-15T09:13:21Z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