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9753600" cy="7315200"/>
  <p:notesSz cx="6858000" cy="9144000"/>
  <p:embeddedFontLst>
    <p:embeddedFont>
      <p:font typeface="Arial Bold" panose="020B0704020202020204" pitchFamily="34" charset="0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 Bold" panose="020B0604020202020204" charset="0"/>
      <p:regular r:id="rId38"/>
    </p:embeddedFont>
    <p:embeddedFont>
      <p:font typeface="Times New Roman Bold" panose="02020803070505020304" pitchFamily="18" charset="0"/>
      <p:bold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87680" y="2113280"/>
            <a:ext cx="8637669" cy="4041479"/>
            <a:chOff x="0" y="0"/>
            <a:chExt cx="11516892" cy="53886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516868" cy="5388610"/>
            </a:xfrm>
            <a:custGeom>
              <a:avLst/>
              <a:gdLst/>
              <a:ahLst/>
              <a:cxnLst/>
              <a:rect l="l" t="t" r="r" b="b"/>
              <a:pathLst>
                <a:path w="11516868" h="5388610">
                  <a:moveTo>
                    <a:pt x="0" y="0"/>
                  </a:moveTo>
                  <a:lnTo>
                    <a:pt x="11516868" y="0"/>
                  </a:lnTo>
                  <a:lnTo>
                    <a:pt x="11516868" y="5388610"/>
                  </a:lnTo>
                  <a:lnTo>
                    <a:pt x="0" y="53886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80946" y="2158999"/>
            <a:ext cx="8451138" cy="340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7"/>
              </a:lnSpc>
            </a:pPr>
            <a:r>
              <a:rPr lang="en-US" sz="2133">
                <a:solidFill>
                  <a:srgbClr val="000000"/>
                </a:solidFill>
                <a:latin typeface="Arial Bold"/>
              </a:rPr>
              <a:t>Team_No: 08</a:t>
            </a:r>
            <a:r>
              <a:rPr lang="en-US" sz="2133">
                <a:solidFill>
                  <a:srgbClr val="000000"/>
                </a:solidFill>
                <a:latin typeface="Arial"/>
              </a:rPr>
              <a:t>		</a:t>
            </a: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ts val="2047"/>
              </a:lnSpc>
            </a:pPr>
            <a:r>
              <a:rPr lang="en-US" sz="2133">
                <a:solidFill>
                  <a:srgbClr val="000000"/>
                </a:solidFill>
                <a:latin typeface="Arial Bold"/>
              </a:rPr>
              <a:t>Project  Advisor:  </a:t>
            </a:r>
          </a:p>
          <a:p>
            <a:pPr algn="l">
              <a:lnSpc>
                <a:spcPts val="2047"/>
              </a:lnSpc>
            </a:pPr>
            <a:r>
              <a:rPr lang="en-US" sz="2133">
                <a:solidFill>
                  <a:srgbClr val="000000"/>
                </a:solidFill>
                <a:latin typeface="Arial Bold"/>
              </a:rPr>
              <a:t>Ms. Kavitha C.R. &amp; Mr. Nippunn Kumaar A.A./ Asst. Prof.(Sr.Gr.)  CSE Dept.</a:t>
            </a:r>
          </a:p>
          <a:p>
            <a:pPr algn="l">
              <a:lnSpc>
                <a:spcPts val="2047"/>
              </a:lnSpc>
            </a:pPr>
            <a:endParaRPr lang="en-US" sz="2133">
              <a:solidFill>
                <a:srgbClr val="000000"/>
              </a:solidFill>
              <a:latin typeface="Arial Bold"/>
            </a:endParaRPr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34422"/>
              </p:ext>
            </p:extLst>
          </p:nvPr>
        </p:nvGraphicFramePr>
        <p:xfrm>
          <a:off x="731520" y="2606674"/>
          <a:ext cx="8493760" cy="1732831"/>
        </p:xfrm>
        <a:graphic>
          <a:graphicData uri="http://schemas.openxmlformats.org/drawingml/2006/table">
            <a:tbl>
              <a:tblPr/>
              <a:tblGrid>
                <a:gridCol w="83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524">
                <a:tc>
                  <a:txBody>
                    <a:bodyPr/>
                    <a:lstStyle/>
                    <a:p>
                      <a:pPr algn="ctr">
                        <a:lnSpc>
                          <a:spcPts val="2047"/>
                        </a:lnSpc>
                        <a:defRPr/>
                      </a:pPr>
                      <a:r>
                        <a:rPr lang="en-US" sz="1706" dirty="0" err="1">
                          <a:solidFill>
                            <a:srgbClr val="000000"/>
                          </a:solidFill>
                          <a:latin typeface="Times New Roman Bold"/>
                        </a:rPr>
                        <a:t>S.No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7"/>
                        </a:lnSpc>
                        <a:defRPr/>
                      </a:pPr>
                      <a:r>
                        <a:rPr lang="en-US" sz="1706">
                          <a:solidFill>
                            <a:srgbClr val="000000"/>
                          </a:solidFill>
                          <a:latin typeface="Times New Roman Bold"/>
                        </a:rPr>
                        <a:t>Reg.No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7"/>
                        </a:lnSpc>
                        <a:defRPr/>
                      </a:pPr>
                      <a:r>
                        <a:rPr lang="en-US" sz="1706">
                          <a:solidFill>
                            <a:srgbClr val="000000"/>
                          </a:solidFill>
                          <a:latin typeface="Times New Roman Bold"/>
                        </a:rPr>
                        <a:t>Name of the Student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7"/>
                        </a:lnSpc>
                        <a:defRPr/>
                      </a:pPr>
                      <a:r>
                        <a:rPr lang="en-US" sz="1706">
                          <a:solidFill>
                            <a:srgbClr val="000000"/>
                          </a:solidFill>
                          <a:latin typeface="Times New Roman Bold"/>
                        </a:rPr>
                        <a:t>Section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82"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BL.EN.U4CSE20046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                   G.SAKETH REDDY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        CSE A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BL.EN.U4CSE20034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D.MANIKANTA RAMACHANDRA RAJU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        CSE A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82"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>
                          <a:solidFill>
                            <a:srgbClr val="000000"/>
                          </a:solidFill>
                          <a:latin typeface="Times New Roman"/>
                        </a:rPr>
                        <a:t>BL.EN.U4CSE20118</a:t>
                      </a:r>
                      <a:endParaRPr 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1"/>
                        </a:lnSpc>
                        <a:defRPr/>
                      </a:pPr>
                      <a:r>
                        <a:rPr lang="en-US" sz="1493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P.CHARITHARTHA REDDY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1"/>
                        </a:lnSpc>
                        <a:defRPr/>
                      </a:pPr>
                      <a:r>
                        <a:rPr lang="en-US" sz="1493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CSE B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1544320" y="420273"/>
            <a:ext cx="7180024" cy="622495"/>
            <a:chOff x="0" y="0"/>
            <a:chExt cx="9573365" cy="8299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573365" cy="829993"/>
            </a:xfrm>
            <a:custGeom>
              <a:avLst/>
              <a:gdLst/>
              <a:ahLst/>
              <a:cxnLst/>
              <a:rect l="l" t="t" r="r" b="b"/>
              <a:pathLst>
                <a:path w="9573365" h="829993">
                  <a:moveTo>
                    <a:pt x="0" y="0"/>
                  </a:moveTo>
                  <a:lnTo>
                    <a:pt x="9573365" y="0"/>
                  </a:lnTo>
                  <a:lnTo>
                    <a:pt x="9573365" y="829993"/>
                  </a:lnTo>
                  <a:lnTo>
                    <a:pt x="0" y="8299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-1524" y="-1524"/>
              <a:ext cx="9576413" cy="833041"/>
            </a:xfrm>
            <a:custGeom>
              <a:avLst/>
              <a:gdLst/>
              <a:ahLst/>
              <a:cxnLst/>
              <a:rect l="l" t="t" r="r" b="b"/>
              <a:pathLst>
                <a:path w="9576413" h="833041">
                  <a:moveTo>
                    <a:pt x="1524" y="0"/>
                  </a:moveTo>
                  <a:lnTo>
                    <a:pt x="9574889" y="0"/>
                  </a:lnTo>
                  <a:cubicBezTo>
                    <a:pt x="9575778" y="0"/>
                    <a:pt x="9576413" y="762"/>
                    <a:pt x="9576413" y="1524"/>
                  </a:cubicBezTo>
                  <a:lnTo>
                    <a:pt x="9576413" y="831517"/>
                  </a:lnTo>
                  <a:cubicBezTo>
                    <a:pt x="9576413" y="832406"/>
                    <a:pt x="9575651" y="833041"/>
                    <a:pt x="9574889" y="833041"/>
                  </a:cubicBezTo>
                  <a:lnTo>
                    <a:pt x="1524" y="833041"/>
                  </a:lnTo>
                  <a:cubicBezTo>
                    <a:pt x="635" y="833041"/>
                    <a:pt x="0" y="832279"/>
                    <a:pt x="0" y="831517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469"/>
                  </a:moveTo>
                  <a:lnTo>
                    <a:pt x="1524" y="1524"/>
                  </a:lnTo>
                  <a:lnTo>
                    <a:pt x="3020" y="1524"/>
                  </a:lnTo>
                  <a:lnTo>
                    <a:pt x="3020" y="831517"/>
                  </a:lnTo>
                  <a:lnTo>
                    <a:pt x="1524" y="831517"/>
                  </a:lnTo>
                  <a:lnTo>
                    <a:pt x="1524" y="829572"/>
                  </a:lnTo>
                  <a:lnTo>
                    <a:pt x="9574889" y="829572"/>
                  </a:lnTo>
                  <a:lnTo>
                    <a:pt x="9574889" y="831517"/>
                  </a:lnTo>
                  <a:lnTo>
                    <a:pt x="9573393" y="831517"/>
                  </a:lnTo>
                  <a:lnTo>
                    <a:pt x="9573393" y="1524"/>
                  </a:lnTo>
                  <a:lnTo>
                    <a:pt x="9574889" y="1524"/>
                  </a:lnTo>
                  <a:lnTo>
                    <a:pt x="9574889" y="3469"/>
                  </a:lnTo>
                  <a:lnTo>
                    <a:pt x="1524" y="34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753600" cy="707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000000"/>
                  </a:solidFill>
                  <a:latin typeface="Arial"/>
                </a:rPr>
                <a:t>19CSE453 Natural Language Processing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12706" y="1345777"/>
            <a:ext cx="813138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000000"/>
                </a:solidFill>
                <a:latin typeface="Times New Roman Bold"/>
              </a:rPr>
              <a:t>SMS SPAM DETECTION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007027" y="416772"/>
            <a:ext cx="138668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235999" y="2735436"/>
            <a:ext cx="1500599" cy="1500599"/>
            <a:chOff x="0" y="0"/>
            <a:chExt cx="2000799" cy="200079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00758" cy="2000758"/>
            </a:xfrm>
            <a:custGeom>
              <a:avLst/>
              <a:gdLst/>
              <a:ahLst/>
              <a:cxnLst/>
              <a:rect l="l" t="t" r="r" b="b"/>
              <a:pathLst>
                <a:path w="2000758" h="2000758">
                  <a:moveTo>
                    <a:pt x="0" y="1000379"/>
                  </a:moveTo>
                  <a:cubicBezTo>
                    <a:pt x="0" y="447929"/>
                    <a:pt x="447929" y="0"/>
                    <a:pt x="1000379" y="0"/>
                  </a:cubicBezTo>
                  <a:cubicBezTo>
                    <a:pt x="1552829" y="0"/>
                    <a:pt x="2000758" y="447929"/>
                    <a:pt x="2000758" y="1000379"/>
                  </a:cubicBezTo>
                  <a:cubicBezTo>
                    <a:pt x="2000758" y="1552829"/>
                    <a:pt x="1552829" y="2000758"/>
                    <a:pt x="1000379" y="2000758"/>
                  </a:cubicBezTo>
                  <a:cubicBezTo>
                    <a:pt x="447929" y="2000758"/>
                    <a:pt x="0" y="1552956"/>
                    <a:pt x="0" y="1000379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55799" y="3055235"/>
            <a:ext cx="860999" cy="860999"/>
            <a:chOff x="0" y="0"/>
            <a:chExt cx="1147999" cy="11479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7953" cy="1147953"/>
            </a:xfrm>
            <a:custGeom>
              <a:avLst/>
              <a:gdLst/>
              <a:ahLst/>
              <a:cxnLst/>
              <a:rect l="l" t="t" r="r" b="b"/>
              <a:pathLst>
                <a:path w="1147953" h="1147953">
                  <a:moveTo>
                    <a:pt x="0" y="0"/>
                  </a:moveTo>
                  <a:lnTo>
                    <a:pt x="1147953" y="0"/>
                  </a:lnTo>
                  <a:lnTo>
                    <a:pt x="1147953" y="1147953"/>
                  </a:lnTo>
                  <a:lnTo>
                    <a:pt x="0" y="1147953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4126499" y="2735436"/>
            <a:ext cx="1500599" cy="1500599"/>
            <a:chOff x="0" y="0"/>
            <a:chExt cx="2000799" cy="200079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00758" cy="2000758"/>
            </a:xfrm>
            <a:custGeom>
              <a:avLst/>
              <a:gdLst/>
              <a:ahLst/>
              <a:cxnLst/>
              <a:rect l="l" t="t" r="r" b="b"/>
              <a:pathLst>
                <a:path w="2000758" h="2000758">
                  <a:moveTo>
                    <a:pt x="0" y="1000379"/>
                  </a:moveTo>
                  <a:cubicBezTo>
                    <a:pt x="0" y="447929"/>
                    <a:pt x="447929" y="0"/>
                    <a:pt x="1000379" y="0"/>
                  </a:cubicBezTo>
                  <a:cubicBezTo>
                    <a:pt x="1552829" y="0"/>
                    <a:pt x="2000758" y="447929"/>
                    <a:pt x="2000758" y="1000379"/>
                  </a:cubicBezTo>
                  <a:cubicBezTo>
                    <a:pt x="2000758" y="1552829"/>
                    <a:pt x="1552829" y="2000758"/>
                    <a:pt x="1000379" y="2000758"/>
                  </a:cubicBezTo>
                  <a:cubicBezTo>
                    <a:pt x="447929" y="2000758"/>
                    <a:pt x="0" y="1552956"/>
                    <a:pt x="0" y="1000379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446300" y="3055235"/>
            <a:ext cx="860999" cy="860999"/>
            <a:chOff x="0" y="0"/>
            <a:chExt cx="1147999" cy="114799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47953" cy="1147953"/>
            </a:xfrm>
            <a:custGeom>
              <a:avLst/>
              <a:gdLst/>
              <a:ahLst/>
              <a:cxnLst/>
              <a:rect l="l" t="t" r="r" b="b"/>
              <a:pathLst>
                <a:path w="1147953" h="1147953">
                  <a:moveTo>
                    <a:pt x="0" y="0"/>
                  </a:moveTo>
                  <a:lnTo>
                    <a:pt x="1147953" y="0"/>
                  </a:lnTo>
                  <a:lnTo>
                    <a:pt x="1147953" y="1147953"/>
                  </a:lnTo>
                  <a:lnTo>
                    <a:pt x="0" y="1147953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016999" y="2735436"/>
            <a:ext cx="1500599" cy="1500599"/>
            <a:chOff x="0" y="0"/>
            <a:chExt cx="2000799" cy="200079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00758" cy="2000758"/>
            </a:xfrm>
            <a:custGeom>
              <a:avLst/>
              <a:gdLst/>
              <a:ahLst/>
              <a:cxnLst/>
              <a:rect l="l" t="t" r="r" b="b"/>
              <a:pathLst>
                <a:path w="2000758" h="2000758">
                  <a:moveTo>
                    <a:pt x="0" y="1000379"/>
                  </a:moveTo>
                  <a:cubicBezTo>
                    <a:pt x="0" y="447929"/>
                    <a:pt x="447929" y="0"/>
                    <a:pt x="1000379" y="0"/>
                  </a:cubicBezTo>
                  <a:cubicBezTo>
                    <a:pt x="1552829" y="0"/>
                    <a:pt x="2000758" y="447929"/>
                    <a:pt x="2000758" y="1000379"/>
                  </a:cubicBezTo>
                  <a:cubicBezTo>
                    <a:pt x="2000758" y="1552829"/>
                    <a:pt x="1552829" y="2000758"/>
                    <a:pt x="1000379" y="2000758"/>
                  </a:cubicBezTo>
                  <a:cubicBezTo>
                    <a:pt x="447929" y="2000758"/>
                    <a:pt x="0" y="1552956"/>
                    <a:pt x="0" y="1000379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336800" y="3055235"/>
            <a:ext cx="860999" cy="860999"/>
            <a:chOff x="0" y="0"/>
            <a:chExt cx="1147999" cy="114799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47953" cy="1147953"/>
            </a:xfrm>
            <a:custGeom>
              <a:avLst/>
              <a:gdLst/>
              <a:ahLst/>
              <a:cxnLst/>
              <a:rect l="l" t="t" r="r" b="b"/>
              <a:pathLst>
                <a:path w="1147953" h="1147953">
                  <a:moveTo>
                    <a:pt x="0" y="0"/>
                  </a:moveTo>
                  <a:lnTo>
                    <a:pt x="1147953" y="0"/>
                  </a:lnTo>
                  <a:lnTo>
                    <a:pt x="1147953" y="1147953"/>
                  </a:lnTo>
                  <a:lnTo>
                    <a:pt x="0" y="1147953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751220" y="4688831"/>
            <a:ext cx="2470160" cy="811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"/>
              </a:lnSpc>
            </a:pPr>
            <a:r>
              <a:rPr lang="en-US" sz="1173">
                <a:solidFill>
                  <a:srgbClr val="000000"/>
                </a:solidFill>
                <a:latin typeface="Times New Roman"/>
              </a:rPr>
              <a:t>Exploratory Data Analysis (EDA) in NLP involves analyzing and visualizing textual data to gain insights and understanding.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41719" y="4688831"/>
            <a:ext cx="2470160" cy="811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"/>
              </a:lnSpc>
            </a:pPr>
            <a:r>
              <a:rPr lang="en-US" sz="1173">
                <a:solidFill>
                  <a:srgbClr val="000000"/>
                </a:solidFill>
                <a:latin typeface="Times New Roman"/>
              </a:rPr>
              <a:t>EDA helps in understanding the characteristics, patterns, and relationships within the text data.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32219" y="4688831"/>
            <a:ext cx="2470160" cy="811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"/>
              </a:lnSpc>
            </a:pPr>
            <a:r>
              <a:rPr lang="en-US" sz="1173">
                <a:solidFill>
                  <a:srgbClr val="000000"/>
                </a:solidFill>
                <a:latin typeface="Times New Roman"/>
              </a:rPr>
              <a:t>EDA techniques are used to preprocess and explore the textual data before applying NLP models or algorithms.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62373" y="1552758"/>
            <a:ext cx="7139821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>
                <a:solidFill>
                  <a:srgbClr val="000000"/>
                </a:solidFill>
                <a:latin typeface="Times New Roman Bold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19735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9760" y="3161226"/>
            <a:ext cx="7765279" cy="3136678"/>
          </a:xfrm>
          <a:custGeom>
            <a:avLst/>
            <a:gdLst/>
            <a:ahLst/>
            <a:cxnLst/>
            <a:rect l="l" t="t" r="r" b="b"/>
            <a:pathLst>
              <a:path w="7765279" h="3136678">
                <a:moveTo>
                  <a:pt x="0" y="0"/>
                </a:moveTo>
                <a:lnTo>
                  <a:pt x="7765279" y="0"/>
                </a:lnTo>
                <a:lnTo>
                  <a:pt x="7765279" y="3136677"/>
                </a:lnTo>
                <a:lnTo>
                  <a:pt x="0" y="313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3596" y="1514424"/>
            <a:ext cx="7811443" cy="1162030"/>
            <a:chOff x="0" y="0"/>
            <a:chExt cx="10415257" cy="1549373"/>
          </a:xfrm>
        </p:grpSpPr>
        <p:sp>
          <p:nvSpPr>
            <p:cNvPr id="9" name="Freeform 9"/>
            <p:cNvSpPr/>
            <p:nvPr/>
          </p:nvSpPr>
          <p:spPr>
            <a:xfrm>
              <a:off x="19230" y="3601"/>
              <a:ext cx="10376877" cy="1542172"/>
            </a:xfrm>
            <a:custGeom>
              <a:avLst/>
              <a:gdLst/>
              <a:ahLst/>
              <a:cxnLst/>
              <a:rect l="l" t="t" r="r" b="b"/>
              <a:pathLst>
                <a:path w="10376877" h="1542172">
                  <a:moveTo>
                    <a:pt x="0" y="0"/>
                  </a:moveTo>
                  <a:lnTo>
                    <a:pt x="10376877" y="0"/>
                  </a:lnTo>
                  <a:lnTo>
                    <a:pt x="10376877" y="1542172"/>
                  </a:lnTo>
                  <a:lnTo>
                    <a:pt x="0" y="15421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883748" cy="3898643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304744" lvl="1" indent="-152372" algn="l">
                <a:lnSpc>
                  <a:spcPts val="2557"/>
                </a:lnSpc>
                <a:buFont typeface="Arial"/>
                <a:buChar char="•"/>
              </a:pPr>
              <a:r>
                <a:rPr lang="en-US" sz="2367">
                  <a:solidFill>
                    <a:srgbClr val="000000"/>
                  </a:solidFill>
                  <a:latin typeface="Arial"/>
                </a:rPr>
                <a:t>PERCENTAGE OF HAM AND SPAM MESSAGES IN  THE DATASET</a:t>
              </a:r>
            </a:p>
            <a:p>
              <a:pPr marL="304744" lvl="1" indent="-152372" algn="l">
                <a:lnSpc>
                  <a:spcPts val="2557"/>
                </a:lnSpc>
              </a:pPr>
              <a:endParaRPr lang="en-US" sz="2367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74520" y="353695"/>
            <a:ext cx="629936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2913">
                <a:solidFill>
                  <a:srgbClr val="FFFFFF"/>
                </a:solidFill>
                <a:latin typeface="Times New Roman Bold"/>
              </a:rPr>
              <a:t>REPRESENTING THE 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35280" y="1284544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70047" y="1733068"/>
            <a:ext cx="4282919" cy="1924532"/>
          </a:xfrm>
          <a:custGeom>
            <a:avLst/>
            <a:gdLst/>
            <a:ahLst/>
            <a:cxnLst/>
            <a:rect l="l" t="t" r="r" b="b"/>
            <a:pathLst>
              <a:path w="4282919" h="1924532">
                <a:moveTo>
                  <a:pt x="0" y="0"/>
                </a:moveTo>
                <a:lnTo>
                  <a:pt x="4282919" y="0"/>
                </a:lnTo>
                <a:lnTo>
                  <a:pt x="4282919" y="1924532"/>
                </a:lnTo>
                <a:lnTo>
                  <a:pt x="0" y="1924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06256" y="4276826"/>
            <a:ext cx="4234874" cy="2060737"/>
          </a:xfrm>
          <a:custGeom>
            <a:avLst/>
            <a:gdLst/>
            <a:ahLst/>
            <a:cxnLst/>
            <a:rect l="l" t="t" r="r" b="b"/>
            <a:pathLst>
              <a:path w="4234874" h="2060737">
                <a:moveTo>
                  <a:pt x="0" y="0"/>
                </a:moveTo>
                <a:lnTo>
                  <a:pt x="4234874" y="0"/>
                </a:lnTo>
                <a:lnTo>
                  <a:pt x="4234874" y="2060737"/>
                </a:lnTo>
                <a:lnTo>
                  <a:pt x="0" y="20607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814515" y="2177078"/>
            <a:ext cx="268464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7"/>
              </a:lnSpc>
            </a:pPr>
            <a:r>
              <a:rPr lang="en-US" sz="1706">
                <a:solidFill>
                  <a:srgbClr val="000000"/>
                </a:solidFill>
                <a:latin typeface="Times New Roman Bold"/>
              </a:rPr>
              <a:t> COUNT OF ALPHABETS IN BOTH SPAM AND HAM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6948" y="4590468"/>
            <a:ext cx="268464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7"/>
              </a:lnSpc>
            </a:pPr>
            <a:r>
              <a:rPr lang="en-US" sz="1706">
                <a:solidFill>
                  <a:srgbClr val="000000"/>
                </a:solidFill>
                <a:latin typeface="Times New Roman Bold"/>
              </a:rPr>
              <a:t> COUNT OF WORDS IN BOTH SPAM AND HAM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292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63788" y="3424747"/>
            <a:ext cx="3528907" cy="1976987"/>
            <a:chOff x="0" y="0"/>
            <a:chExt cx="4705209" cy="2635982"/>
          </a:xfrm>
        </p:grpSpPr>
        <p:sp>
          <p:nvSpPr>
            <p:cNvPr id="8" name="Freeform 8"/>
            <p:cNvSpPr/>
            <p:nvPr/>
          </p:nvSpPr>
          <p:spPr>
            <a:xfrm>
              <a:off x="9017" y="9017"/>
              <a:ext cx="4687189" cy="2617978"/>
            </a:xfrm>
            <a:custGeom>
              <a:avLst/>
              <a:gdLst/>
              <a:ahLst/>
              <a:cxnLst/>
              <a:rect l="l" t="t" r="r" b="b"/>
              <a:pathLst>
                <a:path w="4687189" h="2617978">
                  <a:moveTo>
                    <a:pt x="0" y="0"/>
                  </a:moveTo>
                  <a:lnTo>
                    <a:pt x="4687189" y="0"/>
                  </a:lnTo>
                  <a:lnTo>
                    <a:pt x="4687189" y="2617978"/>
                  </a:lnTo>
                  <a:lnTo>
                    <a:pt x="0" y="261797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705209" cy="268360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247091" lvl="1" indent="-123546" algn="l">
                <a:lnSpc>
                  <a:spcPts val="2304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Arial"/>
                </a:rPr>
                <a:t>Heat maps are commonly used to visualize various aspects of textual data, such as word frequency, sentiment intensity, or co-occurrence patterns.</a:t>
              </a:r>
            </a:p>
            <a:p>
              <a:pPr marL="247091" lvl="1" indent="-123546" algn="l">
                <a:lnSpc>
                  <a:spcPts val="2304"/>
                </a:lnSpc>
              </a:pPr>
              <a:endParaRPr lang="en-US" sz="192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53596" y="2492038"/>
            <a:ext cx="3662811" cy="2909695"/>
            <a:chOff x="0" y="0"/>
            <a:chExt cx="4883748" cy="3879593"/>
          </a:xfrm>
        </p:grpSpPr>
        <p:sp>
          <p:nvSpPr>
            <p:cNvPr id="11" name="Freeform 11"/>
            <p:cNvSpPr/>
            <p:nvPr/>
          </p:nvSpPr>
          <p:spPr>
            <a:xfrm>
              <a:off x="9017" y="9017"/>
              <a:ext cx="4865751" cy="3861562"/>
            </a:xfrm>
            <a:custGeom>
              <a:avLst/>
              <a:gdLst/>
              <a:ahLst/>
              <a:cxnLst/>
              <a:rect l="l" t="t" r="r" b="b"/>
              <a:pathLst>
                <a:path w="4865751" h="3861562">
                  <a:moveTo>
                    <a:pt x="0" y="0"/>
                  </a:moveTo>
                  <a:lnTo>
                    <a:pt x="4865751" y="0"/>
                  </a:lnTo>
                  <a:lnTo>
                    <a:pt x="4865751" y="3861562"/>
                  </a:lnTo>
                  <a:lnTo>
                    <a:pt x="0" y="38615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4883748" cy="3898643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304746" lvl="1" indent="-152373" algn="l">
                <a:lnSpc>
                  <a:spcPts val="2557"/>
                </a:lnSpc>
                <a:buFont typeface="Arial"/>
                <a:buChar char="•"/>
              </a:pPr>
              <a:r>
                <a:rPr lang="en-US" sz="2368">
                  <a:solidFill>
                    <a:srgbClr val="000000"/>
                  </a:solidFill>
                  <a:latin typeface="Arial"/>
                </a:rPr>
                <a:t>Heat maps are commonly used to visualize various aspects of textual data, such as word frequency, sentiment intensity, or co-occurrence patterns.</a:t>
              </a:r>
            </a:p>
            <a:p>
              <a:pPr marL="304746" lvl="1" indent="-152373" algn="l">
                <a:lnSpc>
                  <a:spcPts val="2557"/>
                </a:lnSpc>
              </a:pPr>
              <a:endParaRPr lang="en-US" sz="2368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4541423" y="2258783"/>
            <a:ext cx="4480657" cy="3317585"/>
          </a:xfrm>
          <a:custGeom>
            <a:avLst/>
            <a:gdLst/>
            <a:ahLst/>
            <a:cxnLst/>
            <a:rect l="l" t="t" r="r" b="b"/>
            <a:pathLst>
              <a:path w="4480657" h="3317585">
                <a:moveTo>
                  <a:pt x="0" y="0"/>
                </a:moveTo>
                <a:lnTo>
                  <a:pt x="4480657" y="0"/>
                </a:lnTo>
                <a:lnTo>
                  <a:pt x="4480657" y="3317585"/>
                </a:lnTo>
                <a:lnTo>
                  <a:pt x="0" y="331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923" r="-2915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28241" y="157679"/>
            <a:ext cx="4609255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Times New Roman Bold"/>
              </a:rPr>
              <a:t>HEAT-MAP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05669" y="1524000"/>
            <a:ext cx="6493653" cy="4350410"/>
            <a:chOff x="0" y="0"/>
            <a:chExt cx="8658205" cy="5800547"/>
          </a:xfrm>
        </p:grpSpPr>
        <p:sp>
          <p:nvSpPr>
            <p:cNvPr id="8" name="Freeform 8"/>
            <p:cNvSpPr/>
            <p:nvPr/>
          </p:nvSpPr>
          <p:spPr>
            <a:xfrm>
              <a:off x="13826" y="11287"/>
              <a:ext cx="8630508" cy="5778024"/>
            </a:xfrm>
            <a:custGeom>
              <a:avLst/>
              <a:gdLst/>
              <a:ahLst/>
              <a:cxnLst/>
              <a:rect l="l" t="t" r="r" b="b"/>
              <a:pathLst>
                <a:path w="8630508" h="5778024">
                  <a:moveTo>
                    <a:pt x="0" y="0"/>
                  </a:moveTo>
                  <a:lnTo>
                    <a:pt x="8630508" y="0"/>
                  </a:lnTo>
                  <a:lnTo>
                    <a:pt x="8630508" y="5778024"/>
                  </a:lnTo>
                  <a:lnTo>
                    <a:pt x="0" y="5778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646703" cy="4690958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324199" lvl="1" indent="-162099" algn="l">
                <a:lnSpc>
                  <a:spcPts val="3023"/>
                </a:lnSpc>
                <a:buFont typeface="Arial"/>
                <a:buChar char="•"/>
              </a:pPr>
              <a:r>
                <a:rPr lang="en-US" sz="2519" dirty="0">
                  <a:solidFill>
                    <a:srgbClr val="000000"/>
                  </a:solidFill>
                  <a:latin typeface="Arial"/>
                </a:rPr>
                <a:t>Text preprocessing is a crucial step in NLP that involves cleaning and transforming raw textual data into a suitable format for analysis or modeling.</a:t>
              </a:r>
            </a:p>
            <a:p>
              <a:pPr algn="l">
                <a:lnSpc>
                  <a:spcPts val="3023"/>
                </a:lnSpc>
              </a:pPr>
              <a:endParaRPr lang="en-US" sz="2519" dirty="0">
                <a:solidFill>
                  <a:srgbClr val="000000"/>
                </a:solidFill>
                <a:latin typeface="Arial"/>
              </a:endParaRPr>
            </a:p>
            <a:p>
              <a:pPr marL="324305" lvl="1" indent="-162153" algn="l">
                <a:lnSpc>
                  <a:spcPts val="3023"/>
                </a:lnSpc>
                <a:buFont typeface="Arial"/>
                <a:buChar char="•"/>
              </a:pPr>
              <a:r>
                <a:rPr lang="en-US" sz="2519" dirty="0">
                  <a:solidFill>
                    <a:srgbClr val="000000"/>
                  </a:solidFill>
                  <a:latin typeface="Arial"/>
                </a:rPr>
                <a:t>Common text preprocessing techniques include lowercasing, removing punctuation, and tokenization.</a:t>
              </a:r>
            </a:p>
            <a:p>
              <a:pPr marL="324305" lvl="1" indent="-162153" algn="l">
                <a:lnSpc>
                  <a:spcPts val="3023"/>
                </a:lnSpc>
              </a:pPr>
              <a:endParaRPr lang="en-US" sz="2519" dirty="0">
                <a:solidFill>
                  <a:srgbClr val="000000"/>
                </a:solidFill>
                <a:latin typeface="Arial"/>
              </a:endParaRPr>
            </a:p>
            <a:p>
              <a:pPr marL="324305" lvl="1" indent="-162153" algn="l">
                <a:lnSpc>
                  <a:spcPts val="3023"/>
                </a:lnSpc>
              </a:pPr>
              <a:endParaRPr lang="en-US" sz="2519" dirty="0">
                <a:solidFill>
                  <a:srgbClr val="000000"/>
                </a:solidFill>
                <a:latin typeface="Arial"/>
              </a:endParaRPr>
            </a:p>
            <a:p>
              <a:pPr marL="324305" lvl="1" indent="-162153" algn="l">
                <a:lnSpc>
                  <a:spcPts val="3023"/>
                </a:lnSpc>
              </a:pPr>
              <a:endParaRPr lang="en-US" sz="2519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001984" y="312420"/>
            <a:ext cx="3988096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760" spc="-110">
                <a:solidFill>
                  <a:srgbClr val="FFFFFF"/>
                </a:solidFill>
                <a:latin typeface="Open Sans Bold"/>
              </a:rPr>
              <a:t>TEXT PREPROCESSING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31520" y="2281314"/>
            <a:ext cx="8111349" cy="3727799"/>
          </a:xfrm>
          <a:custGeom>
            <a:avLst/>
            <a:gdLst/>
            <a:ahLst/>
            <a:cxnLst/>
            <a:rect l="l" t="t" r="r" b="b"/>
            <a:pathLst>
              <a:path w="8111349" h="3727799">
                <a:moveTo>
                  <a:pt x="0" y="0"/>
                </a:moveTo>
                <a:lnTo>
                  <a:pt x="8111349" y="0"/>
                </a:lnTo>
                <a:lnTo>
                  <a:pt x="8111349" y="3727799"/>
                </a:lnTo>
                <a:lnTo>
                  <a:pt x="0" y="3727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350432" y="1461487"/>
            <a:ext cx="5052737" cy="5042466"/>
          </a:xfrm>
          <a:custGeom>
            <a:avLst/>
            <a:gdLst/>
            <a:ahLst/>
            <a:cxnLst/>
            <a:rect l="l" t="t" r="r" b="b"/>
            <a:pathLst>
              <a:path w="5052737" h="5042466">
                <a:moveTo>
                  <a:pt x="0" y="0"/>
                </a:moveTo>
                <a:lnTo>
                  <a:pt x="5052736" y="0"/>
                </a:lnTo>
                <a:lnTo>
                  <a:pt x="5052736" y="5042466"/>
                </a:lnTo>
                <a:lnTo>
                  <a:pt x="0" y="5042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25" r="-50048" b="-5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42338" y="130088"/>
            <a:ext cx="4966346" cy="116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3928">
                <a:solidFill>
                  <a:srgbClr val="FFFFFF"/>
                </a:solidFill>
                <a:latin typeface="Times New Roman Bold"/>
              </a:rPr>
              <a:t>WORD CLOUD-SPAM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0520" y="1310217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59992" y="1653052"/>
            <a:ext cx="5612284" cy="4554009"/>
          </a:xfrm>
          <a:custGeom>
            <a:avLst/>
            <a:gdLst/>
            <a:ahLst/>
            <a:cxnLst/>
            <a:rect l="l" t="t" r="r" b="b"/>
            <a:pathLst>
              <a:path w="5612284" h="4554009">
                <a:moveTo>
                  <a:pt x="0" y="0"/>
                </a:moveTo>
                <a:lnTo>
                  <a:pt x="5612284" y="0"/>
                </a:lnTo>
                <a:lnTo>
                  <a:pt x="5612284" y="4554008"/>
                </a:lnTo>
                <a:lnTo>
                  <a:pt x="0" y="4554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" r="-3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59992" y="-42333"/>
            <a:ext cx="5314897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0"/>
              </a:lnSpc>
            </a:pPr>
            <a:r>
              <a:rPr lang="en-US" sz="4233">
                <a:solidFill>
                  <a:srgbClr val="FFFFFF"/>
                </a:solidFill>
                <a:latin typeface="Times New Roman Bold"/>
              </a:rPr>
              <a:t>WORD CLOUD-HAM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02370" y="2370224"/>
            <a:ext cx="7448619" cy="1612464"/>
            <a:chOff x="-1" y="-47625"/>
            <a:chExt cx="9931493" cy="2149951"/>
          </a:xfrm>
        </p:grpSpPr>
        <p:sp>
          <p:nvSpPr>
            <p:cNvPr id="8" name="Freeform 8"/>
            <p:cNvSpPr/>
            <p:nvPr/>
          </p:nvSpPr>
          <p:spPr>
            <a:xfrm>
              <a:off x="17455" y="9017"/>
              <a:ext cx="9914037" cy="2084324"/>
            </a:xfrm>
            <a:custGeom>
              <a:avLst/>
              <a:gdLst/>
              <a:ahLst/>
              <a:cxnLst/>
              <a:rect l="l" t="t" r="r" b="b"/>
              <a:pathLst>
                <a:path w="9914037" h="2084324">
                  <a:moveTo>
                    <a:pt x="0" y="0"/>
                  </a:moveTo>
                  <a:lnTo>
                    <a:pt x="9914036" y="0"/>
                  </a:lnTo>
                  <a:lnTo>
                    <a:pt x="9914036" y="2084324"/>
                  </a:lnTo>
                  <a:lnTo>
                    <a:pt x="0" y="20843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-1" y="-47625"/>
              <a:ext cx="6308839" cy="2149951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247091" lvl="1" indent="-123546" algn="l">
                <a:lnSpc>
                  <a:spcPts val="2304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000000"/>
                  </a:solidFill>
                  <a:latin typeface="Times New Roman"/>
                </a:rPr>
                <a:t>Evaluation in NLP involves assessing the performance and effectiveness of a model or system designed to solve language-related tasks.</a:t>
              </a:r>
            </a:p>
            <a:p>
              <a:pPr marL="247091" lvl="1" indent="-123546" algn="l">
                <a:lnSpc>
                  <a:spcPts val="2304"/>
                </a:lnSpc>
              </a:pPr>
              <a:endParaRPr lang="en-US" sz="1920" dirty="0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893371" y="3657600"/>
            <a:ext cx="7783686" cy="2742764"/>
          </a:xfrm>
          <a:custGeom>
            <a:avLst/>
            <a:gdLst/>
            <a:ahLst/>
            <a:cxnLst/>
            <a:rect l="l" t="t" r="r" b="b"/>
            <a:pathLst>
              <a:path w="7783686" h="2742764">
                <a:moveTo>
                  <a:pt x="0" y="0"/>
                </a:moveTo>
                <a:lnTo>
                  <a:pt x="7783686" y="0"/>
                </a:lnTo>
                <a:lnTo>
                  <a:pt x="7783686" y="2742764"/>
                </a:lnTo>
                <a:lnTo>
                  <a:pt x="0" y="2742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" b="-15782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09277" y="411366"/>
            <a:ext cx="621495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5"/>
              </a:lnSpc>
            </a:pPr>
            <a:r>
              <a:rPr lang="en-US" sz="2879">
                <a:solidFill>
                  <a:srgbClr val="FFFFFF"/>
                </a:solidFill>
                <a:latin typeface="Times New Roman Bold"/>
              </a:rPr>
              <a:t>EVALUATION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2603" y="1318341"/>
            <a:ext cx="8105222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113">
                <a:solidFill>
                  <a:srgbClr val="000000"/>
                </a:solidFill>
                <a:latin typeface="Times New Roman"/>
              </a:rPr>
              <a:t>CHOOSING  THE BEST MODEL BASED ON ACCURACY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9417" y="1599037"/>
            <a:ext cx="8236935" cy="4549556"/>
          </a:xfrm>
          <a:custGeom>
            <a:avLst/>
            <a:gdLst/>
            <a:ahLst/>
            <a:cxnLst/>
            <a:rect l="l" t="t" r="r" b="b"/>
            <a:pathLst>
              <a:path w="8236935" h="4549556">
                <a:moveTo>
                  <a:pt x="0" y="0"/>
                </a:moveTo>
                <a:lnTo>
                  <a:pt x="8236935" y="0"/>
                </a:lnTo>
                <a:lnTo>
                  <a:pt x="8236935" y="4549556"/>
                </a:lnTo>
                <a:lnTo>
                  <a:pt x="0" y="454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4463" b="-1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007027" y="416772"/>
            <a:ext cx="138668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186" y="1608032"/>
            <a:ext cx="8212669" cy="720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000000"/>
                </a:solidFill>
                <a:latin typeface="Times New Roman"/>
              </a:rPr>
              <a:t>Problem Definition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7334" y="3065852"/>
            <a:ext cx="8101587" cy="105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endParaRPr/>
          </a:p>
          <a:p>
            <a:pPr algn="l">
              <a:lnSpc>
                <a:spcPts val="2560"/>
              </a:lnSpc>
            </a:pPr>
            <a:r>
              <a:rPr lang="en-US" sz="2133">
                <a:solidFill>
                  <a:srgbClr val="000000"/>
                </a:solidFill>
                <a:latin typeface="Times New Roman"/>
              </a:rPr>
              <a:t>Filtering SMS into spam/ham  by creating spam detection model using Natural Language processing Techniques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56838" y="1820347"/>
            <a:ext cx="8676336" cy="1837253"/>
          </a:xfrm>
          <a:custGeom>
            <a:avLst/>
            <a:gdLst/>
            <a:ahLst/>
            <a:cxnLst/>
            <a:rect l="l" t="t" r="r" b="b"/>
            <a:pathLst>
              <a:path w="8676336" h="1837253">
                <a:moveTo>
                  <a:pt x="0" y="0"/>
                </a:moveTo>
                <a:lnTo>
                  <a:pt x="8676337" y="0"/>
                </a:lnTo>
                <a:lnTo>
                  <a:pt x="8676337" y="1837253"/>
                </a:lnTo>
                <a:lnTo>
                  <a:pt x="0" y="1837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72065" y="373172"/>
            <a:ext cx="206403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3313">
                <a:solidFill>
                  <a:srgbClr val="FFFFFF"/>
                </a:solidFill>
                <a:latin typeface="Times New Roman Bold"/>
              </a:rPr>
              <a:t>TESTING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0278" y="4265814"/>
            <a:ext cx="8534323" cy="163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</a:rPr>
              <a:t>Here  we have given text as the input based on the accuracy of the dataset calculated by the classifier here we 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</a:rPr>
              <a:t>Get the output as array[0] which is representation of Ham message.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9280" y="1889657"/>
            <a:ext cx="8760012" cy="1767943"/>
          </a:xfrm>
          <a:custGeom>
            <a:avLst/>
            <a:gdLst/>
            <a:ahLst/>
            <a:cxnLst/>
            <a:rect l="l" t="t" r="r" b="b"/>
            <a:pathLst>
              <a:path w="8760012" h="1767943">
                <a:moveTo>
                  <a:pt x="0" y="0"/>
                </a:moveTo>
                <a:lnTo>
                  <a:pt x="8760012" y="0"/>
                </a:lnTo>
                <a:lnTo>
                  <a:pt x="8760012" y="1767943"/>
                </a:lnTo>
                <a:lnTo>
                  <a:pt x="0" y="17679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9397" y="4383802"/>
            <a:ext cx="8534323" cy="163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</a:rPr>
              <a:t>Here  we have given text as the input based on the accuracy of the dataset calculated by the classifier here we 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</a:rPr>
              <a:t>Get the output as array[1] which is representation of Spam message.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36054" y="1649095"/>
            <a:ext cx="8534323" cy="461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346" lvl="1" indent="-164673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374151"/>
                </a:solidFill>
                <a:latin typeface="Times New Roman Bold"/>
              </a:rPr>
              <a:t>Multinomial Naive Bayes Classifier Accuracy: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374151"/>
                </a:solidFill>
                <a:latin typeface="Times New Roman"/>
              </a:rPr>
              <a:t>             The accuracy of the Multinomial Naive Bayes classifier on the test data is 98.02%. This means that the classifier correctly predicted 98.02% of the test samples.</a:t>
            </a:r>
          </a:p>
          <a:p>
            <a:pPr algn="l">
              <a:lnSpc>
                <a:spcPts val="3071"/>
              </a:lnSpc>
            </a:pPr>
            <a:endParaRPr lang="en-US" sz="2559">
              <a:solidFill>
                <a:srgbClr val="374151"/>
              </a:solidFill>
              <a:latin typeface="Times New Roman"/>
            </a:endParaR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374151"/>
                </a:solidFill>
                <a:latin typeface="Times New Roman"/>
              </a:rPr>
              <a:t>2. </a:t>
            </a:r>
            <a:r>
              <a:rPr lang="en-US" sz="2559">
                <a:solidFill>
                  <a:srgbClr val="374151"/>
                </a:solidFill>
                <a:latin typeface="Times New Roman Bold"/>
              </a:rPr>
              <a:t>Prediction of Spam and Ham:</a:t>
            </a:r>
          </a:p>
          <a:p>
            <a:pPr marL="817135" lvl="2" indent="-272378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374151"/>
                </a:solidFill>
                <a:latin typeface="Times New Roman"/>
              </a:rPr>
              <a:t>You can predict whether a given input is spam or ham (non-spam) using the trained Multinomial Naive Bayes classifier.</a:t>
            </a:r>
          </a:p>
          <a:p>
            <a:pPr marL="817135" lvl="2" indent="-272378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374151"/>
                </a:solidFill>
                <a:latin typeface="Times New Roman"/>
              </a:rPr>
              <a:t>The classifier utilizes the features of the input data to make the prediction.</a:t>
            </a:r>
          </a:p>
          <a:p>
            <a:pPr marL="817135" lvl="2" indent="-272378" algn="l">
              <a:lnSpc>
                <a:spcPts val="3071"/>
              </a:lnSpc>
            </a:pPr>
            <a:endParaRPr lang="en-US" sz="2559">
              <a:solidFill>
                <a:srgbClr val="374151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0659" y="446404"/>
            <a:ext cx="3765113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Result and Analysis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58306" y="1524000"/>
            <a:ext cx="8506674" cy="504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8974" lvl="1" indent="-159487" algn="l">
              <a:lnSpc>
                <a:spcPts val="2974"/>
              </a:lnSpc>
              <a:buFont typeface="Arial"/>
              <a:buChar char="•"/>
            </a:pPr>
            <a:r>
              <a:rPr lang="en-US" sz="2478" dirty="0">
                <a:solidFill>
                  <a:srgbClr val="374151"/>
                </a:solidFill>
                <a:latin typeface="Times New Roman Bold"/>
              </a:rPr>
              <a:t>Performance:</a:t>
            </a:r>
          </a:p>
          <a:p>
            <a:pPr marL="791138" lvl="2" indent="-263713" algn="l">
              <a:lnSpc>
                <a:spcPts val="2974"/>
              </a:lnSpc>
              <a:buFont typeface="Arial"/>
              <a:buChar char="•"/>
            </a:pPr>
            <a:r>
              <a:rPr lang="en-US" sz="2478" dirty="0">
                <a:solidFill>
                  <a:srgbClr val="374151"/>
                </a:solidFill>
                <a:latin typeface="Times New Roman"/>
              </a:rPr>
              <a:t>The Multinomial Naive Bayes classifier achieved the highest accuracy among the tested classifiers.</a:t>
            </a:r>
          </a:p>
          <a:p>
            <a:pPr marL="791031" lvl="2" indent="-263677" algn="l">
              <a:lnSpc>
                <a:spcPts val="2974"/>
              </a:lnSpc>
              <a:buFont typeface="Arial"/>
              <a:buChar char="•"/>
            </a:pPr>
            <a:r>
              <a:rPr lang="en-US" sz="2478" dirty="0">
                <a:solidFill>
                  <a:srgbClr val="374151"/>
                </a:solidFill>
                <a:latin typeface="Times New Roman"/>
              </a:rPr>
              <a:t>This suggests that the classifier was able to effectively learn the patterns and characteristics of the dataset.</a:t>
            </a:r>
          </a:p>
          <a:p>
            <a:pPr algn="l">
              <a:lnSpc>
                <a:spcPts val="2974"/>
              </a:lnSpc>
            </a:pPr>
            <a:endParaRPr lang="en-US" sz="2478" dirty="0">
              <a:solidFill>
                <a:srgbClr val="374151"/>
              </a:solidFill>
              <a:latin typeface="Times New Roman"/>
            </a:endParaRPr>
          </a:p>
          <a:p>
            <a:pPr algn="l">
              <a:lnSpc>
                <a:spcPts val="2974"/>
              </a:lnSpc>
            </a:pPr>
            <a:r>
              <a:rPr lang="en-US" sz="2478" dirty="0">
                <a:solidFill>
                  <a:srgbClr val="374151"/>
                </a:solidFill>
                <a:latin typeface="Times New Roman"/>
              </a:rPr>
              <a:t>2.</a:t>
            </a:r>
            <a:r>
              <a:rPr lang="en-US" sz="2478" dirty="0">
                <a:solidFill>
                  <a:srgbClr val="374151"/>
                </a:solidFill>
                <a:latin typeface="Times New Roman Bold"/>
              </a:rPr>
              <a:t>Naive Bayes Assumption:</a:t>
            </a:r>
          </a:p>
          <a:p>
            <a:pPr marL="791138" lvl="2" indent="-263713" algn="l">
              <a:lnSpc>
                <a:spcPts val="2974"/>
              </a:lnSpc>
              <a:buFont typeface="Arial"/>
              <a:buChar char="•"/>
            </a:pPr>
            <a:r>
              <a:rPr lang="en-US" sz="2478" dirty="0">
                <a:solidFill>
                  <a:srgbClr val="374151"/>
                </a:solidFill>
                <a:latin typeface="Times New Roman"/>
              </a:rPr>
              <a:t>The Multinomial Naive Bayes classifier is based on the assumption of feature independence.</a:t>
            </a:r>
          </a:p>
          <a:p>
            <a:pPr marL="791138" lvl="2" indent="-263713" algn="l">
              <a:lnSpc>
                <a:spcPts val="2974"/>
              </a:lnSpc>
              <a:buFont typeface="Arial"/>
              <a:buChar char="•"/>
            </a:pPr>
            <a:r>
              <a:rPr lang="en-US" sz="2478" dirty="0">
                <a:solidFill>
                  <a:srgbClr val="374151"/>
                </a:solidFill>
                <a:latin typeface="Times New Roman"/>
              </a:rPr>
              <a:t>This assumption may or may not hold true for the given dataset, as it assumes that the presence of one feature is independent of the presence of other features.</a:t>
            </a:r>
          </a:p>
          <a:p>
            <a:pPr marL="791138" lvl="2" indent="-263713" algn="l">
              <a:lnSpc>
                <a:spcPts val="2974"/>
              </a:lnSpc>
            </a:pPr>
            <a:endParaRPr lang="en-US" sz="2478" dirty="0">
              <a:solidFill>
                <a:srgbClr val="374151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0659" y="446404"/>
            <a:ext cx="378196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Result and Analysis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84211" y="1404258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5400000">
            <a:off x="2331262" y="2795046"/>
            <a:ext cx="595810" cy="674558"/>
            <a:chOff x="0" y="0"/>
            <a:chExt cx="794414" cy="899410"/>
          </a:xfrm>
        </p:grpSpPr>
        <p:sp>
          <p:nvSpPr>
            <p:cNvPr id="8" name="Freeform 8"/>
            <p:cNvSpPr/>
            <p:nvPr/>
          </p:nvSpPr>
          <p:spPr>
            <a:xfrm>
              <a:off x="18034" y="18034"/>
              <a:ext cx="758317" cy="863346"/>
            </a:xfrm>
            <a:custGeom>
              <a:avLst/>
              <a:gdLst/>
              <a:ahLst/>
              <a:cxnLst/>
              <a:rect l="l" t="t" r="r" b="b"/>
              <a:pathLst>
                <a:path w="758317" h="863346">
                  <a:moveTo>
                    <a:pt x="0" y="612902"/>
                  </a:moveTo>
                  <a:lnTo>
                    <a:pt x="444246" y="612902"/>
                  </a:lnTo>
                  <a:lnTo>
                    <a:pt x="444246" y="272796"/>
                  </a:lnTo>
                  <a:lnTo>
                    <a:pt x="379222" y="272796"/>
                  </a:lnTo>
                  <a:lnTo>
                    <a:pt x="568706" y="0"/>
                  </a:lnTo>
                  <a:lnTo>
                    <a:pt x="758317" y="272796"/>
                  </a:lnTo>
                  <a:lnTo>
                    <a:pt x="693293" y="272796"/>
                  </a:lnTo>
                  <a:lnTo>
                    <a:pt x="693293" y="863346"/>
                  </a:lnTo>
                  <a:lnTo>
                    <a:pt x="0" y="863346"/>
                  </a:lnTo>
                  <a:close/>
                </a:path>
              </a:pathLst>
            </a:custGeom>
            <a:solidFill>
              <a:srgbClr val="E0F0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95528" cy="899414"/>
            </a:xfrm>
            <a:custGeom>
              <a:avLst/>
              <a:gdLst/>
              <a:ahLst/>
              <a:cxnLst/>
              <a:rect l="l" t="t" r="r" b="b"/>
              <a:pathLst>
                <a:path w="795528" h="899414">
                  <a:moveTo>
                    <a:pt x="18034" y="612902"/>
                  </a:moveTo>
                  <a:lnTo>
                    <a:pt x="462280" y="612902"/>
                  </a:lnTo>
                  <a:lnTo>
                    <a:pt x="462280" y="630936"/>
                  </a:lnTo>
                  <a:lnTo>
                    <a:pt x="444246" y="630936"/>
                  </a:lnTo>
                  <a:lnTo>
                    <a:pt x="444246" y="290830"/>
                  </a:lnTo>
                  <a:lnTo>
                    <a:pt x="462280" y="290830"/>
                  </a:lnTo>
                  <a:lnTo>
                    <a:pt x="462280" y="308864"/>
                  </a:lnTo>
                  <a:lnTo>
                    <a:pt x="397256" y="308864"/>
                  </a:lnTo>
                  <a:cubicBezTo>
                    <a:pt x="390525" y="308864"/>
                    <a:pt x="384302" y="305181"/>
                    <a:pt x="381254" y="299212"/>
                  </a:cubicBezTo>
                  <a:cubicBezTo>
                    <a:pt x="378206" y="293243"/>
                    <a:pt x="378587" y="286004"/>
                    <a:pt x="382397" y="280543"/>
                  </a:cubicBezTo>
                  <a:lnTo>
                    <a:pt x="572008" y="7747"/>
                  </a:lnTo>
                  <a:cubicBezTo>
                    <a:pt x="575310" y="2921"/>
                    <a:pt x="580898" y="0"/>
                    <a:pt x="586740" y="0"/>
                  </a:cubicBezTo>
                  <a:cubicBezTo>
                    <a:pt x="592582" y="0"/>
                    <a:pt x="598170" y="2921"/>
                    <a:pt x="601599" y="7747"/>
                  </a:cubicBezTo>
                  <a:lnTo>
                    <a:pt x="791210" y="280543"/>
                  </a:lnTo>
                  <a:cubicBezTo>
                    <a:pt x="795020" y="286004"/>
                    <a:pt x="795528" y="293243"/>
                    <a:pt x="792353" y="299212"/>
                  </a:cubicBezTo>
                  <a:cubicBezTo>
                    <a:pt x="789178" y="305181"/>
                    <a:pt x="783082" y="308864"/>
                    <a:pt x="776351" y="308864"/>
                  </a:cubicBezTo>
                  <a:lnTo>
                    <a:pt x="711327" y="308864"/>
                  </a:lnTo>
                  <a:lnTo>
                    <a:pt x="711327" y="290830"/>
                  </a:lnTo>
                  <a:lnTo>
                    <a:pt x="729361" y="290830"/>
                  </a:lnTo>
                  <a:lnTo>
                    <a:pt x="729361" y="881380"/>
                  </a:lnTo>
                  <a:cubicBezTo>
                    <a:pt x="729361" y="891413"/>
                    <a:pt x="721233" y="899414"/>
                    <a:pt x="711327" y="899414"/>
                  </a:cubicBezTo>
                  <a:lnTo>
                    <a:pt x="18034" y="899414"/>
                  </a:lnTo>
                  <a:cubicBezTo>
                    <a:pt x="8128" y="899414"/>
                    <a:pt x="0" y="891286"/>
                    <a:pt x="0" y="881380"/>
                  </a:cubicBezTo>
                  <a:lnTo>
                    <a:pt x="0" y="630936"/>
                  </a:lnTo>
                  <a:cubicBezTo>
                    <a:pt x="0" y="620903"/>
                    <a:pt x="8128" y="612902"/>
                    <a:pt x="18034" y="612902"/>
                  </a:cubicBezTo>
                  <a:moveTo>
                    <a:pt x="18034" y="648970"/>
                  </a:moveTo>
                  <a:lnTo>
                    <a:pt x="18034" y="630936"/>
                  </a:lnTo>
                  <a:lnTo>
                    <a:pt x="36068" y="630936"/>
                  </a:lnTo>
                  <a:lnTo>
                    <a:pt x="36068" y="881380"/>
                  </a:lnTo>
                  <a:lnTo>
                    <a:pt x="18034" y="881380"/>
                  </a:lnTo>
                  <a:lnTo>
                    <a:pt x="18034" y="863346"/>
                  </a:lnTo>
                  <a:lnTo>
                    <a:pt x="711327" y="863346"/>
                  </a:lnTo>
                  <a:lnTo>
                    <a:pt x="711327" y="881380"/>
                  </a:lnTo>
                  <a:lnTo>
                    <a:pt x="693166" y="881380"/>
                  </a:lnTo>
                  <a:lnTo>
                    <a:pt x="693166" y="290830"/>
                  </a:lnTo>
                  <a:cubicBezTo>
                    <a:pt x="693166" y="280797"/>
                    <a:pt x="701294" y="272796"/>
                    <a:pt x="711200" y="272796"/>
                  </a:cubicBezTo>
                  <a:lnTo>
                    <a:pt x="776224" y="272796"/>
                  </a:lnTo>
                  <a:lnTo>
                    <a:pt x="776224" y="290830"/>
                  </a:lnTo>
                  <a:lnTo>
                    <a:pt x="761365" y="301117"/>
                  </a:lnTo>
                  <a:lnTo>
                    <a:pt x="572008" y="28321"/>
                  </a:lnTo>
                  <a:lnTo>
                    <a:pt x="586867" y="18034"/>
                  </a:lnTo>
                  <a:lnTo>
                    <a:pt x="601726" y="28321"/>
                  </a:lnTo>
                  <a:lnTo>
                    <a:pt x="411988" y="301244"/>
                  </a:lnTo>
                  <a:lnTo>
                    <a:pt x="397129" y="290957"/>
                  </a:lnTo>
                  <a:lnTo>
                    <a:pt x="397129" y="272796"/>
                  </a:lnTo>
                  <a:lnTo>
                    <a:pt x="462280" y="272796"/>
                  </a:lnTo>
                  <a:cubicBezTo>
                    <a:pt x="472313" y="272796"/>
                    <a:pt x="480314" y="280924"/>
                    <a:pt x="480314" y="290830"/>
                  </a:cubicBezTo>
                  <a:lnTo>
                    <a:pt x="480314" y="630936"/>
                  </a:lnTo>
                  <a:cubicBezTo>
                    <a:pt x="480314" y="640969"/>
                    <a:pt x="472186" y="648970"/>
                    <a:pt x="462280" y="648970"/>
                  </a:cubicBezTo>
                  <a:lnTo>
                    <a:pt x="18034" y="6489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180587" y="2164611"/>
            <a:ext cx="984478" cy="697232"/>
            <a:chOff x="0" y="0"/>
            <a:chExt cx="1312637" cy="929643"/>
          </a:xfrm>
        </p:grpSpPr>
        <p:sp>
          <p:nvSpPr>
            <p:cNvPr id="11" name="Freeform 11"/>
            <p:cNvSpPr/>
            <p:nvPr/>
          </p:nvSpPr>
          <p:spPr>
            <a:xfrm>
              <a:off x="18034" y="18034"/>
              <a:ext cx="1276604" cy="893572"/>
            </a:xfrm>
            <a:custGeom>
              <a:avLst/>
              <a:gdLst/>
              <a:ahLst/>
              <a:cxnLst/>
              <a:rect l="l" t="t" r="r" b="b"/>
              <a:pathLst>
                <a:path w="1276604" h="893572">
                  <a:moveTo>
                    <a:pt x="0" y="148971"/>
                  </a:moveTo>
                  <a:cubicBezTo>
                    <a:pt x="0" y="66675"/>
                    <a:pt x="67437" y="0"/>
                    <a:pt x="150749" y="0"/>
                  </a:cubicBezTo>
                  <a:lnTo>
                    <a:pt x="1125855" y="0"/>
                  </a:lnTo>
                  <a:cubicBezTo>
                    <a:pt x="1209040" y="0"/>
                    <a:pt x="1276604" y="66675"/>
                    <a:pt x="1276604" y="148971"/>
                  </a:cubicBezTo>
                  <a:lnTo>
                    <a:pt x="1276604" y="744601"/>
                  </a:lnTo>
                  <a:cubicBezTo>
                    <a:pt x="1276604" y="826897"/>
                    <a:pt x="1209167" y="893572"/>
                    <a:pt x="1125855" y="893572"/>
                  </a:cubicBezTo>
                  <a:lnTo>
                    <a:pt x="150749" y="893572"/>
                  </a:lnTo>
                  <a:cubicBezTo>
                    <a:pt x="67564" y="893572"/>
                    <a:pt x="0" y="826897"/>
                    <a:pt x="0" y="744601"/>
                  </a:cubicBezTo>
                  <a:close/>
                </a:path>
              </a:pathLst>
            </a:custGeom>
            <a:solidFill>
              <a:srgbClr val="BBE0E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312672" cy="929640"/>
            </a:xfrm>
            <a:custGeom>
              <a:avLst/>
              <a:gdLst/>
              <a:ahLst/>
              <a:cxnLst/>
              <a:rect l="l" t="t" r="r" b="b"/>
              <a:pathLst>
                <a:path w="1312672" h="929640">
                  <a:moveTo>
                    <a:pt x="0" y="167005"/>
                  </a:moveTo>
                  <a:cubicBezTo>
                    <a:pt x="0" y="74549"/>
                    <a:pt x="75819" y="0"/>
                    <a:pt x="168783" y="0"/>
                  </a:cubicBezTo>
                  <a:lnTo>
                    <a:pt x="1143889" y="0"/>
                  </a:lnTo>
                  <a:lnTo>
                    <a:pt x="1143889" y="18034"/>
                  </a:lnTo>
                  <a:lnTo>
                    <a:pt x="1143889" y="0"/>
                  </a:lnTo>
                  <a:cubicBezTo>
                    <a:pt x="1236853" y="0"/>
                    <a:pt x="1312672" y="74549"/>
                    <a:pt x="1312672" y="167005"/>
                  </a:cubicBezTo>
                  <a:lnTo>
                    <a:pt x="1294638" y="167005"/>
                  </a:lnTo>
                  <a:lnTo>
                    <a:pt x="1312672" y="167005"/>
                  </a:lnTo>
                  <a:lnTo>
                    <a:pt x="1312672" y="762635"/>
                  </a:lnTo>
                  <a:lnTo>
                    <a:pt x="1294638" y="762635"/>
                  </a:lnTo>
                  <a:lnTo>
                    <a:pt x="1312672" y="762635"/>
                  </a:lnTo>
                  <a:cubicBezTo>
                    <a:pt x="1312672" y="855091"/>
                    <a:pt x="1236853" y="929640"/>
                    <a:pt x="1143889" y="929640"/>
                  </a:cubicBezTo>
                  <a:lnTo>
                    <a:pt x="1143889" y="911606"/>
                  </a:lnTo>
                  <a:lnTo>
                    <a:pt x="1143889" y="929640"/>
                  </a:lnTo>
                  <a:lnTo>
                    <a:pt x="168783" y="929640"/>
                  </a:lnTo>
                  <a:lnTo>
                    <a:pt x="168783" y="911606"/>
                  </a:lnTo>
                  <a:lnTo>
                    <a:pt x="168783" y="929640"/>
                  </a:lnTo>
                  <a:cubicBezTo>
                    <a:pt x="75819" y="929640"/>
                    <a:pt x="0" y="855091"/>
                    <a:pt x="0" y="762635"/>
                  </a:cubicBezTo>
                  <a:lnTo>
                    <a:pt x="0" y="167005"/>
                  </a:lnTo>
                  <a:lnTo>
                    <a:pt x="18034" y="167005"/>
                  </a:lnTo>
                  <a:lnTo>
                    <a:pt x="0" y="167005"/>
                  </a:lnTo>
                  <a:moveTo>
                    <a:pt x="36068" y="167005"/>
                  </a:moveTo>
                  <a:lnTo>
                    <a:pt x="36068" y="762635"/>
                  </a:lnTo>
                  <a:lnTo>
                    <a:pt x="18034" y="762635"/>
                  </a:lnTo>
                  <a:lnTo>
                    <a:pt x="36068" y="762635"/>
                  </a:lnTo>
                  <a:cubicBezTo>
                    <a:pt x="36068" y="834771"/>
                    <a:pt x="95250" y="893572"/>
                    <a:pt x="168656" y="893572"/>
                  </a:cubicBezTo>
                  <a:lnTo>
                    <a:pt x="1143889" y="893572"/>
                  </a:lnTo>
                  <a:cubicBezTo>
                    <a:pt x="1217295" y="893572"/>
                    <a:pt x="1276477" y="834771"/>
                    <a:pt x="1276477" y="762635"/>
                  </a:cubicBezTo>
                  <a:lnTo>
                    <a:pt x="1276477" y="167005"/>
                  </a:lnTo>
                  <a:cubicBezTo>
                    <a:pt x="1276477" y="94869"/>
                    <a:pt x="1217295" y="36068"/>
                    <a:pt x="1143889" y="36068"/>
                  </a:cubicBezTo>
                  <a:lnTo>
                    <a:pt x="168783" y="36068"/>
                  </a:lnTo>
                  <a:lnTo>
                    <a:pt x="168783" y="18034"/>
                  </a:lnTo>
                  <a:lnTo>
                    <a:pt x="168783" y="36068"/>
                  </a:lnTo>
                  <a:cubicBezTo>
                    <a:pt x="95250" y="36068"/>
                    <a:pt x="36068" y="94869"/>
                    <a:pt x="36068" y="1670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 rot="5400000">
            <a:off x="3125037" y="3547834"/>
            <a:ext cx="595810" cy="674558"/>
            <a:chOff x="0" y="0"/>
            <a:chExt cx="794414" cy="899410"/>
          </a:xfrm>
        </p:grpSpPr>
        <p:sp>
          <p:nvSpPr>
            <p:cNvPr id="14" name="Freeform 14"/>
            <p:cNvSpPr/>
            <p:nvPr/>
          </p:nvSpPr>
          <p:spPr>
            <a:xfrm>
              <a:off x="18034" y="18034"/>
              <a:ext cx="758317" cy="863346"/>
            </a:xfrm>
            <a:custGeom>
              <a:avLst/>
              <a:gdLst/>
              <a:ahLst/>
              <a:cxnLst/>
              <a:rect l="l" t="t" r="r" b="b"/>
              <a:pathLst>
                <a:path w="758317" h="863346">
                  <a:moveTo>
                    <a:pt x="0" y="612902"/>
                  </a:moveTo>
                  <a:lnTo>
                    <a:pt x="444246" y="612902"/>
                  </a:lnTo>
                  <a:lnTo>
                    <a:pt x="444246" y="272796"/>
                  </a:lnTo>
                  <a:lnTo>
                    <a:pt x="379222" y="272796"/>
                  </a:lnTo>
                  <a:lnTo>
                    <a:pt x="568706" y="0"/>
                  </a:lnTo>
                  <a:lnTo>
                    <a:pt x="758317" y="272796"/>
                  </a:lnTo>
                  <a:lnTo>
                    <a:pt x="693293" y="272796"/>
                  </a:lnTo>
                  <a:lnTo>
                    <a:pt x="693293" y="863346"/>
                  </a:lnTo>
                  <a:lnTo>
                    <a:pt x="0" y="863346"/>
                  </a:lnTo>
                  <a:close/>
                </a:path>
              </a:pathLst>
            </a:custGeom>
            <a:solidFill>
              <a:srgbClr val="E0F0F2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795528" cy="899414"/>
            </a:xfrm>
            <a:custGeom>
              <a:avLst/>
              <a:gdLst/>
              <a:ahLst/>
              <a:cxnLst/>
              <a:rect l="l" t="t" r="r" b="b"/>
              <a:pathLst>
                <a:path w="795528" h="899414">
                  <a:moveTo>
                    <a:pt x="18034" y="612902"/>
                  </a:moveTo>
                  <a:lnTo>
                    <a:pt x="462280" y="612902"/>
                  </a:lnTo>
                  <a:lnTo>
                    <a:pt x="462280" y="630936"/>
                  </a:lnTo>
                  <a:lnTo>
                    <a:pt x="444246" y="630936"/>
                  </a:lnTo>
                  <a:lnTo>
                    <a:pt x="444246" y="290830"/>
                  </a:lnTo>
                  <a:lnTo>
                    <a:pt x="462280" y="290830"/>
                  </a:lnTo>
                  <a:lnTo>
                    <a:pt x="462280" y="308864"/>
                  </a:lnTo>
                  <a:lnTo>
                    <a:pt x="397256" y="308864"/>
                  </a:lnTo>
                  <a:cubicBezTo>
                    <a:pt x="390525" y="308864"/>
                    <a:pt x="384302" y="305181"/>
                    <a:pt x="381254" y="299212"/>
                  </a:cubicBezTo>
                  <a:cubicBezTo>
                    <a:pt x="378206" y="293243"/>
                    <a:pt x="378587" y="286004"/>
                    <a:pt x="382397" y="280543"/>
                  </a:cubicBezTo>
                  <a:lnTo>
                    <a:pt x="572008" y="7747"/>
                  </a:lnTo>
                  <a:cubicBezTo>
                    <a:pt x="575310" y="2921"/>
                    <a:pt x="580898" y="0"/>
                    <a:pt x="586740" y="0"/>
                  </a:cubicBezTo>
                  <a:cubicBezTo>
                    <a:pt x="592582" y="0"/>
                    <a:pt x="598170" y="2921"/>
                    <a:pt x="601599" y="7747"/>
                  </a:cubicBezTo>
                  <a:lnTo>
                    <a:pt x="791210" y="280543"/>
                  </a:lnTo>
                  <a:cubicBezTo>
                    <a:pt x="795020" y="286004"/>
                    <a:pt x="795528" y="293243"/>
                    <a:pt x="792353" y="299212"/>
                  </a:cubicBezTo>
                  <a:cubicBezTo>
                    <a:pt x="789178" y="305181"/>
                    <a:pt x="783082" y="308864"/>
                    <a:pt x="776351" y="308864"/>
                  </a:cubicBezTo>
                  <a:lnTo>
                    <a:pt x="711327" y="308864"/>
                  </a:lnTo>
                  <a:lnTo>
                    <a:pt x="711327" y="290830"/>
                  </a:lnTo>
                  <a:lnTo>
                    <a:pt x="729361" y="290830"/>
                  </a:lnTo>
                  <a:lnTo>
                    <a:pt x="729361" y="881380"/>
                  </a:lnTo>
                  <a:cubicBezTo>
                    <a:pt x="729361" y="891413"/>
                    <a:pt x="721233" y="899414"/>
                    <a:pt x="711327" y="899414"/>
                  </a:cubicBezTo>
                  <a:lnTo>
                    <a:pt x="18034" y="899414"/>
                  </a:lnTo>
                  <a:cubicBezTo>
                    <a:pt x="8128" y="899414"/>
                    <a:pt x="0" y="891286"/>
                    <a:pt x="0" y="881380"/>
                  </a:cubicBezTo>
                  <a:lnTo>
                    <a:pt x="0" y="630936"/>
                  </a:lnTo>
                  <a:cubicBezTo>
                    <a:pt x="0" y="620903"/>
                    <a:pt x="8128" y="612902"/>
                    <a:pt x="18034" y="612902"/>
                  </a:cubicBezTo>
                  <a:moveTo>
                    <a:pt x="18034" y="648970"/>
                  </a:moveTo>
                  <a:lnTo>
                    <a:pt x="18034" y="630936"/>
                  </a:lnTo>
                  <a:lnTo>
                    <a:pt x="36068" y="630936"/>
                  </a:lnTo>
                  <a:lnTo>
                    <a:pt x="36068" y="881380"/>
                  </a:lnTo>
                  <a:lnTo>
                    <a:pt x="18034" y="881380"/>
                  </a:lnTo>
                  <a:lnTo>
                    <a:pt x="18034" y="863346"/>
                  </a:lnTo>
                  <a:lnTo>
                    <a:pt x="711327" y="863346"/>
                  </a:lnTo>
                  <a:lnTo>
                    <a:pt x="711327" y="881380"/>
                  </a:lnTo>
                  <a:lnTo>
                    <a:pt x="693166" y="881380"/>
                  </a:lnTo>
                  <a:lnTo>
                    <a:pt x="693166" y="290830"/>
                  </a:lnTo>
                  <a:cubicBezTo>
                    <a:pt x="693166" y="280797"/>
                    <a:pt x="701294" y="272796"/>
                    <a:pt x="711200" y="272796"/>
                  </a:cubicBezTo>
                  <a:lnTo>
                    <a:pt x="776224" y="272796"/>
                  </a:lnTo>
                  <a:lnTo>
                    <a:pt x="776224" y="290830"/>
                  </a:lnTo>
                  <a:lnTo>
                    <a:pt x="761365" y="301117"/>
                  </a:lnTo>
                  <a:lnTo>
                    <a:pt x="572008" y="28321"/>
                  </a:lnTo>
                  <a:lnTo>
                    <a:pt x="586867" y="18034"/>
                  </a:lnTo>
                  <a:lnTo>
                    <a:pt x="601726" y="28321"/>
                  </a:lnTo>
                  <a:lnTo>
                    <a:pt x="411988" y="301244"/>
                  </a:lnTo>
                  <a:lnTo>
                    <a:pt x="397129" y="290957"/>
                  </a:lnTo>
                  <a:lnTo>
                    <a:pt x="397129" y="272796"/>
                  </a:lnTo>
                  <a:lnTo>
                    <a:pt x="462280" y="272796"/>
                  </a:lnTo>
                  <a:cubicBezTo>
                    <a:pt x="472313" y="272796"/>
                    <a:pt x="480314" y="280924"/>
                    <a:pt x="480314" y="290830"/>
                  </a:cubicBezTo>
                  <a:lnTo>
                    <a:pt x="480314" y="630936"/>
                  </a:lnTo>
                  <a:cubicBezTo>
                    <a:pt x="480314" y="640969"/>
                    <a:pt x="472186" y="648970"/>
                    <a:pt x="462280" y="648970"/>
                  </a:cubicBezTo>
                  <a:lnTo>
                    <a:pt x="18034" y="6489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974361" y="2917398"/>
            <a:ext cx="984478" cy="697232"/>
            <a:chOff x="0" y="0"/>
            <a:chExt cx="1312637" cy="929643"/>
          </a:xfrm>
        </p:grpSpPr>
        <p:sp>
          <p:nvSpPr>
            <p:cNvPr id="17" name="Freeform 17"/>
            <p:cNvSpPr/>
            <p:nvPr/>
          </p:nvSpPr>
          <p:spPr>
            <a:xfrm>
              <a:off x="18034" y="18034"/>
              <a:ext cx="1276604" cy="893572"/>
            </a:xfrm>
            <a:custGeom>
              <a:avLst/>
              <a:gdLst/>
              <a:ahLst/>
              <a:cxnLst/>
              <a:rect l="l" t="t" r="r" b="b"/>
              <a:pathLst>
                <a:path w="1276604" h="893572">
                  <a:moveTo>
                    <a:pt x="0" y="148971"/>
                  </a:moveTo>
                  <a:cubicBezTo>
                    <a:pt x="0" y="66675"/>
                    <a:pt x="67437" y="0"/>
                    <a:pt x="150749" y="0"/>
                  </a:cubicBezTo>
                  <a:lnTo>
                    <a:pt x="1125855" y="0"/>
                  </a:lnTo>
                  <a:cubicBezTo>
                    <a:pt x="1209040" y="0"/>
                    <a:pt x="1276604" y="66675"/>
                    <a:pt x="1276604" y="148971"/>
                  </a:cubicBezTo>
                  <a:lnTo>
                    <a:pt x="1276604" y="744601"/>
                  </a:lnTo>
                  <a:cubicBezTo>
                    <a:pt x="1276604" y="826897"/>
                    <a:pt x="1209167" y="893572"/>
                    <a:pt x="1125855" y="893572"/>
                  </a:cubicBezTo>
                  <a:lnTo>
                    <a:pt x="150749" y="893572"/>
                  </a:lnTo>
                  <a:cubicBezTo>
                    <a:pt x="67564" y="893572"/>
                    <a:pt x="0" y="826897"/>
                    <a:pt x="0" y="744601"/>
                  </a:cubicBezTo>
                  <a:close/>
                </a:path>
              </a:pathLst>
            </a:custGeom>
            <a:solidFill>
              <a:srgbClr val="BBE0E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312672" cy="929640"/>
            </a:xfrm>
            <a:custGeom>
              <a:avLst/>
              <a:gdLst/>
              <a:ahLst/>
              <a:cxnLst/>
              <a:rect l="l" t="t" r="r" b="b"/>
              <a:pathLst>
                <a:path w="1312672" h="929640">
                  <a:moveTo>
                    <a:pt x="0" y="167005"/>
                  </a:moveTo>
                  <a:cubicBezTo>
                    <a:pt x="0" y="74549"/>
                    <a:pt x="75819" y="0"/>
                    <a:pt x="168783" y="0"/>
                  </a:cubicBezTo>
                  <a:lnTo>
                    <a:pt x="1143889" y="0"/>
                  </a:lnTo>
                  <a:lnTo>
                    <a:pt x="1143889" y="18034"/>
                  </a:lnTo>
                  <a:lnTo>
                    <a:pt x="1143889" y="0"/>
                  </a:lnTo>
                  <a:cubicBezTo>
                    <a:pt x="1236853" y="0"/>
                    <a:pt x="1312672" y="74549"/>
                    <a:pt x="1312672" y="167005"/>
                  </a:cubicBezTo>
                  <a:lnTo>
                    <a:pt x="1294638" y="167005"/>
                  </a:lnTo>
                  <a:lnTo>
                    <a:pt x="1312672" y="167005"/>
                  </a:lnTo>
                  <a:lnTo>
                    <a:pt x="1312672" y="762635"/>
                  </a:lnTo>
                  <a:lnTo>
                    <a:pt x="1294638" y="762635"/>
                  </a:lnTo>
                  <a:lnTo>
                    <a:pt x="1312672" y="762635"/>
                  </a:lnTo>
                  <a:cubicBezTo>
                    <a:pt x="1312672" y="855091"/>
                    <a:pt x="1236853" y="929640"/>
                    <a:pt x="1143889" y="929640"/>
                  </a:cubicBezTo>
                  <a:lnTo>
                    <a:pt x="1143889" y="911606"/>
                  </a:lnTo>
                  <a:lnTo>
                    <a:pt x="1143889" y="929640"/>
                  </a:lnTo>
                  <a:lnTo>
                    <a:pt x="168783" y="929640"/>
                  </a:lnTo>
                  <a:lnTo>
                    <a:pt x="168783" y="911606"/>
                  </a:lnTo>
                  <a:lnTo>
                    <a:pt x="168783" y="929640"/>
                  </a:lnTo>
                  <a:cubicBezTo>
                    <a:pt x="75819" y="929640"/>
                    <a:pt x="0" y="855091"/>
                    <a:pt x="0" y="762635"/>
                  </a:cubicBezTo>
                  <a:lnTo>
                    <a:pt x="0" y="167005"/>
                  </a:lnTo>
                  <a:lnTo>
                    <a:pt x="18034" y="167005"/>
                  </a:lnTo>
                  <a:lnTo>
                    <a:pt x="0" y="167005"/>
                  </a:lnTo>
                  <a:moveTo>
                    <a:pt x="36068" y="167005"/>
                  </a:moveTo>
                  <a:lnTo>
                    <a:pt x="36068" y="762635"/>
                  </a:lnTo>
                  <a:lnTo>
                    <a:pt x="18034" y="762635"/>
                  </a:lnTo>
                  <a:lnTo>
                    <a:pt x="36068" y="762635"/>
                  </a:lnTo>
                  <a:cubicBezTo>
                    <a:pt x="36068" y="834771"/>
                    <a:pt x="95250" y="893572"/>
                    <a:pt x="168656" y="893572"/>
                  </a:cubicBezTo>
                  <a:lnTo>
                    <a:pt x="1143889" y="893572"/>
                  </a:lnTo>
                  <a:cubicBezTo>
                    <a:pt x="1217295" y="893572"/>
                    <a:pt x="1276477" y="834771"/>
                    <a:pt x="1276477" y="762635"/>
                  </a:cubicBezTo>
                  <a:lnTo>
                    <a:pt x="1276477" y="167005"/>
                  </a:lnTo>
                  <a:cubicBezTo>
                    <a:pt x="1276477" y="94869"/>
                    <a:pt x="1217295" y="36068"/>
                    <a:pt x="1143889" y="36068"/>
                  </a:cubicBezTo>
                  <a:lnTo>
                    <a:pt x="168783" y="36068"/>
                  </a:lnTo>
                  <a:lnTo>
                    <a:pt x="168783" y="18034"/>
                  </a:lnTo>
                  <a:lnTo>
                    <a:pt x="168783" y="36068"/>
                  </a:lnTo>
                  <a:cubicBezTo>
                    <a:pt x="95250" y="36068"/>
                    <a:pt x="36068" y="94869"/>
                    <a:pt x="36068" y="1670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 rot="5400000">
            <a:off x="3918811" y="4300621"/>
            <a:ext cx="595810" cy="674558"/>
            <a:chOff x="0" y="0"/>
            <a:chExt cx="794414" cy="899410"/>
          </a:xfrm>
        </p:grpSpPr>
        <p:sp>
          <p:nvSpPr>
            <p:cNvPr id="20" name="Freeform 20"/>
            <p:cNvSpPr/>
            <p:nvPr/>
          </p:nvSpPr>
          <p:spPr>
            <a:xfrm>
              <a:off x="18034" y="18034"/>
              <a:ext cx="758317" cy="863346"/>
            </a:xfrm>
            <a:custGeom>
              <a:avLst/>
              <a:gdLst/>
              <a:ahLst/>
              <a:cxnLst/>
              <a:rect l="l" t="t" r="r" b="b"/>
              <a:pathLst>
                <a:path w="758317" h="863346">
                  <a:moveTo>
                    <a:pt x="0" y="612902"/>
                  </a:moveTo>
                  <a:lnTo>
                    <a:pt x="444246" y="612902"/>
                  </a:lnTo>
                  <a:lnTo>
                    <a:pt x="444246" y="272796"/>
                  </a:lnTo>
                  <a:lnTo>
                    <a:pt x="379222" y="272796"/>
                  </a:lnTo>
                  <a:lnTo>
                    <a:pt x="568706" y="0"/>
                  </a:lnTo>
                  <a:lnTo>
                    <a:pt x="758317" y="272796"/>
                  </a:lnTo>
                  <a:lnTo>
                    <a:pt x="693293" y="272796"/>
                  </a:lnTo>
                  <a:lnTo>
                    <a:pt x="693293" y="863346"/>
                  </a:lnTo>
                  <a:lnTo>
                    <a:pt x="0" y="863346"/>
                  </a:lnTo>
                  <a:close/>
                </a:path>
              </a:pathLst>
            </a:custGeom>
            <a:solidFill>
              <a:srgbClr val="E0F0F2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795528" cy="899414"/>
            </a:xfrm>
            <a:custGeom>
              <a:avLst/>
              <a:gdLst/>
              <a:ahLst/>
              <a:cxnLst/>
              <a:rect l="l" t="t" r="r" b="b"/>
              <a:pathLst>
                <a:path w="795528" h="899414">
                  <a:moveTo>
                    <a:pt x="18034" y="612902"/>
                  </a:moveTo>
                  <a:lnTo>
                    <a:pt x="462280" y="612902"/>
                  </a:lnTo>
                  <a:lnTo>
                    <a:pt x="462280" y="630936"/>
                  </a:lnTo>
                  <a:lnTo>
                    <a:pt x="444246" y="630936"/>
                  </a:lnTo>
                  <a:lnTo>
                    <a:pt x="444246" y="290830"/>
                  </a:lnTo>
                  <a:lnTo>
                    <a:pt x="462280" y="290830"/>
                  </a:lnTo>
                  <a:lnTo>
                    <a:pt x="462280" y="308864"/>
                  </a:lnTo>
                  <a:lnTo>
                    <a:pt x="397256" y="308864"/>
                  </a:lnTo>
                  <a:cubicBezTo>
                    <a:pt x="390525" y="308864"/>
                    <a:pt x="384302" y="305181"/>
                    <a:pt x="381254" y="299212"/>
                  </a:cubicBezTo>
                  <a:cubicBezTo>
                    <a:pt x="378206" y="293243"/>
                    <a:pt x="378587" y="286004"/>
                    <a:pt x="382397" y="280543"/>
                  </a:cubicBezTo>
                  <a:lnTo>
                    <a:pt x="572008" y="7747"/>
                  </a:lnTo>
                  <a:cubicBezTo>
                    <a:pt x="575310" y="2921"/>
                    <a:pt x="580898" y="0"/>
                    <a:pt x="586740" y="0"/>
                  </a:cubicBezTo>
                  <a:cubicBezTo>
                    <a:pt x="592582" y="0"/>
                    <a:pt x="598170" y="2921"/>
                    <a:pt x="601599" y="7747"/>
                  </a:cubicBezTo>
                  <a:lnTo>
                    <a:pt x="791210" y="280543"/>
                  </a:lnTo>
                  <a:cubicBezTo>
                    <a:pt x="795020" y="286004"/>
                    <a:pt x="795528" y="293243"/>
                    <a:pt x="792353" y="299212"/>
                  </a:cubicBezTo>
                  <a:cubicBezTo>
                    <a:pt x="789178" y="305181"/>
                    <a:pt x="783082" y="308864"/>
                    <a:pt x="776351" y="308864"/>
                  </a:cubicBezTo>
                  <a:lnTo>
                    <a:pt x="711327" y="308864"/>
                  </a:lnTo>
                  <a:lnTo>
                    <a:pt x="711327" y="290830"/>
                  </a:lnTo>
                  <a:lnTo>
                    <a:pt x="729361" y="290830"/>
                  </a:lnTo>
                  <a:lnTo>
                    <a:pt x="729361" y="881380"/>
                  </a:lnTo>
                  <a:cubicBezTo>
                    <a:pt x="729361" y="891413"/>
                    <a:pt x="721233" y="899414"/>
                    <a:pt x="711327" y="899414"/>
                  </a:cubicBezTo>
                  <a:lnTo>
                    <a:pt x="18034" y="899414"/>
                  </a:lnTo>
                  <a:cubicBezTo>
                    <a:pt x="8128" y="899414"/>
                    <a:pt x="0" y="891286"/>
                    <a:pt x="0" y="881380"/>
                  </a:cubicBezTo>
                  <a:lnTo>
                    <a:pt x="0" y="630936"/>
                  </a:lnTo>
                  <a:cubicBezTo>
                    <a:pt x="0" y="620903"/>
                    <a:pt x="8128" y="612902"/>
                    <a:pt x="18034" y="612902"/>
                  </a:cubicBezTo>
                  <a:moveTo>
                    <a:pt x="18034" y="648970"/>
                  </a:moveTo>
                  <a:lnTo>
                    <a:pt x="18034" y="630936"/>
                  </a:lnTo>
                  <a:lnTo>
                    <a:pt x="36068" y="630936"/>
                  </a:lnTo>
                  <a:lnTo>
                    <a:pt x="36068" y="881380"/>
                  </a:lnTo>
                  <a:lnTo>
                    <a:pt x="18034" y="881380"/>
                  </a:lnTo>
                  <a:lnTo>
                    <a:pt x="18034" y="863346"/>
                  </a:lnTo>
                  <a:lnTo>
                    <a:pt x="711327" y="863346"/>
                  </a:lnTo>
                  <a:lnTo>
                    <a:pt x="711327" y="881380"/>
                  </a:lnTo>
                  <a:lnTo>
                    <a:pt x="693166" y="881380"/>
                  </a:lnTo>
                  <a:lnTo>
                    <a:pt x="693166" y="290830"/>
                  </a:lnTo>
                  <a:cubicBezTo>
                    <a:pt x="693166" y="280797"/>
                    <a:pt x="701294" y="272796"/>
                    <a:pt x="711200" y="272796"/>
                  </a:cubicBezTo>
                  <a:lnTo>
                    <a:pt x="776224" y="272796"/>
                  </a:lnTo>
                  <a:lnTo>
                    <a:pt x="776224" y="290830"/>
                  </a:lnTo>
                  <a:lnTo>
                    <a:pt x="761365" y="301117"/>
                  </a:lnTo>
                  <a:lnTo>
                    <a:pt x="572008" y="28321"/>
                  </a:lnTo>
                  <a:lnTo>
                    <a:pt x="586867" y="18034"/>
                  </a:lnTo>
                  <a:lnTo>
                    <a:pt x="601726" y="28321"/>
                  </a:lnTo>
                  <a:lnTo>
                    <a:pt x="411988" y="301244"/>
                  </a:lnTo>
                  <a:lnTo>
                    <a:pt x="397129" y="290957"/>
                  </a:lnTo>
                  <a:lnTo>
                    <a:pt x="397129" y="272796"/>
                  </a:lnTo>
                  <a:lnTo>
                    <a:pt x="462280" y="272796"/>
                  </a:lnTo>
                  <a:cubicBezTo>
                    <a:pt x="472313" y="272796"/>
                    <a:pt x="480314" y="280924"/>
                    <a:pt x="480314" y="290830"/>
                  </a:cubicBezTo>
                  <a:lnTo>
                    <a:pt x="480314" y="630936"/>
                  </a:lnTo>
                  <a:cubicBezTo>
                    <a:pt x="480314" y="640969"/>
                    <a:pt x="472186" y="648970"/>
                    <a:pt x="462280" y="648970"/>
                  </a:cubicBezTo>
                  <a:lnTo>
                    <a:pt x="18034" y="6489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3768135" y="3670186"/>
            <a:ext cx="984478" cy="697232"/>
            <a:chOff x="0" y="0"/>
            <a:chExt cx="1312637" cy="929643"/>
          </a:xfrm>
        </p:grpSpPr>
        <p:sp>
          <p:nvSpPr>
            <p:cNvPr id="23" name="Freeform 23"/>
            <p:cNvSpPr/>
            <p:nvPr/>
          </p:nvSpPr>
          <p:spPr>
            <a:xfrm>
              <a:off x="18034" y="18034"/>
              <a:ext cx="1276604" cy="893572"/>
            </a:xfrm>
            <a:custGeom>
              <a:avLst/>
              <a:gdLst/>
              <a:ahLst/>
              <a:cxnLst/>
              <a:rect l="l" t="t" r="r" b="b"/>
              <a:pathLst>
                <a:path w="1276604" h="893572">
                  <a:moveTo>
                    <a:pt x="0" y="148971"/>
                  </a:moveTo>
                  <a:cubicBezTo>
                    <a:pt x="0" y="66675"/>
                    <a:pt x="67437" y="0"/>
                    <a:pt x="150749" y="0"/>
                  </a:cubicBezTo>
                  <a:lnTo>
                    <a:pt x="1125855" y="0"/>
                  </a:lnTo>
                  <a:cubicBezTo>
                    <a:pt x="1209040" y="0"/>
                    <a:pt x="1276604" y="66675"/>
                    <a:pt x="1276604" y="148971"/>
                  </a:cubicBezTo>
                  <a:lnTo>
                    <a:pt x="1276604" y="744601"/>
                  </a:lnTo>
                  <a:cubicBezTo>
                    <a:pt x="1276604" y="826897"/>
                    <a:pt x="1209167" y="893572"/>
                    <a:pt x="1125855" y="893572"/>
                  </a:cubicBezTo>
                  <a:lnTo>
                    <a:pt x="150749" y="893572"/>
                  </a:lnTo>
                  <a:cubicBezTo>
                    <a:pt x="67564" y="893572"/>
                    <a:pt x="0" y="826897"/>
                    <a:pt x="0" y="744601"/>
                  </a:cubicBezTo>
                  <a:close/>
                </a:path>
              </a:pathLst>
            </a:custGeom>
            <a:solidFill>
              <a:srgbClr val="BBE0E3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1312672" cy="929640"/>
            </a:xfrm>
            <a:custGeom>
              <a:avLst/>
              <a:gdLst/>
              <a:ahLst/>
              <a:cxnLst/>
              <a:rect l="l" t="t" r="r" b="b"/>
              <a:pathLst>
                <a:path w="1312672" h="929640">
                  <a:moveTo>
                    <a:pt x="0" y="167005"/>
                  </a:moveTo>
                  <a:cubicBezTo>
                    <a:pt x="0" y="74549"/>
                    <a:pt x="75819" y="0"/>
                    <a:pt x="168783" y="0"/>
                  </a:cubicBezTo>
                  <a:lnTo>
                    <a:pt x="1143889" y="0"/>
                  </a:lnTo>
                  <a:lnTo>
                    <a:pt x="1143889" y="18034"/>
                  </a:lnTo>
                  <a:lnTo>
                    <a:pt x="1143889" y="0"/>
                  </a:lnTo>
                  <a:cubicBezTo>
                    <a:pt x="1236853" y="0"/>
                    <a:pt x="1312672" y="74549"/>
                    <a:pt x="1312672" y="167005"/>
                  </a:cubicBezTo>
                  <a:lnTo>
                    <a:pt x="1294638" y="167005"/>
                  </a:lnTo>
                  <a:lnTo>
                    <a:pt x="1312672" y="167005"/>
                  </a:lnTo>
                  <a:lnTo>
                    <a:pt x="1312672" y="762635"/>
                  </a:lnTo>
                  <a:lnTo>
                    <a:pt x="1294638" y="762635"/>
                  </a:lnTo>
                  <a:lnTo>
                    <a:pt x="1312672" y="762635"/>
                  </a:lnTo>
                  <a:cubicBezTo>
                    <a:pt x="1312672" y="855091"/>
                    <a:pt x="1236853" y="929640"/>
                    <a:pt x="1143889" y="929640"/>
                  </a:cubicBezTo>
                  <a:lnTo>
                    <a:pt x="1143889" y="911606"/>
                  </a:lnTo>
                  <a:lnTo>
                    <a:pt x="1143889" y="929640"/>
                  </a:lnTo>
                  <a:lnTo>
                    <a:pt x="168783" y="929640"/>
                  </a:lnTo>
                  <a:lnTo>
                    <a:pt x="168783" y="911606"/>
                  </a:lnTo>
                  <a:lnTo>
                    <a:pt x="168783" y="929640"/>
                  </a:lnTo>
                  <a:cubicBezTo>
                    <a:pt x="75819" y="929640"/>
                    <a:pt x="0" y="855091"/>
                    <a:pt x="0" y="762635"/>
                  </a:cubicBezTo>
                  <a:lnTo>
                    <a:pt x="0" y="167005"/>
                  </a:lnTo>
                  <a:lnTo>
                    <a:pt x="18034" y="167005"/>
                  </a:lnTo>
                  <a:lnTo>
                    <a:pt x="0" y="167005"/>
                  </a:lnTo>
                  <a:moveTo>
                    <a:pt x="36068" y="167005"/>
                  </a:moveTo>
                  <a:lnTo>
                    <a:pt x="36068" y="762635"/>
                  </a:lnTo>
                  <a:lnTo>
                    <a:pt x="18034" y="762635"/>
                  </a:lnTo>
                  <a:lnTo>
                    <a:pt x="36068" y="762635"/>
                  </a:lnTo>
                  <a:cubicBezTo>
                    <a:pt x="36068" y="834771"/>
                    <a:pt x="95250" y="893572"/>
                    <a:pt x="168656" y="893572"/>
                  </a:cubicBezTo>
                  <a:lnTo>
                    <a:pt x="1143889" y="893572"/>
                  </a:lnTo>
                  <a:cubicBezTo>
                    <a:pt x="1217295" y="893572"/>
                    <a:pt x="1276477" y="834771"/>
                    <a:pt x="1276477" y="762635"/>
                  </a:cubicBezTo>
                  <a:lnTo>
                    <a:pt x="1276477" y="167005"/>
                  </a:lnTo>
                  <a:cubicBezTo>
                    <a:pt x="1276477" y="94869"/>
                    <a:pt x="1217295" y="36068"/>
                    <a:pt x="1143889" y="36068"/>
                  </a:cubicBezTo>
                  <a:lnTo>
                    <a:pt x="168783" y="36068"/>
                  </a:lnTo>
                  <a:lnTo>
                    <a:pt x="168783" y="18034"/>
                  </a:lnTo>
                  <a:lnTo>
                    <a:pt x="168783" y="36068"/>
                  </a:lnTo>
                  <a:cubicBezTo>
                    <a:pt x="95250" y="36068"/>
                    <a:pt x="36068" y="94869"/>
                    <a:pt x="36068" y="1670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5" name="Group 25"/>
          <p:cNvGrpSpPr/>
          <p:nvPr/>
        </p:nvGrpSpPr>
        <p:grpSpPr>
          <a:xfrm rot="5400000">
            <a:off x="4712586" y="5053407"/>
            <a:ext cx="595810" cy="674558"/>
            <a:chOff x="0" y="0"/>
            <a:chExt cx="794414" cy="899410"/>
          </a:xfrm>
        </p:grpSpPr>
        <p:sp>
          <p:nvSpPr>
            <p:cNvPr id="26" name="Freeform 26"/>
            <p:cNvSpPr/>
            <p:nvPr/>
          </p:nvSpPr>
          <p:spPr>
            <a:xfrm>
              <a:off x="18034" y="18034"/>
              <a:ext cx="758317" cy="863346"/>
            </a:xfrm>
            <a:custGeom>
              <a:avLst/>
              <a:gdLst/>
              <a:ahLst/>
              <a:cxnLst/>
              <a:rect l="l" t="t" r="r" b="b"/>
              <a:pathLst>
                <a:path w="758317" h="863346">
                  <a:moveTo>
                    <a:pt x="0" y="612902"/>
                  </a:moveTo>
                  <a:lnTo>
                    <a:pt x="444246" y="612902"/>
                  </a:lnTo>
                  <a:lnTo>
                    <a:pt x="444246" y="272796"/>
                  </a:lnTo>
                  <a:lnTo>
                    <a:pt x="379222" y="272796"/>
                  </a:lnTo>
                  <a:lnTo>
                    <a:pt x="568706" y="0"/>
                  </a:lnTo>
                  <a:lnTo>
                    <a:pt x="758317" y="272796"/>
                  </a:lnTo>
                  <a:lnTo>
                    <a:pt x="693293" y="272796"/>
                  </a:lnTo>
                  <a:lnTo>
                    <a:pt x="693293" y="863346"/>
                  </a:lnTo>
                  <a:lnTo>
                    <a:pt x="0" y="863346"/>
                  </a:lnTo>
                  <a:close/>
                </a:path>
              </a:pathLst>
            </a:custGeom>
            <a:solidFill>
              <a:srgbClr val="E0F0F2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795528" cy="899414"/>
            </a:xfrm>
            <a:custGeom>
              <a:avLst/>
              <a:gdLst/>
              <a:ahLst/>
              <a:cxnLst/>
              <a:rect l="l" t="t" r="r" b="b"/>
              <a:pathLst>
                <a:path w="795528" h="899414">
                  <a:moveTo>
                    <a:pt x="18034" y="612902"/>
                  </a:moveTo>
                  <a:lnTo>
                    <a:pt x="462280" y="612902"/>
                  </a:lnTo>
                  <a:lnTo>
                    <a:pt x="462280" y="630936"/>
                  </a:lnTo>
                  <a:lnTo>
                    <a:pt x="444246" y="630936"/>
                  </a:lnTo>
                  <a:lnTo>
                    <a:pt x="444246" y="290830"/>
                  </a:lnTo>
                  <a:lnTo>
                    <a:pt x="462280" y="290830"/>
                  </a:lnTo>
                  <a:lnTo>
                    <a:pt x="462280" y="308864"/>
                  </a:lnTo>
                  <a:lnTo>
                    <a:pt x="397256" y="308864"/>
                  </a:lnTo>
                  <a:cubicBezTo>
                    <a:pt x="390525" y="308864"/>
                    <a:pt x="384302" y="305181"/>
                    <a:pt x="381254" y="299212"/>
                  </a:cubicBezTo>
                  <a:cubicBezTo>
                    <a:pt x="378206" y="293243"/>
                    <a:pt x="378587" y="286004"/>
                    <a:pt x="382397" y="280543"/>
                  </a:cubicBezTo>
                  <a:lnTo>
                    <a:pt x="572008" y="7747"/>
                  </a:lnTo>
                  <a:cubicBezTo>
                    <a:pt x="575310" y="2921"/>
                    <a:pt x="580898" y="0"/>
                    <a:pt x="586740" y="0"/>
                  </a:cubicBezTo>
                  <a:cubicBezTo>
                    <a:pt x="592582" y="0"/>
                    <a:pt x="598170" y="2921"/>
                    <a:pt x="601599" y="7747"/>
                  </a:cubicBezTo>
                  <a:lnTo>
                    <a:pt x="791210" y="280543"/>
                  </a:lnTo>
                  <a:cubicBezTo>
                    <a:pt x="795020" y="286004"/>
                    <a:pt x="795528" y="293243"/>
                    <a:pt x="792353" y="299212"/>
                  </a:cubicBezTo>
                  <a:cubicBezTo>
                    <a:pt x="789178" y="305181"/>
                    <a:pt x="783082" y="308864"/>
                    <a:pt x="776351" y="308864"/>
                  </a:cubicBezTo>
                  <a:lnTo>
                    <a:pt x="711327" y="308864"/>
                  </a:lnTo>
                  <a:lnTo>
                    <a:pt x="711327" y="290830"/>
                  </a:lnTo>
                  <a:lnTo>
                    <a:pt x="729361" y="290830"/>
                  </a:lnTo>
                  <a:lnTo>
                    <a:pt x="729361" y="881380"/>
                  </a:lnTo>
                  <a:cubicBezTo>
                    <a:pt x="729361" y="891413"/>
                    <a:pt x="721233" y="899414"/>
                    <a:pt x="711327" y="899414"/>
                  </a:cubicBezTo>
                  <a:lnTo>
                    <a:pt x="18034" y="899414"/>
                  </a:lnTo>
                  <a:cubicBezTo>
                    <a:pt x="8128" y="899414"/>
                    <a:pt x="0" y="891286"/>
                    <a:pt x="0" y="881380"/>
                  </a:cubicBezTo>
                  <a:lnTo>
                    <a:pt x="0" y="630936"/>
                  </a:lnTo>
                  <a:cubicBezTo>
                    <a:pt x="0" y="620903"/>
                    <a:pt x="8128" y="612902"/>
                    <a:pt x="18034" y="612902"/>
                  </a:cubicBezTo>
                  <a:moveTo>
                    <a:pt x="18034" y="648970"/>
                  </a:moveTo>
                  <a:lnTo>
                    <a:pt x="18034" y="630936"/>
                  </a:lnTo>
                  <a:lnTo>
                    <a:pt x="36068" y="630936"/>
                  </a:lnTo>
                  <a:lnTo>
                    <a:pt x="36068" y="881380"/>
                  </a:lnTo>
                  <a:lnTo>
                    <a:pt x="18034" y="881380"/>
                  </a:lnTo>
                  <a:lnTo>
                    <a:pt x="18034" y="863346"/>
                  </a:lnTo>
                  <a:lnTo>
                    <a:pt x="711327" y="863346"/>
                  </a:lnTo>
                  <a:lnTo>
                    <a:pt x="711327" y="881380"/>
                  </a:lnTo>
                  <a:lnTo>
                    <a:pt x="693166" y="881380"/>
                  </a:lnTo>
                  <a:lnTo>
                    <a:pt x="693166" y="290830"/>
                  </a:lnTo>
                  <a:cubicBezTo>
                    <a:pt x="693166" y="280797"/>
                    <a:pt x="701294" y="272796"/>
                    <a:pt x="711200" y="272796"/>
                  </a:cubicBezTo>
                  <a:lnTo>
                    <a:pt x="776224" y="272796"/>
                  </a:lnTo>
                  <a:lnTo>
                    <a:pt x="776224" y="290830"/>
                  </a:lnTo>
                  <a:lnTo>
                    <a:pt x="761365" y="301117"/>
                  </a:lnTo>
                  <a:lnTo>
                    <a:pt x="572008" y="28321"/>
                  </a:lnTo>
                  <a:lnTo>
                    <a:pt x="586867" y="18034"/>
                  </a:lnTo>
                  <a:lnTo>
                    <a:pt x="601726" y="28321"/>
                  </a:lnTo>
                  <a:lnTo>
                    <a:pt x="411988" y="301244"/>
                  </a:lnTo>
                  <a:lnTo>
                    <a:pt x="397129" y="290957"/>
                  </a:lnTo>
                  <a:lnTo>
                    <a:pt x="397129" y="272796"/>
                  </a:lnTo>
                  <a:lnTo>
                    <a:pt x="462280" y="272796"/>
                  </a:lnTo>
                  <a:cubicBezTo>
                    <a:pt x="472313" y="272796"/>
                    <a:pt x="480314" y="280924"/>
                    <a:pt x="480314" y="290830"/>
                  </a:cubicBezTo>
                  <a:lnTo>
                    <a:pt x="480314" y="630936"/>
                  </a:lnTo>
                  <a:cubicBezTo>
                    <a:pt x="480314" y="640969"/>
                    <a:pt x="472186" y="648970"/>
                    <a:pt x="462280" y="648970"/>
                  </a:cubicBezTo>
                  <a:lnTo>
                    <a:pt x="18034" y="6489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4561909" y="4422973"/>
            <a:ext cx="984478" cy="697232"/>
            <a:chOff x="0" y="0"/>
            <a:chExt cx="1312637" cy="929643"/>
          </a:xfrm>
        </p:grpSpPr>
        <p:sp>
          <p:nvSpPr>
            <p:cNvPr id="29" name="Freeform 29"/>
            <p:cNvSpPr/>
            <p:nvPr/>
          </p:nvSpPr>
          <p:spPr>
            <a:xfrm>
              <a:off x="18034" y="18034"/>
              <a:ext cx="1276604" cy="893572"/>
            </a:xfrm>
            <a:custGeom>
              <a:avLst/>
              <a:gdLst/>
              <a:ahLst/>
              <a:cxnLst/>
              <a:rect l="l" t="t" r="r" b="b"/>
              <a:pathLst>
                <a:path w="1276604" h="893572">
                  <a:moveTo>
                    <a:pt x="0" y="148971"/>
                  </a:moveTo>
                  <a:cubicBezTo>
                    <a:pt x="0" y="66675"/>
                    <a:pt x="67437" y="0"/>
                    <a:pt x="150749" y="0"/>
                  </a:cubicBezTo>
                  <a:lnTo>
                    <a:pt x="1125855" y="0"/>
                  </a:lnTo>
                  <a:cubicBezTo>
                    <a:pt x="1209040" y="0"/>
                    <a:pt x="1276604" y="66675"/>
                    <a:pt x="1276604" y="148971"/>
                  </a:cubicBezTo>
                  <a:lnTo>
                    <a:pt x="1276604" y="744601"/>
                  </a:lnTo>
                  <a:cubicBezTo>
                    <a:pt x="1276604" y="826897"/>
                    <a:pt x="1209167" y="893572"/>
                    <a:pt x="1125855" y="893572"/>
                  </a:cubicBezTo>
                  <a:lnTo>
                    <a:pt x="150749" y="893572"/>
                  </a:lnTo>
                  <a:cubicBezTo>
                    <a:pt x="67564" y="893572"/>
                    <a:pt x="0" y="826897"/>
                    <a:pt x="0" y="744601"/>
                  </a:cubicBezTo>
                  <a:close/>
                </a:path>
              </a:pathLst>
            </a:custGeom>
            <a:solidFill>
              <a:srgbClr val="BBE0E3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1312672" cy="929640"/>
            </a:xfrm>
            <a:custGeom>
              <a:avLst/>
              <a:gdLst/>
              <a:ahLst/>
              <a:cxnLst/>
              <a:rect l="l" t="t" r="r" b="b"/>
              <a:pathLst>
                <a:path w="1312672" h="929640">
                  <a:moveTo>
                    <a:pt x="0" y="167005"/>
                  </a:moveTo>
                  <a:cubicBezTo>
                    <a:pt x="0" y="74549"/>
                    <a:pt x="75819" y="0"/>
                    <a:pt x="168783" y="0"/>
                  </a:cubicBezTo>
                  <a:lnTo>
                    <a:pt x="1143889" y="0"/>
                  </a:lnTo>
                  <a:lnTo>
                    <a:pt x="1143889" y="18034"/>
                  </a:lnTo>
                  <a:lnTo>
                    <a:pt x="1143889" y="0"/>
                  </a:lnTo>
                  <a:cubicBezTo>
                    <a:pt x="1236853" y="0"/>
                    <a:pt x="1312672" y="74549"/>
                    <a:pt x="1312672" y="167005"/>
                  </a:cubicBezTo>
                  <a:lnTo>
                    <a:pt x="1294638" y="167005"/>
                  </a:lnTo>
                  <a:lnTo>
                    <a:pt x="1312672" y="167005"/>
                  </a:lnTo>
                  <a:lnTo>
                    <a:pt x="1312672" y="762635"/>
                  </a:lnTo>
                  <a:lnTo>
                    <a:pt x="1294638" y="762635"/>
                  </a:lnTo>
                  <a:lnTo>
                    <a:pt x="1312672" y="762635"/>
                  </a:lnTo>
                  <a:cubicBezTo>
                    <a:pt x="1312672" y="855091"/>
                    <a:pt x="1236853" y="929640"/>
                    <a:pt x="1143889" y="929640"/>
                  </a:cubicBezTo>
                  <a:lnTo>
                    <a:pt x="1143889" y="911606"/>
                  </a:lnTo>
                  <a:lnTo>
                    <a:pt x="1143889" y="929640"/>
                  </a:lnTo>
                  <a:lnTo>
                    <a:pt x="168783" y="929640"/>
                  </a:lnTo>
                  <a:lnTo>
                    <a:pt x="168783" y="911606"/>
                  </a:lnTo>
                  <a:lnTo>
                    <a:pt x="168783" y="929640"/>
                  </a:lnTo>
                  <a:cubicBezTo>
                    <a:pt x="75819" y="929640"/>
                    <a:pt x="0" y="855091"/>
                    <a:pt x="0" y="762635"/>
                  </a:cubicBezTo>
                  <a:lnTo>
                    <a:pt x="0" y="167005"/>
                  </a:lnTo>
                  <a:lnTo>
                    <a:pt x="18034" y="167005"/>
                  </a:lnTo>
                  <a:lnTo>
                    <a:pt x="0" y="167005"/>
                  </a:lnTo>
                  <a:moveTo>
                    <a:pt x="36068" y="167005"/>
                  </a:moveTo>
                  <a:lnTo>
                    <a:pt x="36068" y="762635"/>
                  </a:lnTo>
                  <a:lnTo>
                    <a:pt x="18034" y="762635"/>
                  </a:lnTo>
                  <a:lnTo>
                    <a:pt x="36068" y="762635"/>
                  </a:lnTo>
                  <a:cubicBezTo>
                    <a:pt x="36068" y="834771"/>
                    <a:pt x="95250" y="893572"/>
                    <a:pt x="168656" y="893572"/>
                  </a:cubicBezTo>
                  <a:lnTo>
                    <a:pt x="1143889" y="893572"/>
                  </a:lnTo>
                  <a:cubicBezTo>
                    <a:pt x="1217295" y="893572"/>
                    <a:pt x="1276477" y="834771"/>
                    <a:pt x="1276477" y="762635"/>
                  </a:cubicBezTo>
                  <a:lnTo>
                    <a:pt x="1276477" y="167005"/>
                  </a:lnTo>
                  <a:cubicBezTo>
                    <a:pt x="1276477" y="94869"/>
                    <a:pt x="1217295" y="36068"/>
                    <a:pt x="1143889" y="36068"/>
                  </a:cubicBezTo>
                  <a:lnTo>
                    <a:pt x="168783" y="36068"/>
                  </a:lnTo>
                  <a:lnTo>
                    <a:pt x="168783" y="18034"/>
                  </a:lnTo>
                  <a:lnTo>
                    <a:pt x="168783" y="36068"/>
                  </a:lnTo>
                  <a:cubicBezTo>
                    <a:pt x="95250" y="36068"/>
                    <a:pt x="36068" y="94869"/>
                    <a:pt x="36068" y="1670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1" name="Group 31"/>
          <p:cNvGrpSpPr/>
          <p:nvPr/>
        </p:nvGrpSpPr>
        <p:grpSpPr>
          <a:xfrm rot="5400000">
            <a:off x="5506359" y="5806194"/>
            <a:ext cx="595810" cy="674558"/>
            <a:chOff x="0" y="0"/>
            <a:chExt cx="794414" cy="899410"/>
          </a:xfrm>
        </p:grpSpPr>
        <p:sp>
          <p:nvSpPr>
            <p:cNvPr id="32" name="Freeform 32"/>
            <p:cNvSpPr/>
            <p:nvPr/>
          </p:nvSpPr>
          <p:spPr>
            <a:xfrm>
              <a:off x="18034" y="18034"/>
              <a:ext cx="758317" cy="863346"/>
            </a:xfrm>
            <a:custGeom>
              <a:avLst/>
              <a:gdLst/>
              <a:ahLst/>
              <a:cxnLst/>
              <a:rect l="l" t="t" r="r" b="b"/>
              <a:pathLst>
                <a:path w="758317" h="863346">
                  <a:moveTo>
                    <a:pt x="0" y="612902"/>
                  </a:moveTo>
                  <a:lnTo>
                    <a:pt x="444246" y="612902"/>
                  </a:lnTo>
                  <a:lnTo>
                    <a:pt x="444246" y="272796"/>
                  </a:lnTo>
                  <a:lnTo>
                    <a:pt x="379222" y="272796"/>
                  </a:lnTo>
                  <a:lnTo>
                    <a:pt x="568706" y="0"/>
                  </a:lnTo>
                  <a:lnTo>
                    <a:pt x="758317" y="272796"/>
                  </a:lnTo>
                  <a:lnTo>
                    <a:pt x="693293" y="272796"/>
                  </a:lnTo>
                  <a:lnTo>
                    <a:pt x="693293" y="863346"/>
                  </a:lnTo>
                  <a:lnTo>
                    <a:pt x="0" y="863346"/>
                  </a:lnTo>
                  <a:close/>
                </a:path>
              </a:pathLst>
            </a:custGeom>
            <a:solidFill>
              <a:srgbClr val="E0F0F2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0"/>
              <a:ext cx="795528" cy="899414"/>
            </a:xfrm>
            <a:custGeom>
              <a:avLst/>
              <a:gdLst/>
              <a:ahLst/>
              <a:cxnLst/>
              <a:rect l="l" t="t" r="r" b="b"/>
              <a:pathLst>
                <a:path w="795528" h="899414">
                  <a:moveTo>
                    <a:pt x="18034" y="612902"/>
                  </a:moveTo>
                  <a:lnTo>
                    <a:pt x="462280" y="612902"/>
                  </a:lnTo>
                  <a:lnTo>
                    <a:pt x="462280" y="630936"/>
                  </a:lnTo>
                  <a:lnTo>
                    <a:pt x="444246" y="630936"/>
                  </a:lnTo>
                  <a:lnTo>
                    <a:pt x="444246" y="290830"/>
                  </a:lnTo>
                  <a:lnTo>
                    <a:pt x="462280" y="290830"/>
                  </a:lnTo>
                  <a:lnTo>
                    <a:pt x="462280" y="308864"/>
                  </a:lnTo>
                  <a:lnTo>
                    <a:pt x="397256" y="308864"/>
                  </a:lnTo>
                  <a:cubicBezTo>
                    <a:pt x="390525" y="308864"/>
                    <a:pt x="384302" y="305181"/>
                    <a:pt x="381254" y="299212"/>
                  </a:cubicBezTo>
                  <a:cubicBezTo>
                    <a:pt x="378206" y="293243"/>
                    <a:pt x="378587" y="286004"/>
                    <a:pt x="382397" y="280543"/>
                  </a:cubicBezTo>
                  <a:lnTo>
                    <a:pt x="572008" y="7747"/>
                  </a:lnTo>
                  <a:cubicBezTo>
                    <a:pt x="575310" y="2921"/>
                    <a:pt x="580898" y="0"/>
                    <a:pt x="586740" y="0"/>
                  </a:cubicBezTo>
                  <a:cubicBezTo>
                    <a:pt x="592582" y="0"/>
                    <a:pt x="598170" y="2921"/>
                    <a:pt x="601599" y="7747"/>
                  </a:cubicBezTo>
                  <a:lnTo>
                    <a:pt x="791210" y="280543"/>
                  </a:lnTo>
                  <a:cubicBezTo>
                    <a:pt x="795020" y="286004"/>
                    <a:pt x="795528" y="293243"/>
                    <a:pt x="792353" y="299212"/>
                  </a:cubicBezTo>
                  <a:cubicBezTo>
                    <a:pt x="789178" y="305181"/>
                    <a:pt x="783082" y="308864"/>
                    <a:pt x="776351" y="308864"/>
                  </a:cubicBezTo>
                  <a:lnTo>
                    <a:pt x="711327" y="308864"/>
                  </a:lnTo>
                  <a:lnTo>
                    <a:pt x="711327" y="290830"/>
                  </a:lnTo>
                  <a:lnTo>
                    <a:pt x="729361" y="290830"/>
                  </a:lnTo>
                  <a:lnTo>
                    <a:pt x="729361" y="881380"/>
                  </a:lnTo>
                  <a:cubicBezTo>
                    <a:pt x="729361" y="891413"/>
                    <a:pt x="721233" y="899414"/>
                    <a:pt x="711327" y="899414"/>
                  </a:cubicBezTo>
                  <a:lnTo>
                    <a:pt x="18034" y="899414"/>
                  </a:lnTo>
                  <a:cubicBezTo>
                    <a:pt x="8128" y="899414"/>
                    <a:pt x="0" y="891286"/>
                    <a:pt x="0" y="881380"/>
                  </a:cubicBezTo>
                  <a:lnTo>
                    <a:pt x="0" y="630936"/>
                  </a:lnTo>
                  <a:cubicBezTo>
                    <a:pt x="0" y="620903"/>
                    <a:pt x="8128" y="612902"/>
                    <a:pt x="18034" y="612902"/>
                  </a:cubicBezTo>
                  <a:moveTo>
                    <a:pt x="18034" y="648970"/>
                  </a:moveTo>
                  <a:lnTo>
                    <a:pt x="18034" y="630936"/>
                  </a:lnTo>
                  <a:lnTo>
                    <a:pt x="36068" y="630936"/>
                  </a:lnTo>
                  <a:lnTo>
                    <a:pt x="36068" y="881380"/>
                  </a:lnTo>
                  <a:lnTo>
                    <a:pt x="18034" y="881380"/>
                  </a:lnTo>
                  <a:lnTo>
                    <a:pt x="18034" y="863346"/>
                  </a:lnTo>
                  <a:lnTo>
                    <a:pt x="711327" y="863346"/>
                  </a:lnTo>
                  <a:lnTo>
                    <a:pt x="711327" y="881380"/>
                  </a:lnTo>
                  <a:lnTo>
                    <a:pt x="693166" y="881380"/>
                  </a:lnTo>
                  <a:lnTo>
                    <a:pt x="693166" y="290830"/>
                  </a:lnTo>
                  <a:cubicBezTo>
                    <a:pt x="693166" y="280797"/>
                    <a:pt x="701294" y="272796"/>
                    <a:pt x="711200" y="272796"/>
                  </a:cubicBezTo>
                  <a:lnTo>
                    <a:pt x="776224" y="272796"/>
                  </a:lnTo>
                  <a:lnTo>
                    <a:pt x="776224" y="290830"/>
                  </a:lnTo>
                  <a:lnTo>
                    <a:pt x="761365" y="301117"/>
                  </a:lnTo>
                  <a:lnTo>
                    <a:pt x="572008" y="28321"/>
                  </a:lnTo>
                  <a:lnTo>
                    <a:pt x="586867" y="18034"/>
                  </a:lnTo>
                  <a:lnTo>
                    <a:pt x="601726" y="28321"/>
                  </a:lnTo>
                  <a:lnTo>
                    <a:pt x="411988" y="301244"/>
                  </a:lnTo>
                  <a:lnTo>
                    <a:pt x="397129" y="290957"/>
                  </a:lnTo>
                  <a:lnTo>
                    <a:pt x="397129" y="272796"/>
                  </a:lnTo>
                  <a:lnTo>
                    <a:pt x="462280" y="272796"/>
                  </a:lnTo>
                  <a:cubicBezTo>
                    <a:pt x="472313" y="272796"/>
                    <a:pt x="480314" y="280924"/>
                    <a:pt x="480314" y="290830"/>
                  </a:cubicBezTo>
                  <a:lnTo>
                    <a:pt x="480314" y="630936"/>
                  </a:lnTo>
                  <a:cubicBezTo>
                    <a:pt x="480314" y="640969"/>
                    <a:pt x="472186" y="648970"/>
                    <a:pt x="462280" y="648970"/>
                  </a:cubicBezTo>
                  <a:lnTo>
                    <a:pt x="18034" y="6489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5355684" y="5175760"/>
            <a:ext cx="984478" cy="697232"/>
            <a:chOff x="0" y="0"/>
            <a:chExt cx="1312637" cy="929643"/>
          </a:xfrm>
        </p:grpSpPr>
        <p:sp>
          <p:nvSpPr>
            <p:cNvPr id="35" name="Freeform 35"/>
            <p:cNvSpPr/>
            <p:nvPr/>
          </p:nvSpPr>
          <p:spPr>
            <a:xfrm>
              <a:off x="18034" y="18034"/>
              <a:ext cx="1276604" cy="893572"/>
            </a:xfrm>
            <a:custGeom>
              <a:avLst/>
              <a:gdLst/>
              <a:ahLst/>
              <a:cxnLst/>
              <a:rect l="l" t="t" r="r" b="b"/>
              <a:pathLst>
                <a:path w="1276604" h="893572">
                  <a:moveTo>
                    <a:pt x="0" y="148971"/>
                  </a:moveTo>
                  <a:cubicBezTo>
                    <a:pt x="0" y="66675"/>
                    <a:pt x="67437" y="0"/>
                    <a:pt x="150749" y="0"/>
                  </a:cubicBezTo>
                  <a:lnTo>
                    <a:pt x="1125855" y="0"/>
                  </a:lnTo>
                  <a:cubicBezTo>
                    <a:pt x="1209040" y="0"/>
                    <a:pt x="1276604" y="66675"/>
                    <a:pt x="1276604" y="148971"/>
                  </a:cubicBezTo>
                  <a:lnTo>
                    <a:pt x="1276604" y="744601"/>
                  </a:lnTo>
                  <a:cubicBezTo>
                    <a:pt x="1276604" y="826897"/>
                    <a:pt x="1209167" y="893572"/>
                    <a:pt x="1125855" y="893572"/>
                  </a:cubicBezTo>
                  <a:lnTo>
                    <a:pt x="150749" y="893572"/>
                  </a:lnTo>
                  <a:cubicBezTo>
                    <a:pt x="67564" y="893572"/>
                    <a:pt x="0" y="826897"/>
                    <a:pt x="0" y="744601"/>
                  </a:cubicBezTo>
                  <a:close/>
                </a:path>
              </a:pathLst>
            </a:custGeom>
            <a:solidFill>
              <a:srgbClr val="BBE0E3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0"/>
              <a:ext cx="1312672" cy="929640"/>
            </a:xfrm>
            <a:custGeom>
              <a:avLst/>
              <a:gdLst/>
              <a:ahLst/>
              <a:cxnLst/>
              <a:rect l="l" t="t" r="r" b="b"/>
              <a:pathLst>
                <a:path w="1312672" h="929640">
                  <a:moveTo>
                    <a:pt x="0" y="167005"/>
                  </a:moveTo>
                  <a:cubicBezTo>
                    <a:pt x="0" y="74549"/>
                    <a:pt x="75819" y="0"/>
                    <a:pt x="168783" y="0"/>
                  </a:cubicBezTo>
                  <a:lnTo>
                    <a:pt x="1143889" y="0"/>
                  </a:lnTo>
                  <a:lnTo>
                    <a:pt x="1143889" y="18034"/>
                  </a:lnTo>
                  <a:lnTo>
                    <a:pt x="1143889" y="0"/>
                  </a:lnTo>
                  <a:cubicBezTo>
                    <a:pt x="1236853" y="0"/>
                    <a:pt x="1312672" y="74549"/>
                    <a:pt x="1312672" y="167005"/>
                  </a:cubicBezTo>
                  <a:lnTo>
                    <a:pt x="1294638" y="167005"/>
                  </a:lnTo>
                  <a:lnTo>
                    <a:pt x="1312672" y="167005"/>
                  </a:lnTo>
                  <a:lnTo>
                    <a:pt x="1312672" y="762635"/>
                  </a:lnTo>
                  <a:lnTo>
                    <a:pt x="1294638" y="762635"/>
                  </a:lnTo>
                  <a:lnTo>
                    <a:pt x="1312672" y="762635"/>
                  </a:lnTo>
                  <a:cubicBezTo>
                    <a:pt x="1312672" y="855091"/>
                    <a:pt x="1236853" y="929640"/>
                    <a:pt x="1143889" y="929640"/>
                  </a:cubicBezTo>
                  <a:lnTo>
                    <a:pt x="1143889" y="911606"/>
                  </a:lnTo>
                  <a:lnTo>
                    <a:pt x="1143889" y="929640"/>
                  </a:lnTo>
                  <a:lnTo>
                    <a:pt x="168783" y="929640"/>
                  </a:lnTo>
                  <a:lnTo>
                    <a:pt x="168783" y="911606"/>
                  </a:lnTo>
                  <a:lnTo>
                    <a:pt x="168783" y="929640"/>
                  </a:lnTo>
                  <a:cubicBezTo>
                    <a:pt x="75819" y="929640"/>
                    <a:pt x="0" y="855091"/>
                    <a:pt x="0" y="762635"/>
                  </a:cubicBezTo>
                  <a:lnTo>
                    <a:pt x="0" y="167005"/>
                  </a:lnTo>
                  <a:lnTo>
                    <a:pt x="18034" y="167005"/>
                  </a:lnTo>
                  <a:lnTo>
                    <a:pt x="0" y="167005"/>
                  </a:lnTo>
                  <a:moveTo>
                    <a:pt x="36068" y="167005"/>
                  </a:moveTo>
                  <a:lnTo>
                    <a:pt x="36068" y="762635"/>
                  </a:lnTo>
                  <a:lnTo>
                    <a:pt x="18034" y="762635"/>
                  </a:lnTo>
                  <a:lnTo>
                    <a:pt x="36068" y="762635"/>
                  </a:lnTo>
                  <a:cubicBezTo>
                    <a:pt x="36068" y="834771"/>
                    <a:pt x="95250" y="893572"/>
                    <a:pt x="168656" y="893572"/>
                  </a:cubicBezTo>
                  <a:lnTo>
                    <a:pt x="1143889" y="893572"/>
                  </a:lnTo>
                  <a:cubicBezTo>
                    <a:pt x="1217295" y="893572"/>
                    <a:pt x="1276477" y="834771"/>
                    <a:pt x="1276477" y="762635"/>
                  </a:cubicBezTo>
                  <a:lnTo>
                    <a:pt x="1276477" y="167005"/>
                  </a:lnTo>
                  <a:cubicBezTo>
                    <a:pt x="1276477" y="94869"/>
                    <a:pt x="1217295" y="36068"/>
                    <a:pt x="1143889" y="36068"/>
                  </a:cubicBezTo>
                  <a:lnTo>
                    <a:pt x="168783" y="36068"/>
                  </a:lnTo>
                  <a:lnTo>
                    <a:pt x="168783" y="18034"/>
                  </a:lnTo>
                  <a:lnTo>
                    <a:pt x="168783" y="36068"/>
                  </a:lnTo>
                  <a:cubicBezTo>
                    <a:pt x="95250" y="36068"/>
                    <a:pt x="36068" y="94869"/>
                    <a:pt x="36068" y="1670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6149458" y="5928547"/>
            <a:ext cx="984478" cy="697232"/>
            <a:chOff x="0" y="0"/>
            <a:chExt cx="1312637" cy="929643"/>
          </a:xfrm>
        </p:grpSpPr>
        <p:sp>
          <p:nvSpPr>
            <p:cNvPr id="38" name="Freeform 38"/>
            <p:cNvSpPr/>
            <p:nvPr/>
          </p:nvSpPr>
          <p:spPr>
            <a:xfrm>
              <a:off x="18034" y="18034"/>
              <a:ext cx="1276604" cy="893572"/>
            </a:xfrm>
            <a:custGeom>
              <a:avLst/>
              <a:gdLst/>
              <a:ahLst/>
              <a:cxnLst/>
              <a:rect l="l" t="t" r="r" b="b"/>
              <a:pathLst>
                <a:path w="1276604" h="893572">
                  <a:moveTo>
                    <a:pt x="0" y="148971"/>
                  </a:moveTo>
                  <a:cubicBezTo>
                    <a:pt x="0" y="66675"/>
                    <a:pt x="67437" y="0"/>
                    <a:pt x="150749" y="0"/>
                  </a:cubicBezTo>
                  <a:lnTo>
                    <a:pt x="1125855" y="0"/>
                  </a:lnTo>
                  <a:cubicBezTo>
                    <a:pt x="1209040" y="0"/>
                    <a:pt x="1276604" y="66675"/>
                    <a:pt x="1276604" y="148971"/>
                  </a:cubicBezTo>
                  <a:lnTo>
                    <a:pt x="1276604" y="744601"/>
                  </a:lnTo>
                  <a:cubicBezTo>
                    <a:pt x="1276604" y="826897"/>
                    <a:pt x="1209167" y="893572"/>
                    <a:pt x="1125855" y="893572"/>
                  </a:cubicBezTo>
                  <a:lnTo>
                    <a:pt x="150749" y="893572"/>
                  </a:lnTo>
                  <a:cubicBezTo>
                    <a:pt x="67564" y="893572"/>
                    <a:pt x="0" y="826897"/>
                    <a:pt x="0" y="744601"/>
                  </a:cubicBezTo>
                  <a:close/>
                </a:path>
              </a:pathLst>
            </a:custGeom>
            <a:solidFill>
              <a:srgbClr val="BBE0E3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1312672" cy="929640"/>
            </a:xfrm>
            <a:custGeom>
              <a:avLst/>
              <a:gdLst/>
              <a:ahLst/>
              <a:cxnLst/>
              <a:rect l="l" t="t" r="r" b="b"/>
              <a:pathLst>
                <a:path w="1312672" h="929640">
                  <a:moveTo>
                    <a:pt x="0" y="167005"/>
                  </a:moveTo>
                  <a:cubicBezTo>
                    <a:pt x="0" y="74549"/>
                    <a:pt x="75819" y="0"/>
                    <a:pt x="168783" y="0"/>
                  </a:cubicBezTo>
                  <a:lnTo>
                    <a:pt x="1143889" y="0"/>
                  </a:lnTo>
                  <a:lnTo>
                    <a:pt x="1143889" y="18034"/>
                  </a:lnTo>
                  <a:lnTo>
                    <a:pt x="1143889" y="0"/>
                  </a:lnTo>
                  <a:cubicBezTo>
                    <a:pt x="1236853" y="0"/>
                    <a:pt x="1312672" y="74549"/>
                    <a:pt x="1312672" y="167005"/>
                  </a:cubicBezTo>
                  <a:lnTo>
                    <a:pt x="1294638" y="167005"/>
                  </a:lnTo>
                  <a:lnTo>
                    <a:pt x="1312672" y="167005"/>
                  </a:lnTo>
                  <a:lnTo>
                    <a:pt x="1312672" y="762635"/>
                  </a:lnTo>
                  <a:lnTo>
                    <a:pt x="1294638" y="762635"/>
                  </a:lnTo>
                  <a:lnTo>
                    <a:pt x="1312672" y="762635"/>
                  </a:lnTo>
                  <a:cubicBezTo>
                    <a:pt x="1312672" y="855091"/>
                    <a:pt x="1236853" y="929640"/>
                    <a:pt x="1143889" y="929640"/>
                  </a:cubicBezTo>
                  <a:lnTo>
                    <a:pt x="1143889" y="911606"/>
                  </a:lnTo>
                  <a:lnTo>
                    <a:pt x="1143889" y="929640"/>
                  </a:lnTo>
                  <a:lnTo>
                    <a:pt x="168783" y="929640"/>
                  </a:lnTo>
                  <a:lnTo>
                    <a:pt x="168783" y="911606"/>
                  </a:lnTo>
                  <a:lnTo>
                    <a:pt x="168783" y="929640"/>
                  </a:lnTo>
                  <a:cubicBezTo>
                    <a:pt x="75819" y="929640"/>
                    <a:pt x="0" y="855091"/>
                    <a:pt x="0" y="762635"/>
                  </a:cubicBezTo>
                  <a:lnTo>
                    <a:pt x="0" y="167005"/>
                  </a:lnTo>
                  <a:lnTo>
                    <a:pt x="18034" y="167005"/>
                  </a:lnTo>
                  <a:lnTo>
                    <a:pt x="0" y="167005"/>
                  </a:lnTo>
                  <a:moveTo>
                    <a:pt x="36068" y="167005"/>
                  </a:moveTo>
                  <a:lnTo>
                    <a:pt x="36068" y="762635"/>
                  </a:lnTo>
                  <a:lnTo>
                    <a:pt x="18034" y="762635"/>
                  </a:lnTo>
                  <a:lnTo>
                    <a:pt x="36068" y="762635"/>
                  </a:lnTo>
                  <a:cubicBezTo>
                    <a:pt x="36068" y="834771"/>
                    <a:pt x="95250" y="893572"/>
                    <a:pt x="168656" y="893572"/>
                  </a:cubicBezTo>
                  <a:lnTo>
                    <a:pt x="1143889" y="893572"/>
                  </a:lnTo>
                  <a:cubicBezTo>
                    <a:pt x="1217295" y="893572"/>
                    <a:pt x="1276477" y="834771"/>
                    <a:pt x="1276477" y="762635"/>
                  </a:cubicBezTo>
                  <a:lnTo>
                    <a:pt x="1276477" y="167005"/>
                  </a:lnTo>
                  <a:cubicBezTo>
                    <a:pt x="1276477" y="94869"/>
                    <a:pt x="1217295" y="36068"/>
                    <a:pt x="1143889" y="36068"/>
                  </a:cubicBezTo>
                  <a:lnTo>
                    <a:pt x="168783" y="36068"/>
                  </a:lnTo>
                  <a:lnTo>
                    <a:pt x="168783" y="18034"/>
                  </a:lnTo>
                  <a:lnTo>
                    <a:pt x="168783" y="36068"/>
                  </a:lnTo>
                  <a:cubicBezTo>
                    <a:pt x="95250" y="36068"/>
                    <a:pt x="36068" y="94869"/>
                    <a:pt x="36068" y="1670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445347" y="480333"/>
            <a:ext cx="870034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Timeline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243786" y="2218285"/>
            <a:ext cx="858080" cy="58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"/>
              </a:lnSpc>
            </a:pPr>
            <a:r>
              <a:rPr lang="en-US" sz="853">
                <a:solidFill>
                  <a:srgbClr val="000000"/>
                </a:solidFill>
                <a:latin typeface="Times New Roman"/>
              </a:rPr>
              <a:t>Abstract Submission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176919" y="2257946"/>
            <a:ext cx="645510" cy="50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64" lvl="2" indent="-27455" algn="l">
              <a:lnSpc>
                <a:spcPts val="691"/>
              </a:lnSpc>
              <a:buFont typeface="Arial"/>
              <a:buChar char="⚬"/>
            </a:pPr>
            <a:r>
              <a:rPr lang="en-US" sz="639">
                <a:solidFill>
                  <a:srgbClr val="000000"/>
                </a:solidFill>
                <a:latin typeface="Times New Roman"/>
              </a:rPr>
              <a:t>&lt;03/04/2023&gt;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037559" y="2971072"/>
            <a:ext cx="858080" cy="58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"/>
              </a:lnSpc>
            </a:pPr>
            <a:r>
              <a:rPr lang="en-US" sz="853">
                <a:solidFill>
                  <a:srgbClr val="000000"/>
                </a:solidFill>
                <a:latin typeface="Times New Roman"/>
              </a:rPr>
              <a:t>Literature Survey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970693" y="3010734"/>
            <a:ext cx="645510" cy="50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64" lvl="2" indent="-27455" algn="l">
              <a:lnSpc>
                <a:spcPts val="691"/>
              </a:lnSpc>
              <a:buFont typeface="Arial"/>
              <a:buChar char="⚬"/>
            </a:pPr>
            <a:r>
              <a:rPr lang="en-US" sz="639">
                <a:solidFill>
                  <a:srgbClr val="000000"/>
                </a:solidFill>
                <a:latin typeface="Times New Roman"/>
              </a:rPr>
              <a:t>&lt;03/04/2023&gt;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831334" y="3723860"/>
            <a:ext cx="858080" cy="58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"/>
              </a:lnSpc>
            </a:pPr>
            <a:r>
              <a:rPr lang="en-US" sz="853">
                <a:solidFill>
                  <a:srgbClr val="000000"/>
                </a:solidFill>
                <a:latin typeface="Times New Roman"/>
              </a:rPr>
              <a:t>Design [Front End, Back End]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764468" y="3763520"/>
            <a:ext cx="645510" cy="50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64" lvl="2" indent="-27455" algn="l">
              <a:lnSpc>
                <a:spcPts val="691"/>
              </a:lnSpc>
              <a:buFont typeface="Arial"/>
              <a:buChar char="⚬"/>
            </a:pPr>
            <a:r>
              <a:rPr lang="en-US" sz="639">
                <a:solidFill>
                  <a:srgbClr val="000000"/>
                </a:solidFill>
                <a:latin typeface="Times New Roman"/>
              </a:rPr>
              <a:t>&lt;27/05/23&gt;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625108" y="4476647"/>
            <a:ext cx="858080" cy="58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"/>
              </a:lnSpc>
            </a:pPr>
            <a:r>
              <a:rPr lang="en-US" sz="853">
                <a:solidFill>
                  <a:srgbClr val="000000"/>
                </a:solidFill>
                <a:latin typeface="Times New Roman"/>
              </a:rPr>
              <a:t>Implementation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558242" y="4516307"/>
            <a:ext cx="645510" cy="50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64" lvl="2" indent="-27455" algn="l">
              <a:lnSpc>
                <a:spcPts val="691"/>
              </a:lnSpc>
              <a:buFont typeface="Arial"/>
              <a:buChar char="⚬"/>
            </a:pPr>
            <a:r>
              <a:rPr lang="en-US" sz="639">
                <a:solidFill>
                  <a:srgbClr val="000000"/>
                </a:solidFill>
                <a:latin typeface="Times New Roman"/>
              </a:rPr>
              <a:t>&lt;25/05/23&gt;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418883" y="5229434"/>
            <a:ext cx="858080" cy="58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"/>
              </a:lnSpc>
            </a:pPr>
            <a:r>
              <a:rPr lang="en-US" sz="853">
                <a:solidFill>
                  <a:srgbClr val="000000"/>
                </a:solidFill>
                <a:latin typeface="Times New Roman"/>
              </a:rPr>
              <a:t>Testing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352017" y="5269094"/>
            <a:ext cx="645510" cy="50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64" lvl="2" indent="-27455" algn="l">
              <a:lnSpc>
                <a:spcPts val="691"/>
              </a:lnSpc>
              <a:buFont typeface="Arial"/>
              <a:buChar char="⚬"/>
            </a:pPr>
            <a:r>
              <a:rPr lang="en-US" sz="639">
                <a:solidFill>
                  <a:srgbClr val="000000"/>
                </a:solidFill>
                <a:latin typeface="Times New Roman"/>
              </a:rPr>
              <a:t>&lt;25/06/23&gt;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212657" y="5982221"/>
            <a:ext cx="858080" cy="58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"/>
              </a:lnSpc>
            </a:pPr>
            <a:r>
              <a:rPr lang="en-US" sz="853">
                <a:solidFill>
                  <a:srgbClr val="000000"/>
                </a:solidFill>
                <a:latin typeface="Times New Roman"/>
              </a:rPr>
              <a:t>Document Submission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153410" y="6029501"/>
            <a:ext cx="630270" cy="48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9818" lvl="2" indent="-36606" algn="l">
              <a:lnSpc>
                <a:spcPts val="921"/>
              </a:lnSpc>
              <a:buFont typeface="Arial"/>
              <a:buChar char="⚬"/>
            </a:pPr>
            <a:r>
              <a:rPr lang="en-US" sz="853">
                <a:solidFill>
                  <a:srgbClr val="000000"/>
                </a:solidFill>
                <a:latin typeface="Times New Roman"/>
              </a:rPr>
              <a:t>&lt;09/06/23&gt;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8901550" y="416772"/>
            <a:ext cx="244145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25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5440" y="1412093"/>
            <a:ext cx="7333807" cy="3377463"/>
          </a:xfrm>
          <a:custGeom>
            <a:avLst/>
            <a:gdLst/>
            <a:ahLst/>
            <a:cxnLst/>
            <a:rect l="l" t="t" r="r" b="b"/>
            <a:pathLst>
              <a:path w="7333807" h="3377463">
                <a:moveTo>
                  <a:pt x="0" y="0"/>
                </a:moveTo>
                <a:lnTo>
                  <a:pt x="7333807" y="0"/>
                </a:lnTo>
                <a:lnTo>
                  <a:pt x="7333807" y="3377463"/>
                </a:lnTo>
                <a:lnTo>
                  <a:pt x="0" y="3377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72065" y="373172"/>
            <a:ext cx="2828590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Demonstration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8438" y="5066141"/>
            <a:ext cx="8534323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 dirty="0">
                <a:solidFill>
                  <a:srgbClr val="000000"/>
                </a:solidFill>
                <a:latin typeface="Times New Roman"/>
              </a:rPr>
              <a:t>Here we can give any message it will take as input and click on submit.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56754" y="1360758"/>
            <a:ext cx="7669007" cy="3493418"/>
          </a:xfrm>
          <a:custGeom>
            <a:avLst/>
            <a:gdLst/>
            <a:ahLst/>
            <a:cxnLst/>
            <a:rect l="l" t="t" r="r" b="b"/>
            <a:pathLst>
              <a:path w="7669007" h="3493418">
                <a:moveTo>
                  <a:pt x="0" y="0"/>
                </a:moveTo>
                <a:lnTo>
                  <a:pt x="7669007" y="0"/>
                </a:lnTo>
                <a:lnTo>
                  <a:pt x="7669007" y="3493418"/>
                </a:lnTo>
                <a:lnTo>
                  <a:pt x="0" y="3493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72065" y="373172"/>
            <a:ext cx="289601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Demonstration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8438" y="5066141"/>
            <a:ext cx="8534323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 dirty="0">
                <a:solidFill>
                  <a:srgbClr val="000000"/>
                </a:solidFill>
                <a:latin typeface="Times New Roman"/>
              </a:rPr>
              <a:t>It will show the result as spam or ham as it was connected to our model.so based on the prediction we will get the result.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14009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211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40517" y="1460609"/>
            <a:ext cx="6861387" cy="5001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7273" lvl="1">
              <a:lnSpc>
                <a:spcPts val="2560"/>
              </a:lnSpc>
            </a:pPr>
            <a:r>
              <a:rPr lang="en-US" sz="2400" b="0" i="0" dirty="0">
                <a:effectLst/>
              </a:rPr>
              <a:t>In this project, we developed a text classification model using the Multinomial Naive Bayes algorithm. We trained the model on a dataset of text messages, preprocessing the data by cleaning, stemming, and transforming it into numerical features. We split the dataset into training and testing sets and achieved a high accuracy score on the testing set.</a:t>
            </a:r>
          </a:p>
          <a:p>
            <a:pPr marL="137273" lvl="1">
              <a:lnSpc>
                <a:spcPts val="2560"/>
              </a:lnSpc>
            </a:pPr>
            <a:endParaRPr lang="en-US" sz="2400" dirty="0"/>
          </a:p>
          <a:p>
            <a:pPr marL="137273" lvl="1">
              <a:lnSpc>
                <a:spcPts val="2560"/>
              </a:lnSpc>
            </a:pPr>
            <a:r>
              <a:rPr lang="en-US" sz="2400" b="0" i="0" dirty="0">
                <a:effectLst/>
              </a:rPr>
              <a:t>We then built a Flask web application to provide a user interface for making predictions with our trained model. The application allows users to enter a text message and receive a predicted label based on the trained model. The model's predictions are generated by transforming the input message using a saved vectorizer and applying the trained model.</a:t>
            </a:r>
            <a:endParaRPr lang="en-US" sz="2133" dirty="0"/>
          </a:p>
        </p:txBody>
      </p:sp>
      <p:sp>
        <p:nvSpPr>
          <p:cNvPr id="8" name="TextBox 8"/>
          <p:cNvSpPr txBox="1"/>
          <p:nvPr/>
        </p:nvSpPr>
        <p:spPr>
          <a:xfrm>
            <a:off x="445347" y="478497"/>
            <a:ext cx="870034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Conclusion and Future Enhancements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01550" y="416772"/>
            <a:ext cx="244145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28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14009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211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40517" y="1460609"/>
            <a:ext cx="6861387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7273" lvl="1">
              <a:lnSpc>
                <a:spcPts val="2560"/>
              </a:lnSpc>
            </a:pPr>
            <a:r>
              <a:rPr lang="en-US" sz="2400" b="0" i="0" dirty="0">
                <a:effectLst/>
              </a:rPr>
              <a:t>Overall, our project demonstrates the successful development and deployment of a text classification model for predicting labels of text messages. The Flask web application provides a user-friendly interface, making the model accessible and practical for real-world applications.</a:t>
            </a:r>
            <a:endParaRPr lang="en-US" sz="2133" dirty="0"/>
          </a:p>
        </p:txBody>
      </p:sp>
      <p:sp>
        <p:nvSpPr>
          <p:cNvPr id="8" name="TextBox 8"/>
          <p:cNvSpPr txBox="1"/>
          <p:nvPr/>
        </p:nvSpPr>
        <p:spPr>
          <a:xfrm>
            <a:off x="445347" y="478497"/>
            <a:ext cx="870034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Conclusion and Future Enhancements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01550" y="416772"/>
            <a:ext cx="244145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9390718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0520" y="1348444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2286" y="1942401"/>
            <a:ext cx="8510308" cy="4641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60"/>
              </a:lnSpc>
            </a:pP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Bollam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Pragna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M.Rama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 Bai, Spam Detection using NLP Techniques, International Journal of Recent Technology and Engineering (IJRTE), ISSN: 2277-3878, Volume-8, Issue-2S11, September 2019.</a:t>
            </a:r>
          </a:p>
          <a:p>
            <a:pPr algn="just">
              <a:lnSpc>
                <a:spcPts val="2560"/>
              </a:lnSpc>
            </a:pPr>
            <a:endParaRPr lang="en-US" sz="2133" dirty="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2560"/>
              </a:lnSpc>
            </a:pP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Dr.Nancy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 Jasmine </a:t>
            </a: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Goldena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T.Ancy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Selciya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 “Spam detection approach for secure </a:t>
            </a:r>
            <a:r>
              <a:rPr lang="en-US" sz="2133" dirty="0" err="1">
                <a:solidFill>
                  <a:srgbClr val="000000"/>
                </a:solidFill>
                <a:latin typeface="Times New Roman"/>
              </a:rPr>
              <a:t>sms</a:t>
            </a:r>
            <a:r>
              <a:rPr lang="en-US" sz="2133" dirty="0">
                <a:solidFill>
                  <a:srgbClr val="000000"/>
                </a:solidFill>
                <a:latin typeface="Times New Roman"/>
              </a:rPr>
              <a:t> using machine learning algorithms”[2022]</a:t>
            </a:r>
          </a:p>
          <a:p>
            <a:pPr algn="just">
              <a:lnSpc>
                <a:spcPts val="2560"/>
              </a:lnSpc>
            </a:pPr>
            <a:endParaRPr lang="en-US" sz="2133" dirty="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2560"/>
              </a:lnSpc>
            </a:pPr>
            <a:r>
              <a:rPr lang="en-US" sz="2133" dirty="0">
                <a:solidFill>
                  <a:srgbClr val="000000"/>
                </a:solidFill>
                <a:latin typeface="Times New Roman"/>
              </a:rPr>
              <a:t>Sethi, P., V. Bhandari, and B. Kohli. (2017) “SMS Spam Detection and Comparison of Various Machine Learning Algorithms”, in 2017 International Conference on Computing and Communication Technologies for Smart Nation (IC3TSN). pp. 28–31</a:t>
            </a:r>
          </a:p>
          <a:p>
            <a:pPr algn="just">
              <a:lnSpc>
                <a:spcPts val="2560"/>
              </a:lnSpc>
            </a:pPr>
            <a:endParaRPr lang="en-US" sz="2133" dirty="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2560"/>
              </a:lnSpc>
            </a:pPr>
            <a:endParaRPr lang="en-US" sz="2133" dirty="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2560"/>
              </a:lnSpc>
            </a:pPr>
            <a:endParaRPr lang="en-US" sz="2133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6626" y="618660"/>
            <a:ext cx="870034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References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01550" y="416772"/>
            <a:ext cx="244145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29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836598" y="1591733"/>
          <a:ext cx="8222826" cy="5029328"/>
        </p:xfrm>
        <a:graphic>
          <a:graphicData uri="http://schemas.openxmlformats.org/drawingml/2006/table">
            <a:tbl>
              <a:tblPr/>
              <a:tblGrid>
                <a:gridCol w="76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6505"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S.No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Author Name(s)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Full title of the paper with year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Inference from the paper (based on methodology, technology)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Open problem (for your proposed work)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475"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1.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BollamPragna, M.RamaBai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Spam Detection using NLP Techniques[2019]</a:t>
                      </a:r>
                      <a:endParaRPr lang="en-US" sz="1100"/>
                    </a:p>
                    <a:p>
                      <a:pPr algn="ctr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In this part, we compare the performance and accuracy of one algorithm with other algorithms, the spam message is best predicted by Support Vector Classifier with an accuracy of 98.49%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The proposed model need to be improved to understand sarcasm, context on the whole which could be essential while detecting spam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7793"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Dr.Nancy Jasmine Goldena, 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T.Ancy Selciya</a:t>
                      </a:r>
                    </a:p>
                    <a:p>
                      <a:pPr algn="ctr">
                        <a:lnSpc>
                          <a:spcPts val="1407"/>
                        </a:lnSpc>
                      </a:pPr>
                      <a:endParaRPr lang="en-US" sz="1173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Spam detection approach for secure sms using machine learning algorithms[2022]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The phases of detection of spam involve preprocessing, feature extraction and selection and classification. 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it is not enough to evaluate the performance based on the accuracy alone since the dataset is imbalanced; therefore, the precision, recall and f-measure of the algorithms must also be observed.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9007027" y="416772"/>
            <a:ext cx="138668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8146" y="313289"/>
            <a:ext cx="723730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Literature Survey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62585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5347" y="618660"/>
            <a:ext cx="870034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References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01550" y="416772"/>
            <a:ext cx="244145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30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9959" y="2680852"/>
            <a:ext cx="7565813" cy="1030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>
                <a:solidFill>
                  <a:srgbClr val="000000"/>
                </a:solidFill>
                <a:latin typeface="Times New Roman"/>
              </a:rPr>
              <a:t>Mathew, K., &amp;Issac, B. (2011). "Intelligent spam classification for mobile text message." Proceedings of 2011 International Conference on Computer Science and Network Technology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6957" y="3519772"/>
            <a:ext cx="870034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Times New Roman Bold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01550" y="416772"/>
            <a:ext cx="244145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31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836598" y="1591733"/>
          <a:ext cx="8222827" cy="4737148"/>
        </p:xfrm>
        <a:graphic>
          <a:graphicData uri="http://schemas.openxmlformats.org/drawingml/2006/table">
            <a:tbl>
              <a:tblPr/>
              <a:tblGrid>
                <a:gridCol w="76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6505"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S.No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Author Name(s)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Full title of the paper with year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Inference from the paper (based on methodology, technology)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Times New Roman"/>
                        </a:rPr>
                        <a:t>Open problem (for your proposed work)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475"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3.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Arial"/>
                        </a:rPr>
                        <a:t>Paras sethi,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Arial"/>
                        </a:rPr>
                        <a:t>Vaibhav Bhandari,</a:t>
                      </a:r>
                    </a:p>
                    <a:p>
                      <a:pPr algn="l">
                        <a:lnSpc>
                          <a:spcPts val="1407"/>
                        </a:lnSpc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Arial"/>
                        </a:rPr>
                        <a:t>Bhavna kohli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Arial"/>
                        </a:rPr>
                        <a:t>SMS spam detection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Arial"/>
                        </a:rPr>
                        <a:t>and comparision of machine learning algorithms[2017]</a:t>
                      </a:r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73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ts val="1407"/>
                        </a:lnSpc>
                      </a:pPr>
                      <a:endParaRPr lang="en-US" sz="1173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utilize four features derived from SMS text messages in order to be trained by. These features include the size, frequently occurring monograms in  text messages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Naïve Bayes algorithm outperforms the other classifiers used in the study</a:t>
                      </a:r>
                      <a:endParaRPr lang="en-US" sz="1100"/>
                    </a:p>
                    <a:p>
                      <a:pPr algn="ctr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7793"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4.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Pradeep Kumar Roya, 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Jyoti Prakash Singh, </a:t>
                      </a:r>
                    </a:p>
                    <a:p>
                      <a:pPr algn="l">
                        <a:lnSpc>
                          <a:spcPts val="1407"/>
                        </a:lnSpc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Snehasish Banerjee</a:t>
                      </a:r>
                    </a:p>
                    <a:p>
                      <a:pPr algn="ctr">
                        <a:lnSpc>
                          <a:spcPts val="1407"/>
                        </a:lnSpc>
                      </a:pPr>
                      <a:endParaRPr lang="en-US" sz="1173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Deep Learning to Filter SMS Spam[2011]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Therefore, the objective of this paper is to classify mobile text messages as Spam or Not-Spam using the CNN and the LSTM model. 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7"/>
                        </a:lnSpc>
                        <a:defRPr/>
                      </a:pPr>
                      <a:r>
                        <a:rPr lang="en-US" sz="1173">
                          <a:solidFill>
                            <a:srgbClr val="000000"/>
                          </a:solidFill>
                          <a:latin typeface="Times New Roman"/>
                        </a:rPr>
                        <a:t>CNN based model with the regularization parameter (dropout) on randomly sampled 10-fold cross validation data performed best</a:t>
                      </a:r>
                      <a:endParaRPr lang="en-US" sz="1100"/>
                    </a:p>
                    <a:p>
                      <a:pPr algn="l">
                        <a:lnSpc>
                          <a:spcPts val="1407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9007027" y="416772"/>
            <a:ext cx="138668" cy="25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8146" y="313289"/>
            <a:ext cx="723730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Literature Survey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56107" y="260833"/>
            <a:ext cx="772498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Software/Tools Requirements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4707" y="1883314"/>
            <a:ext cx="8408128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7387" lvl="1" indent="-128693" algn="l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Software Requirements: Google Colab, Jupiter Notebook</a:t>
            </a:r>
          </a:p>
          <a:p>
            <a:pPr marL="257387" lvl="1" indent="-128693" algn="l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Libraries: Nltk, Sklearn, punkt,pickle</a:t>
            </a:r>
          </a:p>
          <a:p>
            <a:pPr marL="257387" lvl="1" indent="-128693" algn="l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For Application/Backend: Flask,python</a:t>
            </a:r>
          </a:p>
          <a:p>
            <a:pPr marL="257387" lvl="1" indent="-128693" algn="l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Front end :HTML,CSS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13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99228" y="1458936"/>
            <a:ext cx="6525956" cy="4986282"/>
          </a:xfrm>
          <a:custGeom>
            <a:avLst/>
            <a:gdLst/>
            <a:ahLst/>
            <a:cxnLst/>
            <a:rect l="l" t="t" r="r" b="b"/>
            <a:pathLst>
              <a:path w="6525956" h="4986282">
                <a:moveTo>
                  <a:pt x="0" y="0"/>
                </a:moveTo>
                <a:lnTo>
                  <a:pt x="6525956" y="0"/>
                </a:lnTo>
                <a:lnTo>
                  <a:pt x="6525956" y="4986282"/>
                </a:lnTo>
                <a:lnTo>
                  <a:pt x="0" y="4986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019088" y="416772"/>
            <a:ext cx="126607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626" y="578696"/>
            <a:ext cx="870034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Architecture / Design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56107" y="1394186"/>
            <a:ext cx="7724989" cy="93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000000"/>
                </a:solidFill>
                <a:latin typeface="Times New Roman"/>
              </a:rPr>
              <a:t>Data Set (If Applicable)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8471" y="2366826"/>
            <a:ext cx="8408128" cy="3009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</a:rPr>
              <a:t>Source of data set: Kaggle</a:t>
            </a:r>
          </a:p>
          <a:p>
            <a:pPr algn="l">
              <a:lnSpc>
                <a:spcPts val="2304"/>
              </a:lnSpc>
            </a:pPr>
            <a:endParaRPr lang="en-US" sz="192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</a:rPr>
              <a:t>https://www.kaggle.com/datasets/uciml/sms-spam-collection-dataset</a:t>
            </a:r>
          </a:p>
          <a:p>
            <a:pPr algn="l">
              <a:lnSpc>
                <a:spcPts val="2304"/>
              </a:lnSpc>
            </a:pPr>
            <a:endParaRPr lang="en-US" sz="192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2304"/>
              </a:lnSpc>
            </a:pPr>
            <a:endParaRPr lang="en-US" sz="192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</a:rPr>
              <a:t>The SMS Spam Collection v.1 is a public set of SMS labeled messages that have been collected for mobile phone spam research. It has one collection composed by 5,574 English, real and non-enconded messages, tagged according being legitimate (ham) or spam.</a:t>
            </a:r>
          </a:p>
          <a:p>
            <a:pPr algn="l">
              <a:lnSpc>
                <a:spcPts val="2304"/>
              </a:lnSpc>
            </a:pPr>
            <a:endParaRPr lang="en-US" sz="192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292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913075" y="416772"/>
            <a:ext cx="232620" cy="27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91"/>
              </a:lnSpc>
            </a:pPr>
            <a:r>
              <a:rPr lang="en-US" sz="1493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92117" y="378672"/>
            <a:ext cx="3032203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Implementation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6155" y="1265472"/>
            <a:ext cx="7002569" cy="898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>
                <a:solidFill>
                  <a:srgbClr val="000000"/>
                </a:solidFill>
                <a:latin typeface="Times New Roman"/>
              </a:rPr>
              <a:t>STEPS INVOLVED TO IDENTIFY SPAM DETECTION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853" y="3299451"/>
            <a:ext cx="4259366" cy="233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455" lvl="1" indent="-164727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</a:rPr>
              <a:t>DATA CLEANING</a:t>
            </a:r>
          </a:p>
          <a:p>
            <a:pPr marL="329455" lvl="1" indent="-164727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</a:rPr>
              <a:t>EDA</a:t>
            </a:r>
          </a:p>
          <a:p>
            <a:pPr marL="329455" lvl="1" indent="-164727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</a:rPr>
              <a:t>TEXT PREPROCESSING</a:t>
            </a:r>
          </a:p>
          <a:p>
            <a:pPr marL="329455" lvl="1" indent="-164727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</a:rPr>
              <a:t>MODEL BUILDING</a:t>
            </a:r>
          </a:p>
          <a:p>
            <a:pPr marL="329346" lvl="1" indent="-164673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</a:rPr>
              <a:t>EVALUATION</a:t>
            </a:r>
          </a:p>
          <a:p>
            <a:pPr marL="329347" lvl="1" indent="-164673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999" b="2500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1160" y="1203960"/>
            <a:ext cx="9052560" cy="5557520"/>
            <a:chOff x="0" y="0"/>
            <a:chExt cx="12070080" cy="7410027"/>
          </a:xfrm>
        </p:grpSpPr>
        <p:sp>
          <p:nvSpPr>
            <p:cNvPr id="4" name="Freeform 4"/>
            <p:cNvSpPr/>
            <p:nvPr/>
          </p:nvSpPr>
          <p:spPr>
            <a:xfrm>
              <a:off x="20320" y="20320"/>
              <a:ext cx="12029440" cy="7369302"/>
            </a:xfrm>
            <a:custGeom>
              <a:avLst/>
              <a:gdLst/>
              <a:ahLst/>
              <a:cxnLst/>
              <a:rect l="l" t="t" r="r" b="b"/>
              <a:pathLst>
                <a:path w="12029440" h="7369302">
                  <a:moveTo>
                    <a:pt x="0" y="1228217"/>
                  </a:moveTo>
                  <a:cubicBezTo>
                    <a:pt x="0" y="549910"/>
                    <a:pt x="551053" y="0"/>
                    <a:pt x="1230884" y="0"/>
                  </a:cubicBezTo>
                  <a:lnTo>
                    <a:pt x="10798556" y="0"/>
                  </a:lnTo>
                  <a:cubicBezTo>
                    <a:pt x="11478387" y="0"/>
                    <a:pt x="12029440" y="549910"/>
                    <a:pt x="12029440" y="1228217"/>
                  </a:cubicBezTo>
                  <a:lnTo>
                    <a:pt x="12029440" y="6141085"/>
                  </a:lnTo>
                  <a:cubicBezTo>
                    <a:pt x="12029440" y="6819392"/>
                    <a:pt x="11478387" y="7369302"/>
                    <a:pt x="10798556" y="7369302"/>
                  </a:cubicBezTo>
                  <a:lnTo>
                    <a:pt x="1230884" y="7369302"/>
                  </a:lnTo>
                  <a:cubicBezTo>
                    <a:pt x="551053" y="7369302"/>
                    <a:pt x="0" y="6819392"/>
                    <a:pt x="0" y="6141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70080" cy="7410069"/>
            </a:xfrm>
            <a:custGeom>
              <a:avLst/>
              <a:gdLst/>
              <a:ahLst/>
              <a:cxnLst/>
              <a:rect l="l" t="t" r="r" b="b"/>
              <a:pathLst>
                <a:path w="12070080" h="7410069">
                  <a:moveTo>
                    <a:pt x="0" y="1248537"/>
                  </a:moveTo>
                  <a:cubicBezTo>
                    <a:pt x="0" y="558927"/>
                    <a:pt x="560197" y="0"/>
                    <a:pt x="1251204" y="0"/>
                  </a:cubicBezTo>
                  <a:lnTo>
                    <a:pt x="10818876" y="0"/>
                  </a:lnTo>
                  <a:lnTo>
                    <a:pt x="10818876" y="20320"/>
                  </a:lnTo>
                  <a:lnTo>
                    <a:pt x="10818876" y="0"/>
                  </a:lnTo>
                  <a:cubicBezTo>
                    <a:pt x="11509883" y="0"/>
                    <a:pt x="12070080" y="558927"/>
                    <a:pt x="12070080" y="1248537"/>
                  </a:cubicBezTo>
                  <a:lnTo>
                    <a:pt x="12049760" y="1248537"/>
                  </a:lnTo>
                  <a:lnTo>
                    <a:pt x="12070080" y="1248537"/>
                  </a:lnTo>
                  <a:lnTo>
                    <a:pt x="12070080" y="6161405"/>
                  </a:lnTo>
                  <a:lnTo>
                    <a:pt x="12049760" y="6161405"/>
                  </a:lnTo>
                  <a:lnTo>
                    <a:pt x="12070080" y="6161405"/>
                  </a:lnTo>
                  <a:cubicBezTo>
                    <a:pt x="12070080" y="6851015"/>
                    <a:pt x="11509883" y="7409942"/>
                    <a:pt x="10818876" y="7409942"/>
                  </a:cubicBezTo>
                  <a:lnTo>
                    <a:pt x="10818876" y="7389622"/>
                  </a:lnTo>
                  <a:lnTo>
                    <a:pt x="10818876" y="7409942"/>
                  </a:lnTo>
                  <a:lnTo>
                    <a:pt x="1251204" y="7409942"/>
                  </a:lnTo>
                  <a:lnTo>
                    <a:pt x="1251204" y="7389622"/>
                  </a:lnTo>
                  <a:lnTo>
                    <a:pt x="1251204" y="7409942"/>
                  </a:lnTo>
                  <a:cubicBezTo>
                    <a:pt x="560197" y="7410069"/>
                    <a:pt x="0" y="6851015"/>
                    <a:pt x="0" y="6161405"/>
                  </a:cubicBezTo>
                  <a:lnTo>
                    <a:pt x="0" y="1248537"/>
                  </a:lnTo>
                  <a:lnTo>
                    <a:pt x="20320" y="1248537"/>
                  </a:lnTo>
                  <a:lnTo>
                    <a:pt x="0" y="1248537"/>
                  </a:lnTo>
                  <a:moveTo>
                    <a:pt x="40640" y="1248537"/>
                  </a:moveTo>
                  <a:lnTo>
                    <a:pt x="40640" y="6161405"/>
                  </a:lnTo>
                  <a:lnTo>
                    <a:pt x="20320" y="6161405"/>
                  </a:lnTo>
                  <a:lnTo>
                    <a:pt x="40640" y="6161405"/>
                  </a:lnTo>
                  <a:cubicBezTo>
                    <a:pt x="40640" y="6828536"/>
                    <a:pt x="582549" y="7369302"/>
                    <a:pt x="1251204" y="7369302"/>
                  </a:cubicBezTo>
                  <a:lnTo>
                    <a:pt x="10818876" y="7369302"/>
                  </a:lnTo>
                  <a:cubicBezTo>
                    <a:pt x="11487531" y="7369302"/>
                    <a:pt x="12029440" y="6828409"/>
                    <a:pt x="12029440" y="6161405"/>
                  </a:cubicBezTo>
                  <a:lnTo>
                    <a:pt x="12029440" y="1248537"/>
                  </a:lnTo>
                  <a:cubicBezTo>
                    <a:pt x="12029440" y="581406"/>
                    <a:pt x="11487531" y="40640"/>
                    <a:pt x="10818876" y="40640"/>
                  </a:cubicBezTo>
                  <a:lnTo>
                    <a:pt x="1251204" y="40640"/>
                  </a:lnTo>
                  <a:lnTo>
                    <a:pt x="1251204" y="20320"/>
                  </a:lnTo>
                  <a:lnTo>
                    <a:pt x="1251204" y="40640"/>
                  </a:lnTo>
                  <a:cubicBezTo>
                    <a:pt x="582549" y="40640"/>
                    <a:pt x="40640" y="581533"/>
                    <a:pt x="40640" y="1248537"/>
                  </a:cubicBezTo>
                  <a:close/>
                </a:path>
              </a:pathLst>
            </a:custGeom>
            <a:solidFill>
              <a:srgbClr val="6699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6773" y="33867"/>
            <a:ext cx="1192107" cy="1192107"/>
          </a:xfrm>
          <a:custGeom>
            <a:avLst/>
            <a:gdLst/>
            <a:ahLst/>
            <a:cxnLst/>
            <a:rect l="l" t="t" r="r" b="b"/>
            <a:pathLst>
              <a:path w="1192107" h="1192107">
                <a:moveTo>
                  <a:pt x="0" y="0"/>
                </a:moveTo>
                <a:lnTo>
                  <a:pt x="1192106" y="0"/>
                </a:lnTo>
                <a:lnTo>
                  <a:pt x="1192106" y="1192106"/>
                </a:lnTo>
                <a:lnTo>
                  <a:pt x="0" y="1192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5333" y="1451304"/>
            <a:ext cx="7691842" cy="4625499"/>
          </a:xfrm>
          <a:custGeom>
            <a:avLst/>
            <a:gdLst/>
            <a:ahLst/>
            <a:cxnLst/>
            <a:rect l="l" t="t" r="r" b="b"/>
            <a:pathLst>
              <a:path w="7691842" h="4625499">
                <a:moveTo>
                  <a:pt x="0" y="0"/>
                </a:moveTo>
                <a:lnTo>
                  <a:pt x="7691842" y="0"/>
                </a:lnTo>
                <a:lnTo>
                  <a:pt x="7691842" y="4625500"/>
                </a:lnTo>
                <a:lnTo>
                  <a:pt x="0" y="4625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5196" y="407670"/>
            <a:ext cx="41432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>
                <a:solidFill>
                  <a:srgbClr val="FFFFFF"/>
                </a:solidFill>
                <a:latin typeface="Times New Roman Bold"/>
              </a:rPr>
              <a:t>DATA 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1458</Words>
  <Application>Microsoft Office PowerPoint</Application>
  <PresentationFormat>Custom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Open Sans Bold</vt:lpstr>
      <vt:lpstr>Arial</vt:lpstr>
      <vt:lpstr>Times New Roman Bold</vt:lpstr>
      <vt:lpstr>Calibri</vt:lpstr>
      <vt:lpstr>Times New Roman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19CSE453_TeamNo_8_Review2.pptx</dc:title>
  <dc:creator>Manikanta Ramachandra raju Danthuluri</dc:creator>
  <cp:lastModifiedBy>Saketh Reddy Geereddy</cp:lastModifiedBy>
  <cp:revision>4</cp:revision>
  <dcterms:created xsi:type="dcterms:W3CDTF">2006-08-16T00:00:00Z</dcterms:created>
  <dcterms:modified xsi:type="dcterms:W3CDTF">2023-06-09T18:00:35Z</dcterms:modified>
  <dc:identifier>DAFlPsrE2ko</dc:identifier>
</cp:coreProperties>
</file>