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17"/>
  </p:notesMasterIdLst>
  <p:sldIdLst>
    <p:sldId id="256" r:id="rId2"/>
    <p:sldId id="258" r:id="rId3"/>
    <p:sldId id="279" r:id="rId4"/>
    <p:sldId id="270" r:id="rId5"/>
    <p:sldId id="259" r:id="rId6"/>
    <p:sldId id="260" r:id="rId7"/>
    <p:sldId id="263" r:id="rId8"/>
    <p:sldId id="264" r:id="rId9"/>
    <p:sldId id="267" r:id="rId10"/>
    <p:sldId id="271" r:id="rId11"/>
    <p:sldId id="273" r:id="rId12"/>
    <p:sldId id="274" r:id="rId13"/>
    <p:sldId id="275" r:id="rId14"/>
    <p:sldId id="276" r:id="rId15"/>
    <p:sldId id="278"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4F20EB-A7DB-49E8-AF9B-E1CCCA871BD7}" styleName="Table_0">
    <a:wholeTbl>
      <a:tcTxStyle>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Style>
        <a:tcBdr/>
        <a:fill>
          <a:solidFill>
            <a:srgbClr val="D0DEEF"/>
          </a:solidFill>
        </a:fill>
      </a:tcStyle>
    </a:band1H>
    <a:band2H>
      <a:tcStyle>
        <a:tcBdr/>
      </a:tcStyle>
    </a:band2H>
    <a:band1V>
      <a:tcStyle>
        <a:tcBdr/>
        <a:fill>
          <a:solidFill>
            <a:srgbClr val="D0DEEF"/>
          </a:solidFill>
        </a:fill>
      </a:tcStyle>
    </a:band1V>
    <a:band2V>
      <a:tcStyle>
        <a:tcBdr/>
      </a:tcStyle>
    </a:band2V>
    <a:lastCol>
      <a:tcTxStyle b="on">
        <a:font>
          <a:latin typeface="Calibri"/>
          <a:ea typeface="Calibri"/>
          <a:cs typeface="Calibri"/>
        </a:font>
        <a:schemeClr val="lt1"/>
      </a:tcTxStyle>
      <a:tcStyle>
        <a:tcBdr/>
        <a:fill>
          <a:solidFill>
            <a:schemeClr val="accent1"/>
          </a:solidFill>
        </a:fill>
      </a:tcStyle>
    </a:lastCol>
    <a:firstCol>
      <a:tcTxStyle b="on">
        <a:font>
          <a:latin typeface="Calibri"/>
          <a:ea typeface="Calibri"/>
          <a:cs typeface="Calibri"/>
        </a:font>
        <a:schemeClr val="lt1"/>
      </a:tcTxStyle>
      <a:tcStyle>
        <a:tcBdr/>
        <a:fill>
          <a:solidFill>
            <a:schemeClr val="accent1"/>
          </a:solidFill>
        </a:fill>
      </a:tcStyle>
    </a:firstCol>
    <a:lastRow>
      <a:tcTxStyle b="on">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Style>
        <a:tcBdr/>
      </a:tcStyle>
    </a:seCell>
    <a:swCell>
      <a:tcStyle>
        <a:tcBdr/>
      </a:tcStyle>
    </a:swCell>
    <a:firstRow>
      <a:tcTxStyle b="on">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5" name="Google Shape;85;p13"/>
          <p:cNvSpPr txBox="1"/>
          <p:nvPr/>
        </p:nvSpPr>
        <p:spPr>
          <a:xfrm>
            <a:off x="1335025" y="1711882"/>
            <a:ext cx="9226295" cy="83095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CODE SENSE -</a:t>
            </a:r>
          </a:p>
          <a:p>
            <a:pPr marL="0" marR="0" lvl="0" indent="0" algn="ctr" rtl="0">
              <a:spcBef>
                <a:spcPts val="0"/>
              </a:spcBef>
              <a:spcAft>
                <a:spcPts val="0"/>
              </a:spcAft>
              <a:buNone/>
            </a:pPr>
            <a:r>
              <a:rPr lang="en-US" sz="24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AI DRIVEN ASSESMENT TOOL FOR CODE COMPREHENSION</a:t>
            </a:r>
          </a:p>
        </p:txBody>
      </p:sp>
      <p:sp>
        <p:nvSpPr>
          <p:cNvPr id="7" name="Text Box 7"/>
          <p:cNvSpPr txBox="1"/>
          <p:nvPr/>
        </p:nvSpPr>
        <p:spPr>
          <a:xfrm>
            <a:off x="2688336" y="4153222"/>
            <a:ext cx="6090048" cy="1957110"/>
          </a:xfrm>
          <a:prstGeom prst="rect">
            <a:avLst/>
          </a:prstGeom>
          <a:solidFill>
            <a:schemeClr val="lt1"/>
          </a:solid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just">
              <a:lnSpc>
                <a:spcPct val="150000"/>
              </a:lnSpc>
            </a:pPr>
            <a:r>
              <a:rPr lang="en-US" altLang="zh-CN" sz="1600" b="1" kern="100" dirty="0">
                <a:latin typeface="Times New Roman" panose="02020603050405020304" pitchFamily="18" charset="0"/>
                <a:ea typeface="等线"/>
                <a:cs typeface="Times New Roman" panose="02020603050405020304" pitchFamily="18" charset="0"/>
                <a:sym typeface="Times New Roman" panose="02020603050405020304"/>
              </a:rPr>
              <a:t>P. SAI VENKATESH PRABHU                           2181951065</a:t>
            </a:r>
          </a:p>
          <a:p>
            <a:pPr algn="just">
              <a:lnSpc>
                <a:spcPct val="150000"/>
              </a:lnSpc>
            </a:pPr>
            <a:r>
              <a:rPr lang="en-US" altLang="zh-CN" sz="1600" b="1" kern="100" dirty="0">
                <a:latin typeface="Times New Roman" panose="02020603050405020304" pitchFamily="18" charset="0"/>
                <a:ea typeface="等线"/>
                <a:cs typeface="Times New Roman" panose="02020603050405020304" pitchFamily="18" charset="0"/>
                <a:sym typeface="Times New Roman" panose="02020603050405020304"/>
              </a:rPr>
              <a:t>CH. NOOKA VENKATA PRAVEEN                  2181951058</a:t>
            </a:r>
          </a:p>
          <a:p>
            <a:pPr algn="just">
              <a:lnSpc>
                <a:spcPct val="150000"/>
              </a:lnSpc>
            </a:pPr>
            <a:r>
              <a:rPr lang="en-US" altLang="zh-CN" sz="1600" b="1" kern="100" dirty="0">
                <a:latin typeface="Times New Roman" panose="02020603050405020304" pitchFamily="18" charset="0"/>
                <a:ea typeface="等线"/>
                <a:cs typeface="Times New Roman" panose="02020603050405020304" pitchFamily="18" charset="0"/>
                <a:sym typeface="Times New Roman" panose="02020603050405020304"/>
              </a:rPr>
              <a:t>R. SAKETH KUMAR                                           2181951069</a:t>
            </a:r>
          </a:p>
          <a:p>
            <a:pPr algn="just">
              <a:lnSpc>
                <a:spcPct val="150000"/>
              </a:lnSpc>
            </a:pPr>
            <a:r>
              <a:rPr lang="en-US" altLang="zh-CN" sz="1600" b="1" kern="100" dirty="0">
                <a:latin typeface="Times New Roman" panose="02020603050405020304" pitchFamily="18" charset="0"/>
                <a:ea typeface="等线"/>
                <a:cs typeface="Times New Roman" panose="02020603050405020304" pitchFamily="18" charset="0"/>
                <a:sym typeface="Times New Roman" panose="02020603050405020304"/>
              </a:rPr>
              <a:t>G. SAHITHI PRASANNA                                    2181951062</a:t>
            </a:r>
          </a:p>
          <a:p>
            <a:pPr algn="just">
              <a:lnSpc>
                <a:spcPct val="150000"/>
              </a:lnSpc>
            </a:pPr>
            <a:r>
              <a:rPr lang="en-US" altLang="zh-CN" sz="1600" b="1" kern="100" dirty="0">
                <a:latin typeface="Times New Roman" panose="02020603050405020304" pitchFamily="18" charset="0"/>
                <a:ea typeface="等线"/>
                <a:cs typeface="Times New Roman" panose="02020603050405020304" pitchFamily="18" charset="0"/>
                <a:sym typeface="Times New Roman" panose="02020603050405020304"/>
              </a:rPr>
              <a:t>P. SUDHA KEERTHI                                           2181951066</a:t>
            </a:r>
          </a:p>
          <a:p>
            <a:pPr algn="just">
              <a:lnSpc>
                <a:spcPct val="150000"/>
              </a:lnSpc>
            </a:pPr>
            <a:r>
              <a:rPr lang="en-US" altLang="zh-CN" sz="1600" b="1" kern="100" dirty="0">
                <a:latin typeface="Times New Roman" panose="02020603050405020304" pitchFamily="18" charset="0"/>
                <a:ea typeface="等线"/>
                <a:cs typeface="Times New Roman" panose="02020603050405020304" pitchFamily="18" charset="0"/>
                <a:sym typeface="Times New Roman" panose="02020603050405020304"/>
              </a:rPr>
              <a:t>R. LAVANYA                                                         21819510685</a:t>
            </a:r>
          </a:p>
          <a:p>
            <a:pPr algn="just">
              <a:lnSpc>
                <a:spcPct val="150000"/>
              </a:lnSpc>
            </a:pPr>
            <a:endParaRPr lang="en-US" altLang="zh-CN" sz="1050" kern="100" dirty="0">
              <a:latin typeface="Calibri" panose="020F0502020204030204"/>
              <a:ea typeface="等线"/>
              <a:cs typeface="Times New Roman" panose="02020603050405020304"/>
              <a:sym typeface="Times New Roman" panose="02020603050405020304"/>
            </a:endParaRPr>
          </a:p>
        </p:txBody>
      </p:sp>
      <p:sp>
        <p:nvSpPr>
          <p:cNvPr id="8" name="TextBox 7">
            <a:extLst>
              <a:ext uri="{FF2B5EF4-FFF2-40B4-BE49-F238E27FC236}">
                <a16:creationId xmlns:a16="http://schemas.microsoft.com/office/drawing/2014/main" id="{B6CA89C4-09B9-5EF2-2F59-91CE9F832E54}"/>
              </a:ext>
            </a:extLst>
          </p:cNvPr>
          <p:cNvSpPr txBox="1"/>
          <p:nvPr/>
        </p:nvSpPr>
        <p:spPr>
          <a:xfrm>
            <a:off x="2497393" y="2475192"/>
            <a:ext cx="6646607" cy="1046440"/>
          </a:xfrm>
          <a:prstGeom prst="rect">
            <a:avLst/>
          </a:prstGeom>
          <a:noFill/>
        </p:spPr>
        <p:txBody>
          <a:bodyPr wrap="square">
            <a:spAutoFit/>
          </a:bodyPr>
          <a:lstStyle/>
          <a:p>
            <a:pPr marL="0" marR="0" lvl="0" indent="0" algn="ctr" rtl="0">
              <a:spcBef>
                <a:spcPts val="0"/>
              </a:spcBef>
              <a:spcAft>
                <a:spcPts val="0"/>
              </a:spcAft>
              <a:buNone/>
            </a:pPr>
            <a:r>
              <a:rPr lang="en-US"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Name of Project Guide</a:t>
            </a:r>
          </a:p>
          <a:p>
            <a:pPr marL="0" marR="0" lvl="0" indent="0" algn="ctr" rtl="0">
              <a:spcBef>
                <a:spcPts val="0"/>
              </a:spcBef>
              <a:spcAft>
                <a:spcPts val="0"/>
              </a:spcAft>
              <a:buNone/>
            </a:pPr>
            <a:r>
              <a:rPr lang="en-US"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Dr. G. Rama Krishna</a:t>
            </a:r>
            <a:endParaRPr lang="en-US" sz="22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(Professor, CSE)</a:t>
            </a:r>
          </a:p>
        </p:txBody>
      </p:sp>
      <p:sp>
        <p:nvSpPr>
          <p:cNvPr id="10" name="TextBox 9">
            <a:extLst>
              <a:ext uri="{FF2B5EF4-FFF2-40B4-BE49-F238E27FC236}">
                <a16:creationId xmlns:a16="http://schemas.microsoft.com/office/drawing/2014/main" id="{BE94988F-8978-DD85-2D89-D711A3796D06}"/>
              </a:ext>
            </a:extLst>
          </p:cNvPr>
          <p:cNvSpPr txBox="1"/>
          <p:nvPr/>
        </p:nvSpPr>
        <p:spPr>
          <a:xfrm>
            <a:off x="3576828" y="1081140"/>
            <a:ext cx="6096000" cy="338554"/>
          </a:xfrm>
          <a:prstGeom prst="rect">
            <a:avLst/>
          </a:prstGeom>
          <a:noFill/>
        </p:spPr>
        <p:txBody>
          <a:bodyPr wrap="square">
            <a:spAutoFit/>
          </a:bodyPr>
          <a:lstStyle/>
          <a:p>
            <a:pPr marL="0" marR="0" lvl="0" indent="0" algn="ctr" rtl="0">
              <a:spcBef>
                <a:spcPts val="0"/>
              </a:spcBef>
              <a:spcAft>
                <a:spcPts val="0"/>
              </a:spcAft>
              <a:buNone/>
            </a:pPr>
            <a:r>
              <a:rPr lang="en-US" sz="16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Department Of Computer Science And Engineering</a:t>
            </a:r>
          </a:p>
        </p:txBody>
      </p:sp>
      <p:sp>
        <p:nvSpPr>
          <p:cNvPr id="3" name="TextBox 2">
            <a:extLst>
              <a:ext uri="{FF2B5EF4-FFF2-40B4-BE49-F238E27FC236}">
                <a16:creationId xmlns:a16="http://schemas.microsoft.com/office/drawing/2014/main" id="{FFCA3030-CB58-3FC7-2689-314563151DE0}"/>
              </a:ext>
            </a:extLst>
          </p:cNvPr>
          <p:cNvSpPr txBox="1"/>
          <p:nvPr/>
        </p:nvSpPr>
        <p:spPr>
          <a:xfrm>
            <a:off x="5638800" y="3535422"/>
            <a:ext cx="502919"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by</a:t>
            </a:r>
          </a:p>
        </p:txBody>
      </p:sp>
      <p:pic>
        <p:nvPicPr>
          <p:cNvPr id="5" name="Picture 4">
            <a:extLst>
              <a:ext uri="{FF2B5EF4-FFF2-40B4-BE49-F238E27FC236}">
                <a16:creationId xmlns:a16="http://schemas.microsoft.com/office/drawing/2014/main" id="{195BE957-4598-F34F-AC94-AF472EC31D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3272" y="188538"/>
            <a:ext cx="1655064" cy="1655064"/>
          </a:xfrm>
          <a:prstGeom prst="rect">
            <a:avLst/>
          </a:prstGeom>
        </p:spPr>
      </p:pic>
      <p:sp>
        <p:nvSpPr>
          <p:cNvPr id="6" name="TextBox 5">
            <a:extLst>
              <a:ext uri="{FF2B5EF4-FFF2-40B4-BE49-F238E27FC236}">
                <a16:creationId xmlns:a16="http://schemas.microsoft.com/office/drawing/2014/main" id="{BB9A7480-E1D3-6A9A-67D9-B6CBF96C7996}"/>
              </a:ext>
            </a:extLst>
          </p:cNvPr>
          <p:cNvSpPr txBox="1"/>
          <p:nvPr/>
        </p:nvSpPr>
        <p:spPr>
          <a:xfrm>
            <a:off x="3334599" y="434873"/>
            <a:ext cx="6979796"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Dr. B. R. Ambedkar University, Srikakulam</a:t>
            </a:r>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4"/>
          <p:cNvSpPr/>
          <p:nvPr/>
        </p:nvSpPr>
        <p:spPr>
          <a:xfrm>
            <a:off x="635" y="0"/>
            <a:ext cx="12191365" cy="972820"/>
          </a:xfrm>
          <a:prstGeom prst="rect">
            <a:avLst/>
          </a:prstGeom>
          <a:solidFill>
            <a:srgbClr val="0070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65" name="Google Shape;165;p24"/>
          <p:cNvSpPr txBox="1"/>
          <p:nvPr/>
        </p:nvSpPr>
        <p:spPr>
          <a:xfrm>
            <a:off x="118110" y="132715"/>
            <a:ext cx="11974830" cy="70548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dirty="0">
                <a:solidFill>
                  <a:schemeClr val="lt1"/>
                </a:solidFill>
                <a:latin typeface="Times New Roman" panose="02020603050405020304"/>
                <a:ea typeface="Times New Roman" panose="02020603050405020304"/>
                <a:cs typeface="Times New Roman" panose="02020603050405020304"/>
                <a:sym typeface="Times New Roman" panose="02020603050405020304"/>
              </a:rPr>
              <a:t>ALGORITHM</a:t>
            </a:r>
          </a:p>
        </p:txBody>
      </p:sp>
      <p:sp>
        <p:nvSpPr>
          <p:cNvPr id="2" name="Text Box 1"/>
          <p:cNvSpPr txBox="1"/>
          <p:nvPr/>
        </p:nvSpPr>
        <p:spPr>
          <a:xfrm>
            <a:off x="862899" y="1211321"/>
            <a:ext cx="10430411" cy="8180188"/>
          </a:xfrm>
          <a:prstGeom prst="rect">
            <a:avLst/>
          </a:prstGeom>
        </p:spPr>
        <p:txBody>
          <a:bodyPr wrap="square">
            <a:spAutoFit/>
          </a:bodyPr>
          <a:lstStyle/>
          <a:p>
            <a:pPr marL="171450" indent="-171450">
              <a:spcAft>
                <a:spcPct val="60000"/>
              </a:spcAf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t>
            </a:r>
            <a:r>
              <a:rPr lang="en-IN" sz="1800" dirty="0">
                <a:latin typeface="Times New Roman" panose="02020603050405020304" pitchFamily="18" charset="0"/>
                <a:cs typeface="Times New Roman" panose="02020603050405020304" pitchFamily="18" charset="0"/>
              </a:rPr>
              <a:t> </a:t>
            </a:r>
            <a:r>
              <a:rPr lang="en-IN" sz="1800" b="1" i="0" dirty="0">
                <a:solidFill>
                  <a:srgbClr val="404040"/>
                </a:solidFill>
                <a:effectLst/>
                <a:latin typeface="Times New Roman" panose="02020603050405020304" pitchFamily="18" charset="0"/>
                <a:cs typeface="Times New Roman" panose="02020603050405020304" pitchFamily="18" charset="0"/>
              </a:rPr>
              <a:t>User Authentication</a:t>
            </a:r>
            <a:r>
              <a:rPr lang="en-IN" sz="1800" b="1" dirty="0">
                <a:latin typeface="Times New Roman" panose="02020603050405020304" pitchFamily="18" charset="0"/>
                <a:cs typeface="Times New Roman" panose="02020603050405020304" pitchFamily="18" charset="0"/>
              </a:rPr>
              <a:t>:</a:t>
            </a:r>
          </a:p>
          <a:p>
            <a:pPr marL="285750" lvl="2" indent="-285750">
              <a:spcBef>
                <a:spcPts val="300"/>
              </a:spcBef>
              <a:buFont typeface="Courier New" panose="02070309020205020404" pitchFamily="49" charset="0"/>
              <a:buChar char="o"/>
            </a:pPr>
            <a:r>
              <a:rPr lang="en-US" sz="1800" b="0" i="0" dirty="0">
                <a:solidFill>
                  <a:srgbClr val="404040"/>
                </a:solidFill>
                <a:effectLst/>
                <a:latin typeface="Times New Roman" panose="02020603050405020304" pitchFamily="18" charset="0"/>
                <a:cs typeface="Times New Roman" panose="02020603050405020304" pitchFamily="18" charset="0"/>
              </a:rPr>
              <a:t> Verify user credentials (student/teacher) during login.</a:t>
            </a:r>
          </a:p>
          <a:p>
            <a:pPr marL="285750" indent="-285750" algn="l">
              <a:spcBef>
                <a:spcPts val="300"/>
              </a:spcBef>
              <a:buFont typeface="Courier New" panose="02070309020205020404" pitchFamily="49" charset="0"/>
              <a:buChar char="o"/>
            </a:pPr>
            <a:r>
              <a:rPr lang="en-US" sz="1800" b="0" i="0" dirty="0">
                <a:solidFill>
                  <a:srgbClr val="404040"/>
                </a:solidFill>
                <a:effectLst/>
                <a:latin typeface="Times New Roman" panose="02020603050405020304" pitchFamily="18" charset="0"/>
                <a:cs typeface="Times New Roman" panose="02020603050405020304" pitchFamily="18" charset="0"/>
              </a:rPr>
              <a:t>Grant role-based access to features (e.g., students can submit code, teachers can post assignments).</a:t>
            </a:r>
          </a:p>
          <a:p>
            <a:pPr marL="317373" lvl="1" defTabSz="914400">
              <a:spcBef>
                <a:spcPts val="0"/>
              </a:spcBef>
              <a:buSzPct val="100000"/>
              <a:defRPr sz="3200">
                <a:latin typeface="Canva Sans"/>
                <a:ea typeface="Canva Sans"/>
                <a:cs typeface="Canva Sans"/>
                <a:sym typeface="Canva Sans"/>
              </a:defRPr>
            </a:pPr>
            <a:endParaRPr lang="en-US" sz="1800" dirty="0">
              <a:latin typeface="Times New Roman" panose="02020603050405020304" pitchFamily="18" charset="0"/>
              <a:cs typeface="Times New Roman" panose="02020603050405020304" pitchFamily="18" charset="0"/>
            </a:endParaRPr>
          </a:p>
          <a:p>
            <a:pPr marL="285750" indent="-285750">
              <a:spcAft>
                <a:spcPct val="60000"/>
              </a:spcAft>
              <a:buFont typeface="Wingdings" panose="05000000000000000000" pitchFamily="2" charset="2"/>
              <a:buChar char="Ø"/>
            </a:pPr>
            <a:r>
              <a:rPr lang="en-IN" sz="1800" b="1" i="0" dirty="0">
                <a:solidFill>
                  <a:srgbClr val="404040"/>
                </a:solidFill>
                <a:effectLst/>
                <a:latin typeface="Times New Roman" panose="02020603050405020304" pitchFamily="18" charset="0"/>
                <a:cs typeface="Times New Roman" panose="02020603050405020304" pitchFamily="18" charset="0"/>
              </a:rPr>
              <a:t>Code Submission and Feedback</a:t>
            </a:r>
            <a:r>
              <a:rPr lang="en-IN" sz="1800" b="1" dirty="0">
                <a:latin typeface="Times New Roman" panose="02020603050405020304" pitchFamily="18" charset="0"/>
                <a:cs typeface="Times New Roman" panose="02020603050405020304" pitchFamily="18" charset="0"/>
              </a:rPr>
              <a:t>:</a:t>
            </a:r>
          </a:p>
          <a:p>
            <a:pPr marL="285750" indent="-285750" algn="l">
              <a:spcBef>
                <a:spcPts val="300"/>
              </a:spcBef>
              <a:buFont typeface="Courier New" panose="02070309020205020404" pitchFamily="49" charset="0"/>
              <a:buChar char="o"/>
            </a:pPr>
            <a:r>
              <a:rPr lang="en-IN" sz="1800" b="1" dirty="0">
                <a:latin typeface="Times New Roman" panose="02020603050405020304" pitchFamily="18" charset="0"/>
                <a:cs typeface="Times New Roman" panose="02020603050405020304" pitchFamily="18" charset="0"/>
              </a:rPr>
              <a:t> </a:t>
            </a:r>
            <a:r>
              <a:rPr lang="en-US" sz="1800" b="0" i="0" dirty="0">
                <a:solidFill>
                  <a:srgbClr val="404040"/>
                </a:solidFill>
                <a:effectLst/>
                <a:latin typeface="Times New Roman" panose="02020603050405020304" pitchFamily="18" charset="0"/>
                <a:cs typeface="Times New Roman" panose="02020603050405020304" pitchFamily="18" charset="0"/>
              </a:rPr>
              <a:t>Allow students to submit code for assignments.</a:t>
            </a:r>
          </a:p>
          <a:p>
            <a:pPr marL="285750" indent="-285750" algn="l">
              <a:spcBef>
                <a:spcPts val="300"/>
              </a:spcBef>
              <a:buFont typeface="Courier New" panose="02070309020205020404" pitchFamily="49" charset="0"/>
              <a:buChar char="o"/>
            </a:pPr>
            <a:r>
              <a:rPr lang="en-US" sz="1800" b="0" i="0" dirty="0">
                <a:solidFill>
                  <a:srgbClr val="404040"/>
                </a:solidFill>
                <a:effectLst/>
                <a:latin typeface="Times New Roman" panose="02020603050405020304" pitchFamily="18" charset="0"/>
                <a:cs typeface="Times New Roman" panose="02020603050405020304" pitchFamily="18" charset="0"/>
              </a:rPr>
              <a:t>Use AI to evaluate the code and generate feedback and display feedback to students.</a:t>
            </a:r>
          </a:p>
          <a:p>
            <a:pPr algn="l">
              <a:spcBef>
                <a:spcPts val="300"/>
              </a:spcBef>
            </a:pPr>
            <a:endParaRPr lang="en-IN" sz="1800" b="1" dirty="0">
              <a:latin typeface="Times New Roman" panose="02020603050405020304" pitchFamily="18" charset="0"/>
              <a:cs typeface="Times New Roman" panose="02020603050405020304" pitchFamily="18" charset="0"/>
            </a:endParaRPr>
          </a:p>
          <a:p>
            <a:pPr marL="285750" indent="-285750">
              <a:spcAft>
                <a:spcPct val="60000"/>
              </a:spcAft>
              <a:buFont typeface="Wingdings" panose="05000000000000000000" pitchFamily="2" charset="2"/>
              <a:buChar char="Ø"/>
            </a:pPr>
            <a:r>
              <a:rPr lang="en-IN" sz="1800" b="1" i="0" dirty="0">
                <a:solidFill>
                  <a:srgbClr val="404040"/>
                </a:solidFill>
                <a:effectLst/>
                <a:latin typeface="Times New Roman" panose="02020603050405020304" pitchFamily="18" charset="0"/>
                <a:cs typeface="Times New Roman" panose="02020603050405020304" pitchFamily="18" charset="0"/>
              </a:rPr>
              <a:t>Quiz Generation and Evaluation</a:t>
            </a:r>
            <a:r>
              <a:rPr lang="en-IN" sz="1800" b="1" dirty="0">
                <a:latin typeface="Times New Roman" panose="02020603050405020304" pitchFamily="18" charset="0"/>
                <a:cs typeface="Times New Roman" panose="02020603050405020304" pitchFamily="18" charset="0"/>
              </a:rPr>
              <a:t>:  </a:t>
            </a:r>
          </a:p>
          <a:p>
            <a:pPr marL="285750" indent="-285750" algn="l">
              <a:spcBef>
                <a:spcPts val="300"/>
              </a:spcBef>
              <a:buFont typeface="Courier New" panose="02070309020205020404" pitchFamily="49" charset="0"/>
              <a:buChar char="o"/>
            </a:pPr>
            <a:r>
              <a:rPr lang="en-US" sz="1800" b="0" i="0" dirty="0">
                <a:solidFill>
                  <a:srgbClr val="404040"/>
                </a:solidFill>
                <a:effectLst/>
                <a:latin typeface="Times New Roman" panose="02020603050405020304" pitchFamily="18" charset="0"/>
                <a:cs typeface="Times New Roman" panose="02020603050405020304" pitchFamily="18" charset="0"/>
              </a:rPr>
              <a:t>Automatically generate quizzes based on the submitted code.</a:t>
            </a:r>
          </a:p>
          <a:p>
            <a:pPr marL="285750" indent="-285750" algn="l">
              <a:spcBef>
                <a:spcPts val="300"/>
              </a:spcBef>
              <a:buFont typeface="Courier New" panose="02070309020205020404" pitchFamily="49" charset="0"/>
              <a:buChar char="o"/>
            </a:pPr>
            <a:r>
              <a:rPr lang="en-US" sz="1800" b="0" i="0" dirty="0">
                <a:solidFill>
                  <a:srgbClr val="404040"/>
                </a:solidFill>
                <a:effectLst/>
                <a:latin typeface="Times New Roman" panose="02020603050405020304" pitchFamily="18" charset="0"/>
                <a:cs typeface="Times New Roman" panose="02020603050405020304" pitchFamily="18" charset="0"/>
              </a:rPr>
              <a:t>Evaluate student answers to quizzes using AI and display quiz results.</a:t>
            </a:r>
          </a:p>
          <a:p>
            <a:pPr marL="317500" lvl="1">
              <a:buSzPct val="100000"/>
              <a:defRPr sz="3200">
                <a:latin typeface="Canva Sans"/>
                <a:ea typeface="Canva Sans"/>
                <a:cs typeface="Canva Sans"/>
                <a:sym typeface="Canva Sans"/>
              </a:defRPr>
            </a:pPr>
            <a:endParaRPr lang="en-US" sz="1800" dirty="0">
              <a:latin typeface="Times New Roman" panose="02020603050405020304" pitchFamily="18" charset="0"/>
              <a:cs typeface="Times New Roman" panose="02020603050405020304" pitchFamily="18" charset="0"/>
            </a:endParaRPr>
          </a:p>
          <a:p>
            <a:pPr marL="285750" indent="-285750">
              <a:spcAft>
                <a:spcPct val="60000"/>
              </a:spcAft>
              <a:buFont typeface="Wingdings" panose="05000000000000000000" pitchFamily="2" charset="2"/>
              <a:buChar char="Ø"/>
            </a:pPr>
            <a:r>
              <a:rPr lang="en-IN" sz="1800" b="1" i="0" dirty="0">
                <a:solidFill>
                  <a:srgbClr val="404040"/>
                </a:solidFill>
                <a:effectLst/>
                <a:latin typeface="Times New Roman" panose="02020603050405020304" pitchFamily="18" charset="0"/>
                <a:cs typeface="Times New Roman" panose="02020603050405020304" pitchFamily="18" charset="0"/>
              </a:rPr>
              <a:t>Assignment Management and Monitoring</a:t>
            </a:r>
            <a:r>
              <a:rPr lang="en-US" sz="1800" b="1" dirty="0">
                <a:latin typeface="Times New Roman" panose="02020603050405020304" pitchFamily="18" charset="0"/>
                <a:cs typeface="Times New Roman" panose="02020603050405020304" pitchFamily="18" charset="0"/>
              </a:rPr>
              <a:t>:</a:t>
            </a:r>
            <a:endParaRPr lang="en-IN" sz="1800" b="1" dirty="0">
              <a:latin typeface="Times New Roman" panose="02020603050405020304" pitchFamily="18" charset="0"/>
              <a:cs typeface="Times New Roman" panose="02020603050405020304" pitchFamily="18" charset="0"/>
            </a:endParaRPr>
          </a:p>
          <a:p>
            <a:pPr marL="285750" indent="-285750" algn="l">
              <a:spcBef>
                <a:spcPts val="300"/>
              </a:spcBef>
              <a:buFont typeface="Courier New" panose="02070309020205020404" pitchFamily="49" charset="0"/>
              <a:buChar char="o"/>
            </a:pPr>
            <a:r>
              <a:rPr lang="en-US" sz="1800" b="0" i="0" dirty="0">
                <a:solidFill>
                  <a:srgbClr val="404040"/>
                </a:solidFill>
                <a:effectLst/>
                <a:latin typeface="Times New Roman" panose="02020603050405020304" pitchFamily="18" charset="0"/>
                <a:cs typeface="Times New Roman" panose="02020603050405020304" pitchFamily="18" charset="0"/>
              </a:rPr>
              <a:t>Enable teachers to create and post lab assignments.</a:t>
            </a:r>
          </a:p>
          <a:p>
            <a:pPr marL="285750" indent="-285750" algn="l">
              <a:spcBef>
                <a:spcPts val="300"/>
              </a:spcBef>
              <a:buFont typeface="Courier New" panose="02070309020205020404" pitchFamily="49" charset="0"/>
              <a:buChar char="o"/>
            </a:pPr>
            <a:r>
              <a:rPr lang="en-US" sz="1800" b="0" i="0" dirty="0">
                <a:solidFill>
                  <a:srgbClr val="404040"/>
                </a:solidFill>
                <a:effectLst/>
                <a:latin typeface="Times New Roman" panose="02020603050405020304" pitchFamily="18" charset="0"/>
                <a:cs typeface="Times New Roman" panose="02020603050405020304" pitchFamily="18" charset="0"/>
              </a:rPr>
              <a:t>Monitor student submissions and evaluate them.</a:t>
            </a:r>
          </a:p>
          <a:p>
            <a:pPr marL="285750" indent="-285750" algn="l">
              <a:spcBef>
                <a:spcPts val="300"/>
              </a:spcBef>
              <a:buFont typeface="Courier New" panose="02070309020205020404" pitchFamily="49" charset="0"/>
              <a:buChar char="o"/>
            </a:pPr>
            <a:r>
              <a:rPr lang="en-US" sz="1800" b="0" i="0" dirty="0">
                <a:solidFill>
                  <a:srgbClr val="404040"/>
                </a:solidFill>
                <a:effectLst/>
                <a:latin typeface="Times New Roman" panose="02020603050405020304" pitchFamily="18" charset="0"/>
                <a:cs typeface="Times New Roman" panose="02020603050405020304" pitchFamily="18" charset="0"/>
              </a:rPr>
              <a:t>Assign marks and track student progress in real-time.</a:t>
            </a:r>
          </a:p>
          <a:p>
            <a:pPr>
              <a:spcAft>
                <a:spcPct val="60000"/>
              </a:spcAft>
            </a:pPr>
            <a:endParaRPr lang="en-IN" sz="1800" b="1" dirty="0"/>
          </a:p>
          <a:p>
            <a:pPr>
              <a:spcAft>
                <a:spcPct val="60000"/>
              </a:spcAft>
            </a:pPr>
            <a:endParaRPr lang="en-IN" sz="1800" b="1" dirty="0"/>
          </a:p>
          <a:p>
            <a:pPr>
              <a:spcAft>
                <a:spcPct val="60000"/>
              </a:spcAft>
            </a:pPr>
            <a:endParaRPr lang="en-IN" sz="1200" b="1" dirty="0"/>
          </a:p>
          <a:p>
            <a:pPr>
              <a:spcAft>
                <a:spcPct val="60000"/>
              </a:spcAft>
            </a:pPr>
            <a:endParaRPr lang="en-US" sz="1200" dirty="0"/>
          </a:p>
          <a:p>
            <a:pPr marL="634745" lvl="1" indent="-317372" defTabSz="914400">
              <a:lnSpc>
                <a:spcPts val="4100"/>
              </a:lnSpc>
              <a:spcBef>
                <a:spcPts val="0"/>
              </a:spcBef>
              <a:buSzPct val="100000"/>
              <a:buFont typeface="Arial"/>
              <a:buChar char="•"/>
              <a:defRPr sz="3200">
                <a:latin typeface="Canva Sans"/>
                <a:ea typeface="Canva Sans"/>
                <a:cs typeface="Canva Sans"/>
                <a:sym typeface="Canva Sans"/>
              </a:defRPr>
            </a:pPr>
            <a:endParaRPr lang="en-US" sz="1200" dirty="0"/>
          </a:p>
          <a:p>
            <a:pPr>
              <a:spcAft>
                <a:spcPct val="60000"/>
              </a:spcAft>
            </a:pPr>
            <a:r>
              <a:rPr lang="en-IN" sz="1200" dirty="0"/>
              <a:t>:</a:t>
            </a:r>
          </a:p>
          <a:p>
            <a:pPr marL="0" indent="0">
              <a:spcAft>
                <a:spcPct val="60000"/>
              </a:spcAft>
            </a:pPr>
            <a:endParaRPr lang="en-US" altLang="zh-CN" sz="2000" b="0" i="0" dirty="0">
              <a:solidFill>
                <a:schemeClr val="tx1"/>
              </a:solidFill>
              <a:latin typeface="Times New Roman" panose="02020603050405020304" charset="0"/>
              <a:ea typeface="Inter"/>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4"/>
          <p:cNvSpPr/>
          <p:nvPr/>
        </p:nvSpPr>
        <p:spPr>
          <a:xfrm>
            <a:off x="635" y="0"/>
            <a:ext cx="12191365" cy="972820"/>
          </a:xfrm>
          <a:prstGeom prst="rect">
            <a:avLst/>
          </a:prstGeom>
          <a:solidFill>
            <a:srgbClr val="0070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65" name="Google Shape;165;p24"/>
          <p:cNvSpPr txBox="1"/>
          <p:nvPr/>
        </p:nvSpPr>
        <p:spPr>
          <a:xfrm>
            <a:off x="118110" y="132715"/>
            <a:ext cx="3427095" cy="70548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a:solidFill>
                  <a:schemeClr val="lt1"/>
                </a:solidFill>
                <a:latin typeface="Times New Roman" panose="02020603050405020304"/>
                <a:ea typeface="Times New Roman" panose="02020603050405020304"/>
                <a:cs typeface="Times New Roman" panose="02020603050405020304"/>
                <a:sym typeface="Times New Roman" panose="02020603050405020304"/>
              </a:rPr>
              <a:t>RESULTS</a:t>
            </a:r>
          </a:p>
        </p:txBody>
      </p:sp>
      <p:sp>
        <p:nvSpPr>
          <p:cNvPr id="2" name="Text Box 0"/>
          <p:cNvSpPr txBox="1"/>
          <p:nvPr/>
        </p:nvSpPr>
        <p:spPr>
          <a:xfrm>
            <a:off x="263525" y="1052195"/>
            <a:ext cx="11665585" cy="1071880"/>
          </a:xfrm>
          <a:prstGeom prst="rect">
            <a:avLst/>
          </a:prstGeom>
        </p:spPr>
        <p:txBody>
          <a:bodyPr wrap="square">
            <a:noAutofit/>
          </a:bodyPr>
          <a:lstStyle/>
          <a:p>
            <a:pPr marL="0" indent="0" algn="just" defTabSz="266700">
              <a:lnSpc>
                <a:spcPct val="150000"/>
              </a:lnSpc>
              <a:spcBef>
                <a:spcPct val="0"/>
              </a:spcBef>
              <a:spcAft>
                <a:spcPct val="0"/>
              </a:spcAft>
            </a:pPr>
            <a:r>
              <a:rPr lang="en-US" altLang="zh-CN" sz="2000" b="0" i="0" dirty="0">
                <a:latin typeface="Canva Sans"/>
                <a:ea typeface="等线"/>
              </a:rPr>
              <a:t>Student login contains of only 2  parts which are  writing the code and submitting it and then attempting the quiz and submitting the assessment.  </a:t>
            </a:r>
          </a:p>
        </p:txBody>
      </p:sp>
      <p:pic>
        <p:nvPicPr>
          <p:cNvPr id="5" name="Picture 4">
            <a:extLst>
              <a:ext uri="{FF2B5EF4-FFF2-40B4-BE49-F238E27FC236}">
                <a16:creationId xmlns:a16="http://schemas.microsoft.com/office/drawing/2014/main" id="{7151C8D8-7D97-6453-B351-EECA286F53BC}"/>
              </a:ext>
            </a:extLst>
          </p:cNvPr>
          <p:cNvPicPr>
            <a:picLocks noChangeAspect="1"/>
          </p:cNvPicPr>
          <p:nvPr/>
        </p:nvPicPr>
        <p:blipFill>
          <a:blip r:embed="rId3"/>
          <a:stretch>
            <a:fillRect/>
          </a:stretch>
        </p:blipFill>
        <p:spPr>
          <a:xfrm>
            <a:off x="1402080" y="2203450"/>
            <a:ext cx="10012680" cy="428879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4"/>
          <p:cNvSpPr/>
          <p:nvPr/>
        </p:nvSpPr>
        <p:spPr>
          <a:xfrm>
            <a:off x="635" y="0"/>
            <a:ext cx="12191365" cy="972820"/>
          </a:xfrm>
          <a:prstGeom prst="rect">
            <a:avLst/>
          </a:prstGeom>
          <a:solidFill>
            <a:srgbClr val="0070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65" name="Google Shape;165;p24"/>
          <p:cNvSpPr txBox="1"/>
          <p:nvPr/>
        </p:nvSpPr>
        <p:spPr>
          <a:xfrm>
            <a:off x="118110" y="132715"/>
            <a:ext cx="4217670" cy="70548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a:solidFill>
                  <a:schemeClr val="lt1"/>
                </a:solidFill>
                <a:latin typeface="Times New Roman" panose="02020603050405020304"/>
                <a:ea typeface="Times New Roman" panose="02020603050405020304"/>
                <a:cs typeface="Times New Roman" panose="02020603050405020304"/>
                <a:sym typeface="Times New Roman" panose="02020603050405020304"/>
              </a:rPr>
              <a:t>RESULTS</a:t>
            </a:r>
          </a:p>
        </p:txBody>
      </p:sp>
      <p:sp>
        <p:nvSpPr>
          <p:cNvPr id="2" name="Text Box 0"/>
          <p:cNvSpPr txBox="1"/>
          <p:nvPr/>
        </p:nvSpPr>
        <p:spPr>
          <a:xfrm>
            <a:off x="263525" y="1052195"/>
            <a:ext cx="11665585" cy="1590675"/>
          </a:xfrm>
          <a:prstGeom prst="rect">
            <a:avLst/>
          </a:prstGeom>
        </p:spPr>
        <p:txBody>
          <a:bodyPr wrap="square">
            <a:noAutofit/>
          </a:bodyPr>
          <a:lstStyle/>
          <a:p>
            <a:pPr marL="0" indent="0" algn="just" defTabSz="266700">
              <a:lnSpc>
                <a:spcPct val="150000"/>
              </a:lnSpc>
              <a:spcBef>
                <a:spcPct val="0"/>
              </a:spcBef>
              <a:spcAft>
                <a:spcPct val="0"/>
              </a:spcAft>
            </a:pPr>
            <a:r>
              <a:rPr lang="en-US" altLang="zh-CN" sz="2000" b="0" i="0" dirty="0">
                <a:latin typeface="Times New Roman" panose="02020603050405020304"/>
                <a:ea typeface="等线"/>
              </a:rPr>
              <a:t>Teacher login has mainly 3 parts which are question creation ,view the generated test questions and also the assessment evaluation. </a:t>
            </a:r>
            <a:r>
              <a:rPr lang="en-US" altLang="zh-CN" sz="2000" dirty="0">
                <a:latin typeface="Times New Roman" panose="02020603050405020304"/>
                <a:ea typeface="等线"/>
              </a:rPr>
              <a:t>The marks will be awarded by the teacher by the student  performance.</a:t>
            </a:r>
            <a:endParaRPr lang="en-US" altLang="zh-CN" sz="2000" b="0" i="0" dirty="0">
              <a:latin typeface="Times New Roman" panose="02020603050405020304"/>
              <a:ea typeface="等线"/>
            </a:endParaRPr>
          </a:p>
        </p:txBody>
      </p:sp>
      <p:sp>
        <p:nvSpPr>
          <p:cNvPr id="4" name="Text Box 3"/>
          <p:cNvSpPr txBox="1"/>
          <p:nvPr/>
        </p:nvSpPr>
        <p:spPr>
          <a:xfrm>
            <a:off x="2063750" y="5786755"/>
            <a:ext cx="2326005" cy="398780"/>
          </a:xfrm>
          <a:prstGeom prst="rect">
            <a:avLst/>
          </a:prstGeom>
          <a:noFill/>
        </p:spPr>
        <p:txBody>
          <a:bodyPr wrap="square" rtlCol="0">
            <a:spAutoFit/>
          </a:bodyPr>
          <a:lstStyle/>
          <a:p>
            <a:r>
              <a:rPr lang="en-US" sz="2000" i="1">
                <a:latin typeface="Times New Roman" panose="02020603050405020304" charset="0"/>
                <a:cs typeface="Times New Roman" panose="02020603050405020304" charset="0"/>
              </a:rPr>
              <a:t>Fig : Satellite Image</a:t>
            </a:r>
          </a:p>
        </p:txBody>
      </p:sp>
      <p:sp>
        <p:nvSpPr>
          <p:cNvPr id="5" name="Text Box 4"/>
          <p:cNvSpPr txBox="1"/>
          <p:nvPr/>
        </p:nvSpPr>
        <p:spPr>
          <a:xfrm>
            <a:off x="7968615" y="5786755"/>
            <a:ext cx="2326005" cy="398780"/>
          </a:xfrm>
          <a:prstGeom prst="rect">
            <a:avLst/>
          </a:prstGeom>
          <a:noFill/>
        </p:spPr>
        <p:txBody>
          <a:bodyPr wrap="square" rtlCol="0">
            <a:spAutoFit/>
          </a:bodyPr>
          <a:lstStyle/>
          <a:p>
            <a:r>
              <a:rPr lang="en-US" sz="2000" i="1">
                <a:latin typeface="Times New Roman" panose="02020603050405020304" charset="0"/>
                <a:cs typeface="Times New Roman" panose="02020603050405020304" charset="0"/>
              </a:rPr>
              <a:t>Fig : Optimal Path</a:t>
            </a:r>
          </a:p>
        </p:txBody>
      </p:sp>
      <p:pic>
        <p:nvPicPr>
          <p:cNvPr id="6" name="Picture 5">
            <a:extLst>
              <a:ext uri="{FF2B5EF4-FFF2-40B4-BE49-F238E27FC236}">
                <a16:creationId xmlns:a16="http://schemas.microsoft.com/office/drawing/2014/main" id="{010081F4-C1E5-F3A4-818E-A8CA865BBFDD}"/>
              </a:ext>
            </a:extLst>
          </p:cNvPr>
          <p:cNvPicPr>
            <a:picLocks noChangeAspect="1"/>
          </p:cNvPicPr>
          <p:nvPr/>
        </p:nvPicPr>
        <p:blipFill>
          <a:blip r:embed="rId3"/>
          <a:stretch>
            <a:fillRect/>
          </a:stretch>
        </p:blipFill>
        <p:spPr>
          <a:xfrm>
            <a:off x="118110" y="2880359"/>
            <a:ext cx="5977890" cy="3550921"/>
          </a:xfrm>
          <a:prstGeom prst="rect">
            <a:avLst/>
          </a:prstGeom>
        </p:spPr>
      </p:pic>
      <p:pic>
        <p:nvPicPr>
          <p:cNvPr id="8" name="Picture 7">
            <a:extLst>
              <a:ext uri="{FF2B5EF4-FFF2-40B4-BE49-F238E27FC236}">
                <a16:creationId xmlns:a16="http://schemas.microsoft.com/office/drawing/2014/main" id="{310E8584-60A8-01E5-D919-EE6D3968ABAE}"/>
              </a:ext>
            </a:extLst>
          </p:cNvPr>
          <p:cNvPicPr>
            <a:picLocks noChangeAspect="1"/>
          </p:cNvPicPr>
          <p:nvPr/>
        </p:nvPicPr>
        <p:blipFill>
          <a:blip r:embed="rId4"/>
          <a:stretch>
            <a:fillRect/>
          </a:stretch>
        </p:blipFill>
        <p:spPr>
          <a:xfrm>
            <a:off x="6214110" y="2880358"/>
            <a:ext cx="5715000" cy="355092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4"/>
          <p:cNvSpPr/>
          <p:nvPr/>
        </p:nvSpPr>
        <p:spPr>
          <a:xfrm>
            <a:off x="635" y="0"/>
            <a:ext cx="12191365" cy="972820"/>
          </a:xfrm>
          <a:prstGeom prst="rect">
            <a:avLst/>
          </a:prstGeom>
          <a:solidFill>
            <a:srgbClr val="0070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65" name="Google Shape;165;p24"/>
          <p:cNvSpPr txBox="1"/>
          <p:nvPr/>
        </p:nvSpPr>
        <p:spPr>
          <a:xfrm>
            <a:off x="118110" y="132715"/>
            <a:ext cx="5278120" cy="70548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a:solidFill>
                  <a:schemeClr val="lt1"/>
                </a:solidFill>
                <a:latin typeface="Times New Roman" panose="02020603050405020304"/>
                <a:ea typeface="Times New Roman" panose="02020603050405020304"/>
                <a:cs typeface="Times New Roman" panose="02020603050405020304"/>
                <a:sym typeface="Times New Roman" panose="02020603050405020304"/>
              </a:rPr>
              <a:t>RESULTS</a:t>
            </a:r>
          </a:p>
        </p:txBody>
      </p:sp>
      <p:sp>
        <p:nvSpPr>
          <p:cNvPr id="7" name="Text Box 6"/>
          <p:cNvSpPr txBox="1"/>
          <p:nvPr/>
        </p:nvSpPr>
        <p:spPr>
          <a:xfrm>
            <a:off x="3288030" y="5786755"/>
            <a:ext cx="1963420" cy="398780"/>
          </a:xfrm>
          <a:prstGeom prst="rect">
            <a:avLst/>
          </a:prstGeom>
          <a:noFill/>
        </p:spPr>
        <p:txBody>
          <a:bodyPr wrap="square" rtlCol="0">
            <a:spAutoFit/>
          </a:bodyPr>
          <a:lstStyle/>
          <a:p>
            <a:r>
              <a:rPr lang="en-US" sz="2000" i="1">
                <a:latin typeface="Times New Roman" panose="02020603050405020304" charset="0"/>
                <a:cs typeface="Times New Roman" panose="02020603050405020304" charset="0"/>
              </a:rPr>
              <a:t>Fig : Land Cover</a:t>
            </a:r>
          </a:p>
        </p:txBody>
      </p:sp>
      <p:pic>
        <p:nvPicPr>
          <p:cNvPr id="4" name="Picture 3">
            <a:extLst>
              <a:ext uri="{FF2B5EF4-FFF2-40B4-BE49-F238E27FC236}">
                <a16:creationId xmlns:a16="http://schemas.microsoft.com/office/drawing/2014/main" id="{29604BD6-B3BD-750C-33CF-37759F8AEAEF}"/>
              </a:ext>
            </a:extLst>
          </p:cNvPr>
          <p:cNvPicPr>
            <a:picLocks noChangeAspect="1"/>
          </p:cNvPicPr>
          <p:nvPr/>
        </p:nvPicPr>
        <p:blipFill>
          <a:blip r:embed="rId3"/>
          <a:stretch>
            <a:fillRect/>
          </a:stretch>
        </p:blipFill>
        <p:spPr>
          <a:xfrm>
            <a:off x="612742" y="1187777"/>
            <a:ext cx="11133055" cy="544098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4"/>
          <p:cNvSpPr/>
          <p:nvPr/>
        </p:nvSpPr>
        <p:spPr>
          <a:xfrm>
            <a:off x="635" y="0"/>
            <a:ext cx="12191365" cy="972820"/>
          </a:xfrm>
          <a:prstGeom prst="rect">
            <a:avLst/>
          </a:prstGeom>
          <a:solidFill>
            <a:srgbClr val="0070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65" name="Google Shape;165;p24"/>
          <p:cNvSpPr txBox="1"/>
          <p:nvPr/>
        </p:nvSpPr>
        <p:spPr>
          <a:xfrm>
            <a:off x="118110" y="132715"/>
            <a:ext cx="4670425" cy="70548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a:solidFill>
                  <a:schemeClr val="lt1"/>
                </a:solidFill>
                <a:latin typeface="Times New Roman" panose="02020603050405020304"/>
                <a:ea typeface="Times New Roman" panose="02020603050405020304"/>
                <a:cs typeface="Times New Roman" panose="02020603050405020304"/>
                <a:sym typeface="Times New Roman" panose="02020603050405020304"/>
              </a:rPr>
              <a:t>CONCLUSION</a:t>
            </a:r>
          </a:p>
        </p:txBody>
      </p:sp>
      <p:sp>
        <p:nvSpPr>
          <p:cNvPr id="2" name="Text Box 0"/>
          <p:cNvSpPr txBox="1"/>
          <p:nvPr/>
        </p:nvSpPr>
        <p:spPr>
          <a:xfrm>
            <a:off x="263525" y="1340485"/>
            <a:ext cx="11722100" cy="3827458"/>
          </a:xfrm>
          <a:prstGeom prst="rect">
            <a:avLst/>
          </a:prstGeom>
        </p:spPr>
        <p:txBody>
          <a:bodyPr wrap="square">
            <a:spAutoFit/>
          </a:bodyPr>
          <a:lstStyle/>
          <a:p>
            <a:pPr algn="just"/>
            <a:r>
              <a:rPr lang="en-US" sz="2000" dirty="0">
                <a:solidFill>
                  <a:srgbClr val="0D0D0D"/>
                </a:solidFill>
                <a:latin typeface="Times New Roman" panose="02020603050405020304" pitchFamily="18" charset="0"/>
                <a:ea typeface="+mn-lt"/>
                <a:cs typeface="Times New Roman" panose="02020603050405020304" pitchFamily="18" charset="0"/>
              </a:rPr>
              <a:t>In conclusion, our project addresses critical gaps </a:t>
            </a:r>
            <a:r>
              <a:rPr lang="en-US" sz="2000" b="0" i="0" dirty="0">
                <a:solidFill>
                  <a:srgbClr val="0D0D0D"/>
                </a:solidFill>
                <a:effectLst/>
                <a:latin typeface="Times New Roman" panose="02020603050405020304" pitchFamily="18" charset="0"/>
                <a:ea typeface="+mn-lt"/>
                <a:cs typeface="Times New Roman" panose="02020603050405020304" pitchFamily="18" charset="0"/>
              </a:rPr>
              <a:t>in </a:t>
            </a:r>
            <a:r>
              <a:rPr lang="en-US" sz="2000" dirty="0">
                <a:solidFill>
                  <a:srgbClr val="0D0D0D"/>
                </a:solidFill>
                <a:latin typeface="Times New Roman" panose="02020603050405020304" pitchFamily="18" charset="0"/>
                <a:ea typeface="+mn-lt"/>
                <a:cs typeface="Times New Roman" panose="02020603050405020304" pitchFamily="18" charset="0"/>
              </a:rPr>
              <a:t>traditional lab evaluations by combining practical coding assessments with AI-driven conceptual understanding. The platform ensures:</a:t>
            </a:r>
            <a:endParaRPr lang="en-US" sz="2000" dirty="0">
              <a:latin typeface="Times New Roman" panose="02020603050405020304" pitchFamily="18" charset="0"/>
              <a:ea typeface="+mn-lt"/>
              <a:cs typeface="Times New Roman" panose="02020603050405020304" pitchFamily="18" charset="0"/>
            </a:endParaRPr>
          </a:p>
          <a:p>
            <a:pPr algn="just"/>
            <a:endParaRPr lang="en-US" sz="2000" dirty="0">
              <a:solidFill>
                <a:srgbClr val="0D0D0D"/>
              </a:solidFill>
              <a:latin typeface="Times New Roman" panose="02020603050405020304" pitchFamily="18" charset="0"/>
              <a:ea typeface="+mn-lt"/>
              <a:cs typeface="Times New Roman" panose="02020603050405020304" pitchFamily="18" charset="0"/>
            </a:endParaRPr>
          </a:p>
          <a:p>
            <a:pPr marL="285750" indent="-285750" algn="just">
              <a:buFont typeface="Arial"/>
              <a:buChar char="•"/>
            </a:pPr>
            <a:r>
              <a:rPr lang="en-US" sz="2000" b="1" dirty="0">
                <a:solidFill>
                  <a:srgbClr val="0D0D0D"/>
                </a:solidFill>
                <a:latin typeface="Times New Roman" panose="02020603050405020304" pitchFamily="18" charset="0"/>
                <a:ea typeface="+mn-lt"/>
                <a:cs typeface="Times New Roman" panose="02020603050405020304" pitchFamily="18" charset="0"/>
              </a:rPr>
              <a:t>Holistic Evaluation</a:t>
            </a:r>
            <a:r>
              <a:rPr lang="en-US" sz="2000" b="1" i="0" dirty="0">
                <a:solidFill>
                  <a:srgbClr val="0D0D0D"/>
                </a:solidFill>
                <a:effectLst/>
                <a:latin typeface="Times New Roman" panose="02020603050405020304" pitchFamily="18" charset="0"/>
                <a:ea typeface="+mn-lt"/>
                <a:cs typeface="Times New Roman" panose="02020603050405020304" pitchFamily="18" charset="0"/>
              </a:rPr>
              <a:t>:</a:t>
            </a:r>
            <a:r>
              <a:rPr lang="en-US" sz="2000" b="0" i="0" dirty="0">
                <a:solidFill>
                  <a:srgbClr val="0D0D0D"/>
                </a:solidFill>
                <a:effectLst/>
                <a:latin typeface="Times New Roman" panose="02020603050405020304" pitchFamily="18" charset="0"/>
                <a:ea typeface="+mn-lt"/>
                <a:cs typeface="Times New Roman" panose="02020603050405020304" pitchFamily="18" charset="0"/>
              </a:rPr>
              <a:t> </a:t>
            </a:r>
            <a:r>
              <a:rPr lang="en-US" sz="2000" dirty="0">
                <a:solidFill>
                  <a:srgbClr val="0D0D0D"/>
                </a:solidFill>
                <a:latin typeface="Times New Roman" panose="02020603050405020304" pitchFamily="18" charset="0"/>
                <a:ea typeface="+mn-lt"/>
                <a:cs typeface="Times New Roman" panose="02020603050405020304" pitchFamily="18" charset="0"/>
              </a:rPr>
              <a:t>By integrating coding, dynamic AI-generated questions</a:t>
            </a:r>
            <a:r>
              <a:rPr lang="en-US" sz="2000" b="0" i="0" dirty="0">
                <a:solidFill>
                  <a:srgbClr val="0D0D0D"/>
                </a:solidFill>
                <a:effectLst/>
                <a:latin typeface="Times New Roman" panose="02020603050405020304" pitchFamily="18" charset="0"/>
                <a:ea typeface="+mn-lt"/>
                <a:cs typeface="Times New Roman" panose="02020603050405020304" pitchFamily="18" charset="0"/>
              </a:rPr>
              <a:t>, and </a:t>
            </a:r>
            <a:r>
              <a:rPr lang="en-US" sz="2000" dirty="0">
                <a:solidFill>
                  <a:srgbClr val="0D0D0D"/>
                </a:solidFill>
                <a:latin typeface="Times New Roman" panose="02020603050405020304" pitchFamily="18" charset="0"/>
                <a:ea typeface="+mn-lt"/>
                <a:cs typeface="Times New Roman" panose="02020603050405020304" pitchFamily="18" charset="0"/>
              </a:rPr>
              <a:t>conceptual testing, students are assessed on practical skills and deeper knowledge</a:t>
            </a:r>
            <a:r>
              <a:rPr lang="en-US" sz="2000" b="0" i="0" dirty="0">
                <a:solidFill>
                  <a:srgbClr val="0D0D0D"/>
                </a:solidFill>
                <a:effectLst/>
                <a:latin typeface="Times New Roman" panose="02020603050405020304" pitchFamily="18" charset="0"/>
                <a:ea typeface="+mn-lt"/>
                <a:cs typeface="Times New Roman" panose="02020603050405020304" pitchFamily="18" charset="0"/>
              </a:rPr>
              <a:t>.</a:t>
            </a:r>
            <a:endParaRPr lang="en-US" sz="2000" dirty="0">
              <a:latin typeface="Times New Roman" panose="02020603050405020304" pitchFamily="18" charset="0"/>
              <a:ea typeface="+mn-lt"/>
              <a:cs typeface="Times New Roman" panose="02020603050405020304" pitchFamily="18" charset="0"/>
            </a:endParaRPr>
          </a:p>
          <a:p>
            <a:pPr marL="285750" indent="-285750" algn="just">
              <a:buFont typeface="Arial"/>
              <a:buChar char="•"/>
            </a:pPr>
            <a:r>
              <a:rPr lang="en-US" sz="2000" b="1" dirty="0">
                <a:solidFill>
                  <a:srgbClr val="0D0D0D"/>
                </a:solidFill>
                <a:latin typeface="Times New Roman" panose="02020603050405020304" pitchFamily="18" charset="0"/>
                <a:ea typeface="+mn-lt"/>
                <a:cs typeface="Times New Roman" panose="02020603050405020304" pitchFamily="18" charset="0"/>
              </a:rPr>
              <a:t>Authenticity</a:t>
            </a:r>
            <a:r>
              <a:rPr lang="en-US" sz="2000" b="1" i="0" dirty="0">
                <a:solidFill>
                  <a:srgbClr val="0D0D0D"/>
                </a:solidFill>
                <a:effectLst/>
                <a:latin typeface="Times New Roman" panose="02020603050405020304" pitchFamily="18" charset="0"/>
                <a:ea typeface="+mn-lt"/>
                <a:cs typeface="Times New Roman" panose="02020603050405020304" pitchFamily="18" charset="0"/>
              </a:rPr>
              <a:t>:</a:t>
            </a:r>
            <a:r>
              <a:rPr lang="en-US" sz="2000" b="0" i="0" dirty="0">
                <a:solidFill>
                  <a:srgbClr val="0D0D0D"/>
                </a:solidFill>
                <a:effectLst/>
                <a:latin typeface="Times New Roman" panose="02020603050405020304" pitchFamily="18" charset="0"/>
                <a:ea typeface="+mn-lt"/>
                <a:cs typeface="Times New Roman" panose="02020603050405020304" pitchFamily="18" charset="0"/>
              </a:rPr>
              <a:t> </a:t>
            </a:r>
            <a:r>
              <a:rPr lang="en-US" sz="2000" dirty="0">
                <a:solidFill>
                  <a:srgbClr val="0D0D0D"/>
                </a:solidFill>
                <a:latin typeface="Times New Roman" panose="02020603050405020304" pitchFamily="18" charset="0"/>
                <a:ea typeface="+mn-lt"/>
                <a:cs typeface="Times New Roman" panose="02020603050405020304" pitchFamily="18" charset="0"/>
              </a:rPr>
              <a:t>The inclusion of plagiarism detection and tailored questions ensures genuine effort </a:t>
            </a:r>
            <a:r>
              <a:rPr lang="en-US" sz="2000" b="0" i="0" dirty="0">
                <a:solidFill>
                  <a:srgbClr val="0D0D0D"/>
                </a:solidFill>
                <a:effectLst/>
                <a:latin typeface="Times New Roman" panose="02020603050405020304" pitchFamily="18" charset="0"/>
                <a:ea typeface="+mn-lt"/>
                <a:cs typeface="Times New Roman" panose="02020603050405020304" pitchFamily="18" charset="0"/>
              </a:rPr>
              <a:t>and </a:t>
            </a:r>
            <a:r>
              <a:rPr lang="en-US" sz="2000" dirty="0">
                <a:solidFill>
                  <a:srgbClr val="0D0D0D"/>
                </a:solidFill>
                <a:latin typeface="Times New Roman" panose="02020603050405020304" pitchFamily="18" charset="0"/>
                <a:ea typeface="+mn-lt"/>
                <a:cs typeface="Times New Roman" panose="02020603050405020304" pitchFamily="18" charset="0"/>
              </a:rPr>
              <a:t>understanding</a:t>
            </a:r>
            <a:r>
              <a:rPr lang="en-US" sz="2000" b="0" i="0" dirty="0">
                <a:solidFill>
                  <a:srgbClr val="0D0D0D"/>
                </a:solidFill>
                <a:effectLst/>
                <a:latin typeface="Times New Roman" panose="02020603050405020304" pitchFamily="18" charset="0"/>
                <a:ea typeface="+mn-lt"/>
                <a:cs typeface="Times New Roman" panose="02020603050405020304" pitchFamily="18" charset="0"/>
              </a:rPr>
              <a:t>.</a:t>
            </a:r>
            <a:endParaRPr lang="en-US" sz="2000" dirty="0">
              <a:latin typeface="Times New Roman" panose="02020603050405020304" pitchFamily="18" charset="0"/>
              <a:ea typeface="+mn-lt"/>
              <a:cs typeface="Times New Roman" panose="02020603050405020304" pitchFamily="18" charset="0"/>
            </a:endParaRPr>
          </a:p>
          <a:p>
            <a:pPr marL="285750" indent="-285750" algn="just">
              <a:buFont typeface="Arial"/>
              <a:buChar char="•"/>
            </a:pPr>
            <a:r>
              <a:rPr lang="en-US" sz="2000" b="1" dirty="0">
                <a:solidFill>
                  <a:srgbClr val="0D0D0D"/>
                </a:solidFill>
                <a:latin typeface="Times New Roman" panose="02020603050405020304" pitchFamily="18" charset="0"/>
                <a:ea typeface="+mn-lt"/>
                <a:cs typeface="Times New Roman" panose="02020603050405020304" pitchFamily="18" charset="0"/>
              </a:rPr>
              <a:t>Efficiency</a:t>
            </a:r>
            <a:r>
              <a:rPr lang="en-US" sz="2000" b="1" i="0" dirty="0">
                <a:solidFill>
                  <a:srgbClr val="0D0D0D"/>
                </a:solidFill>
                <a:effectLst/>
                <a:latin typeface="Times New Roman" panose="02020603050405020304" pitchFamily="18" charset="0"/>
                <a:ea typeface="+mn-lt"/>
                <a:cs typeface="Times New Roman" panose="02020603050405020304" pitchFamily="18" charset="0"/>
              </a:rPr>
              <a:t>:</a:t>
            </a:r>
            <a:r>
              <a:rPr lang="en-US" sz="2000" b="0" i="0" dirty="0">
                <a:solidFill>
                  <a:srgbClr val="0D0D0D"/>
                </a:solidFill>
                <a:effectLst/>
                <a:latin typeface="Times New Roman" panose="02020603050405020304" pitchFamily="18" charset="0"/>
                <a:ea typeface="+mn-lt"/>
                <a:cs typeface="Times New Roman" panose="02020603050405020304" pitchFamily="18" charset="0"/>
              </a:rPr>
              <a:t> </a:t>
            </a:r>
            <a:r>
              <a:rPr lang="en-US" sz="2000" dirty="0">
                <a:solidFill>
                  <a:srgbClr val="0D0D0D"/>
                </a:solidFill>
                <a:latin typeface="Times New Roman" panose="02020603050405020304" pitchFamily="18" charset="0"/>
                <a:ea typeface="+mn-lt"/>
                <a:cs typeface="Times New Roman" panose="02020603050405020304" pitchFamily="18" charset="0"/>
              </a:rPr>
              <a:t>Automation simplifies the evaluation process for faculty</a:t>
            </a:r>
            <a:r>
              <a:rPr lang="en-US" sz="2000" b="0" i="0" dirty="0">
                <a:solidFill>
                  <a:srgbClr val="0D0D0D"/>
                </a:solidFill>
                <a:effectLst/>
                <a:latin typeface="Times New Roman" panose="02020603050405020304" pitchFamily="18" charset="0"/>
                <a:ea typeface="+mn-lt"/>
                <a:cs typeface="Times New Roman" panose="02020603050405020304" pitchFamily="18" charset="0"/>
              </a:rPr>
              <a:t>, </a:t>
            </a:r>
            <a:r>
              <a:rPr lang="en-US" sz="2000" dirty="0">
                <a:solidFill>
                  <a:srgbClr val="0D0D0D"/>
                </a:solidFill>
                <a:latin typeface="Times New Roman" panose="02020603050405020304" pitchFamily="18" charset="0"/>
                <a:ea typeface="+mn-lt"/>
                <a:cs typeface="Times New Roman" panose="02020603050405020304" pitchFamily="18" charset="0"/>
              </a:rPr>
              <a:t>saving time while maintaining accuracy</a:t>
            </a:r>
            <a:r>
              <a:rPr lang="en-US" sz="2000" b="0" i="0" dirty="0">
                <a:solidFill>
                  <a:srgbClr val="0D0D0D"/>
                </a:solidFill>
                <a:effectLst/>
                <a:latin typeface="Times New Roman" panose="02020603050405020304" pitchFamily="18" charset="0"/>
                <a:ea typeface="+mn-lt"/>
                <a:cs typeface="Times New Roman" panose="02020603050405020304" pitchFamily="18" charset="0"/>
              </a:rPr>
              <a:t>.</a:t>
            </a:r>
            <a:endParaRPr lang="en-US" sz="2000" dirty="0">
              <a:latin typeface="Times New Roman" panose="02020603050405020304" pitchFamily="18" charset="0"/>
              <a:ea typeface="+mn-lt"/>
              <a:cs typeface="Times New Roman" panose="02020603050405020304" pitchFamily="18" charset="0"/>
            </a:endParaRPr>
          </a:p>
          <a:p>
            <a:pPr marL="285750" indent="-285750" algn="just">
              <a:buFont typeface="Arial"/>
              <a:buChar char="•"/>
            </a:pPr>
            <a:r>
              <a:rPr lang="en-US" sz="2000" b="1" dirty="0">
                <a:solidFill>
                  <a:srgbClr val="0D0D0D"/>
                </a:solidFill>
                <a:latin typeface="Times New Roman" panose="02020603050405020304" pitchFamily="18" charset="0"/>
                <a:ea typeface="+mn-lt"/>
                <a:cs typeface="Times New Roman" panose="02020603050405020304" pitchFamily="18" charset="0"/>
              </a:rPr>
              <a:t>Innovation</a:t>
            </a:r>
            <a:r>
              <a:rPr lang="en-US" sz="2000" b="1" i="0" dirty="0">
                <a:solidFill>
                  <a:srgbClr val="0D0D0D"/>
                </a:solidFill>
                <a:effectLst/>
                <a:latin typeface="Times New Roman" panose="02020603050405020304" pitchFamily="18" charset="0"/>
                <a:ea typeface="+mn-lt"/>
                <a:cs typeface="Times New Roman" panose="02020603050405020304" pitchFamily="18" charset="0"/>
              </a:rPr>
              <a:t>:</a:t>
            </a:r>
            <a:r>
              <a:rPr lang="en-US" sz="2000" b="0" i="0" dirty="0">
                <a:solidFill>
                  <a:srgbClr val="0D0D0D"/>
                </a:solidFill>
                <a:effectLst/>
                <a:latin typeface="Times New Roman" panose="02020603050405020304" pitchFamily="18" charset="0"/>
                <a:ea typeface="+mn-lt"/>
                <a:cs typeface="Times New Roman" panose="02020603050405020304" pitchFamily="18" charset="0"/>
              </a:rPr>
              <a:t> The </a:t>
            </a:r>
            <a:r>
              <a:rPr lang="en-US" sz="2000" dirty="0">
                <a:solidFill>
                  <a:srgbClr val="0D0D0D"/>
                </a:solidFill>
                <a:latin typeface="Times New Roman" panose="02020603050405020304" pitchFamily="18" charset="0"/>
                <a:ea typeface="+mn-lt"/>
                <a:cs typeface="Times New Roman" panose="02020603050405020304" pitchFamily="18" charset="0"/>
              </a:rPr>
              <a:t>AI-powered question generator transforms static lab assessments into engaging </a:t>
            </a:r>
            <a:r>
              <a:rPr lang="en-US" sz="2000" b="0" i="0" dirty="0">
                <a:solidFill>
                  <a:srgbClr val="0D0D0D"/>
                </a:solidFill>
                <a:effectLst/>
                <a:latin typeface="Times New Roman" panose="02020603050405020304" pitchFamily="18" charset="0"/>
                <a:ea typeface="+mn-lt"/>
                <a:cs typeface="Times New Roman" panose="02020603050405020304" pitchFamily="18" charset="0"/>
              </a:rPr>
              <a:t>and </a:t>
            </a:r>
            <a:r>
              <a:rPr lang="en-US" sz="2000" dirty="0">
                <a:solidFill>
                  <a:srgbClr val="0D0D0D"/>
                </a:solidFill>
                <a:latin typeface="Times New Roman" panose="02020603050405020304" pitchFamily="18" charset="0"/>
                <a:ea typeface="+mn-lt"/>
                <a:cs typeface="Times New Roman" panose="02020603050405020304" pitchFamily="18" charset="0"/>
              </a:rPr>
              <a:t>adaptive experiences</a:t>
            </a:r>
            <a:r>
              <a:rPr lang="en-US" sz="2000" b="0" i="0" dirty="0">
                <a:solidFill>
                  <a:srgbClr val="0D0D0D"/>
                </a:solidFill>
                <a:effectLst/>
                <a:latin typeface="Times New Roman" panose="02020603050405020304" pitchFamily="18" charset="0"/>
                <a:ea typeface="+mn-lt"/>
                <a:cs typeface="Times New Roman" panose="02020603050405020304" pitchFamily="18" charset="0"/>
              </a:rPr>
              <a:t>.</a:t>
            </a:r>
            <a:endParaRPr lang="en-US" sz="2000" dirty="0">
              <a:latin typeface="Times New Roman" panose="02020603050405020304" pitchFamily="18" charset="0"/>
              <a:ea typeface="+mn-lt"/>
              <a:cs typeface="Times New Roman" panose="02020603050405020304" pitchFamily="18" charset="0"/>
            </a:endParaRPr>
          </a:p>
          <a:p>
            <a:pPr algn="just">
              <a:lnSpc>
                <a:spcPct val="140000"/>
              </a:lnSpc>
            </a:pPr>
            <a:endParaRPr lang="en-US" sz="1600" b="0" i="0" dirty="0">
              <a:solidFill>
                <a:srgbClr val="0D0D0D"/>
              </a:solidFill>
              <a:effectLst/>
              <a:latin typeface="Canva Sans"/>
            </a:endParaRPr>
          </a:p>
          <a:p>
            <a:pPr algn="just">
              <a:lnSpc>
                <a:spcPct val="140000"/>
              </a:lnSpc>
            </a:pPr>
            <a:endParaRPr kumimoji="0" lang="en-IN" sz="1600" b="0" i="0" u="none" strike="noStrike" cap="none" spc="0" normalizeH="0" baseline="0" dirty="0">
              <a:ln>
                <a:noFill/>
              </a:ln>
              <a:solidFill>
                <a:srgbClr val="000000"/>
              </a:solidFill>
              <a:effectLst/>
              <a:uFillTx/>
              <a:latin typeface="Graphik"/>
              <a:ea typeface="Graphik"/>
              <a:cs typeface="Graphik"/>
              <a:sym typeface="Graphik"/>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2" name="Google Shape;181;p26"/>
          <p:cNvSpPr/>
          <p:nvPr/>
        </p:nvSpPr>
        <p:spPr>
          <a:xfrm>
            <a:off x="263525" y="330835"/>
            <a:ext cx="11576685" cy="6195695"/>
          </a:xfrm>
          <a:prstGeom prst="rect">
            <a:avLst/>
          </a:prstGeom>
          <a:solidFill>
            <a:srgbClr val="0070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3" name="Text Box 2"/>
          <p:cNvSpPr txBox="1"/>
          <p:nvPr/>
        </p:nvSpPr>
        <p:spPr>
          <a:xfrm>
            <a:off x="3215640" y="2708910"/>
            <a:ext cx="5951855" cy="1198880"/>
          </a:xfrm>
          <a:prstGeom prst="rect">
            <a:avLst/>
          </a:prstGeom>
          <a:noFill/>
        </p:spPr>
        <p:txBody>
          <a:bodyPr wrap="square" rtlCol="0">
            <a:spAutoFit/>
          </a:bodyPr>
          <a:lstStyle/>
          <a:p>
            <a:r>
              <a:rPr lang="en-US" sz="7200" b="1">
                <a:solidFill>
                  <a:schemeClr val="bg1"/>
                </a:solidFill>
                <a:latin typeface="Times New Roman" panose="02020603050405020304" charset="0"/>
                <a:cs typeface="Times New Roman" panose="0202060305040502030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p:nvPr/>
        </p:nvSpPr>
        <p:spPr>
          <a:xfrm>
            <a:off x="635" y="-635"/>
            <a:ext cx="12191365" cy="973455"/>
          </a:xfrm>
          <a:prstGeom prst="rect">
            <a:avLst/>
          </a:prstGeom>
          <a:solidFill>
            <a:srgbClr val="0070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2" name="Google Shape;102;p15"/>
          <p:cNvSpPr txBox="1"/>
          <p:nvPr/>
        </p:nvSpPr>
        <p:spPr>
          <a:xfrm>
            <a:off x="119380" y="116205"/>
            <a:ext cx="3325495" cy="70548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a:solidFill>
                  <a:schemeClr val="lt1"/>
                </a:solidFill>
                <a:latin typeface="Times New Roman" panose="02020603050405020304"/>
                <a:ea typeface="Times New Roman" panose="02020603050405020304"/>
                <a:cs typeface="Times New Roman" panose="02020603050405020304"/>
                <a:sym typeface="Times New Roman" panose="02020603050405020304"/>
              </a:rPr>
              <a:t>INDEX</a:t>
            </a:r>
          </a:p>
        </p:txBody>
      </p:sp>
      <p:sp>
        <p:nvSpPr>
          <p:cNvPr id="2" name="Text Box 0"/>
          <p:cNvSpPr txBox="1"/>
          <p:nvPr/>
        </p:nvSpPr>
        <p:spPr>
          <a:xfrm>
            <a:off x="191770" y="1196340"/>
            <a:ext cx="11548745" cy="5280660"/>
          </a:xfrm>
          <a:prstGeom prst="rect">
            <a:avLst/>
          </a:prstGeom>
        </p:spPr>
        <p:txBody>
          <a:bodyPr wrap="square">
            <a:noAutofit/>
          </a:bodyPr>
          <a:lstStyle/>
          <a:p>
            <a:pPr marL="342900" indent="-342900" algn="just">
              <a:lnSpc>
                <a:spcPct val="130000"/>
              </a:lnSpc>
              <a:buFont typeface="Arial" panose="020B0604020202020204" pitchFamily="34" charset="0"/>
              <a:buChar char="•"/>
            </a:pPr>
            <a:r>
              <a:rPr lang="en-US" altLang="zh-CN" sz="2000" b="0" i="0" dirty="0">
                <a:solidFill>
                  <a:schemeClr val="tx1"/>
                </a:solidFill>
                <a:latin typeface="Times New Roman" panose="02020603050405020304" charset="0"/>
                <a:ea typeface="Inter"/>
                <a:cs typeface="Times New Roman" panose="02020603050405020304" charset="0"/>
              </a:rPr>
              <a:t>ABSTRACT</a:t>
            </a:r>
          </a:p>
          <a:p>
            <a:pPr marL="342900" indent="-342900" algn="just">
              <a:lnSpc>
                <a:spcPct val="130000"/>
              </a:lnSpc>
              <a:buFont typeface="Arial" panose="020B0604020202020204" pitchFamily="34" charset="0"/>
              <a:buChar char="•"/>
            </a:pPr>
            <a:r>
              <a:rPr lang="en-US" altLang="zh-CN" sz="2000" b="0" i="0" dirty="0">
                <a:solidFill>
                  <a:schemeClr val="tx1"/>
                </a:solidFill>
                <a:latin typeface="Times New Roman" panose="02020603050405020304" charset="0"/>
                <a:ea typeface="Inter"/>
                <a:cs typeface="Times New Roman" panose="02020603050405020304" charset="0"/>
              </a:rPr>
              <a:t>INTRODUCTION</a:t>
            </a:r>
          </a:p>
          <a:p>
            <a:pPr marL="342900" indent="-342900" algn="just">
              <a:lnSpc>
                <a:spcPct val="130000"/>
              </a:lnSpc>
              <a:buFont typeface="Arial" panose="020B0604020202020204" pitchFamily="34" charset="0"/>
              <a:buChar char="•"/>
            </a:pPr>
            <a:r>
              <a:rPr lang="en-US" altLang="zh-CN" sz="2000" b="0" i="0" dirty="0">
                <a:solidFill>
                  <a:schemeClr val="tx1"/>
                </a:solidFill>
                <a:latin typeface="Times New Roman" panose="02020603050405020304" charset="0"/>
                <a:ea typeface="Inter"/>
                <a:cs typeface="Times New Roman" panose="02020603050405020304" charset="0"/>
              </a:rPr>
              <a:t>EXISTING SYSTEM</a:t>
            </a:r>
          </a:p>
          <a:p>
            <a:pPr marL="342900" indent="-342900" algn="just">
              <a:lnSpc>
                <a:spcPct val="130000"/>
              </a:lnSpc>
              <a:buFont typeface="Arial" panose="020B0604020202020204" pitchFamily="34" charset="0"/>
              <a:buChar char="•"/>
            </a:pPr>
            <a:r>
              <a:rPr lang="en-US" altLang="zh-CN" sz="2000" b="0" i="0" dirty="0">
                <a:solidFill>
                  <a:schemeClr val="tx1"/>
                </a:solidFill>
                <a:latin typeface="Times New Roman" panose="02020603050405020304" charset="0"/>
                <a:ea typeface="Inter"/>
                <a:cs typeface="Times New Roman" panose="02020603050405020304" charset="0"/>
              </a:rPr>
              <a:t>DRAWBACKS OF EXISTING SYSTEM</a:t>
            </a:r>
          </a:p>
          <a:p>
            <a:pPr marL="342900" indent="-342900" algn="just">
              <a:lnSpc>
                <a:spcPct val="130000"/>
              </a:lnSpc>
              <a:buFont typeface="Arial" panose="020B0604020202020204" pitchFamily="34" charset="0"/>
              <a:buChar char="•"/>
            </a:pPr>
            <a:r>
              <a:rPr lang="en-US" altLang="zh-CN" sz="2000" b="0" i="0" dirty="0">
                <a:solidFill>
                  <a:schemeClr val="tx1"/>
                </a:solidFill>
                <a:latin typeface="Times New Roman" panose="02020603050405020304" charset="0"/>
                <a:ea typeface="Inter"/>
                <a:cs typeface="Times New Roman" panose="02020603050405020304" charset="0"/>
              </a:rPr>
              <a:t>PROPOSED SYSTEM</a:t>
            </a:r>
          </a:p>
          <a:p>
            <a:pPr marL="342900" indent="-342900" algn="just">
              <a:lnSpc>
                <a:spcPct val="130000"/>
              </a:lnSpc>
              <a:buFont typeface="Arial" panose="020B0604020202020204" pitchFamily="34" charset="0"/>
              <a:buChar char="•"/>
            </a:pPr>
            <a:r>
              <a:rPr lang="en-US" altLang="zh-CN" sz="2000" b="0" i="0" dirty="0">
                <a:solidFill>
                  <a:schemeClr val="tx1"/>
                </a:solidFill>
                <a:latin typeface="Times New Roman" panose="02020603050405020304" charset="0"/>
                <a:ea typeface="Inter"/>
                <a:cs typeface="Times New Roman" panose="02020603050405020304" charset="0"/>
              </a:rPr>
              <a:t>BLOCK DIAGRAM</a:t>
            </a:r>
          </a:p>
          <a:p>
            <a:pPr marL="342900" indent="-342900" algn="just">
              <a:lnSpc>
                <a:spcPct val="130000"/>
              </a:lnSpc>
              <a:buFont typeface="Arial" panose="020B0604020202020204" pitchFamily="34" charset="0"/>
              <a:buChar char="•"/>
            </a:pPr>
            <a:r>
              <a:rPr lang="en-US" altLang="zh-CN" sz="2000" b="0" i="0" dirty="0">
                <a:solidFill>
                  <a:schemeClr val="tx1"/>
                </a:solidFill>
                <a:latin typeface="Times New Roman" panose="02020603050405020304" charset="0"/>
                <a:ea typeface="Inter"/>
                <a:cs typeface="Times New Roman" panose="02020603050405020304" charset="0"/>
              </a:rPr>
              <a:t>HARDWARE AND SOFTWARE REQUIREMENTS</a:t>
            </a:r>
          </a:p>
          <a:p>
            <a:pPr marL="342900" indent="-342900" algn="just">
              <a:lnSpc>
                <a:spcPct val="130000"/>
              </a:lnSpc>
              <a:buFont typeface="Arial" panose="020B0604020202020204" pitchFamily="34" charset="0"/>
              <a:buChar char="•"/>
            </a:pPr>
            <a:r>
              <a:rPr lang="en-US" altLang="zh-CN" sz="2000" dirty="0">
                <a:solidFill>
                  <a:schemeClr val="tx1"/>
                </a:solidFill>
                <a:latin typeface="Times New Roman" panose="02020603050405020304" charset="0"/>
                <a:ea typeface="Inter"/>
                <a:cs typeface="Times New Roman" panose="02020603050405020304" charset="0"/>
              </a:rPr>
              <a:t>ALGORITHM</a:t>
            </a:r>
          </a:p>
          <a:p>
            <a:pPr marL="342900" indent="-342900" algn="just">
              <a:lnSpc>
                <a:spcPct val="130000"/>
              </a:lnSpc>
              <a:buFont typeface="Arial" panose="020B0604020202020204" pitchFamily="34" charset="0"/>
              <a:buChar char="•"/>
            </a:pPr>
            <a:r>
              <a:rPr lang="en-US" altLang="zh-CN" sz="2000" b="0" i="0">
                <a:solidFill>
                  <a:schemeClr val="tx1"/>
                </a:solidFill>
                <a:latin typeface="Times New Roman" panose="02020603050405020304" charset="0"/>
                <a:ea typeface="Inter"/>
                <a:cs typeface="Times New Roman" panose="02020603050405020304" charset="0"/>
              </a:rPr>
              <a:t>RESULTS</a:t>
            </a:r>
            <a:endParaRPr lang="en-US" altLang="zh-CN" sz="2000" b="0" i="0" dirty="0">
              <a:solidFill>
                <a:schemeClr val="tx1"/>
              </a:solidFill>
              <a:latin typeface="Times New Roman" panose="02020603050405020304" charset="0"/>
              <a:ea typeface="Inter"/>
              <a:cs typeface="Times New Roman" panose="02020603050405020304" charset="0"/>
            </a:endParaRPr>
          </a:p>
          <a:p>
            <a:pPr marL="342900" indent="-342900" algn="just">
              <a:lnSpc>
                <a:spcPct val="130000"/>
              </a:lnSpc>
              <a:buFont typeface="Arial" panose="020B0604020202020204" pitchFamily="34" charset="0"/>
              <a:buChar char="•"/>
            </a:pPr>
            <a:r>
              <a:rPr lang="en-US" altLang="zh-CN" sz="2000" b="0" i="0" dirty="0">
                <a:solidFill>
                  <a:schemeClr val="tx1"/>
                </a:solidFill>
                <a:latin typeface="Times New Roman" panose="02020603050405020304" charset="0"/>
                <a:ea typeface="Inter"/>
                <a:cs typeface="Times New Roman" panose="02020603050405020304" charset="0"/>
              </a:rPr>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p:nvPr/>
        </p:nvSpPr>
        <p:spPr>
          <a:xfrm>
            <a:off x="635" y="-635"/>
            <a:ext cx="12191365" cy="973455"/>
          </a:xfrm>
          <a:prstGeom prst="rect">
            <a:avLst/>
          </a:prstGeom>
          <a:solidFill>
            <a:srgbClr val="0070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2" name="Google Shape;102;p15"/>
          <p:cNvSpPr txBox="1"/>
          <p:nvPr/>
        </p:nvSpPr>
        <p:spPr>
          <a:xfrm>
            <a:off x="119380" y="116205"/>
            <a:ext cx="3325495" cy="70548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a:solidFill>
                  <a:schemeClr val="lt1"/>
                </a:solidFill>
                <a:latin typeface="Times New Roman" panose="02020603050405020304"/>
                <a:ea typeface="Times New Roman" panose="02020603050405020304"/>
                <a:cs typeface="Times New Roman" panose="02020603050405020304"/>
                <a:sym typeface="Times New Roman" panose="02020603050405020304"/>
              </a:rPr>
              <a:t>ABSTRACT</a:t>
            </a:r>
          </a:p>
        </p:txBody>
      </p:sp>
      <p:sp>
        <p:nvSpPr>
          <p:cNvPr id="2" name="Text Box 0"/>
          <p:cNvSpPr txBox="1"/>
          <p:nvPr/>
        </p:nvSpPr>
        <p:spPr>
          <a:xfrm>
            <a:off x="263525" y="1412240"/>
            <a:ext cx="11548745" cy="5280660"/>
          </a:xfrm>
          <a:prstGeom prst="rect">
            <a:avLst/>
          </a:prstGeom>
        </p:spPr>
        <p:txBody>
          <a:bodyPr wrap="square">
            <a:noAutofit/>
          </a:bodyPr>
          <a:lstStyle/>
          <a:p>
            <a:pPr marL="0" indent="0" algn="just">
              <a:buFont typeface="Arial" panose="020B0604020202020204" pitchFamily="34" charset="0"/>
              <a:buNone/>
            </a:pPr>
            <a:endParaRPr lang="en-US" altLang="zh-CN" sz="2000" b="0" i="0" dirty="0">
              <a:solidFill>
                <a:schemeClr val="tx1"/>
              </a:solidFill>
              <a:latin typeface="Times New Roman" panose="02020603050405020304" charset="0"/>
              <a:ea typeface="Inter"/>
              <a:cs typeface="Times New Roman" panose="02020603050405020304" charset="0"/>
            </a:endParaRPr>
          </a:p>
        </p:txBody>
      </p:sp>
      <p:sp>
        <p:nvSpPr>
          <p:cNvPr id="4" name="TextBox 3">
            <a:extLst>
              <a:ext uri="{FF2B5EF4-FFF2-40B4-BE49-F238E27FC236}">
                <a16:creationId xmlns:a16="http://schemas.microsoft.com/office/drawing/2014/main" id="{8CF027C8-D408-2EBE-C2B1-A4AC4E7A606B}"/>
              </a:ext>
            </a:extLst>
          </p:cNvPr>
          <p:cNvSpPr txBox="1"/>
          <p:nvPr/>
        </p:nvSpPr>
        <p:spPr>
          <a:xfrm>
            <a:off x="119380" y="1446298"/>
            <a:ext cx="11984130" cy="3785652"/>
          </a:xfrm>
          <a:prstGeom prst="rect">
            <a:avLst/>
          </a:prstGeom>
          <a:noFill/>
        </p:spPr>
        <p:txBody>
          <a:bodyPr wrap="square">
            <a:spAutoFit/>
          </a:bodyPr>
          <a:lstStyle/>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2000" dirty="0">
                <a:latin typeface="Times New Roman" panose="02020603050405020304" pitchFamily="18" charset="0"/>
                <a:cs typeface="Times New Roman" panose="02020603050405020304" pitchFamily="18" charset="0"/>
              </a:rPr>
              <a:t>In computer science education, verifying a student's understanding of code is crucial yet challenging, especially in lab settings where assessments often rely on outputs without insight into the student’s comprehension.</a:t>
            </a:r>
            <a:endParaRPr lang="en-US" sz="2000" dirty="0">
              <a:latin typeface="Times New Roman" panose="02020603050405020304" pitchFamily="18" charset="0"/>
              <a:ea typeface="Calibri"/>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2000" dirty="0">
                <a:latin typeface="Times New Roman" panose="02020603050405020304" pitchFamily="18" charset="0"/>
                <a:cs typeface="Times New Roman" panose="02020603050405020304" pitchFamily="18" charset="0"/>
              </a:rPr>
              <a:t>This project aims to develop an AI-driven assessment tool designed to evaluate students’ understanding of their code submissions.</a:t>
            </a:r>
            <a:endParaRPr lang="en-US" sz="2000" dirty="0">
              <a:latin typeface="Times New Roman" panose="02020603050405020304" pitchFamily="18" charset="0"/>
              <a:ea typeface="Calibri"/>
              <a:cs typeface="Times New Roman" panose="02020603050405020304" pitchFamily="18" charset="0"/>
            </a:endParaRPr>
          </a:p>
          <a:p>
            <a:pPr algn="just" defTabSz="914400" eaLnBrk="0" fontAlgn="base" hangingPunct="0">
              <a:lnSpc>
                <a:spcPct val="100000"/>
              </a:lnSpc>
              <a:spcBef>
                <a:spcPct val="0"/>
              </a:spcBef>
              <a:spcAft>
                <a:spcPct val="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By integrating generative AI, the tool will dynamically create customized questions based on the submitted code, prompting students to explain logic, predict outcomes of code modifications, and address related theoretical concepts.</a:t>
            </a:r>
            <a:endParaRPr lang="en-US" sz="2000" dirty="0">
              <a:latin typeface="Times New Roman" panose="02020603050405020304" pitchFamily="18" charset="0"/>
              <a:ea typeface="Calibri"/>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2000" dirty="0">
                <a:latin typeface="Times New Roman" panose="02020603050405020304" pitchFamily="18" charset="0"/>
                <a:cs typeface="Times New Roman" panose="02020603050405020304" pitchFamily="18" charset="0"/>
              </a:rPr>
              <a:t>Using generative AI models, the tool analyzes code to generate context-specific follow-up questions that are tailored to each student's submission. These questions assess not only the correctness of the code but also the depth of the student's conceptual understanding, distinguishing between rote memorization and true comprehension</a:t>
            </a:r>
            <a:endParaRPr lang="en-US" sz="2000" dirty="0">
              <a:latin typeface="Times New Roman" panose="02020603050405020304" pitchFamily="18" charset="0"/>
              <a:ea typeface="Calibri"/>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2000" dirty="0">
                <a:latin typeface="Times New Roman" panose="02020603050405020304" pitchFamily="18" charset="0"/>
                <a:cs typeface="Times New Roman" panose="02020603050405020304" pitchFamily="18" charset="0"/>
              </a:rPr>
              <a:t>Responses are automatically evaluated, with scores contributing to lab or viva assessments, allowing educators a more accurate and efficient means of grading.</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p:nvPr/>
        </p:nvSpPr>
        <p:spPr>
          <a:xfrm>
            <a:off x="635" y="-635"/>
            <a:ext cx="12191365" cy="973455"/>
          </a:xfrm>
          <a:prstGeom prst="rect">
            <a:avLst/>
          </a:prstGeom>
          <a:solidFill>
            <a:srgbClr val="0070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2" name="Google Shape;102;p15"/>
          <p:cNvSpPr txBox="1"/>
          <p:nvPr/>
        </p:nvSpPr>
        <p:spPr>
          <a:xfrm>
            <a:off x="119380" y="132715"/>
            <a:ext cx="4538980" cy="70548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a:solidFill>
                  <a:schemeClr val="lt1"/>
                </a:solidFill>
                <a:latin typeface="Times New Roman" panose="02020603050405020304"/>
                <a:ea typeface="Times New Roman" panose="02020603050405020304"/>
                <a:cs typeface="Times New Roman" panose="02020603050405020304"/>
                <a:sym typeface="Times New Roman" panose="02020603050405020304"/>
              </a:rPr>
              <a:t>INTRODUCTION</a:t>
            </a:r>
          </a:p>
        </p:txBody>
      </p:sp>
      <p:sp>
        <p:nvSpPr>
          <p:cNvPr id="2" name="Text Box 0"/>
          <p:cNvSpPr txBox="1"/>
          <p:nvPr/>
        </p:nvSpPr>
        <p:spPr>
          <a:xfrm>
            <a:off x="1127760" y="1124585"/>
            <a:ext cx="9884410" cy="5246370"/>
          </a:xfrm>
          <a:prstGeom prst="rect">
            <a:avLst/>
          </a:prstGeom>
        </p:spPr>
        <p:txBody>
          <a:bodyPr wrap="square">
            <a:noAutofit/>
          </a:bodyPr>
          <a:lstStyle/>
          <a:p>
            <a:pPr marL="0" indent="0" algn="just">
              <a:buFont typeface="Arial" panose="020B0604020202020204" pitchFamily="34" charset="0"/>
              <a:buNone/>
            </a:pPr>
            <a:r>
              <a:rPr lang="en-IN" sz="2000" dirty="0">
                <a:effectLst/>
                <a:latin typeface="Times New Roman" panose="02020603050405020304" pitchFamily="18" charset="0"/>
                <a:ea typeface="Times New Roman" panose="02020603050405020304" pitchFamily="18" charset="0"/>
              </a:rPr>
              <a:t>In the realm of computer science education, assessing a student's true understanding of programming concepts is a complex task, often limited by traditional methods that focus solely on code outputs. To bridge this gap, our project introduces an AI-driven assessment tool designed to evaluate students' comprehension of their code submissions dynamically. This tool leverages generative AI to create customized questions based on the submitted code, prompting students to explain their logic, predict outcomes of code modifications, and address related theoretical concepts. By integrating this tool into lab settings, educators can gain deeper insights into students' understanding, moving beyond mere code correctness to assess conceptual mastery</a:t>
            </a:r>
            <a:endParaRPr lang="en-US" altLang="en-US" sz="2000" b="0" i="0" dirty="0">
              <a:solidFill>
                <a:schemeClr val="tx1"/>
              </a:solidFill>
              <a:latin typeface="Times New Roman" panose="02020603050405020304" charset="0"/>
              <a:ea typeface="Inter"/>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p:nvPr/>
        </p:nvSpPr>
        <p:spPr>
          <a:xfrm>
            <a:off x="635" y="0"/>
            <a:ext cx="12191365" cy="972820"/>
          </a:xfrm>
          <a:prstGeom prst="rect">
            <a:avLst/>
          </a:prstGeom>
          <a:solidFill>
            <a:srgbClr val="0070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09" name="Google Shape;109;p16"/>
          <p:cNvSpPr txBox="1"/>
          <p:nvPr/>
        </p:nvSpPr>
        <p:spPr>
          <a:xfrm>
            <a:off x="119380" y="133350"/>
            <a:ext cx="9628505" cy="70675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a:solidFill>
                  <a:schemeClr val="lt1"/>
                </a:solidFill>
                <a:latin typeface="Times New Roman" panose="02020603050405020304"/>
                <a:ea typeface="Times New Roman" panose="02020603050405020304"/>
                <a:cs typeface="Times New Roman" panose="02020603050405020304"/>
                <a:sym typeface="Times New Roman" panose="02020603050405020304"/>
              </a:rPr>
              <a:t>EXISTING SYSTEM</a:t>
            </a:r>
          </a:p>
        </p:txBody>
      </p:sp>
      <p:sp>
        <p:nvSpPr>
          <p:cNvPr id="110" name="Google Shape;110;p16"/>
          <p:cNvSpPr txBox="1"/>
          <p:nvPr/>
        </p:nvSpPr>
        <p:spPr>
          <a:xfrm>
            <a:off x="911860" y="1412240"/>
            <a:ext cx="10397490" cy="4850130"/>
          </a:xfrm>
          <a:prstGeom prst="rect">
            <a:avLst/>
          </a:prstGeom>
          <a:noFill/>
          <a:ln>
            <a:noFill/>
          </a:ln>
        </p:spPr>
        <p:txBody>
          <a:bodyPr spcFirstLastPara="1" wrap="square" lIns="91425" tIns="45700" rIns="91425" bIns="45700" anchor="t" anchorCtr="0">
            <a:noAutofit/>
          </a:bodyPr>
          <a:lstStyle/>
          <a:p>
            <a:pPr algn="just"/>
            <a:r>
              <a:rPr lang="en-US" sz="2400" dirty="0">
                <a:latin typeface="Times New Roman" panose="02020603050405020304" pitchFamily="18" charset="0"/>
                <a:ea typeface="Calibri"/>
                <a:cs typeface="Times New Roman" panose="02020603050405020304" pitchFamily="18" charset="0"/>
              </a:rPr>
              <a:t>There are AI quiz generators which generates the question based on the data.</a:t>
            </a:r>
          </a:p>
          <a:p>
            <a:pPr algn="just"/>
            <a:r>
              <a:rPr lang="en-US" sz="2400" dirty="0">
                <a:latin typeface="Times New Roman" panose="02020603050405020304" pitchFamily="18" charset="0"/>
                <a:ea typeface="Calibri"/>
                <a:cs typeface="Times New Roman" panose="02020603050405020304" pitchFamily="18" charset="0"/>
              </a:rPr>
              <a:t>Manual evaluation of lab assessments and code understanding of the concepts and the programs</a:t>
            </a:r>
          </a:p>
          <a:p>
            <a:pPr algn="just"/>
            <a:endParaRPr lang="en-US" sz="2400" dirty="0">
              <a:latin typeface="Times New Roman" panose="02020603050405020304" pitchFamily="18" charset="0"/>
              <a:ea typeface="Calibri"/>
              <a:cs typeface="Times New Roman" panose="02020603050405020304" pitchFamily="18" charset="0"/>
            </a:endParaRPr>
          </a:p>
          <a:p>
            <a:pPr algn="just"/>
            <a:r>
              <a:rPr lang="en-US" sz="2400" dirty="0">
                <a:latin typeface="Times New Roman" panose="02020603050405020304" pitchFamily="18" charset="0"/>
                <a:ea typeface="Calibri"/>
                <a:cs typeface="Times New Roman" panose="02020603050405020304" pitchFamily="18" charset="0"/>
              </a:rPr>
              <a:t>Code review and generation models like </a:t>
            </a:r>
            <a:r>
              <a:rPr lang="en-US" sz="2400" dirty="0" err="1">
                <a:latin typeface="Times New Roman" panose="02020603050405020304" pitchFamily="18" charset="0"/>
                <a:ea typeface="Calibri"/>
                <a:cs typeface="Times New Roman" panose="02020603050405020304" pitchFamily="18" charset="0"/>
              </a:rPr>
              <a:t>github</a:t>
            </a:r>
            <a:r>
              <a:rPr lang="en-US" sz="2400" dirty="0">
                <a:latin typeface="Times New Roman" panose="02020603050405020304" pitchFamily="18" charset="0"/>
                <a:ea typeface="Calibri"/>
                <a:cs typeface="Times New Roman" panose="02020603050405020304" pitchFamily="18" charset="0"/>
              </a:rPr>
              <a:t> copilot, </a:t>
            </a:r>
            <a:r>
              <a:rPr lang="en-US" sz="2400" dirty="0" err="1">
                <a:latin typeface="Times New Roman" panose="02020603050405020304" pitchFamily="18" charset="0"/>
                <a:ea typeface="Calibri"/>
                <a:cs typeface="Times New Roman" panose="02020603050405020304" pitchFamily="18" charset="0"/>
              </a:rPr>
              <a:t>chatgpt</a:t>
            </a:r>
            <a:r>
              <a:rPr lang="en-US" sz="2400" dirty="0">
                <a:latin typeface="Times New Roman" panose="02020603050405020304" pitchFamily="18" charset="0"/>
                <a:ea typeface="Calibri"/>
                <a:cs typeface="Times New Roman" panose="02020603050405020304" pitchFamily="18" charset="0"/>
              </a:rPr>
              <a:t> are available to public to get the relevant</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Calibri"/>
                <a:cs typeface="Times New Roman" panose="02020603050405020304" pitchFamily="18" charset="0"/>
              </a:rPr>
              <a:t>knowledge.</a:t>
            </a:r>
          </a:p>
          <a:p>
            <a:pPr algn="just"/>
            <a:endParaRPr lang="en-US" sz="2400" dirty="0">
              <a:latin typeface="Times New Roman" panose="02020603050405020304" pitchFamily="18" charset="0"/>
              <a:ea typeface="Calibri"/>
              <a:cs typeface="Times New Roman" panose="02020603050405020304" pitchFamily="18" charset="0"/>
            </a:endParaRPr>
          </a:p>
          <a:p>
            <a:pPr algn="just"/>
            <a:r>
              <a:rPr lang="en-US" sz="2400" dirty="0">
                <a:latin typeface="Times New Roman" panose="02020603050405020304" pitchFamily="18" charset="0"/>
                <a:ea typeface="Calibri"/>
                <a:cs typeface="Times New Roman" panose="02020603050405020304" pitchFamily="18" charset="0"/>
              </a:rPr>
              <a:t>AI-Based Automate assessment tool in king's college </a:t>
            </a:r>
            <a:r>
              <a:rPr lang="en-US" sz="2400" dirty="0" err="1">
                <a:latin typeface="Times New Roman" panose="02020603050405020304" pitchFamily="18" charset="0"/>
                <a:ea typeface="Calibri"/>
                <a:cs typeface="Times New Roman" panose="02020603050405020304" pitchFamily="18" charset="0"/>
              </a:rPr>
              <a:t>london</a:t>
            </a:r>
            <a:r>
              <a:rPr lang="en-US" sz="2400" dirty="0">
                <a:latin typeface="Times New Roman" panose="02020603050405020304" pitchFamily="18" charset="0"/>
                <a:ea typeface="Calibri"/>
                <a:cs typeface="Times New Roman" panose="02020603050405020304" pitchFamily="18" charset="0"/>
              </a:rPr>
              <a:t> using the Code BERT model for code Quality and grading the students.</a:t>
            </a:r>
          </a:p>
          <a:p>
            <a:pPr algn="just"/>
            <a:endParaRPr lang="en-US" sz="2400" dirty="0">
              <a:latin typeface="Times New Roman" panose="02020603050405020304" pitchFamily="18" charset="0"/>
              <a:ea typeface="Calibri"/>
              <a:cs typeface="Times New Roman" panose="02020603050405020304" pitchFamily="18" charset="0"/>
            </a:endParaRPr>
          </a:p>
          <a:p>
            <a:pPr algn="just"/>
            <a:r>
              <a:rPr lang="en-US" sz="2400" dirty="0">
                <a:latin typeface="Times New Roman" panose="02020603050405020304" pitchFamily="18" charset="0"/>
                <a:ea typeface="Calibri"/>
                <a:cs typeface="Times New Roman" panose="02020603050405020304" pitchFamily="18" charset="0"/>
              </a:rPr>
              <a:t>Coding platforms like hacker rank can be used to test the lab assessments and write the code.</a:t>
            </a:r>
          </a:p>
          <a:p>
            <a:pPr lvl="0" algn="just" rtl="0">
              <a:lnSpc>
                <a:spcPct val="115000"/>
              </a:lnSpc>
              <a:spcBef>
                <a:spcPts val="1200"/>
              </a:spcBef>
              <a:spcAft>
                <a:spcPts val="0"/>
              </a:spcAft>
            </a:pPr>
            <a:endParaRPr lang="en-US" sz="2000" dirty="0">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p:nvPr/>
        </p:nvSpPr>
        <p:spPr>
          <a:xfrm>
            <a:off x="635" y="0"/>
            <a:ext cx="12191365" cy="972820"/>
          </a:xfrm>
          <a:prstGeom prst="rect">
            <a:avLst/>
          </a:prstGeom>
          <a:solidFill>
            <a:srgbClr val="0070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6" name="Google Shape;116;p17"/>
          <p:cNvSpPr txBox="1"/>
          <p:nvPr/>
        </p:nvSpPr>
        <p:spPr>
          <a:xfrm>
            <a:off x="119380" y="133350"/>
            <a:ext cx="9628505" cy="70675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a:solidFill>
                  <a:schemeClr val="lt1"/>
                </a:solidFill>
                <a:latin typeface="Times New Roman" panose="02020603050405020304"/>
                <a:ea typeface="Times New Roman" panose="02020603050405020304"/>
                <a:cs typeface="Times New Roman" panose="02020603050405020304"/>
                <a:sym typeface="Times New Roman" panose="02020603050405020304"/>
              </a:rPr>
              <a:t>DRAWBACKS OF EXISTING SYSTEM</a:t>
            </a:r>
          </a:p>
        </p:txBody>
      </p:sp>
      <p:sp>
        <p:nvSpPr>
          <p:cNvPr id="117" name="Google Shape;117;p17"/>
          <p:cNvSpPr txBox="1"/>
          <p:nvPr/>
        </p:nvSpPr>
        <p:spPr>
          <a:xfrm>
            <a:off x="897095" y="1195963"/>
            <a:ext cx="10397400" cy="5528687"/>
          </a:xfrm>
          <a:prstGeom prst="rect">
            <a:avLst/>
          </a:prstGeom>
          <a:noFill/>
          <a:ln>
            <a:noFill/>
          </a:ln>
        </p:spPr>
        <p:txBody>
          <a:bodyPr spcFirstLastPara="1" wrap="square" lIns="91425" tIns="45700" rIns="91425" bIns="45700" anchor="t" anchorCtr="0">
            <a:noAutofit/>
          </a:bodyPr>
          <a:lstStyle/>
          <a:p>
            <a:pPr algn="just">
              <a:lnSpc>
                <a:spcPts val="4300"/>
              </a:lnSpc>
              <a:defRPr sz="3700">
                <a:latin typeface="Canva Sans"/>
                <a:ea typeface="Canva Sans"/>
                <a:cs typeface="Canva Sans"/>
                <a:sym typeface="Canva Sans"/>
              </a:defRPr>
            </a:pPr>
            <a:r>
              <a:rPr lang="en-US" sz="2400" dirty="0">
                <a:latin typeface="Times New Roman" panose="02020603050405020304" pitchFamily="18" charset="0"/>
                <a:ea typeface="Calibri"/>
                <a:cs typeface="Times New Roman" panose="02020603050405020304" pitchFamily="18" charset="0"/>
              </a:rPr>
              <a:t>There are drawbacks regarding this existing system which won’t allow users to fulfill</a:t>
            </a:r>
          </a:p>
          <a:p>
            <a:pPr algn="just">
              <a:lnSpc>
                <a:spcPts val="4300"/>
              </a:lnSpc>
              <a:defRPr sz="3700">
                <a:latin typeface="Canva Sans"/>
                <a:ea typeface="Canva Sans"/>
                <a:cs typeface="Canva Sans"/>
                <a:sym typeface="Canva Sans"/>
              </a:defRPr>
            </a:pPr>
            <a:r>
              <a:rPr lang="en-US" sz="2400" dirty="0">
                <a:latin typeface="Times New Roman" panose="02020603050405020304" pitchFamily="18" charset="0"/>
                <a:ea typeface="Calibri"/>
                <a:cs typeface="Times New Roman" panose="02020603050405020304" pitchFamily="18" charset="0"/>
              </a:rPr>
              <a:t> their needs. Some of the major issues regarding the system are as follows:-</a:t>
            </a:r>
            <a:endParaRPr lang="en-US" sz="2400" dirty="0">
              <a:latin typeface="Times New Roman" panose="02020603050405020304" pitchFamily="18" charset="0"/>
              <a:cs typeface="Times New Roman" panose="02020603050405020304" pitchFamily="18" charset="0"/>
            </a:endParaRPr>
          </a:p>
          <a:p>
            <a:pPr lvl="1" algn="just">
              <a:buSzPct val="100000"/>
              <a:buFont typeface="Arial" panose="05000000000000000000" pitchFamily="2" charset="2"/>
              <a:buChar char="•"/>
              <a:defRPr sz="3400">
                <a:latin typeface="Canva Sans Bold"/>
                <a:ea typeface="Canva Sans Bold"/>
                <a:cs typeface="Canva Sans Bold"/>
                <a:sym typeface="Canva Sans Bold"/>
              </a:defRPr>
            </a:pPr>
            <a:r>
              <a:rPr lang="en-US" sz="2400" b="1" dirty="0">
                <a:latin typeface="Times New Roman" panose="02020603050405020304" pitchFamily="18" charset="0"/>
                <a:ea typeface="+mn-lt"/>
                <a:cs typeface="Times New Roman" panose="02020603050405020304" pitchFamily="18" charset="0"/>
              </a:rPr>
              <a:t>Generic Questions</a:t>
            </a:r>
            <a:r>
              <a:rPr lang="en-US" sz="2400" dirty="0">
                <a:latin typeface="Times New Roman" panose="02020603050405020304" pitchFamily="18" charset="0"/>
                <a:ea typeface="+mn-lt"/>
                <a:cs typeface="Times New Roman" panose="02020603050405020304" pitchFamily="18" charset="0"/>
              </a:rPr>
              <a:t>: Lack of context-specific or personalized questions.</a:t>
            </a:r>
          </a:p>
          <a:p>
            <a:pPr lvl="1" algn="just">
              <a:buFont typeface="Arial" panose="05000000000000000000" pitchFamily="2" charset="2"/>
              <a:buChar char="•"/>
              <a:defRPr sz="3400">
                <a:latin typeface="Canva Sans Bold"/>
                <a:ea typeface="Canva Sans Bold"/>
                <a:cs typeface="Canva Sans Bold"/>
                <a:sym typeface="Canva Sans Bold"/>
              </a:defRPr>
            </a:pPr>
            <a:r>
              <a:rPr lang="en-US" sz="2400" b="1" dirty="0">
                <a:latin typeface="Times New Roman" panose="02020603050405020304" pitchFamily="18" charset="0"/>
                <a:ea typeface="+mn-lt"/>
                <a:cs typeface="Times New Roman" panose="02020603050405020304" pitchFamily="18" charset="0"/>
              </a:rPr>
              <a:t>Limited Customization</a:t>
            </a:r>
            <a:r>
              <a:rPr lang="en-US" sz="2400" dirty="0">
                <a:latin typeface="Times New Roman" panose="02020603050405020304" pitchFamily="18" charset="0"/>
                <a:ea typeface="+mn-lt"/>
                <a:cs typeface="Times New Roman" panose="02020603050405020304" pitchFamily="18" charset="0"/>
              </a:rPr>
              <a:t>: Rigid formats and non-adaptive difficulty levels.</a:t>
            </a:r>
          </a:p>
          <a:p>
            <a:pPr lvl="1" algn="just">
              <a:buFont typeface="Arial" panose="05000000000000000000" pitchFamily="2" charset="2"/>
              <a:buChar char="•"/>
              <a:defRPr sz="3400">
                <a:latin typeface="Canva Sans Bold"/>
                <a:ea typeface="Canva Sans Bold"/>
                <a:cs typeface="Canva Sans Bold"/>
                <a:sym typeface="Canva Sans Bold"/>
              </a:defRPr>
            </a:pPr>
            <a:r>
              <a:rPr lang="en-US" sz="2400" b="1" dirty="0">
                <a:latin typeface="Times New Roman" panose="02020603050405020304" pitchFamily="18" charset="0"/>
                <a:ea typeface="+mn-lt"/>
                <a:cs typeface="Times New Roman" panose="02020603050405020304" pitchFamily="18" charset="0"/>
              </a:rPr>
              <a:t>Theory-Focused</a:t>
            </a:r>
            <a:r>
              <a:rPr lang="en-US" sz="2400" dirty="0">
                <a:latin typeface="Times New Roman" panose="02020603050405020304" pitchFamily="18" charset="0"/>
                <a:ea typeface="+mn-lt"/>
                <a:cs typeface="Times New Roman" panose="02020603050405020304" pitchFamily="18" charset="0"/>
              </a:rPr>
              <a:t>: Poor at assessing practical skills, especially programming.</a:t>
            </a:r>
            <a:endParaRPr lang="en-US" sz="2400" dirty="0">
              <a:latin typeface="Times New Roman" panose="02020603050405020304" pitchFamily="18" charset="0"/>
              <a:cs typeface="Times New Roman" panose="02020603050405020304" pitchFamily="18" charset="0"/>
            </a:endParaRPr>
          </a:p>
          <a:p>
            <a:pPr lvl="1" algn="just">
              <a:buFont typeface="Arial" panose="05000000000000000000" pitchFamily="2" charset="2"/>
              <a:buChar char="•"/>
              <a:defRPr sz="3400">
                <a:latin typeface="Canva Sans Bold"/>
                <a:ea typeface="Canva Sans Bold"/>
                <a:cs typeface="Canva Sans Bold"/>
                <a:sym typeface="Canva Sans Bold"/>
              </a:defRPr>
            </a:pPr>
            <a:r>
              <a:rPr lang="en-US" sz="2400" b="1" dirty="0">
                <a:latin typeface="Times New Roman" panose="02020603050405020304" pitchFamily="18" charset="0"/>
                <a:ea typeface="+mn-lt"/>
                <a:cs typeface="Times New Roman" panose="02020603050405020304" pitchFamily="18" charset="0"/>
              </a:rPr>
              <a:t>Encourages Memorization</a:t>
            </a:r>
            <a:r>
              <a:rPr lang="en-US" sz="2400" dirty="0">
                <a:latin typeface="Times New Roman" panose="02020603050405020304" pitchFamily="18" charset="0"/>
                <a:ea typeface="+mn-lt"/>
                <a:cs typeface="Times New Roman" panose="02020603050405020304" pitchFamily="18" charset="0"/>
              </a:rPr>
              <a:t>: No validation of deep understanding or thought process.</a:t>
            </a:r>
          </a:p>
          <a:p>
            <a:pPr lvl="1" algn="just">
              <a:buFont typeface="Arial" panose="05000000000000000000" pitchFamily="2" charset="2"/>
              <a:buChar char="•"/>
              <a:defRPr sz="3400">
                <a:latin typeface="Canva Sans Bold"/>
                <a:ea typeface="Canva Sans Bold"/>
                <a:cs typeface="Canva Sans Bold"/>
                <a:sym typeface="Canva Sans Bold"/>
              </a:defRPr>
            </a:pPr>
            <a:r>
              <a:rPr lang="en-US" sz="2400" b="1" dirty="0">
                <a:latin typeface="Times New Roman" panose="02020603050405020304" pitchFamily="18" charset="0"/>
                <a:ea typeface="+mn-lt"/>
                <a:cs typeface="Times New Roman" panose="02020603050405020304" pitchFamily="18" charset="0"/>
              </a:rPr>
              <a:t>No Coding Integration</a:t>
            </a:r>
            <a:r>
              <a:rPr lang="en-US" sz="2400" dirty="0">
                <a:latin typeface="Times New Roman" panose="02020603050405020304" pitchFamily="18" charset="0"/>
                <a:ea typeface="+mn-lt"/>
                <a:cs typeface="Times New Roman" panose="02020603050405020304" pitchFamily="18" charset="0"/>
              </a:rPr>
              <a:t>: Cannot evaluate or interact with actual code.</a:t>
            </a:r>
          </a:p>
          <a:p>
            <a:pPr lvl="1" algn="just">
              <a:buFont typeface="Arial" panose="05000000000000000000" pitchFamily="2" charset="2"/>
              <a:buChar char="•"/>
              <a:defRPr sz="3400">
                <a:latin typeface="Canva Sans Bold"/>
                <a:ea typeface="Canva Sans Bold"/>
                <a:cs typeface="Canva Sans Bold"/>
                <a:sym typeface="Canva Sans Bold"/>
              </a:defRPr>
            </a:pPr>
            <a:r>
              <a:rPr lang="en-US" sz="2400" b="1" dirty="0">
                <a:latin typeface="Times New Roman" panose="02020603050405020304" pitchFamily="18" charset="0"/>
                <a:ea typeface="+mn-lt"/>
                <a:cs typeface="Times New Roman" panose="02020603050405020304" pitchFamily="18" charset="0"/>
              </a:rPr>
              <a:t>Static Evaluations</a:t>
            </a:r>
            <a:r>
              <a:rPr lang="en-US" sz="2400" dirty="0">
                <a:latin typeface="Times New Roman" panose="02020603050405020304" pitchFamily="18" charset="0"/>
                <a:ea typeface="+mn-lt"/>
                <a:cs typeface="Times New Roman" panose="02020603050405020304" pitchFamily="18" charset="0"/>
              </a:rPr>
              <a:t>: No real-time feedback or dynamic adjustments during quizzes.</a:t>
            </a:r>
          </a:p>
          <a:p>
            <a:pPr lvl="1" algn="just">
              <a:buFont typeface="Arial" panose="05000000000000000000" pitchFamily="2" charset="2"/>
              <a:buChar char="•"/>
              <a:defRPr sz="3400">
                <a:latin typeface="Canva Sans Bold"/>
                <a:ea typeface="Canva Sans Bold"/>
                <a:cs typeface="Canva Sans Bold"/>
                <a:sym typeface="Canva Sans Bold"/>
              </a:defRPr>
            </a:pPr>
            <a:r>
              <a:rPr lang="en-US" sz="2400" b="1" dirty="0">
                <a:latin typeface="Times New Roman" panose="02020603050405020304" pitchFamily="18" charset="0"/>
                <a:ea typeface="+mn-lt"/>
                <a:cs typeface="Times New Roman" panose="02020603050405020304" pitchFamily="18" charset="0"/>
              </a:rPr>
              <a:t>Limited Analytics</a:t>
            </a:r>
            <a:r>
              <a:rPr lang="en-US" sz="2400" dirty="0">
                <a:latin typeface="Times New Roman" panose="02020603050405020304" pitchFamily="18" charset="0"/>
                <a:ea typeface="+mn-lt"/>
                <a:cs typeface="Times New Roman" panose="02020603050405020304" pitchFamily="18" charset="0"/>
              </a:rPr>
              <a:t>: Basic scoring with no insights into learning gaps or code quality.</a:t>
            </a:r>
            <a:endParaRPr lang="en-US" sz="2400" dirty="0">
              <a:latin typeface="Times New Roman" panose="02020603050405020304" pitchFamily="18" charset="0"/>
              <a:cs typeface="Times New Roman" panose="02020603050405020304" pitchFamily="18" charset="0"/>
            </a:endParaRPr>
          </a:p>
          <a:p>
            <a:pPr marL="791845" lvl="1" indent="-457200" algn="just" defTabSz="914400">
              <a:lnSpc>
                <a:spcPts val="4300"/>
              </a:lnSpc>
              <a:spcBef>
                <a:spcPts val="0"/>
              </a:spcBef>
              <a:buSzPct val="100000"/>
              <a:buFont typeface="Wingdings" panose="05000000000000000000" pitchFamily="2" charset="2"/>
              <a:buChar char="Ø"/>
              <a:defRPr sz="3400">
                <a:latin typeface="Canva Sans Bold"/>
                <a:ea typeface="Canva Sans Bold"/>
                <a:cs typeface="Canva Sans Bold"/>
                <a:sym typeface="Canva Sans Bold"/>
              </a:defRPr>
            </a:pPr>
            <a:endParaRPr lang="en-US" sz="4400" dirty="0">
              <a:latin typeface="Calibri"/>
            </a:endParaRPr>
          </a:p>
          <a:p>
            <a:pPr marL="342900" marR="0" lvl="0" indent="-209550" algn="just" rtl="0">
              <a:spcBef>
                <a:spcPts val="0"/>
              </a:spcBef>
              <a:spcAft>
                <a:spcPts val="0"/>
              </a:spcAft>
              <a:buClr>
                <a:schemeClr val="dk1"/>
              </a:buClr>
              <a:buSzPts val="2100"/>
              <a:buFont typeface="Noto Sans Symbols"/>
              <a:buNone/>
            </a:pPr>
            <a:endParaRPr sz="2100" dirty="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0"/>
          <p:cNvSpPr/>
          <p:nvPr/>
        </p:nvSpPr>
        <p:spPr>
          <a:xfrm>
            <a:off x="635" y="0"/>
            <a:ext cx="12191365" cy="972820"/>
          </a:xfrm>
          <a:prstGeom prst="rect">
            <a:avLst/>
          </a:prstGeom>
          <a:solidFill>
            <a:srgbClr val="0070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36" name="Google Shape;136;p20"/>
          <p:cNvSpPr txBox="1"/>
          <p:nvPr/>
        </p:nvSpPr>
        <p:spPr>
          <a:xfrm>
            <a:off x="180340" y="224820"/>
            <a:ext cx="8658860"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chemeClr val="lt1"/>
                </a:solidFill>
                <a:latin typeface="Times New Roman" panose="02020603050405020304"/>
                <a:ea typeface="Times New Roman" panose="02020603050405020304"/>
                <a:cs typeface="Times New Roman" panose="02020603050405020304"/>
                <a:sym typeface="Times New Roman" panose="02020603050405020304"/>
              </a:rPr>
              <a:t>PROPOSED SYSTEM WITH ADVANTAGES</a:t>
            </a:r>
          </a:p>
        </p:txBody>
      </p:sp>
      <p:sp>
        <p:nvSpPr>
          <p:cNvPr id="2" name="Text Box 0"/>
          <p:cNvSpPr txBox="1"/>
          <p:nvPr/>
        </p:nvSpPr>
        <p:spPr>
          <a:xfrm>
            <a:off x="-213360" y="1034375"/>
            <a:ext cx="11518265" cy="5678478"/>
          </a:xfrm>
          <a:prstGeom prst="rect">
            <a:avLst/>
          </a:prstGeom>
          <a:noFill/>
        </p:spPr>
        <p:txBody>
          <a:bodyPr wrap="square" rtlCol="0" anchor="t">
            <a:spAutoFit/>
          </a:bodyPr>
          <a:lstStyle/>
          <a:p>
            <a:pPr marL="1371600" indent="0" algn="just" defTabSz="914400">
              <a:spcBef>
                <a:spcPts val="1000"/>
              </a:spcBef>
              <a:buNone/>
              <a:defRPr sz="3200">
                <a:latin typeface="Canva Sans"/>
                <a:ea typeface="Canva Sans"/>
                <a:cs typeface="Canva Sans"/>
                <a:sym typeface="Canva Sans"/>
              </a:defRPr>
            </a:pPr>
            <a:r>
              <a:rPr lang="en-IN" sz="2400" dirty="0">
                <a:latin typeface="Times New Roman" panose="02020603050405020304" pitchFamily="18" charset="0"/>
                <a:ea typeface="Calibri"/>
                <a:cs typeface="Times New Roman" panose="02020603050405020304" pitchFamily="18" charset="0"/>
              </a:rPr>
              <a:t>The proposed solution is a web based platform that allows the students to submit their code and the LLM will dynamically generate the tailored  questions based on the question and code submitted.</a:t>
            </a:r>
          </a:p>
          <a:p>
            <a:pPr marL="1657350" indent="-285750" algn="just" defTabSz="914400">
              <a:spcBef>
                <a:spcPts val="1000"/>
              </a:spcBef>
              <a:defRPr sz="3200">
                <a:latin typeface="Canva Sans"/>
                <a:ea typeface="Canva Sans"/>
                <a:cs typeface="Canva Sans"/>
                <a:sym typeface="Canva Sans"/>
              </a:defRPr>
            </a:pPr>
            <a:r>
              <a:rPr lang="en-IN" sz="2400" b="1" dirty="0">
                <a:latin typeface="Times New Roman" panose="02020603050405020304" pitchFamily="18" charset="0"/>
                <a:ea typeface="+mn-lt"/>
                <a:cs typeface="Times New Roman" panose="02020603050405020304" pitchFamily="18" charset="0"/>
              </a:rPr>
              <a:t>Verifies Genuine Understanding</a:t>
            </a:r>
            <a:r>
              <a:rPr lang="en-IN" sz="2400" dirty="0">
                <a:latin typeface="Times New Roman" panose="02020603050405020304" pitchFamily="18" charset="0"/>
                <a:ea typeface="+mn-lt"/>
                <a:cs typeface="Times New Roman" panose="02020603050405020304" pitchFamily="18" charset="0"/>
              </a:rPr>
              <a:t>: Ensures students grasp the concepts rather than relying on memorization or copying.</a:t>
            </a:r>
            <a:endParaRPr lang="en-IN" sz="2400" dirty="0">
              <a:latin typeface="Times New Roman" panose="02020603050405020304" pitchFamily="18" charset="0"/>
              <a:ea typeface="Calibri"/>
              <a:cs typeface="Times New Roman" panose="02020603050405020304" pitchFamily="18" charset="0"/>
            </a:endParaRPr>
          </a:p>
          <a:p>
            <a:pPr marL="1657350" lvl="1" indent="-285750" algn="just" defTabSz="914400">
              <a:defRPr sz="3200">
                <a:latin typeface="Canva Sans"/>
                <a:ea typeface="Canva Sans"/>
                <a:cs typeface="Canva Sans"/>
                <a:sym typeface="Canva Sans"/>
              </a:defRPr>
            </a:pPr>
            <a:r>
              <a:rPr lang="en-IN" sz="2400" b="1" dirty="0">
                <a:latin typeface="Times New Roman" panose="02020603050405020304" pitchFamily="18" charset="0"/>
                <a:ea typeface="+mn-lt"/>
                <a:cs typeface="Times New Roman" panose="02020603050405020304" pitchFamily="18" charset="0"/>
              </a:rPr>
              <a:t>Personalized Assessment</a:t>
            </a:r>
            <a:r>
              <a:rPr lang="en-IN" sz="2400" dirty="0">
                <a:latin typeface="Times New Roman" panose="02020603050405020304" pitchFamily="18" charset="0"/>
                <a:ea typeface="+mn-lt"/>
                <a:cs typeface="Times New Roman" panose="02020603050405020304" pitchFamily="18" charset="0"/>
              </a:rPr>
              <a:t>: Tailors questions dynamically to each student’s solution, promoting deeper learning.</a:t>
            </a:r>
            <a:endParaRPr lang="en-IN" sz="2400" dirty="0">
              <a:latin typeface="Times New Roman" panose="02020603050405020304" pitchFamily="18" charset="0"/>
              <a:ea typeface="Calibri"/>
              <a:cs typeface="Times New Roman" panose="02020603050405020304" pitchFamily="18" charset="0"/>
            </a:endParaRPr>
          </a:p>
          <a:p>
            <a:pPr marL="1657350" lvl="1" indent="-285750" algn="just" defTabSz="914400">
              <a:defRPr sz="3200">
                <a:latin typeface="Canva Sans"/>
                <a:ea typeface="Canva Sans"/>
                <a:cs typeface="Canva Sans"/>
                <a:sym typeface="Canva Sans"/>
              </a:defRPr>
            </a:pPr>
            <a:r>
              <a:rPr lang="en-IN" sz="2400" b="1" dirty="0">
                <a:latin typeface="Times New Roman" panose="02020603050405020304" pitchFamily="18" charset="0"/>
                <a:ea typeface="+mn-lt"/>
                <a:cs typeface="Times New Roman" panose="02020603050405020304" pitchFamily="18" charset="0"/>
              </a:rPr>
              <a:t>Immediate Feedback</a:t>
            </a:r>
            <a:r>
              <a:rPr lang="en-IN" sz="2400" dirty="0">
                <a:latin typeface="Times New Roman" panose="02020603050405020304" pitchFamily="18" charset="0"/>
                <a:ea typeface="+mn-lt"/>
                <a:cs typeface="Times New Roman" panose="02020603050405020304" pitchFamily="18" charset="0"/>
              </a:rPr>
              <a:t>: Provides instant results, enabling students to identify and address knowledge gaps.</a:t>
            </a:r>
            <a:endParaRPr lang="en-IN" sz="2400" dirty="0">
              <a:latin typeface="Times New Roman" panose="02020603050405020304" pitchFamily="18" charset="0"/>
              <a:ea typeface="Calibri"/>
              <a:cs typeface="Times New Roman" panose="02020603050405020304" pitchFamily="18" charset="0"/>
            </a:endParaRPr>
          </a:p>
          <a:p>
            <a:pPr marL="1657350" lvl="1" indent="-285750" algn="just" defTabSz="914400">
              <a:spcBef>
                <a:spcPts val="1000"/>
              </a:spcBef>
              <a:defRPr sz="3200">
                <a:latin typeface="Canva Sans"/>
                <a:ea typeface="Canva Sans"/>
                <a:cs typeface="Canva Sans"/>
                <a:sym typeface="Canva Sans"/>
              </a:defRPr>
            </a:pPr>
            <a:r>
              <a:rPr lang="en-IN" sz="2400" b="1" dirty="0">
                <a:latin typeface="Times New Roman" panose="02020603050405020304" pitchFamily="18" charset="0"/>
                <a:ea typeface="Calibri"/>
                <a:cs typeface="Times New Roman" panose="02020603050405020304" pitchFamily="18" charset="0"/>
              </a:rPr>
              <a:t>Automated Viva:</a:t>
            </a:r>
            <a:r>
              <a:rPr lang="en-IN" sz="2400" dirty="0">
                <a:latin typeface="Times New Roman" panose="02020603050405020304" pitchFamily="18" charset="0"/>
                <a:ea typeface="Calibri"/>
                <a:cs typeface="Times New Roman" panose="02020603050405020304" pitchFamily="18" charset="0"/>
              </a:rPr>
              <a:t> Combining coding and conceptual understanding in a seamless workflow improves the evaluation process.</a:t>
            </a:r>
          </a:p>
          <a:p>
            <a:pPr marL="1657350" lvl="1" indent="-285750" defTabSz="914400">
              <a:spcBef>
                <a:spcPts val="1000"/>
              </a:spcBef>
              <a:defRPr sz="3200">
                <a:latin typeface="Canva Sans"/>
                <a:ea typeface="Canva Sans"/>
                <a:cs typeface="Canva Sans"/>
                <a:sym typeface="Canva Sans"/>
              </a:defRPr>
            </a:pPr>
            <a:endParaRPr lang="en-IN" sz="5400" dirty="0">
              <a:latin typeface="Calibri"/>
              <a:ea typeface="Calibri"/>
              <a:cs typeface="Calibri"/>
            </a:endParaRPr>
          </a:p>
          <a:p>
            <a:pPr marL="342900" indent="-342900" algn="just">
              <a:buFont typeface="Arial" panose="020B0604020202020204" pitchFamily="34" charset="0"/>
              <a:buChar char="•"/>
            </a:pPr>
            <a:endParaRPr lang="en-US" sz="2000" dirty="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1"/>
          <p:cNvSpPr/>
          <p:nvPr/>
        </p:nvSpPr>
        <p:spPr>
          <a:xfrm>
            <a:off x="635" y="0"/>
            <a:ext cx="12191365" cy="972820"/>
          </a:xfrm>
          <a:prstGeom prst="rect">
            <a:avLst/>
          </a:prstGeom>
          <a:solidFill>
            <a:srgbClr val="0070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3" name="Google Shape;143;p21"/>
          <p:cNvSpPr txBox="1"/>
          <p:nvPr/>
        </p:nvSpPr>
        <p:spPr>
          <a:xfrm>
            <a:off x="119380" y="133350"/>
            <a:ext cx="5426075" cy="70548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a:solidFill>
                  <a:schemeClr val="lt1"/>
                </a:solidFill>
                <a:latin typeface="Times New Roman" panose="02020603050405020304"/>
                <a:ea typeface="Times New Roman" panose="02020603050405020304"/>
                <a:cs typeface="Times New Roman" panose="02020603050405020304"/>
                <a:sym typeface="Times New Roman" panose="02020603050405020304"/>
              </a:rPr>
              <a:t>BLOCK DIAGRAM</a:t>
            </a:r>
          </a:p>
        </p:txBody>
      </p:sp>
      <p:pic>
        <p:nvPicPr>
          <p:cNvPr id="2" name="Picture 1" descr="A screenshot of a computer&#10;&#10;Description automatically generated">
            <a:extLst>
              <a:ext uri="{FF2B5EF4-FFF2-40B4-BE49-F238E27FC236}">
                <a16:creationId xmlns:a16="http://schemas.microsoft.com/office/drawing/2014/main" id="{6E4446B0-0F9D-7FD7-3010-FD0446400EA7}"/>
              </a:ext>
            </a:extLst>
          </p:cNvPr>
          <p:cNvPicPr>
            <a:picLocks noChangeAspect="1"/>
          </p:cNvPicPr>
          <p:nvPr/>
        </p:nvPicPr>
        <p:blipFill>
          <a:blip r:embed="rId3"/>
          <a:stretch>
            <a:fillRect/>
          </a:stretch>
        </p:blipFill>
        <p:spPr>
          <a:xfrm>
            <a:off x="627134" y="1435509"/>
            <a:ext cx="10267008" cy="454250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4"/>
          <p:cNvSpPr/>
          <p:nvPr/>
        </p:nvSpPr>
        <p:spPr>
          <a:xfrm>
            <a:off x="635" y="0"/>
            <a:ext cx="12191365" cy="972820"/>
          </a:xfrm>
          <a:prstGeom prst="rect">
            <a:avLst/>
          </a:prstGeom>
          <a:solidFill>
            <a:srgbClr val="0070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65" name="Google Shape;165;p24"/>
          <p:cNvSpPr txBox="1"/>
          <p:nvPr/>
        </p:nvSpPr>
        <p:spPr>
          <a:xfrm>
            <a:off x="118110" y="132715"/>
            <a:ext cx="11974830" cy="70548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a:solidFill>
                  <a:schemeClr val="lt1"/>
                </a:solidFill>
                <a:latin typeface="Times New Roman" panose="02020603050405020304"/>
                <a:ea typeface="Times New Roman" panose="02020603050405020304"/>
                <a:cs typeface="Times New Roman" panose="02020603050405020304"/>
                <a:sym typeface="Times New Roman" panose="02020603050405020304"/>
              </a:rPr>
              <a:t>HARDWARE AND SOFTWARE REQUIREMENTS</a:t>
            </a:r>
          </a:p>
        </p:txBody>
      </p:sp>
      <p:sp>
        <p:nvSpPr>
          <p:cNvPr id="166" name="Google Shape;166;p24"/>
          <p:cNvSpPr txBox="1"/>
          <p:nvPr/>
        </p:nvSpPr>
        <p:spPr>
          <a:xfrm>
            <a:off x="408312" y="1195705"/>
            <a:ext cx="11562080" cy="5662295"/>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endParaRPr lang="en-IN" sz="2100" b="1"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just" rtl="0">
              <a:spcBef>
                <a:spcPts val="0"/>
              </a:spcBef>
              <a:spcAft>
                <a:spcPts val="0"/>
              </a:spcAft>
              <a:buNone/>
            </a:pPr>
            <a:r>
              <a:rPr lang="en-IN" sz="2000" b="1"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Hardware Requirements</a:t>
            </a:r>
            <a:r>
              <a:rPr lang="en-IN" sz="2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a:t>
            </a:r>
          </a:p>
          <a:p>
            <a:pPr lvl="4">
              <a:buSzPct val="100000"/>
              <a:defRPr sz="4000">
                <a:latin typeface="Canva Sans"/>
                <a:ea typeface="Canva Sans"/>
                <a:cs typeface="Canva Sans"/>
                <a:sym typeface="Canva Sans"/>
              </a:defRPr>
            </a:pPr>
            <a:r>
              <a:rPr lang="en-US" sz="2000" b="1" dirty="0">
                <a:latin typeface="Times New Roman" panose="02020603050405020304" pitchFamily="18" charset="0"/>
                <a:ea typeface="+mn-lt"/>
                <a:cs typeface="Times New Roman" panose="02020603050405020304" pitchFamily="18" charset="0"/>
              </a:rPr>
              <a:t>   	Server:</a:t>
            </a:r>
            <a:r>
              <a:rPr lang="en-US" sz="2000" dirty="0">
                <a:latin typeface="Times New Roman" panose="02020603050405020304" pitchFamily="18" charset="0"/>
                <a:ea typeface="+mn-lt"/>
                <a:cs typeface="Times New Roman" panose="02020603050405020304" pitchFamily="18" charset="0"/>
              </a:rPr>
              <a:t> Multi-core processor, 16 GB+ RAM, SSD storage, high-speed internet (1 Gbps).</a:t>
            </a:r>
            <a:endParaRPr lang="en-US" sz="2000" dirty="0">
              <a:latin typeface="Times New Roman" panose="02020603050405020304" pitchFamily="18" charset="0"/>
              <a:cs typeface="Times New Roman" panose="02020603050405020304" pitchFamily="18" charset="0"/>
            </a:endParaRPr>
          </a:p>
          <a:p>
            <a:pPr lvl="8">
              <a:defRPr sz="4000">
                <a:latin typeface="Canva Sans"/>
                <a:ea typeface="Canva Sans"/>
                <a:cs typeface="Canva Sans"/>
                <a:sym typeface="Canva Sans"/>
              </a:defRPr>
            </a:pPr>
            <a:r>
              <a:rPr lang="en-US" sz="2000" b="1" dirty="0">
                <a:latin typeface="Times New Roman" panose="02020603050405020304" pitchFamily="18" charset="0"/>
                <a:ea typeface="+mn-lt"/>
                <a:cs typeface="Times New Roman" panose="02020603050405020304" pitchFamily="18" charset="0"/>
              </a:rPr>
              <a:t>      	User Devices:</a:t>
            </a:r>
            <a:r>
              <a:rPr lang="en-US" sz="2000" dirty="0">
                <a:latin typeface="Times New Roman" panose="02020603050405020304" pitchFamily="18" charset="0"/>
                <a:ea typeface="+mn-lt"/>
                <a:cs typeface="Times New Roman" panose="02020603050405020304" pitchFamily="18" charset="0"/>
              </a:rPr>
              <a:t> Dual-core processor, 4 GB RAM, modern browser, stable internet.</a:t>
            </a:r>
            <a:endParaRPr lang="en-US" sz="2000" dirty="0">
              <a:latin typeface="Times New Roman" panose="02020603050405020304" pitchFamily="18" charset="0"/>
              <a:cs typeface="Times New Roman" panose="02020603050405020304" pitchFamily="18" charset="0"/>
            </a:endParaRPr>
          </a:p>
          <a:p>
            <a:pPr marL="0" marR="0" lvl="0" indent="0" algn="just" rtl="0">
              <a:spcBef>
                <a:spcPts val="0"/>
              </a:spcBef>
              <a:spcAft>
                <a:spcPts val="0"/>
              </a:spcAft>
              <a:buNone/>
            </a:pPr>
            <a:endParaRPr lang="en-IN" sz="20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marR="0" lvl="0" indent="0" algn="just" rtl="0">
              <a:spcBef>
                <a:spcPts val="0"/>
              </a:spcBef>
              <a:spcAft>
                <a:spcPts val="0"/>
              </a:spcAft>
              <a:buNone/>
            </a:pPr>
            <a:r>
              <a:rPr lang="en-IN" sz="2000" b="1"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Software Requirements:</a:t>
            </a:r>
          </a:p>
          <a:p>
            <a:pPr marL="457200" lvl="3">
              <a:buSzPct val="100000"/>
              <a:defRPr sz="4000">
                <a:latin typeface="Canva Sans"/>
                <a:ea typeface="Canva Sans"/>
                <a:cs typeface="Canva Sans"/>
                <a:sym typeface="Canva Sans"/>
              </a:defRPr>
            </a:pPr>
            <a:r>
              <a:rPr lang="en-IN" sz="2000" b="1"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	</a:t>
            </a:r>
            <a:r>
              <a:rPr lang="en-US" sz="2000" b="1" dirty="0">
                <a:latin typeface="Times New Roman" panose="02020603050405020304" pitchFamily="18" charset="0"/>
                <a:ea typeface="+mn-lt"/>
                <a:cs typeface="Times New Roman" panose="02020603050405020304" pitchFamily="18" charset="0"/>
              </a:rPr>
              <a:t>Frontend:</a:t>
            </a:r>
            <a:r>
              <a:rPr lang="en-US" sz="2000" dirty="0">
                <a:latin typeface="Times New Roman" panose="02020603050405020304" pitchFamily="18" charset="0"/>
                <a:ea typeface="+mn-lt"/>
                <a:cs typeface="Times New Roman" panose="02020603050405020304" pitchFamily="18" charset="0"/>
              </a:rPr>
              <a:t> React.js/Angular, Monaco Editor/</a:t>
            </a:r>
            <a:r>
              <a:rPr lang="en-US" sz="2000" dirty="0" err="1">
                <a:latin typeface="Times New Roman" panose="02020603050405020304" pitchFamily="18" charset="0"/>
                <a:ea typeface="+mn-lt"/>
                <a:cs typeface="Times New Roman" panose="02020603050405020304" pitchFamily="18" charset="0"/>
              </a:rPr>
              <a:t>CodeMirror</a:t>
            </a:r>
            <a:r>
              <a:rPr lang="en-US" sz="2000" dirty="0">
                <a:latin typeface="Times New Roman" panose="02020603050405020304" pitchFamily="18" charset="0"/>
                <a:ea typeface="+mn-lt"/>
                <a:cs typeface="Times New Roman" panose="02020603050405020304" pitchFamily="18" charset="0"/>
              </a:rPr>
              <a:t> for in-browser IDE.</a:t>
            </a:r>
          </a:p>
          <a:p>
            <a:pPr lvl="1">
              <a:defRPr sz="4000">
                <a:latin typeface="Canva Sans"/>
                <a:ea typeface="Canva Sans"/>
                <a:cs typeface="Canva Sans"/>
                <a:sym typeface="Canva Sans"/>
              </a:defRPr>
            </a:pPr>
            <a:r>
              <a:rPr lang="en-US" sz="2000" b="1" dirty="0">
                <a:latin typeface="Times New Roman" panose="02020603050405020304" pitchFamily="18" charset="0"/>
                <a:ea typeface="+mn-lt"/>
                <a:cs typeface="Times New Roman" panose="02020603050405020304" pitchFamily="18" charset="0"/>
              </a:rPr>
              <a:t>         	Backend:</a:t>
            </a:r>
            <a:r>
              <a:rPr lang="en-US" sz="2000" dirty="0">
                <a:latin typeface="Times New Roman" panose="02020603050405020304" pitchFamily="18" charset="0"/>
                <a:ea typeface="+mn-lt"/>
                <a:cs typeface="Times New Roman" panose="02020603050405020304" pitchFamily="18" charset="0"/>
              </a:rPr>
              <a:t> Python/Node.js, Django/Express.js, Judge0 API/Docker for code execution.</a:t>
            </a:r>
          </a:p>
          <a:p>
            <a:pPr lvl="1">
              <a:defRPr sz="4000">
                <a:latin typeface="Canva Sans"/>
                <a:ea typeface="Canva Sans"/>
                <a:cs typeface="Canva Sans"/>
                <a:sym typeface="Canva Sans"/>
              </a:defRPr>
            </a:pPr>
            <a:r>
              <a:rPr lang="en-US" sz="2000" b="1" dirty="0">
                <a:latin typeface="Times New Roman" panose="02020603050405020304" pitchFamily="18" charset="0"/>
                <a:ea typeface="+mn-lt"/>
                <a:cs typeface="Times New Roman" panose="02020603050405020304" pitchFamily="18" charset="0"/>
              </a:rPr>
              <a:t>               Database:</a:t>
            </a:r>
            <a:r>
              <a:rPr lang="en-US" sz="2000" dirty="0">
                <a:latin typeface="Times New Roman" panose="02020603050405020304" pitchFamily="18" charset="0"/>
                <a:ea typeface="+mn-lt"/>
                <a:cs typeface="Times New Roman" panose="02020603050405020304" pitchFamily="18" charset="0"/>
              </a:rPr>
              <a:t> MySQL/PostgreSQL for structured data, MongoDB for AI-related data.</a:t>
            </a:r>
          </a:p>
          <a:p>
            <a:pPr lvl="1">
              <a:defRPr sz="4000">
                <a:latin typeface="Canva Sans"/>
                <a:ea typeface="Canva Sans"/>
                <a:cs typeface="Canva Sans"/>
                <a:sym typeface="Canva Sans"/>
              </a:defRPr>
            </a:pPr>
            <a:r>
              <a:rPr lang="en-US" sz="2000" b="1" dirty="0">
                <a:latin typeface="Times New Roman" panose="02020603050405020304" pitchFamily="18" charset="0"/>
                <a:ea typeface="+mn-lt"/>
                <a:cs typeface="Times New Roman" panose="02020603050405020304" pitchFamily="18" charset="0"/>
              </a:rPr>
              <a:t>               AI Models:</a:t>
            </a:r>
            <a:r>
              <a:rPr lang="en-US" sz="2000" dirty="0">
                <a:latin typeface="Times New Roman" panose="02020603050405020304" pitchFamily="18" charset="0"/>
                <a:ea typeface="+mn-lt"/>
                <a:cs typeface="Times New Roman" panose="02020603050405020304" pitchFamily="18" charset="0"/>
              </a:rPr>
              <a:t> OpenAI API, TensorFlow/</a:t>
            </a:r>
            <a:r>
              <a:rPr lang="en-US" sz="2000" dirty="0" err="1">
                <a:latin typeface="Times New Roman" panose="02020603050405020304" pitchFamily="18" charset="0"/>
                <a:ea typeface="+mn-lt"/>
                <a:cs typeface="Times New Roman" panose="02020603050405020304" pitchFamily="18" charset="0"/>
              </a:rPr>
              <a:t>PyTorch</a:t>
            </a:r>
            <a:r>
              <a:rPr lang="en-US" sz="2000" dirty="0">
                <a:latin typeface="Times New Roman" panose="02020603050405020304" pitchFamily="18" charset="0"/>
                <a:ea typeface="+mn-lt"/>
                <a:cs typeface="Times New Roman" panose="02020603050405020304" pitchFamily="18" charset="0"/>
              </a:rPr>
              <a:t> for question generation.</a:t>
            </a:r>
          </a:p>
          <a:p>
            <a:pPr lvl="1">
              <a:defRPr sz="4000">
                <a:latin typeface="Canva Sans"/>
                <a:ea typeface="Canva Sans"/>
                <a:cs typeface="Canva Sans"/>
                <a:sym typeface="Canva Sans"/>
              </a:defRPr>
            </a:pPr>
            <a:r>
              <a:rPr lang="en-US" sz="2000" b="1" dirty="0">
                <a:latin typeface="Times New Roman" panose="02020603050405020304" pitchFamily="18" charset="0"/>
                <a:ea typeface="+mn-lt"/>
                <a:cs typeface="Times New Roman" panose="02020603050405020304" pitchFamily="18" charset="0"/>
              </a:rPr>
              <a:t>	Deployment:</a:t>
            </a:r>
            <a:r>
              <a:rPr lang="en-US" sz="2000" dirty="0">
                <a:latin typeface="Times New Roman" panose="02020603050405020304" pitchFamily="18" charset="0"/>
                <a:ea typeface="+mn-lt"/>
                <a:cs typeface="Times New Roman" panose="02020603050405020304" pitchFamily="18" charset="0"/>
              </a:rPr>
              <a:t> Cloud services (AWS/Azure), Docker for scalability.</a:t>
            </a:r>
          </a:p>
          <a:p>
            <a:pPr lvl="1">
              <a:defRPr sz="4000">
                <a:latin typeface="Canva Sans"/>
                <a:ea typeface="Canva Sans"/>
                <a:cs typeface="Canva Sans"/>
                <a:sym typeface="Canva Sans"/>
              </a:defRPr>
            </a:pPr>
            <a:r>
              <a:rPr lang="en-US" sz="2000" b="1" dirty="0">
                <a:latin typeface="Times New Roman" panose="02020603050405020304" pitchFamily="18" charset="0"/>
                <a:ea typeface="+mn-lt"/>
                <a:cs typeface="Times New Roman" panose="02020603050405020304" pitchFamily="18" charset="0"/>
              </a:rPr>
              <a:t>	Testing:</a:t>
            </a:r>
            <a:r>
              <a:rPr lang="en-US" sz="2000" dirty="0">
                <a:latin typeface="Times New Roman" panose="02020603050405020304" pitchFamily="18" charset="0"/>
                <a:ea typeface="+mn-lt"/>
                <a:cs typeface="Times New Roman" panose="02020603050405020304" pitchFamily="18" charset="0"/>
              </a:rPr>
              <a:t> Postman (API), Selenium (UI).</a:t>
            </a:r>
            <a:endParaRPr lang="en-US" sz="2000" dirty="0">
              <a:latin typeface="Times New Roman" panose="02020603050405020304" pitchFamily="18" charset="0"/>
              <a:cs typeface="Times New Roman" panose="02020603050405020304" pitchFamily="18" charset="0"/>
            </a:endParaRPr>
          </a:p>
          <a:p>
            <a:pPr marL="370840" lvl="1" defTabSz="914400">
              <a:lnSpc>
                <a:spcPct val="120000"/>
              </a:lnSpc>
              <a:spcBef>
                <a:spcPts val="0"/>
              </a:spcBef>
              <a:buSzPct val="100000"/>
              <a:defRPr sz="4000">
                <a:latin typeface="Canva Sans"/>
                <a:ea typeface="Canva Sans"/>
                <a:cs typeface="Canva Sans"/>
                <a:sym typeface="Canva Sans"/>
              </a:defRPr>
            </a:pPr>
            <a:endParaRPr lang="en-US" dirty="0"/>
          </a:p>
          <a:p>
            <a:pPr marL="0" marR="0" lvl="0" indent="0" algn="just" rtl="0">
              <a:spcBef>
                <a:spcPts val="0"/>
              </a:spcBef>
              <a:spcAft>
                <a:spcPts val="0"/>
              </a:spcAft>
              <a:buNone/>
            </a:pPr>
            <a:endParaRPr sz="2100" b="1" dirty="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TotalTime>
  <Words>1128</Words>
  <Application>Microsoft Office PowerPoint</Application>
  <PresentationFormat>Widescreen</PresentationFormat>
  <Paragraphs>111</Paragraphs>
  <Slides>15</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Canva Sans</vt:lpstr>
      <vt:lpstr>Courier New</vt:lpstr>
      <vt:lpstr>Graphik</vt:lpstr>
      <vt:lpstr>Noto Sans Symbols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LENOVO</dc:creator>
  <cp:lastModifiedBy>Remilla Saketh Kumar</cp:lastModifiedBy>
  <cp:revision>12</cp:revision>
  <dcterms:created xsi:type="dcterms:W3CDTF">2025-03-02T08:27:17Z</dcterms:created>
  <dcterms:modified xsi:type="dcterms:W3CDTF">2025-04-27T04:53:01Z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A18004756C0449CBBF76AAA82FD250CE_12</vt:lpwstr>
  </property>
  <property fmtid="{D5CDD505-2E9C-101B-9397-08002B2CF9AE}" pid="3" name="KSOProductBuildVer">
    <vt:lpwstr>1033-12.2.0.20323</vt:lpwstr>
  </property>
</Properties>
</file>