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58" r:id="rId4"/>
    <p:sldId id="259" r:id="rId5"/>
    <p:sldId id="260" r:id="rId6"/>
    <p:sldId id="282" r:id="rId7"/>
    <p:sldId id="262" r:id="rId8"/>
    <p:sldId id="263" r:id="rId9"/>
    <p:sldId id="264" r:id="rId10"/>
    <p:sldId id="261" r:id="rId11"/>
    <p:sldId id="273" r:id="rId12"/>
    <p:sldId id="265" r:id="rId13"/>
    <p:sldId id="268" r:id="rId14"/>
    <p:sldId id="269" r:id="rId15"/>
    <p:sldId id="270" r:id="rId16"/>
    <p:sldId id="271" r:id="rId17"/>
    <p:sldId id="272" r:id="rId18"/>
    <p:sldId id="274" r:id="rId19"/>
    <p:sldId id="275" r:id="rId20"/>
    <p:sldId id="276" r:id="rId21"/>
    <p:sldId id="279" r:id="rId22"/>
    <p:sldId id="277" r:id="rId23"/>
    <p:sldId id="283" r:id="rId24"/>
    <p:sldId id="284" r:id="rId25"/>
    <p:sldId id="285" r:id="rId26"/>
    <p:sldId id="286" r:id="rId27"/>
    <p:sldId id="280" r:id="rId28"/>
    <p:sldId id="278" r:id="rId29"/>
    <p:sldId id="306"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A0CF68-7929-4606-A94F-629205EFDE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A0CF68-7929-4606-A94F-629205EFDE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CCAD4-1D67-473D-9CA4-AB883A362E3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CCAD4-1D67-473D-9CA4-AB883A362E33}"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A0CF68-7929-4606-A94F-629205EFDE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CCAD4-1D67-473D-9CA4-AB883A362E33}"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CCAD4-1D67-473D-9CA4-AB883A362E33}"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A0CF68-7929-4606-A94F-629205EFDE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CCAD4-1D67-473D-9CA4-AB883A362E3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A0CF68-7929-4606-A94F-629205EFDE9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2CCAD4-1D67-473D-9CA4-AB883A362E33}" type="datetimeFigureOut">
              <a:rPr lang="en-IN" smtClean="0"/>
              <a:t>18-10-2024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A0CF68-7929-4606-A94F-629205EFDE9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sakethRreddy/watermarking"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9" y="1999023"/>
            <a:ext cx="8915399" cy="1690052"/>
          </a:xfrm>
        </p:spPr>
        <p:txBody>
          <a:bodyPr>
            <a:normAutofit fontScale="90000"/>
          </a:bodyPr>
          <a:lstStyle/>
          <a:p>
            <a:r>
              <a:rPr lang="en-GB" sz="3500" dirty="0">
                <a:latin typeface="Roboto Medium"/>
                <a:ea typeface="Roboto Medium"/>
                <a:cs typeface="Roboto Medium"/>
                <a:sym typeface="Roboto Medium"/>
              </a:rPr>
              <a:t>On the Implementation of a Secured Watermarking Mechanism Based on Cryptography and Bit Pairs Matching</a:t>
            </a:r>
            <a:endParaRPr lang="en-IN" sz="3500" dirty="0"/>
          </a:p>
        </p:txBody>
      </p:sp>
      <p:pic>
        <p:nvPicPr>
          <p:cNvPr id="4" name="Google Shape;229;p17"/>
          <p:cNvPicPr preferRelativeResize="0"/>
          <p:nvPr/>
        </p:nvPicPr>
        <p:blipFill>
          <a:blip r:embed="rId2"/>
          <a:stretch>
            <a:fillRect/>
          </a:stretch>
        </p:blipFill>
        <p:spPr>
          <a:xfrm>
            <a:off x="0" y="0"/>
            <a:ext cx="12191999" cy="1052052"/>
          </a:xfrm>
          <a:prstGeom prst="rect">
            <a:avLst/>
          </a:prstGeom>
          <a:noFill/>
          <a:ln>
            <a:noFill/>
          </a:ln>
        </p:spPr>
      </p:pic>
      <p:sp>
        <p:nvSpPr>
          <p:cNvPr id="6" name="TextBox 5"/>
          <p:cNvSpPr txBox="1"/>
          <p:nvPr/>
        </p:nvSpPr>
        <p:spPr>
          <a:xfrm>
            <a:off x="3047999" y="1292027"/>
            <a:ext cx="6096000" cy="646331"/>
          </a:xfrm>
          <a:prstGeom prst="rect">
            <a:avLst/>
          </a:prstGeom>
          <a:noFill/>
        </p:spPr>
        <p:txBody>
          <a:bodyPr wrap="square">
            <a:spAutoFit/>
          </a:bodyPr>
          <a:lstStyle/>
          <a:p>
            <a:pPr marL="0" lvl="0" indent="0" algn="l" rtl="0">
              <a:spcBef>
                <a:spcPts val="0"/>
              </a:spcBef>
              <a:spcAft>
                <a:spcPts val="0"/>
              </a:spcAft>
              <a:buNone/>
            </a:pPr>
            <a:r>
              <a:rPr lang="en-US" sz="1800" dirty="0">
                <a:latin typeface="Lato"/>
                <a:ea typeface="Lato"/>
                <a:cs typeface="Lato"/>
                <a:sym typeface="Lato"/>
              </a:rPr>
              <a:t>Department of CSE                                                                                         Batch No: 13   </a:t>
            </a:r>
          </a:p>
        </p:txBody>
      </p:sp>
      <p:sp>
        <p:nvSpPr>
          <p:cNvPr id="10" name="TextBox 9"/>
          <p:cNvSpPr txBox="1"/>
          <p:nvPr/>
        </p:nvSpPr>
        <p:spPr>
          <a:xfrm>
            <a:off x="7214060" y="3925217"/>
            <a:ext cx="6096000" cy="369332"/>
          </a:xfrm>
          <a:prstGeom prst="rect">
            <a:avLst/>
          </a:prstGeom>
          <a:noFill/>
        </p:spPr>
        <p:txBody>
          <a:bodyPr wrap="square">
            <a:spAutoFit/>
          </a:bodyPr>
          <a:lstStyle/>
          <a:p>
            <a:pPr marL="0" lvl="0" indent="0" algn="just" rtl="0">
              <a:spcBef>
                <a:spcPts val="0"/>
              </a:spcBef>
              <a:spcAft>
                <a:spcPts val="0"/>
              </a:spcAft>
              <a:buNone/>
            </a:pPr>
            <a:r>
              <a:rPr lang="en-GB" sz="1800" b="1" dirty="0">
                <a:latin typeface="Lato"/>
                <a:ea typeface="Lato"/>
                <a:cs typeface="Lato"/>
                <a:sym typeface="Lato"/>
              </a:rPr>
              <a:t>Team Members :</a:t>
            </a:r>
          </a:p>
        </p:txBody>
      </p:sp>
      <p:sp>
        <p:nvSpPr>
          <p:cNvPr id="12" name="TextBox 11"/>
          <p:cNvSpPr txBox="1"/>
          <p:nvPr/>
        </p:nvSpPr>
        <p:spPr>
          <a:xfrm>
            <a:off x="7214060" y="4294549"/>
            <a:ext cx="6656438" cy="923330"/>
          </a:xfrm>
          <a:prstGeom prst="rect">
            <a:avLst/>
          </a:prstGeom>
          <a:noFill/>
        </p:spPr>
        <p:txBody>
          <a:bodyPr wrap="square">
            <a:spAutoFit/>
          </a:bodyPr>
          <a:lstStyle/>
          <a:p>
            <a:pPr marL="0" lvl="0" indent="0" algn="just" rtl="0">
              <a:spcBef>
                <a:spcPts val="0"/>
              </a:spcBef>
              <a:spcAft>
                <a:spcPts val="0"/>
              </a:spcAft>
              <a:buNone/>
            </a:pPr>
            <a:r>
              <a:rPr lang="pt-BR" sz="1800" dirty="0">
                <a:latin typeface="Times New Roman" panose="02020603050405020304"/>
                <a:ea typeface="Times New Roman" panose="02020603050405020304"/>
                <a:cs typeface="Times New Roman" panose="02020603050405020304"/>
                <a:sym typeface="Times New Roman" panose="02020603050405020304"/>
              </a:rPr>
              <a:t>217R1A0555   S.SAKETH RAJA REDDY</a:t>
            </a:r>
          </a:p>
          <a:p>
            <a:pPr marL="0" lvl="0" indent="0" algn="just" rtl="0">
              <a:spcBef>
                <a:spcPts val="0"/>
              </a:spcBef>
              <a:spcAft>
                <a:spcPts val="0"/>
              </a:spcAft>
              <a:buNone/>
            </a:pPr>
            <a:r>
              <a:rPr lang="pt-BR" sz="1800" dirty="0">
                <a:latin typeface="Times New Roman" panose="02020603050405020304"/>
                <a:ea typeface="Times New Roman" panose="02020603050405020304"/>
                <a:cs typeface="Times New Roman" panose="02020603050405020304"/>
                <a:sym typeface="Times New Roman" panose="02020603050405020304"/>
              </a:rPr>
              <a:t>217R1A0531   KARNAM RAHUL</a:t>
            </a:r>
          </a:p>
          <a:p>
            <a:pPr marL="0" lvl="0" indent="0" algn="just" rtl="0">
              <a:spcBef>
                <a:spcPts val="0"/>
              </a:spcBef>
              <a:spcAft>
                <a:spcPts val="0"/>
              </a:spcAft>
              <a:buNone/>
            </a:pPr>
            <a:r>
              <a:rPr lang="pt-BR" sz="1800" dirty="0">
                <a:latin typeface="Times New Roman" panose="02020603050405020304"/>
                <a:ea typeface="Times New Roman" panose="02020603050405020304"/>
                <a:cs typeface="Times New Roman" panose="02020603050405020304"/>
                <a:sym typeface="Times New Roman" panose="02020603050405020304"/>
              </a:rPr>
              <a:t>217R1A0529   KALLEM NITHIN REDDY </a:t>
            </a:r>
          </a:p>
        </p:txBody>
      </p:sp>
      <p:sp>
        <p:nvSpPr>
          <p:cNvPr id="14" name="TextBox 13"/>
          <p:cNvSpPr txBox="1"/>
          <p:nvPr/>
        </p:nvSpPr>
        <p:spPr>
          <a:xfrm>
            <a:off x="7214059" y="5772835"/>
            <a:ext cx="4398707" cy="646331"/>
          </a:xfrm>
          <a:prstGeom prst="rect">
            <a:avLst/>
          </a:prstGeom>
          <a:noFill/>
        </p:spPr>
        <p:txBody>
          <a:bodyPr wrap="square">
            <a:spAutoFit/>
          </a:bodyPr>
          <a:lstStyle/>
          <a:p>
            <a:pPr marL="0" lvl="0" indent="0" algn="just" rtl="0">
              <a:spcBef>
                <a:spcPts val="0"/>
              </a:spcBef>
              <a:spcAft>
                <a:spcPts val="0"/>
              </a:spcAft>
              <a:buNone/>
            </a:pPr>
            <a:r>
              <a:rPr lang="en-US" dirty="0"/>
              <a:t> </a:t>
            </a:r>
            <a:r>
              <a:rPr lang="en-US" b="1" dirty="0"/>
              <a:t>Under the Esteemed Guidance of:</a:t>
            </a:r>
            <a:br>
              <a:rPr lang="en-US" sz="1800" b="1" dirty="0"/>
            </a:br>
            <a:r>
              <a:rPr lang="en-US" sz="1800" dirty="0"/>
              <a:t> </a:t>
            </a:r>
            <a:r>
              <a:rPr lang="en-US" sz="1800" dirty="0" err="1"/>
              <a:t>Dr.K.Maheswari</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ontserrat" panose="020F0502020204030204" pitchFamily="2" charset="0"/>
              </a:rPr>
              <a:t>SYSTEM </a:t>
            </a:r>
            <a:r>
              <a:rPr lang="en-IN" b="1" dirty="0"/>
              <a:t>ARCHITECTURE</a:t>
            </a:r>
          </a:p>
        </p:txBody>
      </p:sp>
      <p:pic>
        <p:nvPicPr>
          <p:cNvPr id="5" name="Content Placeholder 4"/>
          <p:cNvPicPr>
            <a:picLocks noGrp="1" noChangeAspect="1"/>
          </p:cNvPicPr>
          <p:nvPr>
            <p:ph idx="1"/>
          </p:nvPr>
        </p:nvPicPr>
        <p:blipFill>
          <a:blip r:embed="rId2"/>
          <a:stretch>
            <a:fillRect/>
          </a:stretch>
        </p:blipFill>
        <p:spPr>
          <a:xfrm>
            <a:off x="3316260" y="1359620"/>
            <a:ext cx="6096001" cy="4513007"/>
          </a:xfrm>
          <a:prstGeom prst="rect">
            <a:avLst/>
          </a:prstGeom>
          <a:noFill/>
          <a:ln>
            <a:noFill/>
          </a:ln>
        </p:spPr>
      </p:pic>
      <p:sp>
        <p:nvSpPr>
          <p:cNvPr id="7" name="TextBox 6"/>
          <p:cNvSpPr txBox="1"/>
          <p:nvPr/>
        </p:nvSpPr>
        <p:spPr>
          <a:xfrm>
            <a:off x="3903407" y="5970328"/>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Embedding watermark using bit pairs matching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4748" y="6181912"/>
            <a:ext cx="8911687" cy="408277"/>
          </a:xfrm>
        </p:spPr>
        <p:txBody>
          <a:bodyPr>
            <a:normAutofit/>
          </a:bodyPr>
          <a:lstStyle/>
          <a:p>
            <a:r>
              <a:rPr lang="en-US" sz="2000" dirty="0">
                <a:latin typeface="Times New Roman" panose="02020603050405020304" pitchFamily="18" charset="0"/>
                <a:ea typeface="Times New Roman" panose="02020603050405020304" pitchFamily="18" charset="0"/>
              </a:rPr>
              <a:t>E</a:t>
            </a:r>
            <a:r>
              <a:rPr lang="en-US" sz="2000" dirty="0">
                <a:effectLst/>
                <a:latin typeface="Times New Roman" panose="02020603050405020304" pitchFamily="18" charset="0"/>
                <a:ea typeface="Times New Roman" panose="02020603050405020304" pitchFamily="18" charset="0"/>
              </a:rPr>
              <a:t>xtracting watermark from watermarked image</a:t>
            </a:r>
            <a:endParaRPr lang="en-IN" sz="2000" dirty="0"/>
          </a:p>
        </p:txBody>
      </p:sp>
      <p:pic>
        <p:nvPicPr>
          <p:cNvPr id="4" name="Content Placeholder 3"/>
          <p:cNvPicPr>
            <a:picLocks noGrp="1" noChangeAspect="1"/>
          </p:cNvPicPr>
          <p:nvPr>
            <p:ph idx="1"/>
          </p:nvPr>
        </p:nvPicPr>
        <p:blipFill>
          <a:blip r:embed="rId2"/>
          <a:stretch>
            <a:fillRect/>
          </a:stretch>
        </p:blipFill>
        <p:spPr>
          <a:xfrm>
            <a:off x="4011560" y="471949"/>
            <a:ext cx="4552336" cy="5550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90;p26"/>
          <p:cNvPicPr preferRelativeResize="0">
            <a:picLocks noGrp="1"/>
          </p:cNvPicPr>
          <p:nvPr>
            <p:ph idx="1"/>
          </p:nvPr>
        </p:nvPicPr>
        <p:blipFill>
          <a:blip r:embed="rId2"/>
          <a:stretch>
            <a:fillRect/>
          </a:stretch>
        </p:blipFill>
        <p:spPr>
          <a:xfrm>
            <a:off x="0" y="0"/>
            <a:ext cx="12192001" cy="6858000"/>
          </a:xfrm>
          <a:prstGeom prst="rect">
            <a:avLst/>
          </a:prstGeom>
          <a:solidFill>
            <a:schemeClr val="accent3">
              <a:lumMod val="75000"/>
            </a:schemeClr>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25" y="624110"/>
            <a:ext cx="8911687" cy="882096"/>
          </a:xfrm>
        </p:spPr>
        <p:txBody>
          <a:bodyPr>
            <a:noAutofit/>
          </a:bodyPr>
          <a:lstStyle/>
          <a:p>
            <a:r>
              <a:rPr lang="en-GB" sz="4000" b="1" dirty="0">
                <a:solidFill>
                  <a:schemeClr val="tx1"/>
                </a:solidFill>
                <a:latin typeface="Montserrat" panose="020F0502020204030204" pitchFamily="2" charset="0"/>
                <a:ea typeface="Lato"/>
                <a:cs typeface="Lato"/>
                <a:sym typeface="Lato"/>
              </a:rPr>
              <a:t>System Diagrams </a:t>
            </a:r>
            <a:br>
              <a:rPr lang="en-GB" sz="4000" b="1" dirty="0">
                <a:solidFill>
                  <a:schemeClr val="tx1"/>
                </a:solidFill>
                <a:latin typeface="Montserrat" panose="020F0502020204030204" pitchFamily="2" charset="0"/>
                <a:ea typeface="Lato"/>
                <a:cs typeface="Lato"/>
                <a:sym typeface="Lato"/>
              </a:rPr>
            </a:br>
            <a:endParaRPr lang="en-IN" sz="4000" b="1" dirty="0">
              <a:solidFill>
                <a:schemeClr val="tx1"/>
              </a:solidFill>
              <a:latin typeface="Montserrat" panose="020F0502020204030204" pitchFamily="2" charset="0"/>
            </a:endParaRPr>
          </a:p>
        </p:txBody>
      </p:sp>
      <p:sp>
        <p:nvSpPr>
          <p:cNvPr id="6" name="AutoShape 6"/>
          <p:cNvSpPr>
            <a:spLocks noChangeAspect="1" noChangeArrowheads="1"/>
          </p:cNvSpPr>
          <p:nvPr/>
        </p:nvSpPr>
        <p:spPr bwMode="auto">
          <a:xfrm>
            <a:off x="3799840" y="1132840"/>
            <a:ext cx="2448560" cy="24485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8"/>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TextBox 10"/>
          <p:cNvSpPr txBox="1"/>
          <p:nvPr/>
        </p:nvSpPr>
        <p:spPr>
          <a:xfrm>
            <a:off x="5179475" y="6343562"/>
            <a:ext cx="6096000" cy="477054"/>
          </a:xfrm>
          <a:prstGeom prst="rect">
            <a:avLst/>
          </a:prstGeom>
          <a:noFill/>
        </p:spPr>
        <p:txBody>
          <a:bodyPr wrap="square">
            <a:spAutoFit/>
          </a:bodyPr>
          <a:lstStyle/>
          <a:p>
            <a:pPr marL="0" lvl="0" indent="0" algn="l" rtl="0">
              <a:spcBef>
                <a:spcPts val="0"/>
              </a:spcBef>
              <a:spcAft>
                <a:spcPts val="0"/>
              </a:spcAft>
              <a:buNone/>
            </a:pPr>
            <a:r>
              <a:rPr lang="en-GB" sz="2500" dirty="0">
                <a:solidFill>
                  <a:schemeClr val="dk1"/>
                </a:solidFill>
                <a:latin typeface="Söhne"/>
                <a:ea typeface="Lato"/>
                <a:cs typeface="Lato"/>
                <a:sym typeface="Lato"/>
              </a:rPr>
              <a:t>Use Case Diagram</a:t>
            </a:r>
          </a:p>
        </p:txBody>
      </p:sp>
      <p:pic>
        <p:nvPicPr>
          <p:cNvPr id="12" name="Picture 11" descr="WhatsApp Image 2024-10-17 at 18.24.59_bacdcfec"/>
          <p:cNvPicPr>
            <a:picLocks noChangeAspect="1"/>
          </p:cNvPicPr>
          <p:nvPr/>
        </p:nvPicPr>
        <p:blipFill>
          <a:blip r:embed="rId2"/>
          <a:stretch>
            <a:fillRect/>
          </a:stretch>
        </p:blipFill>
        <p:spPr>
          <a:xfrm>
            <a:off x="3859161" y="1430506"/>
            <a:ext cx="4778477" cy="4895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609600"/>
            <a:ext cx="8351520" cy="690880"/>
          </a:xfrm>
        </p:spPr>
        <p:txBody>
          <a:bodyPr>
            <a:normAutofit fontScale="90000"/>
          </a:bodyPr>
          <a:lstStyle/>
          <a:p>
            <a:r>
              <a:rPr lang="en-GB" sz="3600" b="1" dirty="0">
                <a:solidFill>
                  <a:schemeClr val="dk1"/>
                </a:solidFill>
                <a:latin typeface="Montserrat" panose="020F0502020204030204" pitchFamily="2" charset="0"/>
                <a:ea typeface="Lato"/>
                <a:cs typeface="Lato"/>
                <a:sym typeface="Lato"/>
              </a:rPr>
              <a:t>Sequence Diagram</a:t>
            </a:r>
            <a:br>
              <a:rPr lang="en-GB" sz="3600" b="1" dirty="0">
                <a:solidFill>
                  <a:schemeClr val="dk1"/>
                </a:solidFill>
                <a:latin typeface="Montserrat" panose="020F0502020204030204" pitchFamily="2" charset="0"/>
                <a:ea typeface="Lato"/>
                <a:cs typeface="Lato"/>
                <a:sym typeface="Lato"/>
              </a:rPr>
            </a:br>
            <a:endParaRPr lang="en-IN" b="1" dirty="0">
              <a:latin typeface="Montserrat" panose="020F0502020204030204" pitchFamily="2" charset="0"/>
            </a:endParaRPr>
          </a:p>
        </p:txBody>
      </p:sp>
      <p:pic>
        <p:nvPicPr>
          <p:cNvPr id="7" name="Picture 6" descr="WhatsApp Image 2024-10-17 at 18.25.00_db9ce244"/>
          <p:cNvPicPr>
            <a:picLocks noChangeAspect="1"/>
          </p:cNvPicPr>
          <p:nvPr/>
        </p:nvPicPr>
        <p:blipFill>
          <a:blip r:embed="rId2"/>
          <a:stretch>
            <a:fillRect/>
          </a:stretch>
        </p:blipFill>
        <p:spPr>
          <a:xfrm>
            <a:off x="2821858" y="1300480"/>
            <a:ext cx="7836309" cy="5324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748435" cy="635730"/>
          </a:xfrm>
        </p:spPr>
        <p:txBody>
          <a:bodyPr>
            <a:normAutofit fontScale="90000"/>
          </a:bodyPr>
          <a:lstStyle/>
          <a:p>
            <a:r>
              <a:rPr lang="en-US" b="1" dirty="0"/>
              <a:t>Class Diagram</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958" y="1605280"/>
            <a:ext cx="10501722" cy="4750530"/>
          </a:xfrm>
          <a:solidFill>
            <a:schemeClr val="bg1"/>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010"/>
          </a:xfrm>
        </p:spPr>
        <p:txBody>
          <a:bodyPr>
            <a:normAutofit fontScale="90000"/>
          </a:bodyPr>
          <a:lstStyle/>
          <a:p>
            <a:r>
              <a:rPr lang="en-GB" b="1" dirty="0">
                <a:solidFill>
                  <a:schemeClr val="dk1"/>
                </a:solidFill>
                <a:latin typeface="Montserrat" panose="020F0502020204030204" pitchFamily="2" charset="0"/>
                <a:ea typeface="Lato"/>
                <a:cs typeface="Lato"/>
                <a:sym typeface="Lato"/>
              </a:rPr>
              <a:t>Activity</a:t>
            </a:r>
            <a:r>
              <a:rPr lang="en-GB" sz="3600" b="1" dirty="0">
                <a:solidFill>
                  <a:schemeClr val="dk1"/>
                </a:solidFill>
                <a:latin typeface="Montserrat" panose="020F0502020204030204" pitchFamily="2" charset="0"/>
                <a:ea typeface="Lato"/>
                <a:cs typeface="Lato"/>
                <a:sym typeface="Lato"/>
              </a:rPr>
              <a:t> Diagram</a:t>
            </a:r>
            <a:br>
              <a:rPr lang="en-GB" sz="3600" b="1" dirty="0">
                <a:solidFill>
                  <a:schemeClr val="dk1"/>
                </a:solidFill>
                <a:latin typeface="Montserrat" panose="020F0502020204030204" pitchFamily="2" charset="0"/>
                <a:ea typeface="Lato"/>
                <a:cs typeface="Lato"/>
                <a:sym typeface="Lato"/>
              </a:rPr>
            </a:br>
            <a:endParaRPr lang="en-IN" b="1" dirty="0">
              <a:latin typeface="Montserrat" panose="020F0502020204030204" pitchFamily="2" charset="0"/>
            </a:endParaRPr>
          </a:p>
        </p:txBody>
      </p:sp>
      <p:pic>
        <p:nvPicPr>
          <p:cNvPr id="6" name="Picture 5" descr="IMG_256"/>
          <p:cNvPicPr>
            <a:picLocks noChangeAspect="1"/>
          </p:cNvPicPr>
          <p:nvPr/>
        </p:nvPicPr>
        <p:blipFill>
          <a:blip r:embed="rId2"/>
          <a:stretch>
            <a:fillRect/>
          </a:stretch>
        </p:blipFill>
        <p:spPr>
          <a:xfrm>
            <a:off x="3706761" y="1341120"/>
            <a:ext cx="4778478" cy="53816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931622" y="643813"/>
            <a:ext cx="2356735" cy="477054"/>
          </a:xfrm>
          <a:prstGeom prst="rect">
            <a:avLst/>
          </a:prstGeom>
          <a:noFill/>
        </p:spPr>
        <p:txBody>
          <a:bodyPr wrap="none" rtlCol="0">
            <a:spAutoFit/>
          </a:bodyPr>
          <a:lstStyle/>
          <a:p>
            <a:r>
              <a:rPr lang="en-IN" sz="2500" b="1" dirty="0">
                <a:latin typeface="Montserrat" panose="020F0502020204030204" pitchFamily="2" charset="0"/>
              </a:rPr>
              <a:t>Sample code</a:t>
            </a:r>
          </a:p>
        </p:txBody>
      </p:sp>
      <p:sp>
        <p:nvSpPr>
          <p:cNvPr id="3"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433" y="1307378"/>
            <a:ext cx="5280941" cy="54573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332" y="1307378"/>
            <a:ext cx="4955332" cy="54573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91673"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310" y="0"/>
            <a:ext cx="639769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070" y="657907"/>
            <a:ext cx="8911687" cy="595090"/>
          </a:xfrm>
        </p:spPr>
        <p:txBody>
          <a:bodyPr>
            <a:noAutofit/>
          </a:bodyPr>
          <a:lstStyle/>
          <a:p>
            <a:r>
              <a:rPr lang="en-US" dirty="0">
                <a:effectLst/>
                <a:latin typeface="Montserrat" panose="020F0502020204030204" pitchFamily="2" charset="0"/>
                <a:ea typeface="Times New Roman" panose="02020603050405020304" pitchFamily="18" charset="0"/>
              </a:rPr>
              <a:t>RESULTS</a:t>
            </a:r>
            <a:endParaRPr lang="en-IN" dirty="0">
              <a:latin typeface="Montserrat" panose="020F0502020204030204" pitchFamily="2" charset="0"/>
            </a:endParaRPr>
          </a:p>
        </p:txBody>
      </p:sp>
      <p:pic>
        <p:nvPicPr>
          <p:cNvPr id="7" name="Content Placeholder 6"/>
          <p:cNvPicPr>
            <a:picLocks noGrp="1" noChangeAspect="1"/>
          </p:cNvPicPr>
          <p:nvPr>
            <p:ph idx="1"/>
          </p:nvPr>
        </p:nvPicPr>
        <p:blipFill>
          <a:blip r:embed="rId2"/>
          <a:stretch>
            <a:fillRect/>
          </a:stretch>
        </p:blipFill>
        <p:spPr>
          <a:xfrm>
            <a:off x="1463869" y="1252996"/>
            <a:ext cx="10152744" cy="56050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058"/>
          </a:xfrm>
        </p:spPr>
        <p:txBody>
          <a:bodyPr>
            <a:normAutofit/>
          </a:bodyPr>
          <a:lstStyle/>
          <a:p>
            <a:r>
              <a:rPr lang="en-GB" sz="4000" b="1" dirty="0">
                <a:latin typeface="Montserrat" panose="020F0502020204030204" pitchFamily="2" charset="0"/>
                <a:cs typeface="Times New Roman" panose="02020603050405020304"/>
              </a:rPr>
              <a:t>Table of Contents</a:t>
            </a:r>
            <a:endParaRPr lang="en-IN" sz="4000" dirty="0"/>
          </a:p>
        </p:txBody>
      </p:sp>
      <p:sp>
        <p:nvSpPr>
          <p:cNvPr id="3" name="Content Placeholder 2"/>
          <p:cNvSpPr>
            <a:spLocks noGrp="1"/>
          </p:cNvSpPr>
          <p:nvPr>
            <p:ph idx="1"/>
          </p:nvPr>
        </p:nvSpPr>
        <p:spPr>
          <a:xfrm>
            <a:off x="2959529" y="1815092"/>
            <a:ext cx="3470769" cy="4434347"/>
          </a:xfrm>
        </p:spPr>
        <p:txBody>
          <a:bodyPr>
            <a:normAutofit fontScale="92500" lnSpcReduction="20000"/>
          </a:bodyPr>
          <a:lstStyle/>
          <a:p>
            <a:pPr marL="285750" indent="-285750">
              <a:lnSpc>
                <a:spcPct val="150000"/>
              </a:lnSpc>
              <a:buFont typeface="Wingdings" panose="05000000000000000000" pitchFamily="2" charset="2"/>
              <a:buChar char="q"/>
            </a:pPr>
            <a:r>
              <a:rPr lang="en-IN" sz="2000" b="1" dirty="0">
                <a:solidFill>
                  <a:schemeClr val="tx1"/>
                </a:solidFill>
                <a:latin typeface="Söhne"/>
              </a:rPr>
              <a:t>Abstract</a:t>
            </a:r>
          </a:p>
          <a:p>
            <a:pPr marL="285750" indent="-285750">
              <a:buFont typeface="Wingdings" panose="05000000000000000000" pitchFamily="2" charset="2"/>
              <a:buChar char="q"/>
            </a:pPr>
            <a:r>
              <a:rPr lang="en-IN" sz="2000" b="1" dirty="0">
                <a:solidFill>
                  <a:schemeClr val="tx1"/>
                </a:solidFill>
                <a:latin typeface="Söhne"/>
              </a:rPr>
              <a:t>Existing Systems</a:t>
            </a:r>
          </a:p>
          <a:p>
            <a:pPr marL="285750" indent="-285750">
              <a:lnSpc>
                <a:spcPct val="150000"/>
              </a:lnSpc>
              <a:buFont typeface="Wingdings" panose="05000000000000000000" pitchFamily="2" charset="2"/>
              <a:buChar char="q"/>
            </a:pPr>
            <a:r>
              <a:rPr lang="en-IN" sz="2000" b="1" dirty="0">
                <a:solidFill>
                  <a:schemeClr val="tx1"/>
                </a:solidFill>
                <a:latin typeface="Söhne"/>
              </a:rPr>
              <a:t>Disadvantages</a:t>
            </a:r>
          </a:p>
          <a:p>
            <a:pPr marL="285750" indent="-285750">
              <a:lnSpc>
                <a:spcPct val="150000"/>
              </a:lnSpc>
              <a:buFont typeface="Wingdings" panose="05000000000000000000" pitchFamily="2" charset="2"/>
              <a:buChar char="q"/>
            </a:pPr>
            <a:r>
              <a:rPr lang="en-IN" sz="2000" b="1" dirty="0">
                <a:solidFill>
                  <a:schemeClr val="tx1"/>
                </a:solidFill>
                <a:latin typeface="Söhne"/>
              </a:rPr>
              <a:t>Proposed System</a:t>
            </a:r>
          </a:p>
          <a:p>
            <a:pPr marL="285750" indent="-285750">
              <a:lnSpc>
                <a:spcPct val="150000"/>
              </a:lnSpc>
              <a:buFont typeface="Wingdings" panose="05000000000000000000" pitchFamily="2" charset="2"/>
              <a:buChar char="q"/>
            </a:pPr>
            <a:r>
              <a:rPr lang="en-IN" sz="2000" b="1" dirty="0">
                <a:solidFill>
                  <a:schemeClr val="tx1"/>
                </a:solidFill>
                <a:latin typeface="Söhne"/>
              </a:rPr>
              <a:t>Advantages</a:t>
            </a:r>
          </a:p>
          <a:p>
            <a:pPr marL="285750" indent="-285750">
              <a:lnSpc>
                <a:spcPct val="150000"/>
              </a:lnSpc>
              <a:buFont typeface="Wingdings" panose="05000000000000000000" pitchFamily="2" charset="2"/>
              <a:buChar char="q"/>
            </a:pPr>
            <a:r>
              <a:rPr lang="en-IN" sz="2000" b="1" dirty="0">
                <a:solidFill>
                  <a:schemeClr val="tx1"/>
                </a:solidFill>
                <a:latin typeface="Söhne"/>
              </a:rPr>
              <a:t>Hardware and Software Requirements</a:t>
            </a:r>
          </a:p>
          <a:p>
            <a:pPr>
              <a:lnSpc>
                <a:spcPct val="150000"/>
              </a:lnSpc>
              <a:spcBef>
                <a:spcPts val="0"/>
              </a:spcBef>
              <a:buFont typeface="Wingdings" panose="05000000000000000000" pitchFamily="2" charset="2"/>
              <a:buChar char="q"/>
            </a:pPr>
            <a:r>
              <a:rPr lang="en-IN" sz="2000" b="1" i="0" dirty="0">
                <a:solidFill>
                  <a:schemeClr val="tx1"/>
                </a:solidFill>
                <a:effectLst/>
                <a:latin typeface="Söhne"/>
                <a:ea typeface="Lato" panose="020F0502020204030203" pitchFamily="34" charset="0"/>
                <a:cs typeface="Lato" panose="020F0502020204030203" pitchFamily="34" charset="0"/>
              </a:rPr>
              <a:t>Novelty of the Project</a:t>
            </a:r>
            <a:endParaRPr lang="en-IN" sz="2000" dirty="0">
              <a:solidFill>
                <a:schemeClr val="tx1"/>
              </a:solidFill>
              <a:effectLst/>
            </a:endParaRPr>
          </a:p>
          <a:p>
            <a:pPr>
              <a:lnSpc>
                <a:spcPct val="150000"/>
              </a:lnSpc>
              <a:spcBef>
                <a:spcPts val="0"/>
              </a:spcBef>
              <a:buFont typeface="Wingdings" panose="05000000000000000000" pitchFamily="2" charset="2"/>
              <a:buChar char="q"/>
            </a:pPr>
            <a:r>
              <a:rPr lang="en-IN" sz="2000" b="1" i="0" dirty="0">
                <a:solidFill>
                  <a:schemeClr val="tx1"/>
                </a:solidFill>
                <a:effectLst/>
                <a:latin typeface="Söhne"/>
                <a:ea typeface="Lato" panose="020F0502020204030203" pitchFamily="34" charset="0"/>
                <a:cs typeface="Lato" panose="020F0502020204030203" pitchFamily="34" charset="0"/>
              </a:rPr>
              <a:t>System Architecture</a:t>
            </a:r>
            <a:endParaRPr lang="en-IN" sz="2000" dirty="0">
              <a:solidFill>
                <a:schemeClr val="tx1"/>
              </a:solidFill>
              <a:effectLst/>
            </a:endParaRPr>
          </a:p>
          <a:p>
            <a:pPr marR="0" algn="l" rtl="0">
              <a:lnSpc>
                <a:spcPct val="150000"/>
              </a:lnSpc>
              <a:spcBef>
                <a:spcPts val="0"/>
              </a:spcBef>
              <a:spcAft>
                <a:spcPts val="0"/>
              </a:spcAft>
              <a:buFont typeface="Wingdings" panose="05000000000000000000" pitchFamily="2" charset="2"/>
              <a:buChar char="q"/>
            </a:pPr>
            <a:r>
              <a:rPr lang="en-IN" sz="2000" b="1" i="0" dirty="0">
                <a:solidFill>
                  <a:schemeClr val="tx1"/>
                </a:solidFill>
                <a:effectLst/>
                <a:latin typeface="Söhne"/>
                <a:ea typeface="Lato" panose="020F0502020204030203" pitchFamily="34" charset="0"/>
                <a:cs typeface="Lato" panose="020F0502020204030203" pitchFamily="34" charset="0"/>
              </a:rPr>
              <a:t>System modules</a:t>
            </a:r>
            <a:endParaRPr lang="en-IN" sz="2000" dirty="0">
              <a:solidFill>
                <a:schemeClr val="tx1"/>
              </a:solidFill>
              <a:effectLst/>
            </a:endParaRPr>
          </a:p>
          <a:p>
            <a:pPr marL="285750" indent="-285750">
              <a:lnSpc>
                <a:spcPct val="150000"/>
              </a:lnSpc>
              <a:buFont typeface="Wingdings" panose="05000000000000000000" pitchFamily="2" charset="2"/>
              <a:buChar char="q"/>
            </a:pPr>
            <a:endParaRPr lang="en-IN" sz="2000" b="1" dirty="0">
              <a:solidFill>
                <a:schemeClr val="tx1"/>
              </a:solidFill>
              <a:latin typeface="Söhne"/>
            </a:endParaRPr>
          </a:p>
          <a:p>
            <a:endParaRPr lang="en-IN" sz="2000" dirty="0">
              <a:solidFill>
                <a:schemeClr val="tx1"/>
              </a:solidFill>
            </a:endParaRPr>
          </a:p>
        </p:txBody>
      </p:sp>
      <p:sp>
        <p:nvSpPr>
          <p:cNvPr id="4" name="Content Placeholder 2"/>
          <p:cNvSpPr txBox="1"/>
          <p:nvPr/>
        </p:nvSpPr>
        <p:spPr>
          <a:xfrm>
            <a:off x="7188300" y="1815092"/>
            <a:ext cx="3378969" cy="4434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R="0" algn="l" rtl="0">
              <a:lnSpc>
                <a:spcPct val="150000"/>
              </a:lnSpc>
              <a:spcBef>
                <a:spcPts val="0"/>
              </a:spcBef>
              <a:spcAft>
                <a:spcPts val="0"/>
              </a:spcAft>
              <a:buFont typeface="Wingdings" panose="05000000000000000000" pitchFamily="2" charset="2"/>
              <a:buChar char="q"/>
            </a:pPr>
            <a:r>
              <a:rPr lang="en-IN" sz="2000" b="1" i="0" dirty="0">
                <a:solidFill>
                  <a:schemeClr val="tx1"/>
                </a:solidFill>
                <a:effectLst/>
                <a:latin typeface="Söhne"/>
                <a:ea typeface="Lato" panose="020F0502020204030203" pitchFamily="34" charset="0"/>
                <a:cs typeface="Lato" panose="020F0502020204030203" pitchFamily="34" charset="0"/>
              </a:rPr>
              <a:t>Use Case Diagram</a:t>
            </a:r>
            <a:endParaRPr lang="en-IN" sz="2000" dirty="0">
              <a:solidFill>
                <a:schemeClr val="tx1"/>
              </a:solidFill>
              <a:effectLst/>
            </a:endParaRPr>
          </a:p>
          <a:p>
            <a:pPr marR="0" algn="l" rtl="0">
              <a:lnSpc>
                <a:spcPct val="150000"/>
              </a:lnSpc>
              <a:spcBef>
                <a:spcPts val="0"/>
              </a:spcBef>
              <a:spcAft>
                <a:spcPts val="0"/>
              </a:spcAft>
              <a:buFont typeface="Wingdings" panose="05000000000000000000" pitchFamily="2" charset="2"/>
              <a:buChar char="q"/>
            </a:pPr>
            <a:r>
              <a:rPr lang="en-IN" sz="2000" b="1" i="0" dirty="0">
                <a:solidFill>
                  <a:schemeClr val="tx1"/>
                </a:solidFill>
                <a:effectLst/>
                <a:latin typeface="Söhne"/>
                <a:ea typeface="Lato" panose="020F0502020204030203" pitchFamily="34" charset="0"/>
                <a:cs typeface="Lato" panose="020F0502020204030203" pitchFamily="34" charset="0"/>
              </a:rPr>
              <a:t>Sequence Diagram</a:t>
            </a:r>
            <a:endParaRPr lang="en-IN" sz="2000" dirty="0">
              <a:solidFill>
                <a:schemeClr val="tx1"/>
              </a:solidFill>
              <a:effectLst/>
            </a:endParaRP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latin typeface="Söhne"/>
                <a:ea typeface="Lato" panose="020F0502020204030203" pitchFamily="34" charset="0"/>
                <a:cs typeface="Lato" panose="020F0502020204030203" pitchFamily="34" charset="0"/>
              </a:rPr>
              <a:t>Class</a:t>
            </a:r>
            <a:r>
              <a:rPr lang="en-IN" sz="2000" b="1" i="0" dirty="0">
                <a:solidFill>
                  <a:schemeClr val="tx1"/>
                </a:solidFill>
                <a:effectLst/>
                <a:latin typeface="Söhne"/>
                <a:ea typeface="Lato" panose="020F0502020204030203" pitchFamily="34" charset="0"/>
                <a:cs typeface="Lato" panose="020F0502020204030203" pitchFamily="34" charset="0"/>
              </a:rPr>
              <a:t> Diagram</a:t>
            </a:r>
            <a:endParaRPr lang="en-IN" sz="2000" dirty="0">
              <a:solidFill>
                <a:schemeClr val="tx1"/>
              </a:solidFill>
              <a:effectLst/>
            </a:endParaRP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latin typeface="Söhne"/>
                <a:ea typeface="Lato" panose="020F0502020204030203" pitchFamily="34" charset="0"/>
                <a:cs typeface="Lato" panose="020F0502020204030203" pitchFamily="34" charset="0"/>
              </a:rPr>
              <a:t>Activity</a:t>
            </a:r>
            <a:r>
              <a:rPr lang="en-IN" sz="2000" b="1" i="0" dirty="0">
                <a:solidFill>
                  <a:schemeClr val="tx1"/>
                </a:solidFill>
                <a:effectLst/>
                <a:latin typeface="Söhne"/>
                <a:ea typeface="Lato" panose="020F0502020204030203" pitchFamily="34" charset="0"/>
                <a:cs typeface="Lato" panose="020F0502020204030203" pitchFamily="34" charset="0"/>
              </a:rPr>
              <a:t> Diagram</a:t>
            </a: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effectLst/>
                <a:latin typeface="Söhne"/>
                <a:ea typeface="Lato" panose="020F0502020204030203" pitchFamily="34" charset="0"/>
                <a:cs typeface="Lato" panose="020F0502020204030203" pitchFamily="34" charset="0"/>
              </a:rPr>
              <a:t>Sample code</a:t>
            </a: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latin typeface="Söhne"/>
                <a:ea typeface="Lato" panose="020F0502020204030203" pitchFamily="34" charset="0"/>
                <a:cs typeface="Lato" panose="020F0502020204030203" pitchFamily="34" charset="0"/>
              </a:rPr>
              <a:t>Results</a:t>
            </a: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effectLst/>
                <a:latin typeface="Söhne"/>
                <a:ea typeface="Lato" panose="020F0502020204030203" pitchFamily="34" charset="0"/>
                <a:cs typeface="Lato" panose="020F0502020204030203" pitchFamily="34" charset="0"/>
              </a:rPr>
              <a:t>Conclusion</a:t>
            </a: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latin typeface="Söhne"/>
                <a:ea typeface="Lato" panose="020F0502020204030203" pitchFamily="34" charset="0"/>
                <a:cs typeface="Lato" panose="020F0502020204030203" pitchFamily="34" charset="0"/>
              </a:rPr>
              <a:t>Future Scope</a:t>
            </a:r>
          </a:p>
          <a:p>
            <a:pPr marR="0" algn="l" rtl="0">
              <a:lnSpc>
                <a:spcPct val="150000"/>
              </a:lnSpc>
              <a:spcBef>
                <a:spcPts val="0"/>
              </a:spcBef>
              <a:spcAft>
                <a:spcPts val="0"/>
              </a:spcAft>
              <a:buFont typeface="Wingdings" panose="05000000000000000000" pitchFamily="2" charset="2"/>
              <a:buChar char="q"/>
            </a:pPr>
            <a:r>
              <a:rPr lang="en-IN" sz="2000" b="1" dirty="0">
                <a:solidFill>
                  <a:schemeClr val="tx1"/>
                </a:solidFill>
                <a:effectLst/>
                <a:latin typeface="Söhne"/>
                <a:ea typeface="Lato" panose="020F0502020204030203" pitchFamily="34" charset="0"/>
                <a:cs typeface="Lato" panose="020F0502020204030203" pitchFamily="34" charset="0"/>
              </a:rPr>
              <a:t>References</a:t>
            </a:r>
            <a:endParaRPr lang="en-IN" sz="2000" dirty="0">
              <a:solidFill>
                <a:schemeClr val="tx1"/>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1903"/>
            <a:ext cx="12194568" cy="685609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12192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12197951"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7953"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52" y="0"/>
            <a:ext cx="12197104" cy="68579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7953"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7952"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7970"/>
          </a:xfrm>
        </p:spPr>
        <p:txBody>
          <a:bodyPr/>
          <a:lstStyle/>
          <a:p>
            <a:r>
              <a:rPr lang="en-IN" b="1" dirty="0"/>
              <a:t>CONCLUSION</a:t>
            </a:r>
          </a:p>
        </p:txBody>
      </p:sp>
      <p:sp>
        <p:nvSpPr>
          <p:cNvPr id="3" name="Content Placeholder 2"/>
          <p:cNvSpPr>
            <a:spLocks noGrp="1"/>
          </p:cNvSpPr>
          <p:nvPr>
            <p:ph idx="1"/>
          </p:nvPr>
        </p:nvSpPr>
        <p:spPr/>
        <p:txBody>
          <a:bodyPr>
            <a:normAutofit/>
          </a:bodyPr>
          <a:lstStyle/>
          <a:p>
            <a:pPr marL="0" indent="0">
              <a:buNone/>
            </a:pPr>
            <a:r>
              <a:rPr lang="en-US" sz="2000" dirty="0">
                <a:solidFill>
                  <a:schemeClr val="tx1"/>
                </a:solidFill>
                <a:effectLst/>
                <a:latin typeface="Söhne"/>
                <a:ea typeface="Times New Roman" panose="02020603050405020304" pitchFamily="18" charset="0"/>
                <a:cs typeface="Times New Roman" panose="02020603050405020304" pitchFamily="18" charset="0"/>
              </a:rPr>
              <a:t>In this paper bit pairs similarity based LSB replacement watermarking mechanism is proposed. This mechanism is a new concept and which is different from all the previous mechanisms because its main focus is on bit pairs similarity. In this technique to make the watermark more secured, symmetric key cryptography is used and the data bits are arranged in pairs following the proposed scheme, which is different from all the existing techniques. The proposed technique is applied to 15 different grayscale test images. The proposed scheme is more secure, robust and higher payload based on good factors of imperceptibility proved from the results of the experiments we have done.</a:t>
            </a:r>
            <a:endParaRPr lang="en-IN" sz="2000" dirty="0">
              <a:solidFill>
                <a:schemeClr val="tx1"/>
              </a:solidFill>
              <a:effectLst/>
              <a:latin typeface="Söhne"/>
              <a:ea typeface="Times New Roman" panose="02020603050405020304" pitchFamily="18" charset="0"/>
              <a:cs typeface="Times New Roman" panose="02020603050405020304" pitchFamily="18" charset="0"/>
            </a:endParaRPr>
          </a:p>
          <a:p>
            <a:endParaRPr lang="en-IN" sz="2000" dirty="0">
              <a:solidFill>
                <a:schemeClr val="tx1"/>
              </a:solidFill>
              <a:latin typeface="Söhn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LINK</a:t>
            </a:r>
          </a:p>
        </p:txBody>
      </p:sp>
      <p:sp>
        <p:nvSpPr>
          <p:cNvPr id="3" name="Content Placeholder 2"/>
          <p:cNvSpPr>
            <a:spLocks noGrp="1"/>
          </p:cNvSpPr>
          <p:nvPr>
            <p:ph sz="half" idx="1"/>
          </p:nvPr>
        </p:nvSpPr>
        <p:spPr>
          <a:xfrm>
            <a:off x="2588895" y="1621790"/>
            <a:ext cx="8915400" cy="565785"/>
          </a:xfrm>
        </p:spPr>
        <p:txBody>
          <a:bodyPr>
            <a:normAutofit/>
          </a:bodyPr>
          <a:lstStyle/>
          <a:p>
            <a:pPr marL="0" indent="0">
              <a:buNone/>
            </a:pPr>
            <a:r>
              <a:rPr lang="en-US" sz="2800">
                <a:hlinkClick r:id="rId2" action="ppaction://hlinkfile"/>
              </a:rPr>
              <a:t>https://github.com/sakethRreddy/watermarking</a:t>
            </a:r>
          </a:p>
        </p:txBody>
      </p:sp>
      <p:pic>
        <p:nvPicPr>
          <p:cNvPr id="4" name="Content Placeholder 3"/>
          <p:cNvPicPr>
            <a:picLocks noGrp="1" noChangeAspect="1"/>
          </p:cNvPicPr>
          <p:nvPr>
            <p:ph sz="half" idx="2"/>
          </p:nvPr>
        </p:nvPicPr>
        <p:blipFill>
          <a:blip r:embed="rId3"/>
          <a:stretch>
            <a:fillRect/>
          </a:stretch>
        </p:blipFill>
        <p:spPr>
          <a:xfrm>
            <a:off x="2728595" y="2451735"/>
            <a:ext cx="8015605" cy="426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45" y="565116"/>
            <a:ext cx="8911687" cy="791735"/>
          </a:xfrm>
        </p:spPr>
        <p:txBody>
          <a:bodyPr/>
          <a:lstStyle/>
          <a:p>
            <a:r>
              <a:rPr lang="en-GB" b="1" dirty="0">
                <a:latin typeface="Montserrat" panose="020F0502020204030204" pitchFamily="2" charset="0"/>
              </a:rPr>
              <a:t>Abstract</a:t>
            </a:r>
            <a:endParaRPr lang="en-IN" dirty="0">
              <a:latin typeface="Montserrat" panose="020F0502020204030204" pitchFamily="2" charset="0"/>
            </a:endParaRPr>
          </a:p>
        </p:txBody>
      </p:sp>
      <p:sp>
        <p:nvSpPr>
          <p:cNvPr id="7" name="Rectangle 4"/>
          <p:cNvSpPr>
            <a:spLocks noGrp="1" noChangeArrowheads="1"/>
          </p:cNvSpPr>
          <p:nvPr>
            <p:ph idx="1"/>
          </p:nvPr>
        </p:nvSpPr>
        <p:spPr bwMode="auto">
          <a:xfrm>
            <a:off x="2937685" y="1229042"/>
            <a:ext cx="8782036"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l" rtl="0">
              <a:spcBef>
                <a:spcPts val="1200"/>
              </a:spcBef>
              <a:spcAft>
                <a:spcPts val="0"/>
              </a:spcAft>
              <a:buNone/>
            </a:pPr>
            <a:r>
              <a:rPr lang="en-US" sz="2000" dirty="0">
                <a:solidFill>
                  <a:schemeClr val="tx1"/>
                </a:solidFill>
                <a:latin typeface="Söhne"/>
                <a:ea typeface="Arial" panose="020B0604020202020204"/>
                <a:cs typeface="Arial" panose="020B0604020202020204"/>
                <a:sym typeface="Arial" panose="020B0604020202020204"/>
              </a:rPr>
              <a:t>This is a novel image watermarking technique that combines LSB substitution with symmetric key cryptography to enhance digital data security. The technique works by organizing pixel bits of both the original image and an encrypted watermark into bit pairs, comparing them, and replacing matched pairs in the original image. If no match is found, the 0th bit pair is replaced with the watermark bits, and the two LSBs of the pixel are modified.</a:t>
            </a:r>
          </a:p>
          <a:p>
            <a:pPr marL="0" lvl="0" indent="0" algn="l" rtl="0">
              <a:spcBef>
                <a:spcPts val="1200"/>
              </a:spcBef>
              <a:spcAft>
                <a:spcPts val="0"/>
              </a:spcAft>
              <a:buNone/>
            </a:pPr>
            <a:r>
              <a:rPr lang="en-US" sz="2000" dirty="0">
                <a:solidFill>
                  <a:schemeClr val="tx1"/>
                </a:solidFill>
                <a:latin typeface="Söhne"/>
                <a:ea typeface="Arial" panose="020B0604020202020204"/>
                <a:cs typeface="Arial" panose="020B0604020202020204"/>
                <a:sym typeface="Arial" panose="020B0604020202020204"/>
              </a:rPr>
              <a:t>This method ensures:</a:t>
            </a:r>
          </a:p>
          <a:p>
            <a:pPr marL="457200" lvl="0" indent="-304800" algn="l" rtl="0">
              <a:spcBef>
                <a:spcPts val="1200"/>
              </a:spcBef>
              <a:spcAft>
                <a:spcPts val="0"/>
              </a:spcAft>
              <a:buClr>
                <a:schemeClr val="lt1"/>
              </a:buClr>
              <a:buSzPts val="1200"/>
              <a:buFont typeface="Arial" panose="020B0604020202020204"/>
              <a:buChar char="●"/>
            </a:pPr>
            <a:r>
              <a:rPr lang="en-US" sz="2000" b="1" dirty="0">
                <a:solidFill>
                  <a:schemeClr val="tx1"/>
                </a:solidFill>
                <a:latin typeface="Söhne"/>
                <a:ea typeface="Arial" panose="020B0604020202020204"/>
                <a:cs typeface="Arial" panose="020B0604020202020204"/>
                <a:sym typeface="Arial" panose="020B0604020202020204"/>
              </a:rPr>
              <a:t>High image quality</a:t>
            </a:r>
            <a:r>
              <a:rPr lang="en-US" sz="2000" dirty="0">
                <a:solidFill>
                  <a:schemeClr val="tx1"/>
                </a:solidFill>
                <a:latin typeface="Söhne"/>
                <a:ea typeface="Arial" panose="020B0604020202020204"/>
                <a:cs typeface="Arial" panose="020B0604020202020204"/>
                <a:sym typeface="Arial" panose="020B0604020202020204"/>
              </a:rPr>
              <a:t>: Achieves good PSNR values, maintaining imperceptibility.: Withstands attacks such as noise, filtering, and compression.</a:t>
            </a:r>
          </a:p>
          <a:p>
            <a:pPr marL="457200" lvl="0" indent="-304800" algn="l" rtl="0">
              <a:spcBef>
                <a:spcPts val="0"/>
              </a:spcBef>
              <a:spcAft>
                <a:spcPts val="0"/>
              </a:spcAft>
              <a:buClr>
                <a:schemeClr val="lt1"/>
              </a:buClr>
              <a:buSzPts val="1200"/>
              <a:buFont typeface="Arial" panose="020B0604020202020204"/>
              <a:buChar char="●"/>
            </a:pPr>
            <a:r>
              <a:rPr lang="en-US" sz="2000" b="1" dirty="0">
                <a:solidFill>
                  <a:schemeClr val="tx1"/>
                </a:solidFill>
                <a:latin typeface="Söhne"/>
                <a:ea typeface="Arial" panose="020B0604020202020204"/>
                <a:cs typeface="Arial" panose="020B0604020202020204"/>
                <a:sym typeface="Arial" panose="020B0604020202020204"/>
              </a:rPr>
              <a:t>Efficient payload capacity</a:t>
            </a:r>
            <a:r>
              <a:rPr lang="en-US" sz="2000" dirty="0">
                <a:solidFill>
                  <a:schemeClr val="tx1"/>
                </a:solidFill>
                <a:latin typeface="Söhne"/>
                <a:ea typeface="Arial" panose="020B0604020202020204"/>
                <a:cs typeface="Arial" panose="020B0604020202020204"/>
                <a:sym typeface="Arial" panose="020B0604020202020204"/>
              </a:rPr>
              <a:t>: Optimizes the amount of hidden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7650"/>
          </a:xfrm>
        </p:spPr>
        <p:txBody>
          <a:bodyPr/>
          <a:lstStyle/>
          <a:p>
            <a:r>
              <a:rPr lang="en-IN" b="1" dirty="0">
                <a:latin typeface="Montserrat" panose="020F0502020204030204" pitchFamily="2" charset="0"/>
                <a:ea typeface="Microsoft YaHei UI Light" panose="020B0502040204020203" pitchFamily="34" charset="-122"/>
              </a:rPr>
              <a:t>REFERENCES</a:t>
            </a:r>
          </a:p>
        </p:txBody>
      </p:sp>
      <p:sp>
        <p:nvSpPr>
          <p:cNvPr id="3" name="Content Placeholder 2"/>
          <p:cNvSpPr>
            <a:spLocks noGrp="1"/>
          </p:cNvSpPr>
          <p:nvPr>
            <p:ph idx="1"/>
          </p:nvPr>
        </p:nvSpPr>
        <p:spPr>
          <a:xfrm>
            <a:off x="2172652" y="1540188"/>
            <a:ext cx="8915400" cy="5023171"/>
          </a:xfrm>
        </p:spPr>
        <p:txBody>
          <a:bodyPr>
            <a:noAutofit/>
          </a:bodyPr>
          <a:lstStyle/>
          <a:p>
            <a:pPr algn="just">
              <a:lnSpc>
                <a:spcPct val="115000"/>
              </a:lnSpc>
              <a:spcAft>
                <a:spcPts val="1000"/>
              </a:spcAft>
              <a:buFont typeface="Wingdings" panose="05000000000000000000" pitchFamily="2" charset="2"/>
              <a:buChar char="q"/>
            </a:pPr>
            <a:r>
              <a:rPr lang="en-US" sz="1500" dirty="0">
                <a:solidFill>
                  <a:schemeClr val="tx1"/>
                </a:solidFill>
                <a:effectLst/>
                <a:latin typeface="Söhne"/>
                <a:ea typeface="Times New Roman" panose="02020603050405020304" pitchFamily="18" charset="0"/>
                <a:cs typeface="Times New Roman" panose="02020603050405020304" pitchFamily="18" charset="0"/>
              </a:rPr>
              <a:t>1.Al-Otaibi, N.A., </a:t>
            </a:r>
            <a:r>
              <a:rPr lang="en-US" sz="1500" dirty="0" err="1">
                <a:solidFill>
                  <a:schemeClr val="tx1"/>
                </a:solidFill>
                <a:effectLst/>
                <a:latin typeface="Söhne"/>
                <a:ea typeface="Times New Roman" panose="02020603050405020304" pitchFamily="18" charset="0"/>
                <a:cs typeface="Times New Roman" panose="02020603050405020304" pitchFamily="18" charset="0"/>
              </a:rPr>
              <a:t>Gutub</a:t>
            </a:r>
            <a:r>
              <a:rPr lang="en-US" sz="1500" dirty="0">
                <a:solidFill>
                  <a:schemeClr val="tx1"/>
                </a:solidFill>
                <a:effectLst/>
                <a:latin typeface="Söhne"/>
                <a:ea typeface="Times New Roman" panose="02020603050405020304" pitchFamily="18" charset="0"/>
                <a:cs typeface="Times New Roman" panose="02020603050405020304" pitchFamily="18" charset="0"/>
              </a:rPr>
              <a:t>, A.A.A., 2014. Flexible </a:t>
            </a:r>
            <a:r>
              <a:rPr lang="en-US" sz="1500" dirty="0" err="1">
                <a:solidFill>
                  <a:schemeClr val="tx1"/>
                </a:solidFill>
                <a:effectLst/>
                <a:latin typeface="Söhne"/>
                <a:ea typeface="Times New Roman" panose="02020603050405020304" pitchFamily="18" charset="0"/>
                <a:cs typeface="Times New Roman" panose="02020603050405020304" pitchFamily="18" charset="0"/>
              </a:rPr>
              <a:t>stego</a:t>
            </a:r>
            <a:r>
              <a:rPr lang="en-US" sz="1500" dirty="0">
                <a:solidFill>
                  <a:schemeClr val="tx1"/>
                </a:solidFill>
                <a:effectLst/>
                <a:latin typeface="Söhne"/>
                <a:ea typeface="Times New Roman" panose="02020603050405020304" pitchFamily="18" charset="0"/>
                <a:cs typeface="Times New Roman" panose="02020603050405020304" pitchFamily="18" charset="0"/>
              </a:rPr>
              <a:t>-system for hiding text in images of personal computers based on user security priority. In: Proceedings of 2014 International Conference on Advanced Engineering Technologies (AET-2014), Dubai UAE, pp. 250–256. </a:t>
            </a:r>
            <a:endParaRPr lang="en-IN" sz="1500" dirty="0">
              <a:solidFill>
                <a:schemeClr val="tx1"/>
              </a:solidFill>
              <a:effectLst/>
              <a:latin typeface="Söhne"/>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500" dirty="0">
                <a:solidFill>
                  <a:schemeClr val="tx1"/>
                </a:solidFill>
                <a:effectLst/>
                <a:latin typeface="Söhne"/>
                <a:ea typeface="Times New Roman" panose="02020603050405020304" pitchFamily="18" charset="0"/>
                <a:cs typeface="Times New Roman" panose="02020603050405020304" pitchFamily="18" charset="0"/>
              </a:rPr>
              <a:t>2.Altaibi, N.A., </a:t>
            </a:r>
            <a:r>
              <a:rPr lang="en-US" sz="1500" dirty="0" err="1">
                <a:solidFill>
                  <a:schemeClr val="tx1"/>
                </a:solidFill>
                <a:effectLst/>
                <a:latin typeface="Söhne"/>
                <a:ea typeface="Times New Roman" panose="02020603050405020304" pitchFamily="18" charset="0"/>
                <a:cs typeface="Times New Roman" panose="02020603050405020304" pitchFamily="18" charset="0"/>
              </a:rPr>
              <a:t>Gutub</a:t>
            </a:r>
            <a:r>
              <a:rPr lang="en-US" sz="1500" dirty="0">
                <a:solidFill>
                  <a:schemeClr val="tx1"/>
                </a:solidFill>
                <a:effectLst/>
                <a:latin typeface="Söhne"/>
                <a:ea typeface="Times New Roman" panose="02020603050405020304" pitchFamily="18" charset="0"/>
                <a:cs typeface="Times New Roman" panose="02020603050405020304" pitchFamily="18" charset="0"/>
              </a:rPr>
              <a:t>, A.A., Khan, E.A., 2015. </a:t>
            </a:r>
            <a:r>
              <a:rPr lang="en-US" sz="1500" dirty="0" err="1">
                <a:solidFill>
                  <a:schemeClr val="tx1"/>
                </a:solidFill>
                <a:effectLst/>
                <a:latin typeface="Söhne"/>
                <a:ea typeface="Times New Roman" panose="02020603050405020304" pitchFamily="18" charset="0"/>
                <a:cs typeface="Times New Roman" panose="02020603050405020304" pitchFamily="18" charset="0"/>
              </a:rPr>
              <a:t>Stego</a:t>
            </a:r>
            <a:r>
              <a:rPr lang="en-US" sz="1500" dirty="0">
                <a:solidFill>
                  <a:schemeClr val="tx1"/>
                </a:solidFill>
                <a:effectLst/>
                <a:latin typeface="Söhne"/>
                <a:ea typeface="Times New Roman" panose="02020603050405020304" pitchFamily="18" charset="0"/>
                <a:cs typeface="Times New Roman" panose="02020603050405020304" pitchFamily="18" charset="0"/>
              </a:rPr>
              <a:t>-system for hiding text in images of personal computers. In: The 12th Learning and Technology Conference: Wearable Tech/Wearable Learning, Effat University, Jeddah, Kingdom of Saudi Arabia.</a:t>
            </a:r>
            <a:endParaRPr lang="en-IN" sz="1500" dirty="0">
              <a:solidFill>
                <a:schemeClr val="tx1"/>
              </a:solidFill>
              <a:effectLst/>
              <a:latin typeface="Söhne"/>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500" dirty="0">
                <a:solidFill>
                  <a:schemeClr val="tx1"/>
                </a:solidFill>
                <a:effectLst/>
                <a:latin typeface="Söhne"/>
                <a:ea typeface="Times New Roman" panose="02020603050405020304" pitchFamily="18" charset="0"/>
                <a:cs typeface="Times New Roman" panose="02020603050405020304" pitchFamily="18" charset="0"/>
              </a:rPr>
              <a:t>3.Gutab, A.A.A., </a:t>
            </a:r>
            <a:r>
              <a:rPr lang="en-US" sz="1500" dirty="0" err="1">
                <a:solidFill>
                  <a:schemeClr val="tx1"/>
                </a:solidFill>
                <a:effectLst/>
                <a:latin typeface="Söhne"/>
                <a:ea typeface="Times New Roman" panose="02020603050405020304" pitchFamily="18" charset="0"/>
                <a:cs typeface="Times New Roman" panose="02020603050405020304" pitchFamily="18" charset="0"/>
              </a:rPr>
              <a:t>Ghouti</a:t>
            </a:r>
            <a:r>
              <a:rPr lang="en-US" sz="1500" dirty="0">
                <a:solidFill>
                  <a:schemeClr val="tx1"/>
                </a:solidFill>
                <a:effectLst/>
                <a:latin typeface="Söhne"/>
                <a:ea typeface="Times New Roman" panose="02020603050405020304" pitchFamily="18" charset="0"/>
                <a:cs typeface="Times New Roman" panose="02020603050405020304" pitchFamily="18" charset="0"/>
              </a:rPr>
              <a:t>, L., 2007. Utilizing extension character ‘</a:t>
            </a:r>
            <a:r>
              <a:rPr lang="en-US" sz="1500" dirty="0" err="1">
                <a:solidFill>
                  <a:schemeClr val="tx1"/>
                </a:solidFill>
                <a:effectLst/>
                <a:latin typeface="Söhne"/>
                <a:ea typeface="Times New Roman" panose="02020603050405020304" pitchFamily="18" charset="0"/>
                <a:cs typeface="Times New Roman" panose="02020603050405020304" pitchFamily="18" charset="0"/>
              </a:rPr>
              <a:t>Kashida</a:t>
            </a:r>
            <a:r>
              <a:rPr lang="en-US" sz="1500" dirty="0">
                <a:solidFill>
                  <a:schemeClr val="tx1"/>
                </a:solidFill>
                <a:effectLst/>
                <a:latin typeface="Söhne"/>
                <a:ea typeface="Times New Roman" panose="02020603050405020304" pitchFamily="18" charset="0"/>
                <a:cs typeface="Times New Roman" panose="02020603050405020304" pitchFamily="18" charset="0"/>
              </a:rPr>
              <a:t>’ with pointed letters for </a:t>
            </a:r>
            <a:r>
              <a:rPr lang="en-US" sz="1500" dirty="0" err="1">
                <a:solidFill>
                  <a:schemeClr val="tx1"/>
                </a:solidFill>
                <a:effectLst/>
                <a:latin typeface="Söhne"/>
                <a:ea typeface="Times New Roman" panose="02020603050405020304" pitchFamily="18" charset="0"/>
                <a:cs typeface="Times New Roman" panose="02020603050405020304" pitchFamily="18" charset="0"/>
              </a:rPr>
              <a:t>arabic</a:t>
            </a:r>
            <a:r>
              <a:rPr lang="en-US" sz="1500" dirty="0">
                <a:solidFill>
                  <a:schemeClr val="tx1"/>
                </a:solidFill>
                <a:effectLst/>
                <a:latin typeface="Söhne"/>
                <a:ea typeface="Times New Roman" panose="02020603050405020304" pitchFamily="18" charset="0"/>
                <a:cs typeface="Times New Roman" panose="02020603050405020304" pitchFamily="18" charset="0"/>
              </a:rPr>
              <a:t> text digital watermarking. In: International Conference on Security and Cryptography (SECRYPT), Barcelona, Spain.  </a:t>
            </a:r>
            <a:endParaRPr lang="en-IN" sz="1500" dirty="0">
              <a:solidFill>
                <a:schemeClr val="tx1"/>
              </a:solidFill>
              <a:effectLst/>
              <a:latin typeface="Söhne"/>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500" dirty="0">
                <a:solidFill>
                  <a:schemeClr val="tx1"/>
                </a:solidFill>
                <a:effectLst/>
                <a:latin typeface="Söhne"/>
                <a:ea typeface="Times New Roman" panose="02020603050405020304" pitchFamily="18" charset="0"/>
                <a:cs typeface="Times New Roman" panose="02020603050405020304" pitchFamily="18" charset="0"/>
              </a:rPr>
              <a:t>4.Gutub, A., Al-Qahtani, A., </a:t>
            </a:r>
            <a:r>
              <a:rPr lang="en-US" sz="1500" dirty="0" err="1">
                <a:solidFill>
                  <a:schemeClr val="tx1"/>
                </a:solidFill>
                <a:effectLst/>
                <a:latin typeface="Söhne"/>
                <a:ea typeface="Times New Roman" panose="02020603050405020304" pitchFamily="18" charset="0"/>
                <a:cs typeface="Times New Roman" panose="02020603050405020304" pitchFamily="18" charset="0"/>
              </a:rPr>
              <a:t>Tabakh</a:t>
            </a:r>
            <a:r>
              <a:rPr lang="en-US" sz="1500" dirty="0">
                <a:solidFill>
                  <a:schemeClr val="tx1"/>
                </a:solidFill>
                <a:effectLst/>
                <a:latin typeface="Söhne"/>
                <a:ea typeface="Times New Roman" panose="02020603050405020304" pitchFamily="18" charset="0"/>
                <a:cs typeface="Times New Roman" panose="02020603050405020304" pitchFamily="18" charset="0"/>
              </a:rPr>
              <a:t>, A., 2009. Triple-A: secure RGB image steganography based on randomization. In: The 7th ACS/IEEE International Conference on Computer Systems and Applications (AICCSA-2009), Rabat, Morocco, pp. 400–403 </a:t>
            </a:r>
            <a:endParaRPr lang="en-IN" sz="1500" dirty="0">
              <a:solidFill>
                <a:schemeClr val="tx1"/>
              </a:solidFill>
              <a:effectLst/>
              <a:latin typeface="Söhne"/>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q"/>
            </a:pPr>
            <a:r>
              <a:rPr lang="en-US" sz="1500" dirty="0">
                <a:solidFill>
                  <a:schemeClr val="tx1"/>
                </a:solidFill>
                <a:effectLst/>
                <a:latin typeface="Söhne"/>
                <a:ea typeface="Times New Roman" panose="02020603050405020304" pitchFamily="18" charset="0"/>
                <a:cs typeface="Times New Roman" panose="02020603050405020304" pitchFamily="18" charset="0"/>
              </a:rPr>
              <a:t>5.Hannigan, B.T., Reed, A., Bradley, B., 2001. Digital watermarking using improved human visual system model. In: Ping Wah Wong, Edward J. </a:t>
            </a:r>
            <a:r>
              <a:rPr lang="en-US" sz="1500" dirty="0" err="1">
                <a:solidFill>
                  <a:schemeClr val="tx1"/>
                </a:solidFill>
                <a:effectLst/>
                <a:latin typeface="Söhne"/>
                <a:ea typeface="Times New Roman" panose="02020603050405020304" pitchFamily="18" charset="0"/>
                <a:cs typeface="Times New Roman" panose="02020603050405020304" pitchFamily="18" charset="0"/>
              </a:rPr>
              <a:t>Delp</a:t>
            </a:r>
            <a:r>
              <a:rPr lang="en-US" sz="1500" dirty="0">
                <a:solidFill>
                  <a:schemeClr val="tx1"/>
                </a:solidFill>
                <a:effectLst/>
                <a:latin typeface="Söhne"/>
                <a:ea typeface="Times New Roman" panose="02020603050405020304" pitchFamily="18" charset="0"/>
                <a:cs typeface="Times New Roman" panose="02020603050405020304" pitchFamily="18" charset="0"/>
              </a:rPr>
              <a:t> (Eds.), Proc. SPIE. 4314, 468-474, Security and Watermarking of Multimedia Contents III.</a:t>
            </a:r>
            <a:endParaRPr lang="en-IN" sz="1500" dirty="0">
              <a:solidFill>
                <a:schemeClr val="tx1"/>
              </a:solidFill>
              <a:effectLst/>
              <a:latin typeface="Söhne"/>
              <a:ea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500" dirty="0">
              <a:solidFill>
                <a:schemeClr val="tx1"/>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5805"/>
            <a:ext cx="8911687" cy="1280890"/>
          </a:xfrm>
        </p:spPr>
        <p:txBody>
          <a:bodyPr/>
          <a:lstStyle/>
          <a:p>
            <a:r>
              <a:rPr lang="en-GB" b="1" dirty="0">
                <a:latin typeface="Montserrat" panose="020F0502020204030204" pitchFamily="2" charset="0"/>
              </a:rPr>
              <a:t>Existing Watermarking Systems</a:t>
            </a:r>
            <a:endParaRPr lang="en-IN" dirty="0">
              <a:latin typeface="Montserrat" panose="020F0502020204030204" pitchFamily="2" charset="0"/>
            </a:endParaRPr>
          </a:p>
        </p:txBody>
      </p:sp>
      <p:sp>
        <p:nvSpPr>
          <p:cNvPr id="4" name="Rectangle: Rounded Corners 3">
            <a:extLst>
              <a:ext uri="{FF2B5EF4-FFF2-40B4-BE49-F238E27FC236}">
                <a16:creationId xmlns:a16="http://schemas.microsoft.com/office/drawing/2014/main" id="{E1076D2C-6A6D-E2D6-6451-84FCE88A385D}"/>
              </a:ext>
            </a:extLst>
          </p:cNvPr>
          <p:cNvSpPr/>
          <p:nvPr/>
        </p:nvSpPr>
        <p:spPr>
          <a:xfrm>
            <a:off x="3200400" y="1364511"/>
            <a:ext cx="3172407" cy="16959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lvl="0" algn="ctr" rtl="0">
              <a:spcBef>
                <a:spcPts val="1200"/>
              </a:spcBef>
              <a:spcAft>
                <a:spcPts val="0"/>
              </a:spcAft>
              <a:buSzPts val="1200"/>
            </a:pPr>
            <a:r>
              <a:rPr lang="en-US" b="1" dirty="0">
                <a:solidFill>
                  <a:schemeClr val="tx1"/>
                </a:solidFill>
                <a:latin typeface="Söhne"/>
                <a:ea typeface="Arial" panose="020B0604020202020204"/>
                <a:cs typeface="Arial" panose="020B0604020202020204"/>
                <a:sym typeface="Arial" panose="020B0604020202020204"/>
              </a:rPr>
              <a:t>  LSB Substitution</a:t>
            </a:r>
          </a:p>
        </p:txBody>
      </p:sp>
      <p:sp>
        <p:nvSpPr>
          <p:cNvPr id="6" name="Rectangle: Rounded Corners 5">
            <a:extLst>
              <a:ext uri="{FF2B5EF4-FFF2-40B4-BE49-F238E27FC236}">
                <a16:creationId xmlns:a16="http://schemas.microsoft.com/office/drawing/2014/main" id="{439C644A-162E-C7F1-4101-4A24153BADE3}"/>
              </a:ext>
            </a:extLst>
          </p:cNvPr>
          <p:cNvSpPr/>
          <p:nvPr/>
        </p:nvSpPr>
        <p:spPr>
          <a:xfrm>
            <a:off x="3200401" y="3665375"/>
            <a:ext cx="3172406" cy="16959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lvl="0" algn="ctr" rtl="0">
              <a:spcBef>
                <a:spcPts val="1200"/>
              </a:spcBef>
              <a:spcAft>
                <a:spcPts val="0"/>
              </a:spcAft>
              <a:buSzPts val="1200"/>
            </a:pPr>
            <a:r>
              <a:rPr lang="en-US" b="1" dirty="0">
                <a:solidFill>
                  <a:schemeClr val="tx1"/>
                </a:solidFill>
                <a:latin typeface="Söhne"/>
                <a:ea typeface="Arial" panose="020B0604020202020204"/>
                <a:cs typeface="Arial" panose="020B0604020202020204"/>
                <a:sym typeface="Arial" panose="020B0604020202020204"/>
              </a:rPr>
              <a:t>Cryptography</a:t>
            </a:r>
          </a:p>
        </p:txBody>
      </p:sp>
      <p:sp>
        <p:nvSpPr>
          <p:cNvPr id="11" name="Rectangle: Rounded Corners 10">
            <a:extLst>
              <a:ext uri="{FF2B5EF4-FFF2-40B4-BE49-F238E27FC236}">
                <a16:creationId xmlns:a16="http://schemas.microsoft.com/office/drawing/2014/main" id="{E5C12E8B-927D-A1F9-2BF1-5E99C72CFF77}"/>
              </a:ext>
            </a:extLst>
          </p:cNvPr>
          <p:cNvSpPr/>
          <p:nvPr/>
        </p:nvSpPr>
        <p:spPr>
          <a:xfrm>
            <a:off x="7399177" y="3665375"/>
            <a:ext cx="3302012" cy="16959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lvl="0" algn="ctr" rtl="0">
              <a:spcBef>
                <a:spcPts val="1200"/>
              </a:spcBef>
              <a:spcAft>
                <a:spcPts val="0"/>
              </a:spcAft>
              <a:buSzPts val="1200"/>
            </a:pPr>
            <a:r>
              <a:rPr lang="en-US" b="1" dirty="0">
                <a:solidFill>
                  <a:schemeClr val="tx1"/>
                </a:solidFill>
                <a:latin typeface="Söhne"/>
                <a:ea typeface="Arial" panose="020B0604020202020204"/>
                <a:cs typeface="Arial" panose="020B0604020202020204"/>
                <a:sym typeface="Arial" panose="020B0604020202020204"/>
              </a:rPr>
              <a:t>LSB Matching</a:t>
            </a:r>
          </a:p>
        </p:txBody>
      </p:sp>
      <p:sp>
        <p:nvSpPr>
          <p:cNvPr id="12" name="Rectangle: Rounded Corners 11">
            <a:extLst>
              <a:ext uri="{FF2B5EF4-FFF2-40B4-BE49-F238E27FC236}">
                <a16:creationId xmlns:a16="http://schemas.microsoft.com/office/drawing/2014/main" id="{25F57DD4-4FE7-385A-FA72-CB840E6255AF}"/>
              </a:ext>
            </a:extLst>
          </p:cNvPr>
          <p:cNvSpPr/>
          <p:nvPr/>
        </p:nvSpPr>
        <p:spPr>
          <a:xfrm>
            <a:off x="7399177" y="1364511"/>
            <a:ext cx="3302012" cy="16959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algn="ctr">
              <a:spcBef>
                <a:spcPts val="1200"/>
              </a:spcBef>
              <a:buSzPts val="1200"/>
            </a:pPr>
            <a:r>
              <a:rPr lang="en-US" b="1" dirty="0">
                <a:solidFill>
                  <a:schemeClr val="tx1"/>
                </a:solidFill>
                <a:latin typeface="Söhne"/>
                <a:ea typeface="Arial" panose="020B0604020202020204"/>
                <a:cs typeface="Arial" panose="020B0604020202020204"/>
                <a:sym typeface="Arial" panose="020B0604020202020204"/>
              </a:rPr>
              <a:t>Pixel Value Differencing (PVD)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57254"/>
            <a:ext cx="8911687" cy="1280890"/>
          </a:xfrm>
        </p:spPr>
        <p:txBody>
          <a:bodyPr>
            <a:normAutofit fontScale="90000"/>
          </a:bodyPr>
          <a:lstStyle/>
          <a:p>
            <a:r>
              <a:rPr lang="en-US" sz="3600" b="1" dirty="0">
                <a:solidFill>
                  <a:schemeClr val="tx1"/>
                </a:solidFill>
                <a:latin typeface="Montserrat"/>
                <a:ea typeface="Montserrat"/>
                <a:cs typeface="Montserrat"/>
                <a:sym typeface="Montserrat"/>
              </a:rPr>
              <a:t>Challenges in Existing Watermarking Techniques</a:t>
            </a:r>
            <a:br>
              <a:rPr lang="en-US" sz="3600" b="1" dirty="0">
                <a:solidFill>
                  <a:schemeClr val="tx1"/>
                </a:solidFill>
                <a:latin typeface="Montserrat"/>
                <a:ea typeface="Montserrat"/>
                <a:cs typeface="Montserrat"/>
                <a:sym typeface="Montserrat"/>
              </a:rPr>
            </a:br>
            <a:endParaRPr lang="en-IN" dirty="0">
              <a:solidFill>
                <a:schemeClr val="tx1"/>
              </a:solidFill>
            </a:endParaRPr>
          </a:p>
        </p:txBody>
      </p:sp>
      <p:sp>
        <p:nvSpPr>
          <p:cNvPr id="5" name="TextBox 4"/>
          <p:cNvSpPr txBox="1"/>
          <p:nvPr/>
        </p:nvSpPr>
        <p:spPr>
          <a:xfrm>
            <a:off x="3544029" y="3421742"/>
            <a:ext cx="2713703" cy="369332"/>
          </a:xfrm>
          <a:prstGeom prst="rect">
            <a:avLst/>
          </a:prstGeom>
          <a:noFill/>
        </p:spPr>
        <p:txBody>
          <a:bodyPr wrap="square">
            <a:spAutoFit/>
          </a:bodyPr>
          <a:lstStyle/>
          <a:p>
            <a:pPr marL="0" lvl="0" indent="0" algn="l" rtl="0">
              <a:spcBef>
                <a:spcPts val="0"/>
              </a:spcBef>
              <a:spcAft>
                <a:spcPts val="0"/>
              </a:spcAft>
              <a:buNone/>
            </a:pPr>
            <a:endParaRPr lang="en-US" sz="1800" b="1" dirty="0">
              <a:latin typeface="Söhne"/>
            </a:endParaRPr>
          </a:p>
        </p:txBody>
      </p:sp>
      <p:sp>
        <p:nvSpPr>
          <p:cNvPr id="12" name="Shape 6">
            <a:extLst>
              <a:ext uri="{FF2B5EF4-FFF2-40B4-BE49-F238E27FC236}">
                <a16:creationId xmlns:a16="http://schemas.microsoft.com/office/drawing/2014/main" id="{9D0463B1-D4C7-B235-C020-04233A2D0993}"/>
              </a:ext>
            </a:extLst>
          </p:cNvPr>
          <p:cNvSpPr/>
          <p:nvPr/>
        </p:nvSpPr>
        <p:spPr>
          <a:xfrm>
            <a:off x="2687216" y="2702840"/>
            <a:ext cx="519522" cy="450907"/>
          </a:xfrm>
          <a:prstGeom prst="roundRect">
            <a:avLst>
              <a:gd name="adj" fmla="val 18669"/>
            </a:avLst>
          </a:prstGeom>
          <a:solidFill>
            <a:srgbClr val="CCEEFF"/>
          </a:solidFill>
          <a:ln w="7620">
            <a:solidFill>
              <a:srgbClr val="B2D4E5"/>
            </a:solidFill>
            <a:prstDash val="solid"/>
          </a:ln>
        </p:spPr>
        <p:txBody>
          <a:bodyPr/>
          <a:lstStyle/>
          <a:p>
            <a:pPr algn="ctr"/>
            <a:r>
              <a:rPr lang="en-US" sz="2000" b="1" dirty="0"/>
              <a:t>1</a:t>
            </a:r>
            <a:endParaRPr lang="en-IN" sz="2000" b="1" dirty="0"/>
          </a:p>
        </p:txBody>
      </p:sp>
      <p:sp>
        <p:nvSpPr>
          <p:cNvPr id="20" name="TextBox 19">
            <a:extLst>
              <a:ext uri="{FF2B5EF4-FFF2-40B4-BE49-F238E27FC236}">
                <a16:creationId xmlns:a16="http://schemas.microsoft.com/office/drawing/2014/main" id="{E59AF19F-5D3B-CF9F-16EE-37024609857C}"/>
              </a:ext>
            </a:extLst>
          </p:cNvPr>
          <p:cNvSpPr txBox="1"/>
          <p:nvPr/>
        </p:nvSpPr>
        <p:spPr>
          <a:xfrm>
            <a:off x="3206738" y="2702840"/>
            <a:ext cx="2713703" cy="2995692"/>
          </a:xfrm>
          <a:prstGeom prst="rect">
            <a:avLst/>
          </a:prstGeom>
          <a:noFill/>
        </p:spPr>
        <p:txBody>
          <a:bodyPr wrap="square">
            <a:spAutoFit/>
          </a:bodyPr>
          <a:lstStyle/>
          <a:p>
            <a:pPr marL="0" lvl="0" indent="0" algn="l" rtl="0">
              <a:spcBef>
                <a:spcPts val="0"/>
              </a:spcBef>
              <a:spcAft>
                <a:spcPts val="0"/>
              </a:spcAft>
              <a:buNone/>
            </a:pPr>
            <a:r>
              <a:rPr lang="en-US" sz="1800" b="1" dirty="0">
                <a:latin typeface="Söhne"/>
              </a:rPr>
              <a:t>Imperceptibility</a:t>
            </a:r>
          </a:p>
          <a:p>
            <a:pPr marL="0" lvl="0" indent="0" algn="l" rtl="0">
              <a:spcBef>
                <a:spcPts val="1600"/>
              </a:spcBef>
              <a:spcAft>
                <a:spcPts val="0"/>
              </a:spcAft>
              <a:buNone/>
            </a:pPr>
            <a:r>
              <a:rPr lang="en-US" sz="1800" dirty="0">
                <a:latin typeface="Söhne"/>
              </a:rPr>
              <a:t>Maintaining the visual quality of the watermarked image is crucial. Some techniques can introduce noticeable distortions, impacting the overall quality.</a:t>
            </a:r>
            <a:endParaRPr lang="en-US" dirty="0">
              <a:latin typeface="Söhne"/>
            </a:endParaRPr>
          </a:p>
          <a:p>
            <a:pPr marL="0" lvl="0" indent="0" algn="l" rtl="0">
              <a:spcBef>
                <a:spcPts val="1600"/>
              </a:spcBef>
              <a:spcAft>
                <a:spcPts val="1600"/>
              </a:spcAft>
              <a:buNone/>
            </a:pPr>
            <a:endParaRPr lang="en-US" dirty="0">
              <a:latin typeface="Söhne"/>
            </a:endParaRPr>
          </a:p>
        </p:txBody>
      </p:sp>
      <p:sp>
        <p:nvSpPr>
          <p:cNvPr id="22" name="TextBox 21">
            <a:extLst>
              <a:ext uri="{FF2B5EF4-FFF2-40B4-BE49-F238E27FC236}">
                <a16:creationId xmlns:a16="http://schemas.microsoft.com/office/drawing/2014/main" id="{589E3B7B-1383-9030-5BB1-4A5CF6FB29C3}"/>
              </a:ext>
            </a:extLst>
          </p:cNvPr>
          <p:cNvSpPr txBox="1"/>
          <p:nvPr/>
        </p:nvSpPr>
        <p:spPr>
          <a:xfrm>
            <a:off x="6439963" y="2685728"/>
            <a:ext cx="2713703" cy="3693319"/>
          </a:xfrm>
          <a:prstGeom prst="rect">
            <a:avLst/>
          </a:prstGeom>
          <a:noFill/>
        </p:spPr>
        <p:txBody>
          <a:bodyPr wrap="square">
            <a:spAutoFit/>
          </a:bodyPr>
          <a:lstStyle/>
          <a:p>
            <a:pPr marL="0" lvl="0" indent="0" algn="l" rtl="0">
              <a:spcBef>
                <a:spcPts val="0"/>
              </a:spcBef>
              <a:spcAft>
                <a:spcPts val="0"/>
              </a:spcAft>
              <a:buNone/>
            </a:pPr>
            <a:r>
              <a:rPr lang="en-US" sz="1800" b="1" dirty="0">
                <a:latin typeface="Söhne"/>
              </a:rPr>
              <a:t>Robustness</a:t>
            </a:r>
          </a:p>
          <a:p>
            <a:pPr marL="0" lvl="0" indent="0" algn="l" rtl="0">
              <a:spcBef>
                <a:spcPts val="0"/>
              </a:spcBef>
              <a:spcAft>
                <a:spcPts val="0"/>
              </a:spcAft>
              <a:buNone/>
            </a:pPr>
            <a:endParaRPr lang="en-US" sz="1800" dirty="0">
              <a:latin typeface="Söhne"/>
            </a:endParaRPr>
          </a:p>
          <a:p>
            <a:pPr marL="0" lvl="0" indent="0" algn="l" rtl="0">
              <a:spcBef>
                <a:spcPts val="0"/>
              </a:spcBef>
              <a:spcAft>
                <a:spcPts val="0"/>
              </a:spcAft>
              <a:buNone/>
            </a:pPr>
            <a:r>
              <a:rPr lang="en-US" sz="1800" dirty="0">
                <a:latin typeface="Söhne"/>
              </a:rPr>
              <a:t>Watermarks should resist various attacks like noise addition, compression, filtering, and geometric distortions. Many existing methods struggle to maintain the watermark's integrity under these attacks.</a:t>
            </a:r>
          </a:p>
          <a:p>
            <a:pPr marL="0" lvl="0" indent="0" algn="l" rtl="0">
              <a:spcBef>
                <a:spcPts val="0"/>
              </a:spcBef>
              <a:spcAft>
                <a:spcPts val="0"/>
              </a:spcAft>
              <a:buNone/>
            </a:pPr>
            <a:endParaRPr lang="en-US" dirty="0">
              <a:latin typeface="Söhne"/>
            </a:endParaRPr>
          </a:p>
          <a:p>
            <a:pPr marL="0" lvl="0" indent="0" algn="l" rtl="0">
              <a:spcBef>
                <a:spcPts val="0"/>
              </a:spcBef>
              <a:spcAft>
                <a:spcPts val="0"/>
              </a:spcAft>
              <a:buNone/>
            </a:pPr>
            <a:endParaRPr lang="en-US" dirty="0">
              <a:latin typeface="Söhne"/>
            </a:endParaRPr>
          </a:p>
        </p:txBody>
      </p:sp>
      <p:sp>
        <p:nvSpPr>
          <p:cNvPr id="25" name="Shape 6">
            <a:extLst>
              <a:ext uri="{FF2B5EF4-FFF2-40B4-BE49-F238E27FC236}">
                <a16:creationId xmlns:a16="http://schemas.microsoft.com/office/drawing/2014/main" id="{5206D02A-4B59-6F61-4ADC-E353C80C5D81}"/>
              </a:ext>
            </a:extLst>
          </p:cNvPr>
          <p:cNvSpPr/>
          <p:nvPr/>
        </p:nvSpPr>
        <p:spPr>
          <a:xfrm>
            <a:off x="5920441" y="2685728"/>
            <a:ext cx="519522" cy="468019"/>
          </a:xfrm>
          <a:prstGeom prst="roundRect">
            <a:avLst>
              <a:gd name="adj" fmla="val 18669"/>
            </a:avLst>
          </a:prstGeom>
          <a:solidFill>
            <a:srgbClr val="CCEEFF"/>
          </a:solidFill>
          <a:ln w="7620">
            <a:solidFill>
              <a:srgbClr val="B2D4E5"/>
            </a:solidFill>
            <a:prstDash val="solid"/>
          </a:ln>
        </p:spPr>
        <p:txBody>
          <a:bodyPr/>
          <a:lstStyle/>
          <a:p>
            <a:pPr algn="ctr"/>
            <a:r>
              <a:rPr lang="en-US" sz="2000" b="1" dirty="0"/>
              <a:t>2</a:t>
            </a:r>
            <a:endParaRPr lang="en-IN" sz="2000" b="1" dirty="0"/>
          </a:p>
        </p:txBody>
      </p:sp>
      <p:sp>
        <p:nvSpPr>
          <p:cNvPr id="26" name="TextBox 25">
            <a:extLst>
              <a:ext uri="{FF2B5EF4-FFF2-40B4-BE49-F238E27FC236}">
                <a16:creationId xmlns:a16="http://schemas.microsoft.com/office/drawing/2014/main" id="{0C4B679A-795D-D01B-5F41-5451786D5371}"/>
              </a:ext>
            </a:extLst>
          </p:cNvPr>
          <p:cNvSpPr txBox="1"/>
          <p:nvPr/>
        </p:nvSpPr>
        <p:spPr>
          <a:xfrm>
            <a:off x="9504784" y="2685728"/>
            <a:ext cx="2620128" cy="3416320"/>
          </a:xfrm>
          <a:prstGeom prst="rect">
            <a:avLst/>
          </a:prstGeom>
          <a:noFill/>
        </p:spPr>
        <p:txBody>
          <a:bodyPr wrap="square">
            <a:spAutoFit/>
          </a:bodyPr>
          <a:lstStyle/>
          <a:p>
            <a:pPr marL="0" lvl="0" indent="0" algn="l" rtl="0">
              <a:spcBef>
                <a:spcPts val="0"/>
              </a:spcBef>
              <a:spcAft>
                <a:spcPts val="0"/>
              </a:spcAft>
              <a:buNone/>
            </a:pPr>
            <a:r>
              <a:rPr lang="en-US" sz="1800" b="1" dirty="0">
                <a:latin typeface="Söhne"/>
              </a:rPr>
              <a:t>Payload Capacity</a:t>
            </a:r>
          </a:p>
          <a:p>
            <a:pPr marL="0" lvl="0" indent="0" algn="l" rtl="0">
              <a:spcBef>
                <a:spcPts val="0"/>
              </a:spcBef>
              <a:spcAft>
                <a:spcPts val="0"/>
              </a:spcAft>
              <a:buNone/>
            </a:pPr>
            <a:r>
              <a:rPr lang="en-US" sz="1800" dirty="0">
                <a:latin typeface="Söhne"/>
              </a:rPr>
              <a:t> 	</a:t>
            </a:r>
          </a:p>
          <a:p>
            <a:pPr marL="0" lvl="0" indent="0" algn="l" rtl="0">
              <a:spcBef>
                <a:spcPts val="0"/>
              </a:spcBef>
              <a:spcAft>
                <a:spcPts val="0"/>
              </a:spcAft>
              <a:buNone/>
            </a:pPr>
            <a:r>
              <a:rPr lang="en-US" sz="1800" dirty="0">
                <a:latin typeface="Söhne"/>
              </a:rPr>
              <a:t>The amount of watermark data that can be embedded in the cover image is critical. Some techniques are limited in their capacity, making it difficult to embed large or complex watermarks.</a:t>
            </a:r>
          </a:p>
          <a:p>
            <a:pPr marL="0" lvl="0" indent="0" algn="l" rtl="0">
              <a:spcBef>
                <a:spcPts val="0"/>
              </a:spcBef>
              <a:spcAft>
                <a:spcPts val="0"/>
              </a:spcAft>
              <a:buNone/>
            </a:pPr>
            <a:endParaRPr lang="en-US" dirty="0">
              <a:latin typeface="Söhne"/>
            </a:endParaRPr>
          </a:p>
          <a:p>
            <a:pPr marL="0" lvl="0" indent="0" algn="l" rtl="0">
              <a:spcBef>
                <a:spcPts val="0"/>
              </a:spcBef>
              <a:spcAft>
                <a:spcPts val="0"/>
              </a:spcAft>
              <a:buNone/>
            </a:pPr>
            <a:endParaRPr lang="en-US" dirty="0">
              <a:latin typeface="Söhne"/>
            </a:endParaRPr>
          </a:p>
        </p:txBody>
      </p:sp>
      <p:sp>
        <p:nvSpPr>
          <p:cNvPr id="29" name="Shape 6">
            <a:extLst>
              <a:ext uri="{FF2B5EF4-FFF2-40B4-BE49-F238E27FC236}">
                <a16:creationId xmlns:a16="http://schemas.microsoft.com/office/drawing/2014/main" id="{FFB1997C-6EDA-3239-1E59-29FD2533643B}"/>
              </a:ext>
            </a:extLst>
          </p:cNvPr>
          <p:cNvSpPr/>
          <p:nvPr/>
        </p:nvSpPr>
        <p:spPr>
          <a:xfrm>
            <a:off x="8996433" y="2685727"/>
            <a:ext cx="519522" cy="468019"/>
          </a:xfrm>
          <a:prstGeom prst="roundRect">
            <a:avLst>
              <a:gd name="adj" fmla="val 18669"/>
            </a:avLst>
          </a:prstGeom>
          <a:solidFill>
            <a:srgbClr val="CCEEFF"/>
          </a:solidFill>
          <a:ln w="7620">
            <a:solidFill>
              <a:srgbClr val="B2D4E5"/>
            </a:solidFill>
            <a:prstDash val="solid"/>
          </a:ln>
        </p:spPr>
        <p:txBody>
          <a:bodyPr/>
          <a:lstStyle/>
          <a:p>
            <a:pPr algn="ctr"/>
            <a:r>
              <a:rPr lang="en-US" sz="2000" b="1" dirty="0"/>
              <a:t>3</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8;p21"/>
          <p:cNvPicPr preferRelativeResize="0"/>
          <p:nvPr/>
        </p:nvPicPr>
        <p:blipFill>
          <a:blip r:embed="rId2"/>
          <a:stretch>
            <a:fillRect/>
          </a:stretch>
        </p:blipFill>
        <p:spPr>
          <a:xfrm>
            <a:off x="0" y="0"/>
            <a:ext cx="12192000" cy="6858000"/>
          </a:xfrm>
          <a:prstGeom prst="rect">
            <a:avLst/>
          </a:prstGeom>
          <a:solidFill>
            <a:schemeClr val="accent3">
              <a:lumMod val="50000"/>
            </a:schemeClr>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3245"/>
          </a:xfrm>
        </p:spPr>
        <p:txBody>
          <a:bodyPr>
            <a:normAutofit fontScale="90000"/>
          </a:bodyPr>
          <a:lstStyle/>
          <a:p>
            <a:r>
              <a:rPr lang="en-US" sz="3600" b="1" dirty="0">
                <a:solidFill>
                  <a:schemeClr val="tx1"/>
                </a:solidFill>
                <a:latin typeface="Montserrat"/>
                <a:ea typeface="Montserrat"/>
                <a:cs typeface="Montserrat"/>
                <a:sym typeface="Montserrat"/>
              </a:rPr>
              <a:t>Advantages of the Proposed System</a:t>
            </a:r>
            <a:br>
              <a:rPr lang="en-US" sz="3600" b="1" dirty="0">
                <a:solidFill>
                  <a:schemeClr val="tx1"/>
                </a:solidFill>
                <a:latin typeface="Montserrat"/>
                <a:ea typeface="Montserrat"/>
                <a:cs typeface="Montserrat"/>
                <a:sym typeface="Montserrat"/>
              </a:rPr>
            </a:br>
            <a:endParaRPr lang="en-IN" dirty="0">
              <a:solidFill>
                <a:schemeClr val="tx1"/>
              </a:solidFill>
            </a:endParaRPr>
          </a:p>
        </p:txBody>
      </p:sp>
      <p:sp>
        <p:nvSpPr>
          <p:cNvPr id="6" name="Shape 2"/>
          <p:cNvSpPr/>
          <p:nvPr/>
        </p:nvSpPr>
        <p:spPr>
          <a:xfrm>
            <a:off x="2592925" y="1772816"/>
            <a:ext cx="3956181" cy="2174033"/>
          </a:xfrm>
          <a:prstGeom prst="roundRect">
            <a:avLst>
              <a:gd name="adj" fmla="val 34342"/>
            </a:avLst>
          </a:prstGeom>
          <a:solidFill>
            <a:srgbClr val="CCEEFF"/>
          </a:solidFill>
          <a:ln w="7620">
            <a:solidFill>
              <a:srgbClr val="B2D4E5"/>
            </a:solidFill>
            <a:prstDash val="solid"/>
          </a:ln>
        </p:spPr>
        <p:txBody>
          <a:bodyPr/>
          <a:lstStyle/>
          <a:p>
            <a:pPr algn="ctr"/>
            <a:endParaRPr lang="en-US" sz="2300" b="1" i="1" dirty="0">
              <a:latin typeface="Söhne"/>
            </a:endParaRPr>
          </a:p>
          <a:p>
            <a:pPr algn="ctr"/>
            <a:endParaRPr lang="en-US" sz="2300" b="1" i="1" dirty="0">
              <a:latin typeface="Söhne"/>
            </a:endParaRPr>
          </a:p>
          <a:p>
            <a:pPr algn="ctr"/>
            <a:r>
              <a:rPr lang="en-US" sz="2300" b="1" dirty="0">
                <a:solidFill>
                  <a:schemeClr val="tx1"/>
                </a:solidFill>
                <a:latin typeface="Söhne"/>
              </a:rPr>
              <a:t>Enhanced Security</a:t>
            </a:r>
            <a:endParaRPr lang="en-IN" sz="2300" dirty="0"/>
          </a:p>
        </p:txBody>
      </p:sp>
      <p:sp>
        <p:nvSpPr>
          <p:cNvPr id="9" name="Shape 2">
            <a:extLst>
              <a:ext uri="{FF2B5EF4-FFF2-40B4-BE49-F238E27FC236}">
                <a16:creationId xmlns:a16="http://schemas.microsoft.com/office/drawing/2014/main" id="{2215DD5A-8C5F-1EC4-3FF3-41F641B9C501}"/>
              </a:ext>
            </a:extLst>
          </p:cNvPr>
          <p:cNvSpPr/>
          <p:nvPr/>
        </p:nvSpPr>
        <p:spPr>
          <a:xfrm>
            <a:off x="7312090" y="1772815"/>
            <a:ext cx="3956181" cy="2174033"/>
          </a:xfrm>
          <a:prstGeom prst="roundRect">
            <a:avLst>
              <a:gd name="adj" fmla="val 34342"/>
            </a:avLst>
          </a:prstGeom>
          <a:solidFill>
            <a:srgbClr val="CCEEFF"/>
          </a:solidFill>
          <a:ln w="7620">
            <a:solidFill>
              <a:srgbClr val="B2D4E5"/>
            </a:solidFill>
            <a:prstDash val="solid"/>
          </a:ln>
        </p:spPr>
        <p:txBody>
          <a:bodyPr/>
          <a:lstStyle/>
          <a:p>
            <a:endParaRPr lang="en-US" b="1" dirty="0">
              <a:solidFill>
                <a:schemeClr val="tx1"/>
              </a:solidFill>
              <a:latin typeface="Söhne"/>
            </a:endParaRPr>
          </a:p>
          <a:p>
            <a:endParaRPr lang="en-US" b="1" dirty="0">
              <a:latin typeface="Söhne"/>
            </a:endParaRPr>
          </a:p>
          <a:p>
            <a:pPr algn="ctr"/>
            <a:r>
              <a:rPr lang="en-US" sz="2300" b="1" dirty="0">
                <a:solidFill>
                  <a:schemeClr val="tx1"/>
                </a:solidFill>
                <a:latin typeface="Söhne"/>
              </a:rPr>
              <a:t>Improved Robustness</a:t>
            </a:r>
            <a:endParaRPr lang="en-IN" sz="2300" dirty="0"/>
          </a:p>
        </p:txBody>
      </p:sp>
      <p:sp>
        <p:nvSpPr>
          <p:cNvPr id="10" name="Shape 2">
            <a:extLst>
              <a:ext uri="{FF2B5EF4-FFF2-40B4-BE49-F238E27FC236}">
                <a16:creationId xmlns:a16="http://schemas.microsoft.com/office/drawing/2014/main" id="{8380A1D4-59B0-2AB6-9CD2-C09885D8417B}"/>
              </a:ext>
            </a:extLst>
          </p:cNvPr>
          <p:cNvSpPr/>
          <p:nvPr/>
        </p:nvSpPr>
        <p:spPr>
          <a:xfrm>
            <a:off x="2592924" y="4392310"/>
            <a:ext cx="3956181" cy="2174033"/>
          </a:xfrm>
          <a:prstGeom prst="roundRect">
            <a:avLst>
              <a:gd name="adj" fmla="val 34342"/>
            </a:avLst>
          </a:prstGeom>
          <a:solidFill>
            <a:srgbClr val="CCEEFF"/>
          </a:solidFill>
          <a:ln w="7620">
            <a:solidFill>
              <a:srgbClr val="B2D4E5"/>
            </a:solidFill>
            <a:prstDash val="solid"/>
          </a:ln>
        </p:spPr>
        <p:txBody>
          <a:bodyPr/>
          <a:lstStyle/>
          <a:p>
            <a:endParaRPr lang="en-US" b="1" i="1" dirty="0">
              <a:solidFill>
                <a:schemeClr val="tx1"/>
              </a:solidFill>
              <a:latin typeface="Söhne"/>
            </a:endParaRPr>
          </a:p>
          <a:p>
            <a:endParaRPr lang="en-US" b="1" i="1" dirty="0">
              <a:latin typeface="Söhne"/>
            </a:endParaRPr>
          </a:p>
          <a:p>
            <a:pPr algn="ctr"/>
            <a:r>
              <a:rPr lang="en-US" sz="2300" b="1" i="1" dirty="0">
                <a:solidFill>
                  <a:schemeClr val="tx1"/>
                </a:solidFill>
                <a:latin typeface="Söhne"/>
              </a:rPr>
              <a:t>Increased Payload Capacity</a:t>
            </a:r>
            <a:endParaRPr lang="en-IN" sz="2300" dirty="0"/>
          </a:p>
        </p:txBody>
      </p:sp>
      <p:sp>
        <p:nvSpPr>
          <p:cNvPr id="11" name="Shape 2">
            <a:extLst>
              <a:ext uri="{FF2B5EF4-FFF2-40B4-BE49-F238E27FC236}">
                <a16:creationId xmlns:a16="http://schemas.microsoft.com/office/drawing/2014/main" id="{478937FE-20F1-DCF4-DC47-61F11A090E59}"/>
              </a:ext>
            </a:extLst>
          </p:cNvPr>
          <p:cNvSpPr/>
          <p:nvPr/>
        </p:nvSpPr>
        <p:spPr>
          <a:xfrm>
            <a:off x="7312089" y="4392308"/>
            <a:ext cx="3956181" cy="2174033"/>
          </a:xfrm>
          <a:prstGeom prst="roundRect">
            <a:avLst>
              <a:gd name="adj" fmla="val 34342"/>
            </a:avLst>
          </a:prstGeom>
          <a:solidFill>
            <a:srgbClr val="CCEEFF"/>
          </a:solidFill>
          <a:ln w="7620">
            <a:solidFill>
              <a:srgbClr val="B2D4E5"/>
            </a:solidFill>
            <a:prstDash val="solid"/>
          </a:ln>
        </p:spPr>
        <p:txBody>
          <a:bodyPr/>
          <a:lstStyle/>
          <a:p>
            <a:endParaRPr lang="en-US" b="1" i="1" dirty="0">
              <a:solidFill>
                <a:schemeClr val="tx1"/>
              </a:solidFill>
              <a:latin typeface="Söhne"/>
            </a:endParaRPr>
          </a:p>
          <a:p>
            <a:endParaRPr lang="en-US" b="1" i="1" dirty="0">
              <a:latin typeface="Söhne"/>
            </a:endParaRPr>
          </a:p>
          <a:p>
            <a:r>
              <a:rPr lang="en-US" sz="2300" b="1" dirty="0">
                <a:solidFill>
                  <a:schemeClr val="tx1"/>
                </a:solidFill>
                <a:latin typeface="Söhne"/>
              </a:rPr>
              <a:t>Improved Imperceptibility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800" y="599440"/>
            <a:ext cx="9025572" cy="6258560"/>
          </a:xfrm>
        </p:spPr>
        <p:txBody>
          <a:bodyPr>
            <a:noAutofit/>
          </a:bodyPr>
          <a:lstStyle/>
          <a:p>
            <a:pPr marL="0" lvl="0" indent="0" algn="just" rtl="0">
              <a:lnSpc>
                <a:spcPct val="150000"/>
              </a:lnSpc>
              <a:spcBef>
                <a:spcPts val="1200"/>
              </a:spcBef>
              <a:spcAft>
                <a:spcPts val="0"/>
              </a:spcAft>
              <a:buClrTx/>
              <a:buNone/>
            </a:pPr>
            <a:r>
              <a:rPr lang="en-GB" sz="2500" b="1" dirty="0">
                <a:solidFill>
                  <a:schemeClr val="tx1"/>
                </a:solidFill>
                <a:latin typeface="Montserrat"/>
                <a:ea typeface="Montserrat"/>
                <a:cs typeface="Montserrat"/>
                <a:sym typeface="Montserrat"/>
              </a:rPr>
              <a:t>HARDWARE &amp; SOFTWARE REQUIREMENTS:</a:t>
            </a:r>
          </a:p>
          <a:p>
            <a:pPr marL="0" lvl="0" indent="0" algn="l" rtl="0">
              <a:lnSpc>
                <a:spcPct val="115000"/>
              </a:lnSpc>
              <a:spcBef>
                <a:spcPts val="1200"/>
              </a:spcBef>
              <a:spcAft>
                <a:spcPts val="0"/>
              </a:spcAft>
              <a:buClrTx/>
              <a:buNone/>
            </a:pPr>
            <a:r>
              <a:rPr lang="en-GB" sz="2100" b="1" dirty="0">
                <a:solidFill>
                  <a:schemeClr val="tx1"/>
                </a:solidFill>
                <a:latin typeface="Söhne"/>
              </a:rPr>
              <a:t>HARD REQUIREMENTS :</a:t>
            </a:r>
          </a:p>
          <a:p>
            <a:pPr marL="482600" lvl="0" algn="just" rtl="0">
              <a:lnSpc>
                <a:spcPct val="150000"/>
              </a:lnSpc>
              <a:spcBef>
                <a:spcPts val="1200"/>
              </a:spcBef>
              <a:spcAft>
                <a:spcPts val="0"/>
              </a:spcAft>
              <a:buClrTx/>
              <a:buSzPts val="1400"/>
              <a:buFont typeface="Wingdings" panose="05000000000000000000" pitchFamily="2" charset="2"/>
              <a:buChar char="q"/>
            </a:pPr>
            <a:r>
              <a:rPr lang="en-GB" sz="2100" dirty="0">
                <a:solidFill>
                  <a:schemeClr val="tx1"/>
                </a:solidFill>
                <a:latin typeface="Söhne"/>
              </a:rPr>
              <a:t>Processor	       :  	</a:t>
            </a:r>
            <a:r>
              <a:rPr lang="en-US" sz="2100" dirty="0">
                <a:solidFill>
                  <a:schemeClr val="tx1"/>
                </a:solidFill>
                <a:effectLst/>
                <a:latin typeface="Söhne"/>
                <a:ea typeface="Times New Roman" panose="02020603050405020304" pitchFamily="18" charset="0"/>
              </a:rPr>
              <a:t>Intel i5 or Ryzen 5</a:t>
            </a:r>
            <a:endParaRPr lang="en-GB" sz="2100" dirty="0">
              <a:solidFill>
                <a:schemeClr val="tx1"/>
              </a:solidFill>
              <a:latin typeface="Söhne"/>
            </a:endParaRPr>
          </a:p>
          <a:p>
            <a:pPr marL="482600" lvl="0" algn="just" rtl="0">
              <a:lnSpc>
                <a:spcPct val="150000"/>
              </a:lnSpc>
              <a:spcBef>
                <a:spcPts val="0"/>
              </a:spcBef>
              <a:spcAft>
                <a:spcPts val="0"/>
              </a:spcAft>
              <a:buClrTx/>
              <a:buSzPts val="1400"/>
              <a:buFont typeface="Wingdings" panose="05000000000000000000" pitchFamily="2" charset="2"/>
              <a:buChar char="q"/>
            </a:pPr>
            <a:r>
              <a:rPr lang="en-GB" sz="2100" dirty="0">
                <a:solidFill>
                  <a:schemeClr val="tx1"/>
                </a:solidFill>
                <a:latin typeface="Söhne"/>
              </a:rPr>
              <a:t>Hard Disk 		:  	40 GB and Above</a:t>
            </a:r>
          </a:p>
          <a:p>
            <a:pPr marL="482600" lvl="0" algn="just" rtl="0">
              <a:lnSpc>
                <a:spcPct val="150000"/>
              </a:lnSpc>
              <a:spcBef>
                <a:spcPts val="0"/>
              </a:spcBef>
              <a:spcAft>
                <a:spcPts val="0"/>
              </a:spcAft>
              <a:buClrTx/>
              <a:buSzPts val="1400"/>
              <a:buFont typeface="Wingdings" panose="05000000000000000000" pitchFamily="2" charset="2"/>
              <a:buChar char="q"/>
            </a:pPr>
            <a:r>
              <a:rPr lang="en-GB" sz="2100" dirty="0">
                <a:solidFill>
                  <a:schemeClr val="tx1"/>
                </a:solidFill>
                <a:latin typeface="Söhne"/>
              </a:rPr>
              <a:t>Monitor  		:  	</a:t>
            </a:r>
            <a:r>
              <a:rPr lang="en-US" sz="2100" dirty="0">
                <a:solidFill>
                  <a:schemeClr val="tx1"/>
                </a:solidFill>
                <a:effectLst/>
                <a:latin typeface="Söhne"/>
                <a:ea typeface="Times New Roman" panose="02020603050405020304" pitchFamily="18" charset="0"/>
              </a:rPr>
              <a:t>5 inches or Above</a:t>
            </a:r>
            <a:endParaRPr lang="en-GB" sz="2100" dirty="0">
              <a:solidFill>
                <a:schemeClr val="tx1"/>
              </a:solidFill>
              <a:latin typeface="Söhne"/>
            </a:endParaRPr>
          </a:p>
          <a:p>
            <a:pPr marL="482600" lvl="0" algn="just" rtl="0">
              <a:lnSpc>
                <a:spcPct val="150000"/>
              </a:lnSpc>
              <a:spcBef>
                <a:spcPts val="0"/>
              </a:spcBef>
              <a:spcAft>
                <a:spcPts val="0"/>
              </a:spcAft>
              <a:buClrTx/>
              <a:buSzPts val="1400"/>
              <a:buFont typeface="Wingdings" panose="05000000000000000000" pitchFamily="2" charset="2"/>
              <a:buChar char="q"/>
            </a:pPr>
            <a:r>
              <a:rPr lang="en-GB" sz="2100" dirty="0">
                <a:solidFill>
                  <a:schemeClr val="tx1"/>
                </a:solidFill>
                <a:latin typeface="Söhne"/>
              </a:rPr>
              <a:t>RAM  			:  	4GB and Above</a:t>
            </a:r>
          </a:p>
          <a:p>
            <a:pPr marL="0" lvl="0" indent="0" algn="l" rtl="0">
              <a:lnSpc>
                <a:spcPct val="115000"/>
              </a:lnSpc>
              <a:spcBef>
                <a:spcPts val="1200"/>
              </a:spcBef>
              <a:spcAft>
                <a:spcPts val="0"/>
              </a:spcAft>
              <a:buClrTx/>
              <a:buNone/>
            </a:pPr>
            <a:r>
              <a:rPr lang="en-GB" sz="2100" b="1" dirty="0">
                <a:solidFill>
                  <a:schemeClr val="tx1"/>
                </a:solidFill>
                <a:latin typeface="Söhne"/>
              </a:rPr>
              <a:t>SOFTWARE REQUIREMENTS :</a:t>
            </a:r>
          </a:p>
          <a:p>
            <a:pPr marL="495300" lvl="0" algn="just" rtl="0">
              <a:lnSpc>
                <a:spcPct val="150000"/>
              </a:lnSpc>
              <a:spcBef>
                <a:spcPts val="1200"/>
              </a:spcBef>
              <a:spcAft>
                <a:spcPts val="0"/>
              </a:spcAft>
              <a:buClrTx/>
              <a:buSzPts val="1200"/>
              <a:buFont typeface="Wingdings" panose="05000000000000000000" pitchFamily="2" charset="2"/>
              <a:buChar char="q"/>
            </a:pPr>
            <a:r>
              <a:rPr lang="en-GB" sz="2100" dirty="0">
                <a:solidFill>
                  <a:schemeClr val="tx1"/>
                </a:solidFill>
                <a:latin typeface="Söhne"/>
              </a:rPr>
              <a:t>Operating system  	:  	Windows 11</a:t>
            </a:r>
          </a:p>
          <a:p>
            <a:pPr marL="495300" algn="just">
              <a:lnSpc>
                <a:spcPct val="150000"/>
              </a:lnSpc>
              <a:spcBef>
                <a:spcPts val="0"/>
              </a:spcBef>
              <a:buClrTx/>
              <a:buSzPts val="1200"/>
              <a:buFont typeface="Wingdings" panose="05000000000000000000" pitchFamily="2" charset="2"/>
              <a:buChar char="q"/>
            </a:pPr>
            <a:r>
              <a:rPr lang="en-GB" sz="2100" dirty="0">
                <a:solidFill>
                  <a:schemeClr val="tx1"/>
                </a:solidFill>
                <a:latin typeface="Söhne"/>
              </a:rPr>
              <a:t>Languages	               : 	</a:t>
            </a:r>
            <a:r>
              <a:rPr lang="en-US" sz="21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Python 3.7.0</a:t>
            </a:r>
          </a:p>
          <a:p>
            <a:pPr marL="495300" algn="just">
              <a:lnSpc>
                <a:spcPct val="150000"/>
              </a:lnSpc>
              <a:spcBef>
                <a:spcPts val="0"/>
              </a:spcBef>
              <a:buClrTx/>
              <a:buSzPts val="1200"/>
              <a:buFont typeface="Wingdings" panose="05000000000000000000" pitchFamily="2" charset="2"/>
              <a:buChar char="q"/>
            </a:pPr>
            <a:r>
              <a:rPr lang="en-US" sz="2100" dirty="0">
                <a:solidFill>
                  <a:schemeClr val="tx1"/>
                </a:solidFill>
                <a:effectLst/>
                <a:latin typeface="Söhne"/>
                <a:ea typeface="Symbol" panose="05050102010706020507" pitchFamily="18" charset="2"/>
                <a:cs typeface="Symbol" panose="05050102010706020507" pitchFamily="18" charset="2"/>
              </a:rPr>
              <a:t>IDE	                                :	VS Code</a:t>
            </a:r>
            <a:endParaRPr lang="en-IN" sz="2100" dirty="0">
              <a:solidFill>
                <a:schemeClr val="tx1"/>
              </a:solidFill>
              <a:effectLst/>
              <a:latin typeface="Söhne"/>
              <a:ea typeface="Symbol" panose="05050102010706020507" pitchFamily="18" charset="2"/>
              <a:cs typeface="Symbol" panose="05050102010706020507" pitchFamily="18" charset="2"/>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IN" sz="21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495300" lvl="0" algn="just" rtl="0">
              <a:lnSpc>
                <a:spcPct val="150000"/>
              </a:lnSpc>
              <a:spcBef>
                <a:spcPts val="0"/>
              </a:spcBef>
              <a:spcAft>
                <a:spcPts val="0"/>
              </a:spcAft>
              <a:buClrTx/>
              <a:buSzPts val="1200"/>
              <a:buFont typeface="Wingdings" panose="05000000000000000000" pitchFamily="2" charset="2"/>
              <a:buChar char="q"/>
            </a:pP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6530"/>
          </a:xfrm>
        </p:spPr>
        <p:txBody>
          <a:bodyPr/>
          <a:lstStyle/>
          <a:p>
            <a:pPr marL="0" lvl="0" indent="0" rtl="0">
              <a:spcBef>
                <a:spcPts val="0"/>
              </a:spcBef>
              <a:spcAft>
                <a:spcPts val="0"/>
              </a:spcAft>
            </a:pPr>
            <a:r>
              <a:rPr lang="en-GB" sz="3600" b="1" dirty="0">
                <a:solidFill>
                  <a:schemeClr val="tx1"/>
                </a:solidFill>
                <a:latin typeface="Montserrat"/>
                <a:ea typeface="Montserrat"/>
                <a:cs typeface="Montserrat"/>
                <a:sym typeface="Montserrat"/>
              </a:rPr>
              <a:t>Novelty and Impact</a:t>
            </a:r>
          </a:p>
        </p:txBody>
      </p:sp>
      <p:sp>
        <p:nvSpPr>
          <p:cNvPr id="3" name="Content Placeholder 2"/>
          <p:cNvSpPr>
            <a:spLocks noGrp="1"/>
          </p:cNvSpPr>
          <p:nvPr>
            <p:ph idx="1"/>
          </p:nvPr>
        </p:nvSpPr>
        <p:spPr>
          <a:xfrm>
            <a:off x="2407920" y="1391920"/>
            <a:ext cx="9326880" cy="5466080"/>
          </a:xfrm>
        </p:spPr>
        <p:txBody>
          <a:bodyPr>
            <a:noAutofit/>
          </a:bodyPr>
          <a:lstStyle/>
          <a:p>
            <a:pPr marL="0" indent="0">
              <a:buNone/>
            </a:pPr>
            <a:r>
              <a:rPr lang="en-US" sz="1900" dirty="0">
                <a:latin typeface="Söhne"/>
              </a:rPr>
              <a:t>The proposed system introduces a novel approach to watermarking by combining cryptography with bit pairs matching, offering a unique and robust solution.</a:t>
            </a:r>
          </a:p>
          <a:p>
            <a:pPr marL="0" indent="0">
              <a:buNone/>
            </a:pPr>
            <a:endParaRPr lang="en-US" sz="1900" dirty="0">
              <a:latin typeface="Söhne"/>
            </a:endParaRPr>
          </a:p>
          <a:p>
            <a:pPr marL="0" indent="0">
              <a:buNone/>
            </a:pPr>
            <a:endParaRPr lang="en-US" sz="1900" dirty="0">
              <a:latin typeface="Söhne"/>
            </a:endParaRPr>
          </a:p>
          <a:p>
            <a:pPr marL="0" indent="0">
              <a:buNone/>
            </a:pPr>
            <a:r>
              <a:rPr lang="en-US" sz="1900" b="1" dirty="0">
                <a:latin typeface="Söhne"/>
              </a:rPr>
              <a:t>Stronger Encryption</a:t>
            </a:r>
          </a:p>
          <a:p>
            <a:pPr marL="0" indent="0">
              <a:buNone/>
            </a:pPr>
            <a:r>
              <a:rPr lang="en-US" sz="1900" dirty="0">
                <a:latin typeface="Söhne"/>
              </a:rPr>
              <a:t>The use of cryptography provides a higher level of security for the embedded watermark.</a:t>
            </a:r>
          </a:p>
          <a:p>
            <a:pPr marL="0" indent="0">
              <a:buNone/>
            </a:pPr>
            <a:endParaRPr lang="en-US" sz="1900" dirty="0">
              <a:latin typeface="Söhne"/>
            </a:endParaRPr>
          </a:p>
          <a:p>
            <a:pPr marL="0" indent="0">
              <a:buNone/>
            </a:pPr>
            <a:r>
              <a:rPr lang="en-US" sz="1900" b="1" dirty="0">
                <a:latin typeface="Söhne"/>
              </a:rPr>
              <a:t>Increased Robustness</a:t>
            </a:r>
          </a:p>
          <a:p>
            <a:pPr marL="0" indent="0">
              <a:buNone/>
            </a:pPr>
            <a:r>
              <a:rPr lang="en-US" sz="1900" dirty="0">
                <a:latin typeface="Söhne"/>
              </a:rPr>
              <a:t>The bit pairs matching algorithm enhances the watermark's resilience against various attacks.</a:t>
            </a:r>
          </a:p>
          <a:p>
            <a:pPr marL="0" indent="0">
              <a:buNone/>
            </a:pPr>
            <a:endParaRPr lang="en-US" sz="1900" dirty="0">
              <a:latin typeface="Söhne"/>
            </a:endParaRPr>
          </a:p>
          <a:p>
            <a:pPr marL="0" indent="0">
              <a:buNone/>
            </a:pPr>
            <a:endParaRPr lang="en-US" sz="1900" b="1" dirty="0">
              <a:latin typeface="Söhne"/>
            </a:endParaRPr>
          </a:p>
          <a:p>
            <a:pPr marL="0" indent="0">
              <a:buNone/>
            </a:pPr>
            <a:r>
              <a:rPr lang="en-US" sz="1900" b="1" dirty="0">
                <a:latin typeface="Söhne"/>
              </a:rPr>
              <a:t>Unique Approach</a:t>
            </a:r>
          </a:p>
          <a:p>
            <a:pPr marL="0" indent="0">
              <a:buNone/>
            </a:pPr>
            <a:r>
              <a:rPr lang="en-US" sz="1900" dirty="0">
                <a:latin typeface="Söhne"/>
              </a:rPr>
              <a:t>The combination of cryptography and bit pairs matching offers a novel and effective solution.</a:t>
            </a:r>
          </a:p>
          <a:p>
            <a:pPr marL="0" indent="0">
              <a:lnSpc>
                <a:spcPts val="2150"/>
              </a:lnSpc>
              <a:buNone/>
            </a:pPr>
            <a:endParaRPr lang="en-US" sz="1900" dirty="0">
              <a:latin typeface="Söhne"/>
            </a:endParaRPr>
          </a:p>
        </p:txBody>
      </p:sp>
      <p:pic>
        <p:nvPicPr>
          <p:cNvPr id="7" name="Image 1" descr="preencoded.png"/>
          <p:cNvPicPr>
            <a:picLocks noChangeAspect="1"/>
          </p:cNvPicPr>
          <p:nvPr/>
        </p:nvPicPr>
        <p:blipFill>
          <a:blip r:embed="rId2"/>
          <a:stretch>
            <a:fillRect/>
          </a:stretch>
        </p:blipFill>
        <p:spPr>
          <a:xfrm>
            <a:off x="2543554" y="2252583"/>
            <a:ext cx="433864" cy="433864"/>
          </a:xfrm>
          <a:prstGeom prst="rect">
            <a:avLst/>
          </a:prstGeom>
        </p:spPr>
      </p:pic>
      <p:pic>
        <p:nvPicPr>
          <p:cNvPr id="8" name="Image 2" descr="preencoded.png"/>
          <p:cNvPicPr>
            <a:picLocks noChangeAspect="1"/>
          </p:cNvPicPr>
          <p:nvPr/>
        </p:nvPicPr>
        <p:blipFill>
          <a:blip r:embed="rId3"/>
          <a:stretch>
            <a:fillRect/>
          </a:stretch>
        </p:blipFill>
        <p:spPr>
          <a:xfrm>
            <a:off x="2543554" y="3777218"/>
            <a:ext cx="433864" cy="433864"/>
          </a:xfrm>
          <a:prstGeom prst="rect">
            <a:avLst/>
          </a:prstGeom>
        </p:spPr>
      </p:pic>
      <p:pic>
        <p:nvPicPr>
          <p:cNvPr id="9" name="Image 3" descr="preencoded.png"/>
          <p:cNvPicPr>
            <a:picLocks noChangeAspect="1"/>
          </p:cNvPicPr>
          <p:nvPr/>
        </p:nvPicPr>
        <p:blipFill>
          <a:blip r:embed="rId4"/>
          <a:stretch>
            <a:fillRect/>
          </a:stretch>
        </p:blipFill>
        <p:spPr>
          <a:xfrm>
            <a:off x="2543554" y="5301853"/>
            <a:ext cx="433864" cy="433864"/>
          </a:xfrm>
          <a:prstGeom prst="rect">
            <a:avLst/>
          </a:prstGeom>
        </p:spPr>
      </p:pic>
    </p:spTree>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2E5369"/>
      </a:dk2>
      <a:lt2>
        <a:srgbClr val="CFE2E7"/>
      </a:lt2>
      <a:accent1>
        <a:srgbClr val="353535"/>
      </a:accent1>
      <a:accent2>
        <a:srgbClr val="000000"/>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TotalTime>
  <Words>911</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Century Gothic</vt:lpstr>
      <vt:lpstr>Lato</vt:lpstr>
      <vt:lpstr>Montserrat</vt:lpstr>
      <vt:lpstr>Roboto Medium</vt:lpstr>
      <vt:lpstr>Söhne</vt:lpstr>
      <vt:lpstr>Times New Roman</vt:lpstr>
      <vt:lpstr>Wingdings</vt:lpstr>
      <vt:lpstr>Wingdings 3</vt:lpstr>
      <vt:lpstr>Wisp</vt:lpstr>
      <vt:lpstr>On the Implementation of a Secured Watermarking Mechanism Based on Cryptography and Bit Pairs Matching</vt:lpstr>
      <vt:lpstr>Table of Contents</vt:lpstr>
      <vt:lpstr>Abstract</vt:lpstr>
      <vt:lpstr>Existing Watermarking Systems</vt:lpstr>
      <vt:lpstr>Challenges in Existing Watermarking Techniques </vt:lpstr>
      <vt:lpstr>PowerPoint Presentation</vt:lpstr>
      <vt:lpstr>Advantages of the Proposed System </vt:lpstr>
      <vt:lpstr>PowerPoint Presentation</vt:lpstr>
      <vt:lpstr>Novelty and Impact</vt:lpstr>
      <vt:lpstr>SYSTEM ARCHITECTURE</vt:lpstr>
      <vt:lpstr>Extracting watermark from watermarked image</vt:lpstr>
      <vt:lpstr>PowerPoint Presentation</vt:lpstr>
      <vt:lpstr>System Diagrams  </vt:lpstr>
      <vt:lpstr>Sequence Diagram </vt:lpstr>
      <vt:lpstr>Class Diagram</vt:lpstr>
      <vt:lpstr>Activity Diagram </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GITHUB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karanam rahul</dc:creator>
  <cp:lastModifiedBy>karanam rahul</cp:lastModifiedBy>
  <cp:revision>6</cp:revision>
  <dcterms:created xsi:type="dcterms:W3CDTF">2024-10-16T13:43:00Z</dcterms:created>
  <dcterms:modified xsi:type="dcterms:W3CDTF">2024-10-18T07:40:58Z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6545C4F5D540433E986E5C7791EADF47_12</vt:lpwstr>
  </property>
  <property fmtid="{D5CDD505-2E9C-101B-9397-08002B2CF9AE}" pid="3" name="KSOProductBuildVer">
    <vt:lpwstr>1033-12.2.0.18283</vt:lpwstr>
  </property>
</Properties>
</file>