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31" r:id="rId1"/>
  </p:sldMasterIdLst>
  <p:sldIdLst>
    <p:sldId id="256" r:id="rId2"/>
    <p:sldId id="257" r:id="rId3"/>
    <p:sldId id="258" r:id="rId4"/>
    <p:sldId id="259" r:id="rId5"/>
    <p:sldId id="262" r:id="rId6"/>
    <p:sldId id="260" r:id="rId7"/>
    <p:sldId id="261" r:id="rId8"/>
    <p:sldId id="264" r:id="rId9"/>
    <p:sldId id="267" r:id="rId10"/>
    <p:sldId id="268" r:id="rId11"/>
    <p:sldId id="274" r:id="rId12"/>
    <p:sldId id="270" r:id="rId13"/>
    <p:sldId id="271" r:id="rId14"/>
    <p:sldId id="272" r:id="rId15"/>
    <p:sldId id="273" r:id="rId16"/>
    <p:sldId id="282" r:id="rId17"/>
    <p:sldId id="286" r:id="rId18"/>
    <p:sldId id="287" r:id="rId19"/>
    <p:sldId id="288" r:id="rId20"/>
    <p:sldId id="280" r:id="rId21"/>
    <p:sldId id="281" r:id="rId22"/>
    <p:sldId id="265" r:id="rId23"/>
    <p:sldId id="283" r:id="rId24"/>
    <p:sldId id="284" r:id="rId25"/>
    <p:sldId id="285"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etha Reddy" initials="SR" lastIdx="1" clrIdx="0">
    <p:extLst>
      <p:ext uri="{19B8F6BF-5375-455C-9EA6-DF929625EA0E}">
        <p15:presenceInfo xmlns:p15="http://schemas.microsoft.com/office/powerpoint/2012/main" userId="a476e018295da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7" d="100"/>
          <a:sy n="67"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62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406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32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5026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08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4011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719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3460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8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868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447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37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86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4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33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65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8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055204"/>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 id="2147484443" r:id="rId12"/>
    <p:sldLayoutId id="2147484444" r:id="rId13"/>
    <p:sldLayoutId id="2147484445" r:id="rId14"/>
    <p:sldLayoutId id="2147484446" r:id="rId15"/>
    <p:sldLayoutId id="2147484447" r:id="rId16"/>
    <p:sldLayoutId id="214748444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MRGI Logo New2">
            <a:extLst>
              <a:ext uri="{FF2B5EF4-FFF2-40B4-BE49-F238E27FC236}">
                <a16:creationId xmlns:a16="http://schemas.microsoft.com/office/drawing/2014/main" id="{743FBD28-7AA8-7F67-03F4-9F282E4A6DB3}"/>
              </a:ext>
            </a:extLst>
          </p:cNvPr>
          <p:cNvPicPr/>
          <p:nvPr/>
        </p:nvPicPr>
        <p:blipFill>
          <a:blip r:embed="rId2" cstate="print"/>
          <a:srcRect/>
          <a:stretch>
            <a:fillRect/>
          </a:stretch>
        </p:blipFill>
        <p:spPr bwMode="auto">
          <a:xfrm>
            <a:off x="1280343" y="185978"/>
            <a:ext cx="1428760" cy="1071570"/>
          </a:xfrm>
          <a:prstGeom prst="rect">
            <a:avLst/>
          </a:prstGeom>
          <a:noFill/>
          <a:ln w="9525">
            <a:noFill/>
            <a:miter lim="800000"/>
            <a:headEnd/>
            <a:tailEnd/>
          </a:ln>
        </p:spPr>
      </p:pic>
      <p:pic>
        <p:nvPicPr>
          <p:cNvPr id="7" name="Picture 6">
            <a:extLst>
              <a:ext uri="{FF2B5EF4-FFF2-40B4-BE49-F238E27FC236}">
                <a16:creationId xmlns:a16="http://schemas.microsoft.com/office/drawing/2014/main" id="{B0E328EE-4993-2C5E-B069-4FA2F223CA58}"/>
              </a:ext>
            </a:extLst>
          </p:cNvPr>
          <p:cNvPicPr/>
          <p:nvPr/>
        </p:nvPicPr>
        <p:blipFill>
          <a:blip r:embed="rId3"/>
          <a:srcRect/>
          <a:stretch>
            <a:fillRect/>
          </a:stretch>
        </p:blipFill>
        <p:spPr bwMode="auto">
          <a:xfrm>
            <a:off x="9608403" y="185978"/>
            <a:ext cx="1285852" cy="1071546"/>
          </a:xfrm>
          <a:prstGeom prst="rect">
            <a:avLst/>
          </a:prstGeom>
          <a:noFill/>
          <a:ln w="9525">
            <a:noFill/>
            <a:miter lim="800000"/>
            <a:headEnd/>
            <a:tailEnd/>
          </a:ln>
        </p:spPr>
      </p:pic>
      <p:sp>
        <p:nvSpPr>
          <p:cNvPr id="9" name="TextBox 8">
            <a:extLst>
              <a:ext uri="{FF2B5EF4-FFF2-40B4-BE49-F238E27FC236}">
                <a16:creationId xmlns:a16="http://schemas.microsoft.com/office/drawing/2014/main" id="{69DA7A40-36E3-53E3-13B3-15729C64E571}"/>
              </a:ext>
            </a:extLst>
          </p:cNvPr>
          <p:cNvSpPr txBox="1"/>
          <p:nvPr/>
        </p:nvSpPr>
        <p:spPr>
          <a:xfrm>
            <a:off x="3110753" y="256362"/>
            <a:ext cx="6096000" cy="1508105"/>
          </a:xfrm>
          <a:prstGeom prst="rect">
            <a:avLst/>
          </a:prstGeom>
          <a:noFill/>
        </p:spPr>
        <p:txBody>
          <a:bodyPr wrap="square">
            <a:spAutoFit/>
          </a:bodyPr>
          <a:lstStyle/>
          <a:p>
            <a:r>
              <a:rPr lang="en-IN" sz="1800" b="1" dirty="0">
                <a:solidFill>
                  <a:schemeClr val="accent1">
                    <a:lumMod val="75000"/>
                  </a:schemeClr>
                </a:solidFill>
                <a:latin typeface="Times New Roman" panose="02020603050405020304" pitchFamily="18" charset="0"/>
                <a:cs typeface="Times New Roman" panose="02020603050405020304" pitchFamily="18" charset="0"/>
              </a:rPr>
              <a:t>                     </a:t>
            </a:r>
            <a:r>
              <a:rPr lang="en-IN" sz="1800" b="1" dirty="0">
                <a:solidFill>
                  <a:schemeClr val="accent1">
                    <a:lumMod val="50000"/>
                  </a:schemeClr>
                </a:solidFill>
                <a:latin typeface="Times New Roman" panose="02020603050405020304" pitchFamily="18" charset="0"/>
                <a:cs typeface="Times New Roman" panose="02020603050405020304" pitchFamily="18" charset="0"/>
              </a:rPr>
              <a:t>CMR TECHNICAL CAMPUS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accent1">
                    <a:lumMod val="50000"/>
                  </a:schemeClr>
                </a:solidFill>
                <a:latin typeface="Times New Roman" panose="02020603050405020304" pitchFamily="18" charset="0"/>
                <a:cs typeface="Times New Roman" panose="02020603050405020304" pitchFamily="18" charset="0"/>
              </a:rPr>
              <a:t>                             UGC (Autonomous)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Kandlakoya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Medchal</a:t>
            </a:r>
            <a:r>
              <a:rPr lang="en-IN" sz="1800" dirty="0">
                <a:solidFill>
                  <a:schemeClr val="tx1"/>
                </a:solidFill>
                <a:latin typeface="Times New Roman" panose="02020603050405020304" pitchFamily="18" charset="0"/>
                <a:cs typeface="Times New Roman" panose="02020603050405020304" pitchFamily="18" charset="0"/>
              </a:rPr>
              <a:t> Road, Hyd-501 401</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p>
          <a:p>
            <a:r>
              <a:rPr lang="en-IN" sz="2000" b="1" dirty="0">
                <a:solidFill>
                  <a:srgbClr val="00B050"/>
                </a:solidFill>
                <a:latin typeface="Times New Roman" panose="02020603050405020304" pitchFamily="18" charset="0"/>
                <a:cs typeface="Times New Roman" panose="02020603050405020304" pitchFamily="18" charset="0"/>
              </a:rPr>
              <a:t>                           Mini Project Review</a:t>
            </a:r>
            <a:endParaRPr lang="en-IN" dirty="0"/>
          </a:p>
        </p:txBody>
      </p:sp>
      <p:sp>
        <p:nvSpPr>
          <p:cNvPr id="11" name="TextBox 10">
            <a:extLst>
              <a:ext uri="{FF2B5EF4-FFF2-40B4-BE49-F238E27FC236}">
                <a16:creationId xmlns:a16="http://schemas.microsoft.com/office/drawing/2014/main" id="{A1CF6DF5-B2EA-EF33-7857-9A86C86C62F1}"/>
              </a:ext>
            </a:extLst>
          </p:cNvPr>
          <p:cNvSpPr txBox="1"/>
          <p:nvPr/>
        </p:nvSpPr>
        <p:spPr>
          <a:xfrm>
            <a:off x="242297" y="1940280"/>
            <a:ext cx="10603832" cy="1046440"/>
          </a:xfrm>
          <a:prstGeom prst="rect">
            <a:avLst/>
          </a:prstGeom>
          <a:noFill/>
        </p:spPr>
        <p:txBody>
          <a:bodyPr wrap="square">
            <a:spAutoFit/>
          </a:bodyPr>
          <a:lstStyle/>
          <a:p>
            <a:r>
              <a:rPr lang="en-US" sz="20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2000" b="1" dirty="0">
                <a:solidFill>
                  <a:schemeClr val="tx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CROWD COUNTING METHOD BASED ON CNN</a:t>
            </a:r>
            <a:endParaRPr lang="en-IN" sz="2400" dirty="0">
              <a:solidFill>
                <a:schemeClr val="tx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1800385-28C3-FD45-1F8D-922D6F50F383}"/>
              </a:ext>
            </a:extLst>
          </p:cNvPr>
          <p:cNvSpPr txBox="1"/>
          <p:nvPr/>
        </p:nvSpPr>
        <p:spPr>
          <a:xfrm>
            <a:off x="1207154" y="3669476"/>
            <a:ext cx="6096000" cy="2092881"/>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Project Guide:</a:t>
            </a:r>
          </a:p>
          <a:p>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Raheem </a:t>
            </a:r>
            <a:r>
              <a:rPr lang="en-US" dirty="0" err="1">
                <a:latin typeface="Times New Roman" panose="02020603050405020304" pitchFamily="18" charset="0"/>
                <a:cs typeface="Times New Roman" panose="02020603050405020304" pitchFamily="18" charset="0"/>
              </a:rPr>
              <a:t>Unnisa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Assistant Professor, CSE Department</a:t>
            </a:r>
          </a:p>
          <a:p>
            <a:endParaRPr lang="en-US"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Project Coordinator:</a:t>
            </a:r>
          </a:p>
          <a:p>
            <a:r>
              <a:rPr lang="en-US" dirty="0">
                <a:latin typeface="Times New Roman" panose="02020603050405020304" pitchFamily="18" charset="0"/>
                <a:cs typeface="Times New Roman" panose="02020603050405020304" pitchFamily="18" charset="0"/>
              </a:rPr>
              <a:t>Prof K. Narasimha Rao</a:t>
            </a:r>
          </a:p>
          <a:p>
            <a:r>
              <a:rPr lang="en-US" dirty="0">
                <a:latin typeface="Times New Roman" panose="02020603050405020304" pitchFamily="18" charset="0"/>
                <a:cs typeface="Times New Roman" panose="02020603050405020304" pitchFamily="18" charset="0"/>
              </a:rPr>
              <a:t>Associate Professor, CSE Department</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5BD74A8-BB27-ED13-40AB-6277953A03FB}"/>
              </a:ext>
            </a:extLst>
          </p:cNvPr>
          <p:cNvSpPr txBox="1"/>
          <p:nvPr/>
        </p:nvSpPr>
        <p:spPr>
          <a:xfrm>
            <a:off x="7203329" y="3786939"/>
            <a:ext cx="6096000" cy="1231106"/>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207R1A0576  : </a:t>
            </a:r>
            <a:r>
              <a:rPr lang="en-US" dirty="0" err="1">
                <a:latin typeface="Times New Roman" panose="02020603050405020304" pitchFamily="18" charset="0"/>
                <a:cs typeface="Times New Roman" panose="02020603050405020304" pitchFamily="18" charset="0"/>
              </a:rPr>
              <a:t>Edula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Saketha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207R1A0578  : Gampa Bhavitha</a:t>
            </a:r>
          </a:p>
          <a:p>
            <a:r>
              <a:rPr lang="en-US" dirty="0">
                <a:latin typeface="Times New Roman" panose="02020603050405020304" pitchFamily="18" charset="0"/>
                <a:cs typeface="Times New Roman" panose="02020603050405020304" pitchFamily="18" charset="0"/>
              </a:rPr>
              <a:t>207R1A0566  : </a:t>
            </a:r>
            <a:r>
              <a:rPr lang="en-US" dirty="0" err="1">
                <a:latin typeface="Times New Roman" panose="02020603050405020304" pitchFamily="18" charset="0"/>
                <a:cs typeface="Times New Roman" panose="02020603050405020304" pitchFamily="18" charset="0"/>
              </a:rPr>
              <a:t>Boddu</a:t>
            </a:r>
            <a:r>
              <a:rPr lang="en-US" dirty="0">
                <a:latin typeface="Times New Roman" panose="02020603050405020304" pitchFamily="18" charset="0"/>
                <a:cs typeface="Times New Roman" panose="02020603050405020304" pitchFamily="18" charset="0"/>
              </a:rPr>
              <a:t> Bharath Kumar</a:t>
            </a:r>
            <a:endParaRPr lang="en-IN" dirty="0"/>
          </a:p>
        </p:txBody>
      </p:sp>
      <p:sp>
        <p:nvSpPr>
          <p:cNvPr id="16" name="TextBox 15">
            <a:extLst>
              <a:ext uri="{FF2B5EF4-FFF2-40B4-BE49-F238E27FC236}">
                <a16:creationId xmlns:a16="http://schemas.microsoft.com/office/drawing/2014/main" id="{569F019B-E1FF-379C-6964-20602C34FBD8}"/>
              </a:ext>
            </a:extLst>
          </p:cNvPr>
          <p:cNvSpPr txBox="1"/>
          <p:nvPr/>
        </p:nvSpPr>
        <p:spPr>
          <a:xfrm>
            <a:off x="3940233" y="2986720"/>
            <a:ext cx="4149019"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                        BATCH NO-15</a:t>
            </a:r>
          </a:p>
        </p:txBody>
      </p:sp>
    </p:spTree>
    <p:extLst>
      <p:ext uri="{BB962C8B-B14F-4D97-AF65-F5344CB8AC3E}">
        <p14:creationId xmlns:p14="http://schemas.microsoft.com/office/powerpoint/2010/main" val="117356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4182-EEF1-E57D-9E69-FCF2BD9C9090}"/>
              </a:ext>
            </a:extLst>
          </p:cNvPr>
          <p:cNvSpPr>
            <a:spLocks noGrp="1"/>
          </p:cNvSpPr>
          <p:nvPr>
            <p:ph type="title"/>
          </p:nvPr>
        </p:nvSpPr>
        <p:spPr>
          <a:xfrm>
            <a:off x="289165" y="499241"/>
            <a:ext cx="3160683" cy="806871"/>
          </a:xfrm>
        </p:spPr>
        <p:txBody>
          <a:bodyPr>
            <a:normAutofit/>
          </a:bodyPr>
          <a:lstStyle/>
          <a:p>
            <a:r>
              <a:rPr lang="en-US" sz="2800" b="1" cap="none" dirty="0">
                <a:latin typeface="Times New Roman" panose="02020603050405020304" pitchFamily="18" charset="0"/>
                <a:cs typeface="Times New Roman" panose="02020603050405020304" pitchFamily="18" charset="0"/>
              </a:rPr>
              <a:t>Modules</a:t>
            </a:r>
            <a:endParaRPr lang="en-IN" sz="28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FF3ED3-5666-425F-3C25-794D019D6E22}"/>
              </a:ext>
            </a:extLst>
          </p:cNvPr>
          <p:cNvSpPr>
            <a:spLocks noGrp="1"/>
          </p:cNvSpPr>
          <p:nvPr>
            <p:ph sz="quarter" idx="13"/>
          </p:nvPr>
        </p:nvSpPr>
        <p:spPr>
          <a:xfrm>
            <a:off x="1163343" y="1777771"/>
            <a:ext cx="10067365" cy="4177552"/>
          </a:xfrm>
        </p:spPr>
        <p:txBody>
          <a:bodyPr>
            <a:normAutofit/>
          </a:bodyPr>
          <a:lstStyle/>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Add Product Details</a:t>
            </a: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Train Model</a:t>
            </a:r>
          </a:p>
          <a:p>
            <a:pPr>
              <a:buFont typeface="Wingdings" panose="05000000000000000000" pitchFamily="2" charset="2"/>
              <a:buChar char="Ø"/>
            </a:pPr>
            <a:r>
              <a:rPr lang="en-IN" cap="none" dirty="0">
                <a:latin typeface="Times New Roman" panose="02020603050405020304" pitchFamily="18" charset="0"/>
                <a:cs typeface="Times New Roman" panose="02020603050405020304" pitchFamily="18" charset="0"/>
              </a:rPr>
              <a:t>Add/Remove Product from Basket</a:t>
            </a:r>
          </a:p>
        </p:txBody>
      </p:sp>
    </p:spTree>
    <p:extLst>
      <p:ext uri="{BB962C8B-B14F-4D97-AF65-F5344CB8AC3E}">
        <p14:creationId xmlns:p14="http://schemas.microsoft.com/office/powerpoint/2010/main" val="325331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ABA6-CDC5-4371-1E3B-1BFFA4A94AA8}"/>
              </a:ext>
            </a:extLst>
          </p:cNvPr>
          <p:cNvSpPr>
            <a:spLocks noGrp="1"/>
          </p:cNvSpPr>
          <p:nvPr>
            <p:ph type="title"/>
          </p:nvPr>
        </p:nvSpPr>
        <p:spPr>
          <a:xfrm>
            <a:off x="1171682" y="3189778"/>
            <a:ext cx="10364451" cy="1596177"/>
          </a:xfrm>
        </p:spPr>
        <p:txBody>
          <a:bodyPr>
            <a:normAutofit fontScale="90000"/>
          </a:bodyPr>
          <a:lstStyle/>
          <a:p>
            <a:pPr algn="l"/>
            <a:r>
              <a:rPr lang="en-US" sz="2200" b="1" cap="none" dirty="0">
                <a:latin typeface="Times New Roman" panose="02020603050405020304" pitchFamily="18" charset="0"/>
                <a:cs typeface="Times New Roman" panose="02020603050405020304" pitchFamily="18" charset="0"/>
              </a:rPr>
              <a:t>Add Product details</a:t>
            </a:r>
            <a:br>
              <a:rPr lang="en-US" sz="2200" b="1" cap="none" dirty="0">
                <a:latin typeface="Times New Roman" panose="02020603050405020304" pitchFamily="18" charset="0"/>
                <a:cs typeface="Times New Roman" panose="02020603050405020304" pitchFamily="18" charset="0"/>
              </a:rPr>
            </a:br>
            <a:br>
              <a:rPr lang="en-US" sz="2200" b="1" cap="none" dirty="0">
                <a:latin typeface="Times New Roman" panose="02020603050405020304" pitchFamily="18" charset="0"/>
                <a:cs typeface="Times New Roman" panose="02020603050405020304" pitchFamily="18" charset="0"/>
              </a:rPr>
            </a:br>
            <a:r>
              <a:rPr lang="en-US" sz="2200" cap="none" dirty="0">
                <a:latin typeface="Times New Roman" panose="02020603050405020304" pitchFamily="18" charset="0"/>
                <a:cs typeface="Times New Roman" panose="02020603050405020304" pitchFamily="18" charset="0"/>
              </a:rPr>
              <a:t>To built project we used some sample products image to train product identification models</a:t>
            </a:r>
            <a:br>
              <a:rPr lang="en-US" sz="2200" cap="none" dirty="0">
                <a:latin typeface="Times New Roman" panose="02020603050405020304" pitchFamily="18" charset="0"/>
                <a:cs typeface="Times New Roman" panose="02020603050405020304" pitchFamily="18" charset="0"/>
              </a:rPr>
            </a:br>
            <a:br>
              <a:rPr lang="en-US" sz="2200" cap="none" dirty="0">
                <a:latin typeface="Times New Roman" panose="02020603050405020304" pitchFamily="18" charset="0"/>
                <a:cs typeface="Times New Roman" panose="02020603050405020304" pitchFamily="18" charset="0"/>
              </a:rPr>
            </a:br>
            <a:r>
              <a:rPr lang="en-US" sz="2200" b="1" cap="none" dirty="0">
                <a:latin typeface="Times New Roman" panose="02020603050405020304" pitchFamily="18" charset="0"/>
                <a:cs typeface="Times New Roman" panose="02020603050405020304" pitchFamily="18" charset="0"/>
              </a:rPr>
              <a:t>Train Model</a:t>
            </a:r>
            <a:br>
              <a:rPr lang="en-US" sz="1400" cap="none" dirty="0">
                <a:latin typeface="Times New Roman" panose="02020603050405020304" pitchFamily="18" charset="0"/>
                <a:cs typeface="Times New Roman" panose="02020603050405020304" pitchFamily="18" charset="0"/>
              </a:rPr>
            </a:br>
            <a:br>
              <a:rPr lang="en-US" sz="1400" cap="none" dirty="0">
                <a:latin typeface="Times New Roman" panose="02020603050405020304" pitchFamily="18" charset="0"/>
                <a:cs typeface="Times New Roman" panose="02020603050405020304" pitchFamily="18" charset="0"/>
              </a:rPr>
            </a:br>
            <a:br>
              <a:rPr lang="en-US" sz="1400" cap="none" dirty="0">
                <a:latin typeface="Times New Roman" panose="02020603050405020304" pitchFamily="18" charset="0"/>
                <a:cs typeface="Times New Roman" panose="02020603050405020304" pitchFamily="18" charset="0"/>
              </a:rPr>
            </a:br>
            <a:r>
              <a:rPr lang="en-US" sz="2200" cap="none" dirty="0">
                <a:effectLst/>
                <a:latin typeface="Times New Roman" panose="02020603050405020304" pitchFamily="18" charset="0"/>
                <a:ea typeface="Calibri" panose="020F0502020204030204" pitchFamily="34" charset="0"/>
              </a:rPr>
              <a:t>In this Module screen train model generated with 100% accuracy and now show product to web cam.</a:t>
            </a:r>
            <a:br>
              <a:rPr lang="en-US" sz="2200" cap="none" dirty="0">
                <a:latin typeface="Times New Roman" panose="02020603050405020304" pitchFamily="18" charset="0"/>
                <a:ea typeface="Calibri" panose="020F0502020204030204" pitchFamily="34" charset="0"/>
              </a:rPr>
            </a:br>
            <a:br>
              <a:rPr lang="en-US" sz="2200" cap="none" dirty="0">
                <a:latin typeface="Times New Roman" panose="02020603050405020304" pitchFamily="18" charset="0"/>
                <a:ea typeface="Calibri" panose="020F0502020204030204" pitchFamily="34" charset="0"/>
              </a:rPr>
            </a:br>
            <a:r>
              <a:rPr lang="en-IN" sz="2200" b="1" cap="none" dirty="0">
                <a:latin typeface="Times New Roman" panose="02020603050405020304" pitchFamily="18" charset="0"/>
                <a:cs typeface="Times New Roman" panose="02020603050405020304" pitchFamily="18" charset="0"/>
              </a:rPr>
              <a:t>Add/Remove Product from Basket</a:t>
            </a:r>
            <a:br>
              <a:rPr lang="en-IN" sz="2200" b="1" cap="none" dirty="0">
                <a:latin typeface="Times New Roman" panose="02020603050405020304" pitchFamily="18" charset="0"/>
                <a:cs typeface="Times New Roman" panose="02020603050405020304" pitchFamily="18" charset="0"/>
              </a:rPr>
            </a:br>
            <a:br>
              <a:rPr lang="en-IN" sz="2200" b="1" cap="none" dirty="0">
                <a:latin typeface="Times New Roman" panose="02020603050405020304" pitchFamily="18" charset="0"/>
                <a:cs typeface="Times New Roman" panose="02020603050405020304" pitchFamily="18" charset="0"/>
              </a:rPr>
            </a:b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To allow application to identify product image and then show in text area and if we again show same product then application will remove from text area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2200" b="1" cap="none" dirty="0">
                <a:latin typeface="Times New Roman" panose="02020603050405020304" pitchFamily="18" charset="0"/>
                <a:cs typeface="Times New Roman" panose="02020603050405020304" pitchFamily="18" charset="0"/>
              </a:rPr>
            </a:br>
            <a:br>
              <a:rPr lang="en-IN" sz="2200" b="1" cap="none" dirty="0">
                <a:latin typeface="Times New Roman" panose="02020603050405020304" pitchFamily="18" charset="0"/>
                <a:cs typeface="Times New Roman" panose="02020603050405020304" pitchFamily="18" charset="0"/>
              </a:rPr>
            </a:br>
            <a:br>
              <a:rPr lang="en-IN" sz="1400" cap="none" dirty="0">
                <a:latin typeface="Times New Roman" panose="02020603050405020304" pitchFamily="18" charset="0"/>
                <a:cs typeface="Times New Roman" panose="02020603050405020304" pitchFamily="18" charset="0"/>
              </a:rPr>
            </a:br>
            <a:br>
              <a:rPr lang="en-US" sz="2200" cap="none" dirty="0">
                <a:latin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sz="2000" cap="none" dirty="0">
                <a:latin typeface="Times New Roman" panose="02020603050405020304" pitchFamily="18" charset="0"/>
                <a:cs typeface="Times New Roman" panose="02020603050405020304" pitchFamily="18" charset="0"/>
              </a:rPr>
            </a:br>
            <a:br>
              <a:rPr lang="en-US" sz="1200" cap="none" dirty="0">
                <a:latin typeface="Times New Roman" panose="02020603050405020304" pitchFamily="18" charset="0"/>
                <a:cs typeface="Times New Roman" panose="02020603050405020304" pitchFamily="18" charset="0"/>
              </a:rPr>
            </a:br>
            <a:endParaRPr lang="en-IN" sz="2000" b="1" dirty="0"/>
          </a:p>
        </p:txBody>
      </p:sp>
    </p:spTree>
    <p:extLst>
      <p:ext uri="{BB962C8B-B14F-4D97-AF65-F5344CB8AC3E}">
        <p14:creationId xmlns:p14="http://schemas.microsoft.com/office/powerpoint/2010/main" val="51769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F8DC-E6EC-3151-80B7-2AE7120480F2}"/>
              </a:ext>
            </a:extLst>
          </p:cNvPr>
          <p:cNvSpPr>
            <a:spLocks noGrp="1"/>
          </p:cNvSpPr>
          <p:nvPr>
            <p:ph type="title"/>
          </p:nvPr>
        </p:nvSpPr>
        <p:spPr>
          <a:xfrm>
            <a:off x="922014" y="336153"/>
            <a:ext cx="4814672" cy="995130"/>
          </a:xfrm>
        </p:spPr>
        <p:txBody>
          <a:bodyPr>
            <a:normAutofit/>
          </a:bodyPr>
          <a:lstStyle/>
          <a:p>
            <a:r>
              <a:rPr lang="en-US" sz="2800" b="1" dirty="0">
                <a:latin typeface="Times New Roman" panose="02020603050405020304" pitchFamily="18" charset="0"/>
                <a:cs typeface="Times New Roman" panose="02020603050405020304" pitchFamily="18" charset="0"/>
              </a:rPr>
              <a:t>Use case diagram</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E1A4968-F04E-3404-FD9F-842067169F77}"/>
              </a:ext>
            </a:extLst>
          </p:cNvPr>
          <p:cNvPicPr>
            <a:picLocks noGrp="1" noChangeAspect="1"/>
          </p:cNvPicPr>
          <p:nvPr>
            <p:ph sz="quarter" idx="13"/>
          </p:nvPr>
        </p:nvPicPr>
        <p:blipFill>
          <a:blip r:embed="rId2"/>
          <a:stretch>
            <a:fillRect/>
          </a:stretch>
        </p:blipFill>
        <p:spPr>
          <a:xfrm>
            <a:off x="2659380" y="1988821"/>
            <a:ext cx="6873240" cy="3802380"/>
          </a:xfrm>
        </p:spPr>
      </p:pic>
    </p:spTree>
    <p:extLst>
      <p:ext uri="{BB962C8B-B14F-4D97-AF65-F5344CB8AC3E}">
        <p14:creationId xmlns:p14="http://schemas.microsoft.com/office/powerpoint/2010/main" val="3525096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314B-1FB7-4677-F68A-373F05F23CAE}"/>
              </a:ext>
            </a:extLst>
          </p:cNvPr>
          <p:cNvSpPr>
            <a:spLocks noGrp="1"/>
          </p:cNvSpPr>
          <p:nvPr>
            <p:ph type="title"/>
          </p:nvPr>
        </p:nvSpPr>
        <p:spPr>
          <a:xfrm>
            <a:off x="745998" y="404333"/>
            <a:ext cx="4155766" cy="981683"/>
          </a:xfrm>
        </p:spPr>
        <p:txBody>
          <a:bodyPr>
            <a:normAutofit/>
          </a:bodyPr>
          <a:lstStyle/>
          <a:p>
            <a:r>
              <a:rPr lang="en-US" sz="2800" b="1" dirty="0">
                <a:latin typeface="Times New Roman" panose="02020603050405020304" pitchFamily="18" charset="0"/>
                <a:cs typeface="Times New Roman" panose="02020603050405020304" pitchFamily="18" charset="0"/>
              </a:rPr>
              <a:t>class diagram</a:t>
            </a:r>
            <a:endParaRPr lang="en-IN" sz="2800" b="1"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DE059550-7843-C94B-5EA0-36C9680165FF}"/>
              </a:ext>
            </a:extLst>
          </p:cNvPr>
          <p:cNvPicPr>
            <a:picLocks noGrp="1" noChangeAspect="1"/>
          </p:cNvPicPr>
          <p:nvPr>
            <p:ph sz="quarter" idx="13"/>
          </p:nvPr>
        </p:nvPicPr>
        <p:blipFill>
          <a:blip r:embed="rId2"/>
          <a:stretch>
            <a:fillRect/>
          </a:stretch>
        </p:blipFill>
        <p:spPr>
          <a:xfrm>
            <a:off x="2217420" y="1981201"/>
            <a:ext cx="7360920" cy="3703320"/>
          </a:xfrm>
        </p:spPr>
      </p:pic>
    </p:spTree>
    <p:extLst>
      <p:ext uri="{BB962C8B-B14F-4D97-AF65-F5344CB8AC3E}">
        <p14:creationId xmlns:p14="http://schemas.microsoft.com/office/powerpoint/2010/main" val="185250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2187-3792-1F95-EFB3-1D754CF96D1B}"/>
              </a:ext>
            </a:extLst>
          </p:cNvPr>
          <p:cNvSpPr>
            <a:spLocks noGrp="1"/>
          </p:cNvSpPr>
          <p:nvPr>
            <p:ph type="title"/>
          </p:nvPr>
        </p:nvSpPr>
        <p:spPr>
          <a:xfrm>
            <a:off x="711344" y="273861"/>
            <a:ext cx="4666754" cy="1008577"/>
          </a:xfrm>
        </p:spPr>
        <p:txBody>
          <a:bodyPr>
            <a:normAutofit/>
          </a:bodyPr>
          <a:lstStyle/>
          <a:p>
            <a:r>
              <a:rPr lang="en-US" sz="2800" b="1" dirty="0">
                <a:latin typeface="Times New Roman" panose="02020603050405020304" pitchFamily="18" charset="0"/>
                <a:cs typeface="Times New Roman" panose="02020603050405020304" pitchFamily="18" charset="0"/>
              </a:rPr>
              <a:t>Sequence diagram</a:t>
            </a:r>
            <a:endParaRPr lang="en-IN" sz="28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9D5A31B-543B-FDFA-C1AB-1AE53042FB0E}"/>
              </a:ext>
            </a:extLst>
          </p:cNvPr>
          <p:cNvPicPr>
            <a:picLocks noGrp="1" noChangeAspect="1"/>
          </p:cNvPicPr>
          <p:nvPr>
            <p:ph sz="quarter" idx="13"/>
          </p:nvPr>
        </p:nvPicPr>
        <p:blipFill>
          <a:blip r:embed="rId2"/>
          <a:stretch>
            <a:fillRect/>
          </a:stretch>
        </p:blipFill>
        <p:spPr>
          <a:xfrm>
            <a:off x="2072641" y="1726883"/>
            <a:ext cx="8644665" cy="3957637"/>
          </a:xfrm>
        </p:spPr>
      </p:pic>
    </p:spTree>
    <p:extLst>
      <p:ext uri="{BB962C8B-B14F-4D97-AF65-F5344CB8AC3E}">
        <p14:creationId xmlns:p14="http://schemas.microsoft.com/office/powerpoint/2010/main" val="202321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F256-33AA-72AD-E511-8B4CFD34A0C2}"/>
              </a:ext>
            </a:extLst>
          </p:cNvPr>
          <p:cNvSpPr>
            <a:spLocks noGrp="1"/>
          </p:cNvSpPr>
          <p:nvPr>
            <p:ph type="title"/>
          </p:nvPr>
        </p:nvSpPr>
        <p:spPr>
          <a:xfrm>
            <a:off x="798445" y="239576"/>
            <a:ext cx="4465049" cy="1129601"/>
          </a:xfrm>
        </p:spPr>
        <p:txBody>
          <a:bodyPr>
            <a:normAutofit/>
          </a:bodyPr>
          <a:lstStyle/>
          <a:p>
            <a:r>
              <a:rPr lang="en-US" sz="2800" b="1" dirty="0">
                <a:latin typeface="Times New Roman" panose="02020603050405020304" pitchFamily="18" charset="0"/>
                <a:cs typeface="Times New Roman" panose="02020603050405020304" pitchFamily="18" charset="0"/>
              </a:rPr>
              <a:t>Activity diagram</a:t>
            </a:r>
            <a:endParaRPr lang="en-IN" sz="28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FC3F373-0E99-1E8C-A7AC-1F57466E5F20}"/>
              </a:ext>
            </a:extLst>
          </p:cNvPr>
          <p:cNvPicPr>
            <a:picLocks noGrp="1" noChangeAspect="1"/>
          </p:cNvPicPr>
          <p:nvPr>
            <p:ph sz="quarter" idx="13"/>
          </p:nvPr>
        </p:nvPicPr>
        <p:blipFill>
          <a:blip r:embed="rId2"/>
          <a:stretch>
            <a:fillRect/>
          </a:stretch>
        </p:blipFill>
        <p:spPr>
          <a:xfrm>
            <a:off x="3192780" y="1376797"/>
            <a:ext cx="5189219" cy="4879223"/>
          </a:xfrm>
        </p:spPr>
      </p:pic>
    </p:spTree>
    <p:extLst>
      <p:ext uri="{BB962C8B-B14F-4D97-AF65-F5344CB8AC3E}">
        <p14:creationId xmlns:p14="http://schemas.microsoft.com/office/powerpoint/2010/main" val="310508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9DA7-FABC-1A24-38C5-EE9C1C577C20}"/>
              </a:ext>
            </a:extLst>
          </p:cNvPr>
          <p:cNvSpPr>
            <a:spLocks noGrp="1"/>
          </p:cNvSpPr>
          <p:nvPr>
            <p:ph type="title"/>
          </p:nvPr>
        </p:nvSpPr>
        <p:spPr>
          <a:xfrm>
            <a:off x="913775" y="0"/>
            <a:ext cx="3577543" cy="1277471"/>
          </a:xfrm>
        </p:spPr>
        <p:txBody>
          <a:bodyPr>
            <a:normAutofit/>
          </a:bodyPr>
          <a:lstStyle/>
          <a:p>
            <a:r>
              <a:rPr lang="en-IN" sz="2800" b="1" dirty="0">
                <a:latin typeface="Times New Roman" panose="02020603050405020304" pitchFamily="18" charset="0"/>
                <a:cs typeface="Times New Roman" panose="02020603050405020304" pitchFamily="18" charset="0"/>
              </a:rPr>
              <a:t>Sample code</a:t>
            </a:r>
          </a:p>
        </p:txBody>
      </p:sp>
      <p:pic>
        <p:nvPicPr>
          <p:cNvPr id="11" name="Picture 10">
            <a:extLst>
              <a:ext uri="{FF2B5EF4-FFF2-40B4-BE49-F238E27FC236}">
                <a16:creationId xmlns:a16="http://schemas.microsoft.com/office/drawing/2014/main" id="{9BCA106D-81C9-EF1D-50D8-2ED05999713E}"/>
              </a:ext>
            </a:extLst>
          </p:cNvPr>
          <p:cNvPicPr>
            <a:picLocks noChangeAspect="1"/>
          </p:cNvPicPr>
          <p:nvPr/>
        </p:nvPicPr>
        <p:blipFill>
          <a:blip r:embed="rId2"/>
          <a:stretch>
            <a:fillRect/>
          </a:stretch>
        </p:blipFill>
        <p:spPr>
          <a:xfrm>
            <a:off x="1417263" y="887505"/>
            <a:ext cx="9860962" cy="5618069"/>
          </a:xfrm>
          <a:prstGeom prst="rect">
            <a:avLst/>
          </a:prstGeom>
        </p:spPr>
      </p:pic>
    </p:spTree>
    <p:extLst>
      <p:ext uri="{BB962C8B-B14F-4D97-AF65-F5344CB8AC3E}">
        <p14:creationId xmlns:p14="http://schemas.microsoft.com/office/powerpoint/2010/main" val="258202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239BF0-0CEA-D0E3-11FD-F69BEEDDEC26}"/>
              </a:ext>
            </a:extLst>
          </p:cNvPr>
          <p:cNvPicPr>
            <a:picLocks noChangeAspect="1"/>
          </p:cNvPicPr>
          <p:nvPr/>
        </p:nvPicPr>
        <p:blipFill>
          <a:blip r:embed="rId2"/>
          <a:stretch>
            <a:fillRect/>
          </a:stretch>
        </p:blipFill>
        <p:spPr>
          <a:xfrm>
            <a:off x="1418572" y="712694"/>
            <a:ext cx="9944194" cy="5874284"/>
          </a:xfrm>
          <a:prstGeom prst="rect">
            <a:avLst/>
          </a:prstGeom>
        </p:spPr>
      </p:pic>
    </p:spTree>
    <p:extLst>
      <p:ext uri="{BB962C8B-B14F-4D97-AF65-F5344CB8AC3E}">
        <p14:creationId xmlns:p14="http://schemas.microsoft.com/office/powerpoint/2010/main" val="141249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EDC394-F42F-5225-D424-19C9E61DA896}"/>
              </a:ext>
            </a:extLst>
          </p:cNvPr>
          <p:cNvPicPr>
            <a:picLocks noChangeAspect="1"/>
          </p:cNvPicPr>
          <p:nvPr/>
        </p:nvPicPr>
        <p:blipFill>
          <a:blip r:embed="rId2"/>
          <a:stretch>
            <a:fillRect/>
          </a:stretch>
        </p:blipFill>
        <p:spPr>
          <a:xfrm>
            <a:off x="1418540" y="631305"/>
            <a:ext cx="9917331" cy="5769495"/>
          </a:xfrm>
          <a:prstGeom prst="rect">
            <a:avLst/>
          </a:prstGeom>
        </p:spPr>
      </p:pic>
    </p:spTree>
    <p:extLst>
      <p:ext uri="{BB962C8B-B14F-4D97-AF65-F5344CB8AC3E}">
        <p14:creationId xmlns:p14="http://schemas.microsoft.com/office/powerpoint/2010/main" val="325504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C28B01-61CF-4008-250E-C789F0A75AED}"/>
              </a:ext>
            </a:extLst>
          </p:cNvPr>
          <p:cNvPicPr>
            <a:picLocks noChangeAspect="1"/>
          </p:cNvPicPr>
          <p:nvPr/>
        </p:nvPicPr>
        <p:blipFill>
          <a:blip r:embed="rId2"/>
          <a:stretch>
            <a:fillRect/>
          </a:stretch>
        </p:blipFill>
        <p:spPr>
          <a:xfrm>
            <a:off x="1404282" y="719018"/>
            <a:ext cx="9877799" cy="5856594"/>
          </a:xfrm>
          <a:prstGeom prst="rect">
            <a:avLst/>
          </a:prstGeom>
        </p:spPr>
      </p:pic>
    </p:spTree>
    <p:extLst>
      <p:ext uri="{BB962C8B-B14F-4D97-AF65-F5344CB8AC3E}">
        <p14:creationId xmlns:p14="http://schemas.microsoft.com/office/powerpoint/2010/main" val="340818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82D51C-8FEC-F58D-4CC7-AB8B3263C79A}"/>
              </a:ext>
            </a:extLst>
          </p:cNvPr>
          <p:cNvSpPr txBox="1"/>
          <p:nvPr/>
        </p:nvSpPr>
        <p:spPr>
          <a:xfrm>
            <a:off x="1138516" y="833800"/>
            <a:ext cx="9625263" cy="4483600"/>
          </a:xfrm>
          <a:prstGeom prst="rect">
            <a:avLst/>
          </a:prstGeom>
          <a:noFill/>
        </p:spPr>
        <p:txBody>
          <a:bodyPr wrap="square">
            <a:spAutoFit/>
          </a:bodyPr>
          <a:lstStyle/>
          <a:p>
            <a:pPr>
              <a:lnSpc>
                <a:spcPct val="115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ABSTRACT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Crowd counting is an important research topic in the field of computer vision. The multi-column convolution neural network (MCNN) has been used in this field and achieved competitive performance. </a:t>
            </a:r>
          </a:p>
          <a:p>
            <a:pPr marL="342900" indent="-342900" algn="just">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However, when the crowd distribution is uneven, the accuracy of crowd counting based on the MCNN still needs to be improved. In order to adapt to uneven crowd distributions, crowd global density feature is taken into account. </a:t>
            </a:r>
          </a:p>
          <a:p>
            <a:pPr marL="342900" indent="-342900" algn="just">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global density features are extracted and added to the MCNN through the cascaded learning method. Because some detailed features during the down-sampling process will be lost in the MCNN and it will affect the accuracy of the density map, an improved MCNN structure is proposed. </a:t>
            </a:r>
          </a:p>
        </p:txBody>
      </p:sp>
    </p:spTree>
    <p:extLst>
      <p:ext uri="{BB962C8B-B14F-4D97-AF65-F5344CB8AC3E}">
        <p14:creationId xmlns:p14="http://schemas.microsoft.com/office/powerpoint/2010/main" val="449886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7E6E-9571-8611-6376-FB3CEEDF364E}"/>
              </a:ext>
            </a:extLst>
          </p:cNvPr>
          <p:cNvSpPr>
            <a:spLocks noGrp="1"/>
          </p:cNvSpPr>
          <p:nvPr>
            <p:ph type="title"/>
          </p:nvPr>
        </p:nvSpPr>
        <p:spPr>
          <a:xfrm>
            <a:off x="765857" y="470555"/>
            <a:ext cx="2515225" cy="806871"/>
          </a:xfrm>
        </p:spPr>
        <p:txBody>
          <a:bodyPr>
            <a:normAutofit/>
          </a:bodyPr>
          <a:lstStyle/>
          <a:p>
            <a:r>
              <a:rPr lang="en-IN" sz="28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CB97BE77-B767-1C5C-4795-6E7508E07726}"/>
              </a:ext>
            </a:extLst>
          </p:cNvPr>
          <p:cNvPicPr>
            <a:picLocks noChangeAspect="1"/>
          </p:cNvPicPr>
          <p:nvPr/>
        </p:nvPicPr>
        <p:blipFill>
          <a:blip r:embed="rId2"/>
          <a:stretch>
            <a:fillRect/>
          </a:stretch>
        </p:blipFill>
        <p:spPr>
          <a:xfrm>
            <a:off x="1304364" y="1290918"/>
            <a:ext cx="9977718" cy="5083033"/>
          </a:xfrm>
          <a:prstGeom prst="rect">
            <a:avLst/>
          </a:prstGeom>
        </p:spPr>
      </p:pic>
    </p:spTree>
    <p:extLst>
      <p:ext uri="{BB962C8B-B14F-4D97-AF65-F5344CB8AC3E}">
        <p14:creationId xmlns:p14="http://schemas.microsoft.com/office/powerpoint/2010/main" val="296487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E0BBBA-86CB-7267-CBD5-1D058ADC178F}"/>
              </a:ext>
            </a:extLst>
          </p:cNvPr>
          <p:cNvPicPr>
            <a:picLocks noChangeAspect="1"/>
          </p:cNvPicPr>
          <p:nvPr/>
        </p:nvPicPr>
        <p:blipFill>
          <a:blip r:embed="rId2"/>
          <a:stretch>
            <a:fillRect/>
          </a:stretch>
        </p:blipFill>
        <p:spPr>
          <a:xfrm>
            <a:off x="1398494" y="847164"/>
            <a:ext cx="10152529" cy="5553635"/>
          </a:xfrm>
          <a:prstGeom prst="rect">
            <a:avLst/>
          </a:prstGeom>
        </p:spPr>
      </p:pic>
    </p:spTree>
    <p:extLst>
      <p:ext uri="{BB962C8B-B14F-4D97-AF65-F5344CB8AC3E}">
        <p14:creationId xmlns:p14="http://schemas.microsoft.com/office/powerpoint/2010/main" val="157946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B19C7F-8214-07B3-5FF6-66BAAB734FD2}"/>
              </a:ext>
            </a:extLst>
          </p:cNvPr>
          <p:cNvSpPr txBox="1"/>
          <p:nvPr/>
        </p:nvSpPr>
        <p:spPr>
          <a:xfrm>
            <a:off x="1199149" y="741653"/>
            <a:ext cx="8438148" cy="4912883"/>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algn="just">
              <a:lnSpc>
                <a:spcPct val="107000"/>
              </a:lnSpc>
              <a:spcAft>
                <a:spcPts val="800"/>
              </a:spcAf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In this Project, an improved Convolutional Neural Network combined with global density feature is proposed. It is different from existing crowd counting methods. </a:t>
            </a:r>
          </a:p>
          <a:p>
            <a:pPr marL="342900" indent="-34290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 proposed method focuses on uneven crowd distribution. Moreover, the max-</a:t>
            </a:r>
            <a:r>
              <a:rPr lang="en-US" sz="2000" dirty="0" err="1">
                <a:effectLst/>
                <a:latin typeface="Times New Roman" panose="02020603050405020304" pitchFamily="18" charset="0"/>
                <a:ea typeface="Calibri" panose="020F0502020204030204" pitchFamily="34" charset="0"/>
              </a:rPr>
              <a:t>ave</a:t>
            </a:r>
            <a:r>
              <a:rPr lang="en-US" sz="2000" dirty="0">
                <a:effectLst/>
                <a:latin typeface="Times New Roman" panose="02020603050405020304" pitchFamily="18" charset="0"/>
                <a:ea typeface="Calibri" panose="020F0502020204030204" pitchFamily="34" charset="0"/>
              </a:rPr>
              <a:t> pooling and deconvolutional layers are used to generate a more comprehensive density map. </a:t>
            </a:r>
          </a:p>
          <a:p>
            <a:pPr marL="342900" indent="-34290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 experimental results show that the proposed method achieves competitive performance on different crowd datasets. Due to the high density crowd, some backgrounds will be taken as people by mistakes. </a:t>
            </a:r>
          </a:p>
          <a:p>
            <a:pPr marL="342900" indent="-342900"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It will bring about noise in the estimated density map and influence the counting results. For the future </a:t>
            </a:r>
            <a:r>
              <a:rPr lang="en-US" sz="2000" dirty="0" err="1">
                <a:effectLst/>
                <a:latin typeface="Times New Roman" panose="02020603050405020304" pitchFamily="18" charset="0"/>
                <a:ea typeface="Calibri" panose="020F0502020204030204" pitchFamily="34" charset="0"/>
              </a:rPr>
              <a:t>work,we</a:t>
            </a:r>
            <a:r>
              <a:rPr lang="en-US" sz="2000" dirty="0">
                <a:effectLst/>
                <a:latin typeface="Times New Roman" panose="02020603050405020304" pitchFamily="18" charset="0"/>
                <a:ea typeface="Calibri" panose="020F0502020204030204" pitchFamily="34" charset="0"/>
              </a:rPr>
              <a:t> will focus on reducing the noise in the estimated density map and improving the accuracy of counting</a:t>
            </a:r>
            <a:endParaRPr lang="en-IN" sz="2000" dirty="0"/>
          </a:p>
        </p:txBody>
      </p:sp>
    </p:spTree>
    <p:extLst>
      <p:ext uri="{BB962C8B-B14F-4D97-AF65-F5344CB8AC3E}">
        <p14:creationId xmlns:p14="http://schemas.microsoft.com/office/powerpoint/2010/main" val="3540451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FC7A-8DE6-7027-37B2-0356195A03FD}"/>
              </a:ext>
            </a:extLst>
          </p:cNvPr>
          <p:cNvSpPr>
            <a:spLocks noGrp="1"/>
          </p:cNvSpPr>
          <p:nvPr>
            <p:ph type="title"/>
          </p:nvPr>
        </p:nvSpPr>
        <p:spPr>
          <a:xfrm>
            <a:off x="913775" y="618517"/>
            <a:ext cx="3550649" cy="645507"/>
          </a:xfrm>
        </p:spPr>
        <p:txBody>
          <a:bodyPr>
            <a:normAutofit/>
          </a:bodyPr>
          <a:lstStyle/>
          <a:p>
            <a:r>
              <a:rPr lang="en-IN" sz="28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DBA64E44-0003-E2A3-6DDD-060F05C9B961}"/>
              </a:ext>
            </a:extLst>
          </p:cNvPr>
          <p:cNvSpPr>
            <a:spLocks noGrp="1"/>
          </p:cNvSpPr>
          <p:nvPr>
            <p:ph sz="quarter" idx="13"/>
          </p:nvPr>
        </p:nvSpPr>
        <p:spPr>
          <a:xfrm>
            <a:off x="1210234" y="1748117"/>
            <a:ext cx="10067365" cy="4043081"/>
          </a:xfrm>
        </p:spPr>
        <p:txBody>
          <a:bodyPr/>
          <a:lstStyle/>
          <a:p>
            <a:pPr marL="457200" indent="-457200">
              <a:buFont typeface="+mj-lt"/>
              <a:buAutoNum type="arabicPeriod"/>
            </a:pPr>
            <a:r>
              <a:rPr lang="en-IN" cap="none" dirty="0">
                <a:latin typeface="Times New Roman" panose="02020603050405020304" pitchFamily="18" charset="0"/>
                <a:cs typeface="Times New Roman" panose="02020603050405020304" pitchFamily="18" charset="0"/>
              </a:rPr>
              <a:t>Improved Accuracy</a:t>
            </a:r>
          </a:p>
          <a:p>
            <a:pPr marL="457200" indent="-457200">
              <a:buFont typeface="+mj-lt"/>
              <a:buAutoNum type="arabicPeriod"/>
            </a:pPr>
            <a:r>
              <a:rPr lang="en-IN" cap="none" dirty="0">
                <a:latin typeface="Times New Roman" panose="02020603050405020304" pitchFamily="18" charset="0"/>
                <a:cs typeface="Times New Roman" panose="02020603050405020304" pitchFamily="18" charset="0"/>
              </a:rPr>
              <a:t>Real-time Applications</a:t>
            </a:r>
          </a:p>
          <a:p>
            <a:pPr marL="457200" indent="-457200">
              <a:buFont typeface="+mj-lt"/>
              <a:buAutoNum type="arabicPeriod"/>
            </a:pPr>
            <a:r>
              <a:rPr lang="en-IN" cap="none" dirty="0">
                <a:latin typeface="Times New Roman" panose="02020603050405020304" pitchFamily="18" charset="0"/>
                <a:cs typeface="Times New Roman" panose="02020603050405020304" pitchFamily="18" charset="0"/>
              </a:rPr>
              <a:t>Dataset Diversity</a:t>
            </a:r>
          </a:p>
          <a:p>
            <a:pPr marL="457200" indent="-457200">
              <a:buFont typeface="+mj-lt"/>
              <a:buAutoNum type="arabicPeriod"/>
            </a:pPr>
            <a:r>
              <a:rPr lang="en-IN" cap="none" dirty="0">
                <a:latin typeface="Times New Roman" panose="02020603050405020304" pitchFamily="18" charset="0"/>
                <a:cs typeface="Times New Roman" panose="02020603050405020304" pitchFamily="18" charset="0"/>
              </a:rPr>
              <a:t>Human-AI Collaboration</a:t>
            </a:r>
          </a:p>
          <a:p>
            <a:pPr marL="457200" indent="-457200">
              <a:buFont typeface="+mj-lt"/>
              <a:buAutoNum type="arabicPeriod"/>
            </a:pPr>
            <a:r>
              <a:rPr lang="en-IN" cap="none" dirty="0">
                <a:latin typeface="Times New Roman" panose="02020603050405020304" pitchFamily="18" charset="0"/>
                <a:cs typeface="Times New Roman" panose="02020603050405020304" pitchFamily="18" charset="0"/>
              </a:rPr>
              <a:t>Transfer Learning</a:t>
            </a:r>
          </a:p>
        </p:txBody>
      </p:sp>
    </p:spTree>
    <p:extLst>
      <p:ext uri="{BB962C8B-B14F-4D97-AF65-F5344CB8AC3E}">
        <p14:creationId xmlns:p14="http://schemas.microsoft.com/office/powerpoint/2010/main" val="1446149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B738-4CF3-2888-F1A8-4B1980EDD7F8}"/>
              </a:ext>
            </a:extLst>
          </p:cNvPr>
          <p:cNvSpPr>
            <a:spLocks noGrp="1"/>
          </p:cNvSpPr>
          <p:nvPr>
            <p:ph type="title"/>
          </p:nvPr>
        </p:nvSpPr>
        <p:spPr>
          <a:xfrm>
            <a:off x="913775" y="618517"/>
            <a:ext cx="3201025" cy="1048918"/>
          </a:xfrm>
        </p:spPr>
        <p:txBody>
          <a:bodyPr>
            <a:normAutofit/>
          </a:bodyPr>
          <a:lstStyle/>
          <a:p>
            <a:r>
              <a:rPr lang="en-IN" sz="28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DE271DEF-468A-A7DB-9A91-937D360C1DB5}"/>
              </a:ext>
            </a:extLst>
          </p:cNvPr>
          <p:cNvSpPr txBox="1"/>
          <p:nvPr/>
        </p:nvSpPr>
        <p:spPr>
          <a:xfrm>
            <a:off x="1223682" y="1667435"/>
            <a:ext cx="9507071" cy="2111668"/>
          </a:xfrm>
          <a:prstGeom prst="rect">
            <a:avLst/>
          </a:prstGeom>
          <a:noFill/>
        </p:spPr>
        <p:txBody>
          <a:bodyPr wrap="square">
            <a:spAutoFit/>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S. F. Lin, J. Y. Chen, and H. X. Chao, “Estimation of number of people in crowded scenes using perspective transformation,” IEEE Trans. Syst.,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Man，Cybern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Syst., Humans, vol. 31, no.6, pp. 645-654, Nov. 2001.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Paweł</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Kowalak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Łukasz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Maćkowiak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“Crowd density estimation based on voxel model in multi-view surveillance systems,” in Proc. IEEE Int. Conf. Syst., Signals, Image Process., Sep. 2015, pp. 216- 219.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8433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3773-E7E7-BA54-A740-6332B13F8D0D}"/>
              </a:ext>
            </a:extLst>
          </p:cNvPr>
          <p:cNvSpPr>
            <a:spLocks noGrp="1"/>
          </p:cNvSpPr>
          <p:nvPr>
            <p:ph type="title"/>
          </p:nvPr>
        </p:nvSpPr>
        <p:spPr>
          <a:xfrm>
            <a:off x="871505" y="205299"/>
            <a:ext cx="3510306" cy="1479177"/>
          </a:xfrm>
        </p:spPr>
        <p:txBody>
          <a:bodyPr>
            <a:normAutofit/>
          </a:bodyPr>
          <a:lstStyle/>
          <a:p>
            <a:r>
              <a:rPr lang="en-IN" sz="2800" b="1" dirty="0" err="1">
                <a:latin typeface="Times New Roman" panose="02020603050405020304" pitchFamily="18" charset="0"/>
                <a:cs typeface="Times New Roman" panose="02020603050405020304" pitchFamily="18" charset="0"/>
              </a:rPr>
              <a:t>Github</a:t>
            </a:r>
            <a:r>
              <a:rPr lang="en-IN" sz="2800" b="1" dirty="0">
                <a:latin typeface="Times New Roman" panose="02020603050405020304" pitchFamily="18" charset="0"/>
                <a:cs typeface="Times New Roman" panose="02020603050405020304" pitchFamily="18" charset="0"/>
              </a:rPr>
              <a:t> link</a:t>
            </a:r>
          </a:p>
        </p:txBody>
      </p:sp>
      <p:sp>
        <p:nvSpPr>
          <p:cNvPr id="6" name="TextBox 5">
            <a:extLst>
              <a:ext uri="{FF2B5EF4-FFF2-40B4-BE49-F238E27FC236}">
                <a16:creationId xmlns:a16="http://schemas.microsoft.com/office/drawing/2014/main" id="{5E53D8F2-4675-92D3-0443-0757CE329DDB}"/>
              </a:ext>
            </a:extLst>
          </p:cNvPr>
          <p:cNvSpPr txBox="1"/>
          <p:nvPr/>
        </p:nvSpPr>
        <p:spPr>
          <a:xfrm>
            <a:off x="1358153" y="1805499"/>
            <a:ext cx="9238129" cy="523220"/>
          </a:xfrm>
          <a:prstGeom prst="rect">
            <a:avLst/>
          </a:prstGeom>
          <a:noFill/>
        </p:spPr>
        <p:txBody>
          <a:bodyPr wrap="square">
            <a:spAutoFit/>
          </a:bodyPr>
          <a:lstStyle/>
          <a:p>
            <a:r>
              <a:rPr lang="en-IN" sz="2800" dirty="0"/>
              <a:t>https://github.com/sakethaedula/Crowd-Counting-Method-</a:t>
            </a:r>
          </a:p>
        </p:txBody>
      </p:sp>
    </p:spTree>
    <p:extLst>
      <p:ext uri="{BB962C8B-B14F-4D97-AF65-F5344CB8AC3E}">
        <p14:creationId xmlns:p14="http://schemas.microsoft.com/office/powerpoint/2010/main" val="40817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19BE52-AA95-64CB-A390-920DA8F02CED}"/>
              </a:ext>
            </a:extLst>
          </p:cNvPr>
          <p:cNvSpPr/>
          <p:nvPr/>
        </p:nvSpPr>
        <p:spPr>
          <a:xfrm>
            <a:off x="2548722" y="2416712"/>
            <a:ext cx="7426200" cy="1569660"/>
          </a:xfrm>
          <a:prstGeom prst="rect">
            <a:avLst/>
          </a:prstGeom>
          <a:noFill/>
        </p:spPr>
        <p:txBody>
          <a:bodyPr wrap="none" lIns="91440" tIns="45720" rIns="91440" bIns="45720">
            <a:spAutoFit/>
          </a:bodyPr>
          <a:lstStyle/>
          <a:p>
            <a:pPr algn="ctr"/>
            <a:r>
              <a:rPr lang="en-US" sz="9600" dirty="0">
                <a:ln w="0"/>
                <a:solidFill>
                  <a:schemeClr val="tx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9600" b="0" cap="none" spc="0" dirty="0">
              <a:ln w="0"/>
              <a:solidFill>
                <a:schemeClr val="tx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18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5FD93A-50B3-1900-E8FF-519A726D15C8}"/>
              </a:ext>
            </a:extLst>
          </p:cNvPr>
          <p:cNvSpPr txBox="1"/>
          <p:nvPr/>
        </p:nvSpPr>
        <p:spPr>
          <a:xfrm>
            <a:off x="1237130" y="825629"/>
            <a:ext cx="10299032" cy="4629985"/>
          </a:xfrm>
          <a:prstGeom prst="rect">
            <a:avLst/>
          </a:prstGeom>
          <a:noFill/>
        </p:spPr>
        <p:txBody>
          <a:bodyPr wrap="square">
            <a:spAutoFit/>
          </a:bodyPr>
          <a:lstStyle/>
          <a:p>
            <a:pPr algn="just">
              <a:lnSpc>
                <a:spcPct val="115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 </a:t>
            </a:r>
          </a:p>
          <a:p>
            <a:pPr marL="342900" indent="-342900" algn="just">
              <a:lnSpc>
                <a:spcPct val="115000"/>
              </a:lnSpc>
              <a:spcAft>
                <a:spcPts val="1000"/>
              </a:spcAft>
              <a:buFont typeface="Wingdings" panose="05000000000000000000" pitchFamily="2" charset="2"/>
              <a:buChar char="Ø"/>
            </a:pPr>
            <a:r>
              <a:rPr lang="en-US" sz="2000" b="0" i="0" dirty="0">
                <a:effectLst/>
                <a:latin typeface="Söhne"/>
              </a:rPr>
              <a:t>The existing system of crowd counting based on Convolutional Neural Networks (CNN) typically involves two main components: a detection model and a counting model.</a:t>
            </a:r>
          </a:p>
          <a:p>
            <a:pPr marL="342900" indent="-342900" algn="just">
              <a:buFont typeface="Wingdings" panose="05000000000000000000" pitchFamily="2" charset="2"/>
              <a:buChar char="Ø"/>
            </a:pPr>
            <a:r>
              <a:rPr lang="en-US" sz="2000" b="0" i="0" dirty="0">
                <a:effectLst/>
                <a:latin typeface="Söhne"/>
              </a:rPr>
              <a:t>The detection model uses CNNs to detect people in the image or video frames. Once people are detected, the counting model uses CNNs to estimate the number of people present.</a:t>
            </a:r>
          </a:p>
          <a:p>
            <a:pPr marL="342900" indent="-342900" algn="just">
              <a:buFont typeface="Wingdings" panose="05000000000000000000" pitchFamily="2" charset="2"/>
              <a:buChar char="Ø"/>
            </a:pPr>
            <a:r>
              <a:rPr lang="en-US" sz="2000" b="0" i="0" dirty="0">
                <a:effectLst/>
                <a:latin typeface="Söhne"/>
              </a:rPr>
              <a:t>One popular architecture for the counting model is the crowd counting CNN (CCC). This architecture consists of a series of convolutional and pooling layers that process the image or video frame and produce a density map. </a:t>
            </a:r>
          </a:p>
          <a:p>
            <a:pPr marL="342900" indent="-342900" algn="just">
              <a:buFont typeface="Wingdings" panose="05000000000000000000" pitchFamily="2" charset="2"/>
              <a:buChar char="Ø"/>
            </a:pPr>
            <a:r>
              <a:rPr lang="en-US" sz="2000" b="0" i="0" dirty="0">
                <a:effectLst/>
                <a:latin typeface="Söhne"/>
              </a:rPr>
              <a:t>The density map assigns a value to each pixel, indicating the density of people in that area. The density map can be used to estimate the total number of people in the image by summing the values of all the pixels.</a:t>
            </a:r>
          </a:p>
          <a:p>
            <a:pPr marL="342900" indent="-342900" algn="just">
              <a:buFont typeface="Wingdings" panose="05000000000000000000" pitchFamily="2" charset="2"/>
              <a:buChar char="Ø"/>
            </a:pPr>
            <a:r>
              <a:rPr lang="en-US" sz="2000" b="0" i="0" dirty="0">
                <a:effectLst/>
                <a:latin typeface="Söhne"/>
              </a:rPr>
              <a:t>The MCNN uses multiple columns of CNNs with different filter sizes to capture features at different scales.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52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A23EA-4DD8-060E-78C6-7BF8C0AE6815}"/>
              </a:ext>
            </a:extLst>
          </p:cNvPr>
          <p:cNvSpPr txBox="1"/>
          <p:nvPr/>
        </p:nvSpPr>
        <p:spPr>
          <a:xfrm>
            <a:off x="1351656" y="778042"/>
            <a:ext cx="9192126" cy="4482189"/>
          </a:xfrm>
          <a:prstGeom prst="rect">
            <a:avLst/>
          </a:prstGeom>
          <a:noFill/>
        </p:spPr>
        <p:txBody>
          <a:bodyPr wrap="square">
            <a:spAutoFit/>
          </a:bodyPr>
          <a:lstStyle/>
          <a:p>
            <a:pPr>
              <a:lnSpc>
                <a:spcPct val="107000"/>
              </a:lnSpc>
              <a:spcAft>
                <a:spcPts val="800"/>
              </a:spcAft>
            </a:pPr>
            <a:r>
              <a:rPr lang="en-IN" sz="2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Existing System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Limited accuracy. </a:t>
            </a:r>
          </a:p>
          <a:p>
            <a:pPr marL="342900" lvl="0" indent="-342900">
              <a:lnSpc>
                <a:spcPct val="200000"/>
              </a:lnSpc>
              <a:spcAft>
                <a:spcPts val="800"/>
              </a:spcAft>
              <a:buFont typeface="+mj-lt"/>
              <a:buAutoNum type="arabicPeriod"/>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dependency.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Difficulty in handling dynamic scenes.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Limited generalization.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mj-lt"/>
              <a:buAutoNum type="arabicPeriod"/>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Limited interpretability.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477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5D6C6E-48E2-5CF3-20A6-BD2C880561FB}"/>
              </a:ext>
            </a:extLst>
          </p:cNvPr>
          <p:cNvSpPr txBox="1"/>
          <p:nvPr/>
        </p:nvSpPr>
        <p:spPr>
          <a:xfrm>
            <a:off x="1263743" y="792701"/>
            <a:ext cx="9865894" cy="5272597"/>
          </a:xfrm>
          <a:prstGeom prst="rect">
            <a:avLst/>
          </a:prstGeom>
          <a:noFill/>
        </p:spPr>
        <p:txBody>
          <a:bodyPr wrap="square">
            <a:spAutoFit/>
          </a:bodyPr>
          <a:lstStyle/>
          <a:p>
            <a:pPr algn="just">
              <a:lnSpc>
                <a:spcPct val="107000"/>
              </a:lnSpc>
              <a:spcBef>
                <a:spcPts val="120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With the rapid development of deep learning and big data, crowd counting methods based on deep learning are proposed gradually. </a:t>
            </a:r>
          </a:p>
          <a:p>
            <a:pPr marL="342900" indent="-342900" algn="jus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It is proposed a cross-scene crowd counting model. It was trained alternately through two learning objectives, density map and global number. However, it is not suitable for the change in the scale of crowd. </a:t>
            </a:r>
            <a:endParaRPr lang="en-IN" sz="2000" dirty="0">
              <a:latin typeface="Times New Roman" panose="02020603050405020304" pitchFamily="18" charset="0"/>
              <a:ea typeface="Calibri" panose="020F0502020204030204" pitchFamily="34" charset="0"/>
            </a:endParaRPr>
          </a:p>
          <a:p>
            <a:pPr marL="342900" indent="-342900" algn="jus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It is proposed to use the MCNN with three branch networks for crowd counting. Different receptive fields were used in each branch network, and this improved MCNN could adapt to the change in the scale of the crowd.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convolutional neural network with global density feature by using multi-task network cascades (MNCs) is proposed. In order to generate a more comprehensive density map, the max-</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ave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pooling layers are used to keep more features of the image. </a:t>
            </a:r>
          </a:p>
          <a:p>
            <a:pPr marL="342900" indent="-342900" algn="jus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Meantime, the deconvolutional layers are added to the convolutional neural network in order to restore the lost details in down-sampling process. It will help to improve the accuracy of density map and further improve the accuracy of crowd counting.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9700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28389-E829-7A2C-8BC9-4FE1D298A0A7}"/>
              </a:ext>
            </a:extLst>
          </p:cNvPr>
          <p:cNvSpPr txBox="1"/>
          <p:nvPr/>
        </p:nvSpPr>
        <p:spPr>
          <a:xfrm>
            <a:off x="1419727" y="722944"/>
            <a:ext cx="10772273" cy="6911187"/>
          </a:xfrm>
          <a:prstGeom prst="rect">
            <a:avLst/>
          </a:prstGeom>
          <a:noFill/>
        </p:spPr>
        <p:txBody>
          <a:bodyPr wrap="square">
            <a:spAutoFit/>
          </a:bodyPr>
          <a:lstStyle/>
          <a:p>
            <a:pPr marL="228600">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Advantages of Proposed System</a:t>
            </a:r>
          </a:p>
          <a:p>
            <a:pPr marL="228600">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a:t>
            </a:r>
          </a:p>
          <a:p>
            <a:pPr lvl="0">
              <a:lnSpc>
                <a:spcPct val="150000"/>
              </a:lnSpc>
              <a:spcAft>
                <a:spcPts val="800"/>
              </a:spcAft>
              <a:tabLst>
                <a:tab pos="457200" algn="l"/>
              </a:tabLst>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1.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Improved accuracy</a:t>
            </a:r>
          </a:p>
          <a:p>
            <a:pPr lvl="0">
              <a:lnSpc>
                <a:spcPct val="150000"/>
              </a:lnSpc>
              <a:spcAft>
                <a:spcPts val="800"/>
              </a:spcAft>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Reduced data dependency.</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Ability to handle dynamic scenes.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4. Improved generalization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Improved interpretability</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p>
          <a:p>
            <a:pPr lvl="0">
              <a:lnSpc>
                <a:spcPct val="150000"/>
              </a:lnSpc>
              <a:spcAft>
                <a:spcPts val="800"/>
              </a:spcAft>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6. Faster processing</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nSpc>
                <a:spcPct val="107000"/>
              </a:lnSpc>
              <a:spcAft>
                <a:spcPts val="800"/>
              </a:spcAft>
            </a:pP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242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1692E-EA02-9144-5910-7CA7EA47E2E2}"/>
              </a:ext>
            </a:extLst>
          </p:cNvPr>
          <p:cNvSpPr txBox="1"/>
          <p:nvPr/>
        </p:nvSpPr>
        <p:spPr>
          <a:xfrm>
            <a:off x="1872209" y="973666"/>
            <a:ext cx="6096000" cy="2562817"/>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System   		:  	   i3 or above.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Ram   		:         4 GB.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Hard Disk       :         40 GB.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F2815A6-D306-5E91-A7C8-1844A80851FC}"/>
              </a:ext>
            </a:extLst>
          </p:cNvPr>
          <p:cNvSpPr txBox="1"/>
          <p:nvPr/>
        </p:nvSpPr>
        <p:spPr>
          <a:xfrm>
            <a:off x="1872209" y="4071978"/>
            <a:ext cx="6096000" cy="1965603"/>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Windows8 or Above.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41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1385AC-ECA6-B2AE-F01B-1FA02CF4C1EF}"/>
              </a:ext>
            </a:extLst>
          </p:cNvPr>
          <p:cNvSpPr txBox="1"/>
          <p:nvPr/>
        </p:nvSpPr>
        <p:spPr>
          <a:xfrm>
            <a:off x="1310734" y="539781"/>
            <a:ext cx="9705473" cy="4790735"/>
          </a:xfrm>
          <a:prstGeom prst="rect">
            <a:avLst/>
          </a:prstGeom>
          <a:noFill/>
        </p:spPr>
        <p:txBody>
          <a:bodyPr wrap="square">
            <a:spAutoFit/>
          </a:bodyPr>
          <a:lstStyle/>
          <a:p>
            <a:pPr>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Novelty Of Project</a:t>
            </a:r>
          </a:p>
          <a:p>
            <a:pPr marL="285750" indent="-285750"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novelty of the crowd counting using CNN project is the use of deep learning techniques to accurately estimate the number of people in an image or video sequence. This approach is particularly useful in crowded scenes where traditional counting methods may fail.</a:t>
            </a:r>
          </a:p>
          <a:p>
            <a:pPr marL="285750" indent="-285750"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One of the key advantages of this approach is that CNN-based models can handle complex and crowded scenes with a high degree of accuracy. This makes them highly applicable in real-world scenarios, where accurate crowd counting is essential for making informed decisions.</a:t>
            </a:r>
          </a:p>
          <a:p>
            <a:pPr marL="285750" indent="-285750"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Moreover, the use of CNNs for crowd counting is still an active area of research, with ongoing developments in model architectures, training techniques, and data augmentation strategies. This ensures that the field remains dynamic and innovative, with the potential to make significant advancements in the years to come.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32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E98-7831-4F7A-82A0-99380104637A}"/>
              </a:ext>
            </a:extLst>
          </p:cNvPr>
          <p:cNvSpPr>
            <a:spLocks noGrp="1"/>
          </p:cNvSpPr>
          <p:nvPr>
            <p:ph type="title"/>
          </p:nvPr>
        </p:nvSpPr>
        <p:spPr>
          <a:xfrm>
            <a:off x="913776" y="366520"/>
            <a:ext cx="4384366" cy="941294"/>
          </a:xfrm>
        </p:spPr>
        <p:txBody>
          <a:bodyPr>
            <a:normAutofit/>
          </a:bodyPr>
          <a:lstStyle/>
          <a:p>
            <a:pPr algn="l"/>
            <a:r>
              <a:rPr lang="en-US" sz="2400" b="1" dirty="0">
                <a:latin typeface="Times New Roman" panose="02020603050405020304" pitchFamily="18" charset="0"/>
                <a:cs typeface="Times New Roman" panose="02020603050405020304" pitchFamily="18" charset="0"/>
              </a:rPr>
              <a:t>architecture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427251-9501-BDA9-D3C7-B76F89DC7CD6}"/>
              </a:ext>
            </a:extLst>
          </p:cNvPr>
          <p:cNvPicPr>
            <a:picLocks noChangeAspect="1"/>
          </p:cNvPicPr>
          <p:nvPr/>
        </p:nvPicPr>
        <p:blipFill>
          <a:blip r:embed="rId2"/>
          <a:stretch>
            <a:fillRect/>
          </a:stretch>
        </p:blipFill>
        <p:spPr>
          <a:xfrm>
            <a:off x="1550503" y="1606164"/>
            <a:ext cx="9207611" cy="4405022"/>
          </a:xfrm>
          <a:prstGeom prst="rect">
            <a:avLst/>
          </a:prstGeom>
        </p:spPr>
      </p:pic>
    </p:spTree>
    <p:extLst>
      <p:ext uri="{BB962C8B-B14F-4D97-AF65-F5344CB8AC3E}">
        <p14:creationId xmlns:p14="http://schemas.microsoft.com/office/powerpoint/2010/main" val="35203257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7545</TotalTime>
  <Words>1211</Words>
  <Application>Microsoft Office PowerPoint</Application>
  <PresentationFormat>Widescreen</PresentationFormat>
  <Paragraphs>94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Söhne</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Modules</vt:lpstr>
      <vt:lpstr>Add Product details  To built project we used some sample products image to train product identification models  Train Model   In this Module screen train model generated with 100% accuracy and now show product to web cam.  Add/Remove Product from Basket  To allow application to identify product image and then show in text area and if we again show same product then application will remove from text area        </vt:lpstr>
      <vt:lpstr>Use case diagram</vt:lpstr>
      <vt:lpstr>class diagram</vt:lpstr>
      <vt:lpstr>Sequence diagram</vt:lpstr>
      <vt:lpstr>Activity diagram</vt:lpstr>
      <vt:lpstr>Sample code</vt:lpstr>
      <vt:lpstr>PowerPoint Presentation</vt:lpstr>
      <vt:lpstr>PowerPoint Presentation</vt:lpstr>
      <vt:lpstr>PowerPoint Presentation</vt:lpstr>
      <vt:lpstr>result</vt:lpstr>
      <vt:lpstr>PowerPoint Presentation</vt:lpstr>
      <vt:lpstr>PowerPoint Presentation</vt:lpstr>
      <vt:lpstr>Future scope</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Bhavitha Gampa</dc:creator>
  <cp:lastModifiedBy>Saketha Reddy</cp:lastModifiedBy>
  <cp:revision>17</cp:revision>
  <dcterms:created xsi:type="dcterms:W3CDTF">2023-03-22T19:09:14Z</dcterms:created>
  <dcterms:modified xsi:type="dcterms:W3CDTF">2023-10-02T06:51:02Z</dcterms:modified>
</cp:coreProperties>
</file>