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3" r:id="rId9"/>
    <p:sldId id="272" r:id="rId10"/>
    <p:sldId id="265" r:id="rId11"/>
    <p:sldId id="266" r:id="rId12"/>
    <p:sldId id="264" r:id="rId13"/>
    <p:sldId id="270" r:id="rId14"/>
    <p:sldId id="271" r:id="rId15"/>
    <p:sldId id="273" r:id="rId16"/>
    <p:sldId id="262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63C940-55BC-4C45-A2F2-E47480D9184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0113BB-5DB7-4880-8EEA-55DF6DD69687}">
      <dgm:prSet/>
      <dgm:spPr/>
      <dgm:t>
        <a:bodyPr/>
        <a:lstStyle/>
        <a:p>
          <a:pPr>
            <a:defRPr b="1"/>
          </a:pPr>
          <a:r>
            <a:rPr lang="en-US" b="1"/>
            <a:t>Accuracy</a:t>
          </a:r>
          <a:r>
            <a:rPr lang="en-US"/>
            <a:t>:</a:t>
          </a:r>
        </a:p>
      </dgm:t>
    </dgm:pt>
    <dgm:pt modelId="{5B55FFBF-BD26-48BB-BB8E-3D77916038B9}" type="parTrans" cxnId="{2F39FC3E-E04A-4BDA-841B-D7622D755E2F}">
      <dgm:prSet/>
      <dgm:spPr/>
      <dgm:t>
        <a:bodyPr/>
        <a:lstStyle/>
        <a:p>
          <a:endParaRPr lang="en-US"/>
        </a:p>
      </dgm:t>
    </dgm:pt>
    <dgm:pt modelId="{6642E9D0-6165-4D92-8FAB-A0C74F917246}" type="sibTrans" cxnId="{2F39FC3E-E04A-4BDA-841B-D7622D755E2F}">
      <dgm:prSet/>
      <dgm:spPr/>
      <dgm:t>
        <a:bodyPr/>
        <a:lstStyle/>
        <a:p>
          <a:endParaRPr lang="en-US"/>
        </a:p>
      </dgm:t>
    </dgm:pt>
    <dgm:pt modelId="{C9AB17DE-668E-4BD1-8014-0EDD6D1ADF0C}">
      <dgm:prSet/>
      <dgm:spPr/>
      <dgm:t>
        <a:bodyPr/>
        <a:lstStyle/>
        <a:p>
          <a:r>
            <a:rPr lang="en-US"/>
            <a:t>Overall accuracy achieved: </a:t>
          </a:r>
          <a:r>
            <a:rPr lang="en-US" b="1"/>
            <a:t>73.9%</a:t>
          </a:r>
          <a:r>
            <a:rPr lang="en-US"/>
            <a:t> on the test dataset.</a:t>
          </a:r>
        </a:p>
      </dgm:t>
    </dgm:pt>
    <dgm:pt modelId="{32DF7F2E-308A-4001-BC99-87473589DBCE}" type="parTrans" cxnId="{FA7E12B2-54AB-4B9D-835B-BBCE73A3EC53}">
      <dgm:prSet/>
      <dgm:spPr/>
      <dgm:t>
        <a:bodyPr/>
        <a:lstStyle/>
        <a:p>
          <a:endParaRPr lang="en-US"/>
        </a:p>
      </dgm:t>
    </dgm:pt>
    <dgm:pt modelId="{67B7761D-CAC9-46C1-80AA-B55379D83034}" type="sibTrans" cxnId="{FA7E12B2-54AB-4B9D-835B-BBCE73A3EC53}">
      <dgm:prSet/>
      <dgm:spPr/>
      <dgm:t>
        <a:bodyPr/>
        <a:lstStyle/>
        <a:p>
          <a:endParaRPr lang="en-US"/>
        </a:p>
      </dgm:t>
    </dgm:pt>
    <dgm:pt modelId="{388BB829-C078-48FE-A063-B6F47521429A}">
      <dgm:prSet/>
      <dgm:spPr/>
      <dgm:t>
        <a:bodyPr/>
        <a:lstStyle/>
        <a:p>
          <a:pPr>
            <a:defRPr b="1"/>
          </a:pPr>
          <a:r>
            <a:rPr lang="en-US" b="1"/>
            <a:t>Precision, Recall, and F1-Score</a:t>
          </a:r>
          <a:r>
            <a:rPr lang="en-US"/>
            <a:t>:</a:t>
          </a:r>
        </a:p>
      </dgm:t>
    </dgm:pt>
    <dgm:pt modelId="{77E85CB9-4B14-47BF-AEDF-94DE7DCB85A2}" type="parTrans" cxnId="{404E1F85-0D70-49D2-AC6B-DE6689F023FF}">
      <dgm:prSet/>
      <dgm:spPr/>
      <dgm:t>
        <a:bodyPr/>
        <a:lstStyle/>
        <a:p>
          <a:endParaRPr lang="en-US"/>
        </a:p>
      </dgm:t>
    </dgm:pt>
    <dgm:pt modelId="{FA71E1AD-B3B5-4397-9C98-F076FDC3BC31}" type="sibTrans" cxnId="{404E1F85-0D70-49D2-AC6B-DE6689F023FF}">
      <dgm:prSet/>
      <dgm:spPr/>
      <dgm:t>
        <a:bodyPr/>
        <a:lstStyle/>
        <a:p>
          <a:endParaRPr lang="en-US"/>
        </a:p>
      </dgm:t>
    </dgm:pt>
    <dgm:pt modelId="{F35657B6-14BE-455E-BFC0-6B2C4C5DF74C}">
      <dgm:prSet/>
      <dgm:spPr/>
      <dgm:t>
        <a:bodyPr/>
        <a:lstStyle/>
        <a:p>
          <a:r>
            <a:rPr lang="en-US"/>
            <a:t>Class-wise metrics were calculated to evaluate the model’s performance.</a:t>
          </a:r>
        </a:p>
      </dgm:t>
    </dgm:pt>
    <dgm:pt modelId="{28F29180-A685-434C-AF66-A1BD0C14750C}" type="parTrans" cxnId="{2A9027D2-5C32-4EA7-9C8F-B064E8679A61}">
      <dgm:prSet/>
      <dgm:spPr/>
      <dgm:t>
        <a:bodyPr/>
        <a:lstStyle/>
        <a:p>
          <a:endParaRPr lang="en-US"/>
        </a:p>
      </dgm:t>
    </dgm:pt>
    <dgm:pt modelId="{CD7CFAC1-0409-40E8-9B7F-28D0763CE37B}" type="sibTrans" cxnId="{2A9027D2-5C32-4EA7-9C8F-B064E8679A61}">
      <dgm:prSet/>
      <dgm:spPr/>
      <dgm:t>
        <a:bodyPr/>
        <a:lstStyle/>
        <a:p>
          <a:endParaRPr lang="en-US"/>
        </a:p>
      </dgm:t>
    </dgm:pt>
    <dgm:pt modelId="{DF4EBC19-5785-470D-BA42-ECF88C9889EF}">
      <dgm:prSet/>
      <dgm:spPr/>
      <dgm:t>
        <a:bodyPr/>
        <a:lstStyle/>
        <a:p>
          <a:pPr>
            <a:defRPr b="1"/>
          </a:pPr>
          <a:r>
            <a:rPr lang="en-US" b="1" dirty="0"/>
            <a:t>Confusion Matrix</a:t>
          </a:r>
          <a:r>
            <a:rPr lang="en-US" dirty="0"/>
            <a:t>:</a:t>
          </a:r>
        </a:p>
      </dgm:t>
    </dgm:pt>
    <dgm:pt modelId="{2668FA9B-A5DA-4EFD-BA06-F10A7B790FF8}" type="parTrans" cxnId="{DA842EE1-5141-486B-80F1-A29BD6F6234B}">
      <dgm:prSet/>
      <dgm:spPr/>
      <dgm:t>
        <a:bodyPr/>
        <a:lstStyle/>
        <a:p>
          <a:endParaRPr lang="en-US"/>
        </a:p>
      </dgm:t>
    </dgm:pt>
    <dgm:pt modelId="{0686B85B-570F-4792-BBC4-124050947562}" type="sibTrans" cxnId="{DA842EE1-5141-486B-80F1-A29BD6F6234B}">
      <dgm:prSet/>
      <dgm:spPr/>
      <dgm:t>
        <a:bodyPr/>
        <a:lstStyle/>
        <a:p>
          <a:endParaRPr lang="en-US"/>
        </a:p>
      </dgm:t>
    </dgm:pt>
    <dgm:pt modelId="{B2E3AD12-539C-41BE-A401-F2BFBAF885B9}">
      <dgm:prSet/>
      <dgm:spPr/>
      <dgm:t>
        <a:bodyPr/>
        <a:lstStyle/>
        <a:p>
          <a:r>
            <a:rPr lang="en-US"/>
            <a:t>Detailed insights into misclassifications and class-wise performance.</a:t>
          </a:r>
        </a:p>
      </dgm:t>
    </dgm:pt>
    <dgm:pt modelId="{64BA0526-BF92-4E56-B400-6F03AA50C754}" type="parTrans" cxnId="{EE143C30-03EA-4146-864A-AFE840A3BAF6}">
      <dgm:prSet/>
      <dgm:spPr/>
      <dgm:t>
        <a:bodyPr/>
        <a:lstStyle/>
        <a:p>
          <a:endParaRPr lang="en-US"/>
        </a:p>
      </dgm:t>
    </dgm:pt>
    <dgm:pt modelId="{68DFE0EB-1BEF-438A-A57B-B8498D68621D}" type="sibTrans" cxnId="{EE143C30-03EA-4146-864A-AFE840A3BAF6}">
      <dgm:prSet/>
      <dgm:spPr/>
      <dgm:t>
        <a:bodyPr/>
        <a:lstStyle/>
        <a:p>
          <a:endParaRPr lang="en-US"/>
        </a:p>
      </dgm:t>
    </dgm:pt>
    <dgm:pt modelId="{02F0E06D-8840-4640-9A82-5B7242C8A59D}">
      <dgm:prSet/>
      <dgm:spPr/>
      <dgm:t>
        <a:bodyPr/>
        <a:lstStyle/>
        <a:p>
          <a:pPr>
            <a:defRPr b="1"/>
          </a:pPr>
          <a:r>
            <a:rPr lang="en-US" b="1"/>
            <a:t>Visualization</a:t>
          </a:r>
          <a:r>
            <a:rPr lang="en-US"/>
            <a:t>:</a:t>
          </a:r>
        </a:p>
      </dgm:t>
    </dgm:pt>
    <dgm:pt modelId="{D7CEF2EA-821F-4C05-9304-7761020C55B0}" type="parTrans" cxnId="{4A62DB95-203A-475C-B5AF-E69B91F65D3E}">
      <dgm:prSet/>
      <dgm:spPr/>
      <dgm:t>
        <a:bodyPr/>
        <a:lstStyle/>
        <a:p>
          <a:endParaRPr lang="en-US"/>
        </a:p>
      </dgm:t>
    </dgm:pt>
    <dgm:pt modelId="{1B8345B5-8539-4EE5-B606-9CB531EA94CA}" type="sibTrans" cxnId="{4A62DB95-203A-475C-B5AF-E69B91F65D3E}">
      <dgm:prSet/>
      <dgm:spPr/>
      <dgm:t>
        <a:bodyPr/>
        <a:lstStyle/>
        <a:p>
          <a:endParaRPr lang="en-US"/>
        </a:p>
      </dgm:t>
    </dgm:pt>
    <dgm:pt modelId="{C4826516-E789-4CA5-9927-F560A54239F1}">
      <dgm:prSet/>
      <dgm:spPr/>
      <dgm:t>
        <a:bodyPr/>
        <a:lstStyle/>
        <a:p>
          <a:r>
            <a:rPr lang="en-US"/>
            <a:t>Training/Validation accuracy and loss were plotted to monitor convergence and overfitting.</a:t>
          </a:r>
        </a:p>
      </dgm:t>
    </dgm:pt>
    <dgm:pt modelId="{0FAC03CD-A918-4D63-BA11-49AA285A1EED}" type="parTrans" cxnId="{621BCE1E-223D-4BEC-8D3E-058BDC29B679}">
      <dgm:prSet/>
      <dgm:spPr/>
      <dgm:t>
        <a:bodyPr/>
        <a:lstStyle/>
        <a:p>
          <a:endParaRPr lang="en-US"/>
        </a:p>
      </dgm:t>
    </dgm:pt>
    <dgm:pt modelId="{5F3A9125-A3BB-4431-B262-C1E70FCD45FE}" type="sibTrans" cxnId="{621BCE1E-223D-4BEC-8D3E-058BDC29B679}">
      <dgm:prSet/>
      <dgm:spPr/>
      <dgm:t>
        <a:bodyPr/>
        <a:lstStyle/>
        <a:p>
          <a:endParaRPr lang="en-US"/>
        </a:p>
      </dgm:t>
    </dgm:pt>
    <dgm:pt modelId="{5041511F-1ACD-4E8F-989C-1A40ECD9C329}" type="pres">
      <dgm:prSet presAssocID="{4F63C940-55BC-4C45-A2F2-E47480D9184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E545DA-EADC-410E-A4B9-6D1E296F2708}" type="pres">
      <dgm:prSet presAssocID="{590113BB-5DB7-4880-8EEA-55DF6DD69687}" presName="compNode" presStyleCnt="0"/>
      <dgm:spPr/>
    </dgm:pt>
    <dgm:pt modelId="{2323387B-9511-4925-8053-B6BBEDA75CB8}" type="pres">
      <dgm:prSet presAssocID="{590113BB-5DB7-4880-8EEA-55DF6DD696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6CDA8A6-8D65-45EA-98EF-6C61A747CC2B}" type="pres">
      <dgm:prSet presAssocID="{590113BB-5DB7-4880-8EEA-55DF6DD69687}" presName="iconSpace" presStyleCnt="0"/>
      <dgm:spPr/>
    </dgm:pt>
    <dgm:pt modelId="{7826F4A9-B27D-4EBC-BFC6-665AF6B80F1F}" type="pres">
      <dgm:prSet presAssocID="{590113BB-5DB7-4880-8EEA-55DF6DD69687}" presName="parTx" presStyleLbl="revTx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17408CF-121D-43AA-9518-F862DA004985}" type="pres">
      <dgm:prSet presAssocID="{590113BB-5DB7-4880-8EEA-55DF6DD69687}" presName="txSpace" presStyleCnt="0"/>
      <dgm:spPr/>
    </dgm:pt>
    <dgm:pt modelId="{4814D043-791C-4DAC-9E74-C41388336A5F}" type="pres">
      <dgm:prSet presAssocID="{590113BB-5DB7-4880-8EEA-55DF6DD69687}" presName="desTx" presStyleLbl="revTx" presStyleIdx="1" presStyleCnt="8">
        <dgm:presLayoutVars/>
      </dgm:prSet>
      <dgm:spPr/>
      <dgm:t>
        <a:bodyPr/>
        <a:lstStyle/>
        <a:p>
          <a:endParaRPr lang="en-US"/>
        </a:p>
      </dgm:t>
    </dgm:pt>
    <dgm:pt modelId="{3FE5B139-CBA1-49DE-839A-FB31745A79C7}" type="pres">
      <dgm:prSet presAssocID="{6642E9D0-6165-4D92-8FAB-A0C74F917246}" presName="sibTrans" presStyleCnt="0"/>
      <dgm:spPr/>
    </dgm:pt>
    <dgm:pt modelId="{87EEC00E-E806-4035-865F-B95C974D0A52}" type="pres">
      <dgm:prSet presAssocID="{388BB829-C078-48FE-A063-B6F47521429A}" presName="compNode" presStyleCnt="0"/>
      <dgm:spPr/>
    </dgm:pt>
    <dgm:pt modelId="{07D7766F-B563-4B86-A963-F271392C4C83}" type="pres">
      <dgm:prSet presAssocID="{388BB829-C078-48FE-A063-B6F47521429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57A7D7B-4CFB-4DCC-8829-0311DE6EB6BC}" type="pres">
      <dgm:prSet presAssocID="{388BB829-C078-48FE-A063-B6F47521429A}" presName="iconSpace" presStyleCnt="0"/>
      <dgm:spPr/>
    </dgm:pt>
    <dgm:pt modelId="{DFD9498E-8E01-4A77-9C0D-1EB6479E0B1F}" type="pres">
      <dgm:prSet presAssocID="{388BB829-C078-48FE-A063-B6F47521429A}" presName="parTx" presStyleLbl="revTx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6F93E3B-3254-447E-8C0C-99E5D3E3483F}" type="pres">
      <dgm:prSet presAssocID="{388BB829-C078-48FE-A063-B6F47521429A}" presName="txSpace" presStyleCnt="0"/>
      <dgm:spPr/>
    </dgm:pt>
    <dgm:pt modelId="{17A6688A-FB4B-4D74-9625-8EFE1497B196}" type="pres">
      <dgm:prSet presAssocID="{388BB829-C078-48FE-A063-B6F47521429A}" presName="desTx" presStyleLbl="revTx" presStyleIdx="3" presStyleCnt="8">
        <dgm:presLayoutVars/>
      </dgm:prSet>
      <dgm:spPr/>
      <dgm:t>
        <a:bodyPr/>
        <a:lstStyle/>
        <a:p>
          <a:endParaRPr lang="en-US"/>
        </a:p>
      </dgm:t>
    </dgm:pt>
    <dgm:pt modelId="{0E7C714A-859B-449F-855A-8094873A57A7}" type="pres">
      <dgm:prSet presAssocID="{FA71E1AD-B3B5-4397-9C98-F076FDC3BC31}" presName="sibTrans" presStyleCnt="0"/>
      <dgm:spPr/>
    </dgm:pt>
    <dgm:pt modelId="{FA93C040-6307-4FE8-8EB3-76D040A1505C}" type="pres">
      <dgm:prSet presAssocID="{DF4EBC19-5785-470D-BA42-ECF88C9889EF}" presName="compNode" presStyleCnt="0"/>
      <dgm:spPr/>
    </dgm:pt>
    <dgm:pt modelId="{FDDE9A30-6192-4132-BDE2-D9293297EE34}" type="pres">
      <dgm:prSet presAssocID="{DF4EBC19-5785-470D-BA42-ECF88C9889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5CDA141-639F-4B7A-84CC-C46D8FBE7E6E}" type="pres">
      <dgm:prSet presAssocID="{DF4EBC19-5785-470D-BA42-ECF88C9889EF}" presName="iconSpace" presStyleCnt="0"/>
      <dgm:spPr/>
    </dgm:pt>
    <dgm:pt modelId="{D7CCFC88-0E93-4DF5-AED0-B75DF95294A0}" type="pres">
      <dgm:prSet presAssocID="{DF4EBC19-5785-470D-BA42-ECF88C9889EF}" presName="parTx" presStyleLbl="revTx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BBFEC71-E4C4-48C1-8233-1418E57B2867}" type="pres">
      <dgm:prSet presAssocID="{DF4EBC19-5785-470D-BA42-ECF88C9889EF}" presName="txSpace" presStyleCnt="0"/>
      <dgm:spPr/>
    </dgm:pt>
    <dgm:pt modelId="{29717DD7-821A-42E7-AD23-C96D4EEDB51B}" type="pres">
      <dgm:prSet presAssocID="{DF4EBC19-5785-470D-BA42-ECF88C9889EF}" presName="desTx" presStyleLbl="revTx" presStyleIdx="5" presStyleCnt="8">
        <dgm:presLayoutVars/>
      </dgm:prSet>
      <dgm:spPr/>
      <dgm:t>
        <a:bodyPr/>
        <a:lstStyle/>
        <a:p>
          <a:endParaRPr lang="en-US"/>
        </a:p>
      </dgm:t>
    </dgm:pt>
    <dgm:pt modelId="{516CA1C5-097E-43BE-897A-434113B239AE}" type="pres">
      <dgm:prSet presAssocID="{0686B85B-570F-4792-BBC4-124050947562}" presName="sibTrans" presStyleCnt="0"/>
      <dgm:spPr/>
    </dgm:pt>
    <dgm:pt modelId="{771B8EAE-A39E-4443-9853-2C5715F297F6}" type="pres">
      <dgm:prSet presAssocID="{02F0E06D-8840-4640-9A82-5B7242C8A59D}" presName="compNode" presStyleCnt="0"/>
      <dgm:spPr/>
    </dgm:pt>
    <dgm:pt modelId="{3D2273B1-A538-4D90-B16A-49503E4ED1C8}" type="pres">
      <dgm:prSet presAssocID="{02F0E06D-8840-4640-9A82-5B7242C8A59D}" presName="iconRect" presStyleLbl="node1" presStyleIdx="3" presStyleCnt="4" custLinFactNeighborX="-9737" custLinFactNeighborY="15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2FA103AA-D339-46DA-9941-6B2B30E8C30A}" type="pres">
      <dgm:prSet presAssocID="{02F0E06D-8840-4640-9A82-5B7242C8A59D}" presName="iconSpace" presStyleCnt="0"/>
      <dgm:spPr/>
    </dgm:pt>
    <dgm:pt modelId="{229B4E5F-9B04-47E6-990C-A96B128953D6}" type="pres">
      <dgm:prSet presAssocID="{02F0E06D-8840-4640-9A82-5B7242C8A59D}" presName="parTx" presStyleLbl="revTx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8230BB1-0C7E-4273-A949-1C0CC756FA9B}" type="pres">
      <dgm:prSet presAssocID="{02F0E06D-8840-4640-9A82-5B7242C8A59D}" presName="txSpace" presStyleCnt="0"/>
      <dgm:spPr/>
    </dgm:pt>
    <dgm:pt modelId="{A659C18D-2408-4A7E-B533-375444DF2838}" type="pres">
      <dgm:prSet presAssocID="{02F0E06D-8840-4640-9A82-5B7242C8A59D}" presName="desTx" presStyleLbl="revTx" presStyleIdx="7" presStyleCnt="8">
        <dgm:presLayoutVars/>
      </dgm:prSet>
      <dgm:spPr/>
      <dgm:t>
        <a:bodyPr/>
        <a:lstStyle/>
        <a:p>
          <a:endParaRPr lang="en-US"/>
        </a:p>
      </dgm:t>
    </dgm:pt>
  </dgm:ptLst>
  <dgm:cxnLst>
    <dgm:cxn modelId="{C9D8AB75-489B-4A46-B66D-B35A1AD51142}" type="presOf" srcId="{DF4EBC19-5785-470D-BA42-ECF88C9889EF}" destId="{D7CCFC88-0E93-4DF5-AED0-B75DF95294A0}" srcOrd="0" destOrd="0" presId="urn:microsoft.com/office/officeart/2018/5/layout/CenteredIconLabelDescriptionList"/>
    <dgm:cxn modelId="{FA7E12B2-54AB-4B9D-835B-BBCE73A3EC53}" srcId="{590113BB-5DB7-4880-8EEA-55DF6DD69687}" destId="{C9AB17DE-668E-4BD1-8014-0EDD6D1ADF0C}" srcOrd="0" destOrd="0" parTransId="{32DF7F2E-308A-4001-BC99-87473589DBCE}" sibTransId="{67B7761D-CAC9-46C1-80AA-B55379D83034}"/>
    <dgm:cxn modelId="{39786039-F8F7-4A2D-B27A-E3D6B3102523}" type="presOf" srcId="{B2E3AD12-539C-41BE-A401-F2BFBAF885B9}" destId="{29717DD7-821A-42E7-AD23-C96D4EEDB51B}" srcOrd="0" destOrd="0" presId="urn:microsoft.com/office/officeart/2018/5/layout/CenteredIconLabelDescriptionList"/>
    <dgm:cxn modelId="{404E1F85-0D70-49D2-AC6B-DE6689F023FF}" srcId="{4F63C940-55BC-4C45-A2F2-E47480D91848}" destId="{388BB829-C078-48FE-A063-B6F47521429A}" srcOrd="1" destOrd="0" parTransId="{77E85CB9-4B14-47BF-AEDF-94DE7DCB85A2}" sibTransId="{FA71E1AD-B3B5-4397-9C98-F076FDC3BC31}"/>
    <dgm:cxn modelId="{EE143C30-03EA-4146-864A-AFE840A3BAF6}" srcId="{DF4EBC19-5785-470D-BA42-ECF88C9889EF}" destId="{B2E3AD12-539C-41BE-A401-F2BFBAF885B9}" srcOrd="0" destOrd="0" parTransId="{64BA0526-BF92-4E56-B400-6F03AA50C754}" sibTransId="{68DFE0EB-1BEF-438A-A57B-B8498D68621D}"/>
    <dgm:cxn modelId="{4A62DB95-203A-475C-B5AF-E69B91F65D3E}" srcId="{4F63C940-55BC-4C45-A2F2-E47480D91848}" destId="{02F0E06D-8840-4640-9A82-5B7242C8A59D}" srcOrd="3" destOrd="0" parTransId="{D7CEF2EA-821F-4C05-9304-7761020C55B0}" sibTransId="{1B8345B5-8539-4EE5-B606-9CB531EA94CA}"/>
    <dgm:cxn modelId="{0718D61F-7DF6-4D8D-B33D-233B3118DBF0}" type="presOf" srcId="{C4826516-E789-4CA5-9927-F560A54239F1}" destId="{A659C18D-2408-4A7E-B533-375444DF2838}" srcOrd="0" destOrd="0" presId="urn:microsoft.com/office/officeart/2018/5/layout/CenteredIconLabelDescriptionList"/>
    <dgm:cxn modelId="{F3DA5B23-AA0D-47C2-A356-87FCFE541274}" type="presOf" srcId="{388BB829-C078-48FE-A063-B6F47521429A}" destId="{DFD9498E-8E01-4A77-9C0D-1EB6479E0B1F}" srcOrd="0" destOrd="0" presId="urn:microsoft.com/office/officeart/2018/5/layout/CenteredIconLabelDescriptionList"/>
    <dgm:cxn modelId="{DA842EE1-5141-486B-80F1-A29BD6F6234B}" srcId="{4F63C940-55BC-4C45-A2F2-E47480D91848}" destId="{DF4EBC19-5785-470D-BA42-ECF88C9889EF}" srcOrd="2" destOrd="0" parTransId="{2668FA9B-A5DA-4EFD-BA06-F10A7B790FF8}" sibTransId="{0686B85B-570F-4792-BBC4-124050947562}"/>
    <dgm:cxn modelId="{2F39FC3E-E04A-4BDA-841B-D7622D755E2F}" srcId="{4F63C940-55BC-4C45-A2F2-E47480D91848}" destId="{590113BB-5DB7-4880-8EEA-55DF6DD69687}" srcOrd="0" destOrd="0" parTransId="{5B55FFBF-BD26-48BB-BB8E-3D77916038B9}" sibTransId="{6642E9D0-6165-4D92-8FAB-A0C74F917246}"/>
    <dgm:cxn modelId="{93A46DE9-359C-47F5-8CBD-E49BB9108C12}" type="presOf" srcId="{C9AB17DE-668E-4BD1-8014-0EDD6D1ADF0C}" destId="{4814D043-791C-4DAC-9E74-C41388336A5F}" srcOrd="0" destOrd="0" presId="urn:microsoft.com/office/officeart/2018/5/layout/CenteredIconLabelDescriptionList"/>
    <dgm:cxn modelId="{519684D7-0E7C-453D-BBBF-FCB7D72318B9}" type="presOf" srcId="{F35657B6-14BE-455E-BFC0-6B2C4C5DF74C}" destId="{17A6688A-FB4B-4D74-9625-8EFE1497B196}" srcOrd="0" destOrd="0" presId="urn:microsoft.com/office/officeart/2018/5/layout/CenteredIconLabelDescriptionList"/>
    <dgm:cxn modelId="{2A9027D2-5C32-4EA7-9C8F-B064E8679A61}" srcId="{388BB829-C078-48FE-A063-B6F47521429A}" destId="{F35657B6-14BE-455E-BFC0-6B2C4C5DF74C}" srcOrd="0" destOrd="0" parTransId="{28F29180-A685-434C-AF66-A1BD0C14750C}" sibTransId="{CD7CFAC1-0409-40E8-9B7F-28D0763CE37B}"/>
    <dgm:cxn modelId="{DA40C756-404A-40E0-87F8-2BF0B01A8A33}" type="presOf" srcId="{590113BB-5DB7-4880-8EEA-55DF6DD69687}" destId="{7826F4A9-B27D-4EBC-BFC6-665AF6B80F1F}" srcOrd="0" destOrd="0" presId="urn:microsoft.com/office/officeart/2018/5/layout/CenteredIconLabelDescriptionList"/>
    <dgm:cxn modelId="{B6734376-1699-412E-BE60-6DCE48F26CA5}" type="presOf" srcId="{4F63C940-55BC-4C45-A2F2-E47480D91848}" destId="{5041511F-1ACD-4E8F-989C-1A40ECD9C329}" srcOrd="0" destOrd="0" presId="urn:microsoft.com/office/officeart/2018/5/layout/CenteredIconLabelDescriptionList"/>
    <dgm:cxn modelId="{621BCE1E-223D-4BEC-8D3E-058BDC29B679}" srcId="{02F0E06D-8840-4640-9A82-5B7242C8A59D}" destId="{C4826516-E789-4CA5-9927-F560A54239F1}" srcOrd="0" destOrd="0" parTransId="{0FAC03CD-A918-4D63-BA11-49AA285A1EED}" sibTransId="{5F3A9125-A3BB-4431-B262-C1E70FCD45FE}"/>
    <dgm:cxn modelId="{285F9DAB-8C88-468E-B599-79E075E46932}" type="presOf" srcId="{02F0E06D-8840-4640-9A82-5B7242C8A59D}" destId="{229B4E5F-9B04-47E6-990C-A96B128953D6}" srcOrd="0" destOrd="0" presId="urn:microsoft.com/office/officeart/2018/5/layout/CenteredIconLabelDescriptionList"/>
    <dgm:cxn modelId="{B20D99F8-9091-44DA-A787-38A3C0C0E4EA}" type="presParOf" srcId="{5041511F-1ACD-4E8F-989C-1A40ECD9C329}" destId="{70E545DA-EADC-410E-A4B9-6D1E296F2708}" srcOrd="0" destOrd="0" presId="urn:microsoft.com/office/officeart/2018/5/layout/CenteredIconLabelDescriptionList"/>
    <dgm:cxn modelId="{CF31B188-A142-4CAF-855A-277A2DF72642}" type="presParOf" srcId="{70E545DA-EADC-410E-A4B9-6D1E296F2708}" destId="{2323387B-9511-4925-8053-B6BBEDA75CB8}" srcOrd="0" destOrd="0" presId="urn:microsoft.com/office/officeart/2018/5/layout/CenteredIconLabelDescriptionList"/>
    <dgm:cxn modelId="{E0811B19-F3B7-45F9-8B83-7500CCBA27FD}" type="presParOf" srcId="{70E545DA-EADC-410E-A4B9-6D1E296F2708}" destId="{36CDA8A6-8D65-45EA-98EF-6C61A747CC2B}" srcOrd="1" destOrd="0" presId="urn:microsoft.com/office/officeart/2018/5/layout/CenteredIconLabelDescriptionList"/>
    <dgm:cxn modelId="{9265C9C4-56C6-4754-A68F-51843BB7B656}" type="presParOf" srcId="{70E545DA-EADC-410E-A4B9-6D1E296F2708}" destId="{7826F4A9-B27D-4EBC-BFC6-665AF6B80F1F}" srcOrd="2" destOrd="0" presId="urn:microsoft.com/office/officeart/2018/5/layout/CenteredIconLabelDescriptionList"/>
    <dgm:cxn modelId="{EE92CA72-63A3-4FCD-95ED-BB06FFD8AD8D}" type="presParOf" srcId="{70E545DA-EADC-410E-A4B9-6D1E296F2708}" destId="{D17408CF-121D-43AA-9518-F862DA004985}" srcOrd="3" destOrd="0" presId="urn:microsoft.com/office/officeart/2018/5/layout/CenteredIconLabelDescriptionList"/>
    <dgm:cxn modelId="{55280A50-F619-4D52-B371-A3B37E060476}" type="presParOf" srcId="{70E545DA-EADC-410E-A4B9-6D1E296F2708}" destId="{4814D043-791C-4DAC-9E74-C41388336A5F}" srcOrd="4" destOrd="0" presId="urn:microsoft.com/office/officeart/2018/5/layout/CenteredIconLabelDescriptionList"/>
    <dgm:cxn modelId="{FA3A4BD8-1B54-4780-8F6A-7710B78EDF66}" type="presParOf" srcId="{5041511F-1ACD-4E8F-989C-1A40ECD9C329}" destId="{3FE5B139-CBA1-49DE-839A-FB31745A79C7}" srcOrd="1" destOrd="0" presId="urn:microsoft.com/office/officeart/2018/5/layout/CenteredIconLabelDescriptionList"/>
    <dgm:cxn modelId="{61EAE4AE-4178-4CB3-A332-CFBE91A923B9}" type="presParOf" srcId="{5041511F-1ACD-4E8F-989C-1A40ECD9C329}" destId="{87EEC00E-E806-4035-865F-B95C974D0A52}" srcOrd="2" destOrd="0" presId="urn:microsoft.com/office/officeart/2018/5/layout/CenteredIconLabelDescriptionList"/>
    <dgm:cxn modelId="{2E986603-073E-4A3B-B934-33229DCE6941}" type="presParOf" srcId="{87EEC00E-E806-4035-865F-B95C974D0A52}" destId="{07D7766F-B563-4B86-A963-F271392C4C83}" srcOrd="0" destOrd="0" presId="urn:microsoft.com/office/officeart/2018/5/layout/CenteredIconLabelDescriptionList"/>
    <dgm:cxn modelId="{B774C7A4-F085-464D-9298-193D92BC5AEF}" type="presParOf" srcId="{87EEC00E-E806-4035-865F-B95C974D0A52}" destId="{557A7D7B-4CFB-4DCC-8829-0311DE6EB6BC}" srcOrd="1" destOrd="0" presId="urn:microsoft.com/office/officeart/2018/5/layout/CenteredIconLabelDescriptionList"/>
    <dgm:cxn modelId="{60C422AD-7CAB-4998-BF17-6FFF89A4C32F}" type="presParOf" srcId="{87EEC00E-E806-4035-865F-B95C974D0A52}" destId="{DFD9498E-8E01-4A77-9C0D-1EB6479E0B1F}" srcOrd="2" destOrd="0" presId="urn:microsoft.com/office/officeart/2018/5/layout/CenteredIconLabelDescriptionList"/>
    <dgm:cxn modelId="{573B2BF4-7F34-4145-8454-360AB2C3DBAC}" type="presParOf" srcId="{87EEC00E-E806-4035-865F-B95C974D0A52}" destId="{06F93E3B-3254-447E-8C0C-99E5D3E3483F}" srcOrd="3" destOrd="0" presId="urn:microsoft.com/office/officeart/2018/5/layout/CenteredIconLabelDescriptionList"/>
    <dgm:cxn modelId="{4911934C-08D7-4598-A0C1-7453CC3D0B1C}" type="presParOf" srcId="{87EEC00E-E806-4035-865F-B95C974D0A52}" destId="{17A6688A-FB4B-4D74-9625-8EFE1497B196}" srcOrd="4" destOrd="0" presId="urn:microsoft.com/office/officeart/2018/5/layout/CenteredIconLabelDescriptionList"/>
    <dgm:cxn modelId="{995E7015-3101-4FEE-8F2A-160764DFDB11}" type="presParOf" srcId="{5041511F-1ACD-4E8F-989C-1A40ECD9C329}" destId="{0E7C714A-859B-449F-855A-8094873A57A7}" srcOrd="3" destOrd="0" presId="urn:microsoft.com/office/officeart/2018/5/layout/CenteredIconLabelDescriptionList"/>
    <dgm:cxn modelId="{5C326127-12B0-49F1-8BFD-03A2B22B8A1A}" type="presParOf" srcId="{5041511F-1ACD-4E8F-989C-1A40ECD9C329}" destId="{FA93C040-6307-4FE8-8EB3-76D040A1505C}" srcOrd="4" destOrd="0" presId="urn:microsoft.com/office/officeart/2018/5/layout/CenteredIconLabelDescriptionList"/>
    <dgm:cxn modelId="{08FCAE31-3CD6-49B2-BA13-84692A4CD88B}" type="presParOf" srcId="{FA93C040-6307-4FE8-8EB3-76D040A1505C}" destId="{FDDE9A30-6192-4132-BDE2-D9293297EE34}" srcOrd="0" destOrd="0" presId="urn:microsoft.com/office/officeart/2018/5/layout/CenteredIconLabelDescriptionList"/>
    <dgm:cxn modelId="{BB9E4EE6-C8B3-4264-8D8E-130C66E45E56}" type="presParOf" srcId="{FA93C040-6307-4FE8-8EB3-76D040A1505C}" destId="{55CDA141-639F-4B7A-84CC-C46D8FBE7E6E}" srcOrd="1" destOrd="0" presId="urn:microsoft.com/office/officeart/2018/5/layout/CenteredIconLabelDescriptionList"/>
    <dgm:cxn modelId="{DCD5EB2E-5675-44D4-AAED-3DDD4A15D239}" type="presParOf" srcId="{FA93C040-6307-4FE8-8EB3-76D040A1505C}" destId="{D7CCFC88-0E93-4DF5-AED0-B75DF95294A0}" srcOrd="2" destOrd="0" presId="urn:microsoft.com/office/officeart/2018/5/layout/CenteredIconLabelDescriptionList"/>
    <dgm:cxn modelId="{4129E5B1-3E46-41A5-939D-F9FCBB1DE4F5}" type="presParOf" srcId="{FA93C040-6307-4FE8-8EB3-76D040A1505C}" destId="{ABBFEC71-E4C4-48C1-8233-1418E57B2867}" srcOrd="3" destOrd="0" presId="urn:microsoft.com/office/officeart/2018/5/layout/CenteredIconLabelDescriptionList"/>
    <dgm:cxn modelId="{0F748480-4286-40F7-8F20-1848BD334122}" type="presParOf" srcId="{FA93C040-6307-4FE8-8EB3-76D040A1505C}" destId="{29717DD7-821A-42E7-AD23-C96D4EEDB51B}" srcOrd="4" destOrd="0" presId="urn:microsoft.com/office/officeart/2018/5/layout/CenteredIconLabelDescriptionList"/>
    <dgm:cxn modelId="{0FC7412B-6901-45CA-B615-BAD79D4EA284}" type="presParOf" srcId="{5041511F-1ACD-4E8F-989C-1A40ECD9C329}" destId="{516CA1C5-097E-43BE-897A-434113B239AE}" srcOrd="5" destOrd="0" presId="urn:microsoft.com/office/officeart/2018/5/layout/CenteredIconLabelDescriptionList"/>
    <dgm:cxn modelId="{B9AE8219-3287-4C13-9A77-AEC7503D2463}" type="presParOf" srcId="{5041511F-1ACD-4E8F-989C-1A40ECD9C329}" destId="{771B8EAE-A39E-4443-9853-2C5715F297F6}" srcOrd="6" destOrd="0" presId="urn:microsoft.com/office/officeart/2018/5/layout/CenteredIconLabelDescriptionList"/>
    <dgm:cxn modelId="{AE0E7227-B254-4929-B8E2-4A850AAE4B06}" type="presParOf" srcId="{771B8EAE-A39E-4443-9853-2C5715F297F6}" destId="{3D2273B1-A538-4D90-B16A-49503E4ED1C8}" srcOrd="0" destOrd="0" presId="urn:microsoft.com/office/officeart/2018/5/layout/CenteredIconLabelDescriptionList"/>
    <dgm:cxn modelId="{98D3359A-D2E7-4DA3-BD14-9CCA03EEBDC4}" type="presParOf" srcId="{771B8EAE-A39E-4443-9853-2C5715F297F6}" destId="{2FA103AA-D339-46DA-9941-6B2B30E8C30A}" srcOrd="1" destOrd="0" presId="urn:microsoft.com/office/officeart/2018/5/layout/CenteredIconLabelDescriptionList"/>
    <dgm:cxn modelId="{ED5E5870-F172-4210-9D8F-1E5BCAE9EE34}" type="presParOf" srcId="{771B8EAE-A39E-4443-9853-2C5715F297F6}" destId="{229B4E5F-9B04-47E6-990C-A96B128953D6}" srcOrd="2" destOrd="0" presId="urn:microsoft.com/office/officeart/2018/5/layout/CenteredIconLabelDescriptionList"/>
    <dgm:cxn modelId="{D7C3955B-8D64-422C-A7D3-AEF5444E0007}" type="presParOf" srcId="{771B8EAE-A39E-4443-9853-2C5715F297F6}" destId="{B8230BB1-0C7E-4273-A949-1C0CC756FA9B}" srcOrd="3" destOrd="0" presId="urn:microsoft.com/office/officeart/2018/5/layout/CenteredIconLabelDescriptionList"/>
    <dgm:cxn modelId="{E4263701-7D40-481B-80AB-A33E5EE05925}" type="presParOf" srcId="{771B8EAE-A39E-4443-9853-2C5715F297F6}" destId="{A659C18D-2408-4A7E-B533-375444DF283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BB6A6B-5050-42BF-AD61-0BE9A83C9312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AD3F377-093B-4966-A33A-046C786E72E4}">
      <dgm:prSet/>
      <dgm:spPr/>
      <dgm:t>
        <a:bodyPr/>
        <a:lstStyle/>
        <a:p>
          <a:r>
            <a:rPr lang="en-US"/>
            <a:t>Training Results:</a:t>
          </a:r>
        </a:p>
      </dgm:t>
    </dgm:pt>
    <dgm:pt modelId="{AE6FF754-C92A-4563-86A8-ACD08DF85B99}" type="parTrans" cxnId="{03D26253-0606-46D7-B445-29FF400E1C59}">
      <dgm:prSet/>
      <dgm:spPr/>
      <dgm:t>
        <a:bodyPr/>
        <a:lstStyle/>
        <a:p>
          <a:endParaRPr lang="en-US"/>
        </a:p>
      </dgm:t>
    </dgm:pt>
    <dgm:pt modelId="{105DAA7A-0EE5-437B-A917-7CDA86A13F55}" type="sibTrans" cxnId="{03D26253-0606-46D7-B445-29FF400E1C59}">
      <dgm:prSet/>
      <dgm:spPr/>
      <dgm:t>
        <a:bodyPr/>
        <a:lstStyle/>
        <a:p>
          <a:endParaRPr lang="en-US"/>
        </a:p>
      </dgm:t>
    </dgm:pt>
    <dgm:pt modelId="{F99E32E4-7B87-443A-8D73-3071F2BEE60E}">
      <dgm:prSet/>
      <dgm:spPr/>
      <dgm:t>
        <a:bodyPr/>
        <a:lstStyle/>
        <a:p>
          <a:r>
            <a:rPr lang="en-US"/>
            <a:t>The model demonstrated steady improvement in accuracy across epochs.</a:t>
          </a:r>
        </a:p>
      </dgm:t>
    </dgm:pt>
    <dgm:pt modelId="{840BE2E7-9166-4BE4-86F7-366D08B377D5}" type="parTrans" cxnId="{052011BB-83AB-4168-B664-C71D296EFD19}">
      <dgm:prSet/>
      <dgm:spPr/>
      <dgm:t>
        <a:bodyPr/>
        <a:lstStyle/>
        <a:p>
          <a:endParaRPr lang="en-US"/>
        </a:p>
      </dgm:t>
    </dgm:pt>
    <dgm:pt modelId="{071311D5-12CA-46EE-A191-77450ED810F5}" type="sibTrans" cxnId="{052011BB-83AB-4168-B664-C71D296EFD19}">
      <dgm:prSet/>
      <dgm:spPr/>
      <dgm:t>
        <a:bodyPr/>
        <a:lstStyle/>
        <a:p>
          <a:endParaRPr lang="en-US"/>
        </a:p>
      </dgm:t>
    </dgm:pt>
    <dgm:pt modelId="{30962F80-BA7A-49D0-B389-BEBE3AA495D4}">
      <dgm:prSet/>
      <dgm:spPr/>
      <dgm:t>
        <a:bodyPr/>
        <a:lstStyle/>
        <a:p>
          <a:r>
            <a:rPr lang="en-US"/>
            <a:t>Loss curves indicated good convergence, with validation loss closely tracking training loss.</a:t>
          </a:r>
        </a:p>
      </dgm:t>
    </dgm:pt>
    <dgm:pt modelId="{12CEE387-A281-46EE-AFE4-927FF0C36FBE}" type="parTrans" cxnId="{10CEC025-70D1-44D5-AEA1-D1EE13958380}">
      <dgm:prSet/>
      <dgm:spPr/>
      <dgm:t>
        <a:bodyPr/>
        <a:lstStyle/>
        <a:p>
          <a:endParaRPr lang="en-US"/>
        </a:p>
      </dgm:t>
    </dgm:pt>
    <dgm:pt modelId="{C2C28319-9711-423C-85CF-B1222CBC6F86}" type="sibTrans" cxnId="{10CEC025-70D1-44D5-AEA1-D1EE13958380}">
      <dgm:prSet/>
      <dgm:spPr/>
      <dgm:t>
        <a:bodyPr/>
        <a:lstStyle/>
        <a:p>
          <a:endParaRPr lang="en-US"/>
        </a:p>
      </dgm:t>
    </dgm:pt>
    <dgm:pt modelId="{F13162CD-A9ED-43C0-9E2B-4BA8DC82A397}">
      <dgm:prSet/>
      <dgm:spPr/>
      <dgm:t>
        <a:bodyPr/>
        <a:lstStyle/>
        <a:p>
          <a:r>
            <a:rPr lang="en-US"/>
            <a:t>Test Accuracy:</a:t>
          </a:r>
        </a:p>
      </dgm:t>
    </dgm:pt>
    <dgm:pt modelId="{78264868-7B5C-4E71-89AB-69F0F27B278B}" type="parTrans" cxnId="{98E11854-5CF5-4EEE-B45C-3E0EDBFE818A}">
      <dgm:prSet/>
      <dgm:spPr/>
      <dgm:t>
        <a:bodyPr/>
        <a:lstStyle/>
        <a:p>
          <a:endParaRPr lang="en-US"/>
        </a:p>
      </dgm:t>
    </dgm:pt>
    <dgm:pt modelId="{0842F192-541F-4681-AF51-B3760DE269C0}" type="sibTrans" cxnId="{98E11854-5CF5-4EEE-B45C-3E0EDBFE818A}">
      <dgm:prSet/>
      <dgm:spPr/>
      <dgm:t>
        <a:bodyPr/>
        <a:lstStyle/>
        <a:p>
          <a:endParaRPr lang="en-US"/>
        </a:p>
      </dgm:t>
    </dgm:pt>
    <dgm:pt modelId="{AEF3ED0B-0841-4D52-9362-BC9F7378D2D9}">
      <dgm:prSet/>
      <dgm:spPr/>
      <dgm:t>
        <a:bodyPr/>
        <a:lstStyle/>
        <a:p>
          <a:r>
            <a:rPr lang="en-US"/>
            <a:t>Achieved 73.9%, indicating the effectiveness of the CNN model and the distributed training framework.</a:t>
          </a:r>
        </a:p>
      </dgm:t>
    </dgm:pt>
    <dgm:pt modelId="{B25C1E81-1990-484B-96C5-FD9A477A9DBD}" type="parTrans" cxnId="{B15C9711-9658-4C86-84C2-08D32394A680}">
      <dgm:prSet/>
      <dgm:spPr/>
      <dgm:t>
        <a:bodyPr/>
        <a:lstStyle/>
        <a:p>
          <a:endParaRPr lang="en-US"/>
        </a:p>
      </dgm:t>
    </dgm:pt>
    <dgm:pt modelId="{72FBACBD-6C78-4C34-9AF2-4B8EE358B5DA}" type="sibTrans" cxnId="{B15C9711-9658-4C86-84C2-08D32394A680}">
      <dgm:prSet/>
      <dgm:spPr/>
      <dgm:t>
        <a:bodyPr/>
        <a:lstStyle/>
        <a:p>
          <a:endParaRPr lang="en-US"/>
        </a:p>
      </dgm:t>
    </dgm:pt>
    <dgm:pt modelId="{6379F31D-8B30-4583-8E47-D49523B991B4}">
      <dgm:prSet/>
      <dgm:spPr/>
      <dgm:t>
        <a:bodyPr/>
        <a:lstStyle/>
        <a:p>
          <a:r>
            <a:rPr lang="en-US"/>
            <a:t>Performance Analysis:</a:t>
          </a:r>
        </a:p>
      </dgm:t>
    </dgm:pt>
    <dgm:pt modelId="{B82E154D-6B33-44DD-999F-F3D31427623D}" type="parTrans" cxnId="{3027F8CE-662D-4EBE-9DBE-AED7C05179F4}">
      <dgm:prSet/>
      <dgm:spPr/>
      <dgm:t>
        <a:bodyPr/>
        <a:lstStyle/>
        <a:p>
          <a:endParaRPr lang="en-US"/>
        </a:p>
      </dgm:t>
    </dgm:pt>
    <dgm:pt modelId="{033F8B2F-E2B3-4F6E-81F0-18697B08151A}" type="sibTrans" cxnId="{3027F8CE-662D-4EBE-9DBE-AED7C05179F4}">
      <dgm:prSet/>
      <dgm:spPr/>
      <dgm:t>
        <a:bodyPr/>
        <a:lstStyle/>
        <a:p>
          <a:endParaRPr lang="en-US"/>
        </a:p>
      </dgm:t>
    </dgm:pt>
    <dgm:pt modelId="{1B2AA002-D3C3-4E2D-8F10-9A6B7A927336}">
      <dgm:prSet/>
      <dgm:spPr/>
      <dgm:t>
        <a:bodyPr/>
        <a:lstStyle/>
        <a:p>
          <a:r>
            <a:rPr lang="en-US"/>
            <a:t>The confusion matrix revealed areas for improvement, particularly in closely resembling classes.</a:t>
          </a:r>
        </a:p>
      </dgm:t>
    </dgm:pt>
    <dgm:pt modelId="{F695CD78-2506-4987-9807-DB817218FC4C}" type="parTrans" cxnId="{B86CD223-015B-418F-B472-0ED8A0D31BCD}">
      <dgm:prSet/>
      <dgm:spPr/>
      <dgm:t>
        <a:bodyPr/>
        <a:lstStyle/>
        <a:p>
          <a:endParaRPr lang="en-US"/>
        </a:p>
      </dgm:t>
    </dgm:pt>
    <dgm:pt modelId="{527EA81C-32D4-4741-B15E-76C8C3B9211A}" type="sibTrans" cxnId="{B86CD223-015B-418F-B472-0ED8A0D31BCD}">
      <dgm:prSet/>
      <dgm:spPr/>
      <dgm:t>
        <a:bodyPr/>
        <a:lstStyle/>
        <a:p>
          <a:endParaRPr lang="en-US"/>
        </a:p>
      </dgm:t>
    </dgm:pt>
    <dgm:pt modelId="{A4EF11A7-F359-477C-BDFA-1ACE96D4730B}" type="pres">
      <dgm:prSet presAssocID="{45BB6A6B-5050-42BF-AD61-0BE9A83C93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959282-279F-47B1-A755-FB0F71974FCD}" type="pres">
      <dgm:prSet presAssocID="{9AD3F377-093B-4966-A33A-046C786E72E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4B376-0436-4632-88DE-3FD71E5FD13A}" type="pres">
      <dgm:prSet presAssocID="{9AD3F377-093B-4966-A33A-046C786E72E4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87848-1CFE-4056-8EFB-7FE3C9635437}" type="pres">
      <dgm:prSet presAssocID="{F13162CD-A9ED-43C0-9E2B-4BA8DC82A39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F54A94-B4DA-4627-98AF-C37FC320E73A}" type="pres">
      <dgm:prSet presAssocID="{F13162CD-A9ED-43C0-9E2B-4BA8DC82A39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2D0EC-F3CB-4243-B2E4-ECDF56B2B3B5}" type="pres">
      <dgm:prSet presAssocID="{6379F31D-8B30-4583-8E47-D49523B991B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D3960-393F-44C4-9D5B-A8C4815C8207}" type="pres">
      <dgm:prSet presAssocID="{6379F31D-8B30-4583-8E47-D49523B991B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5C9711-9658-4C86-84C2-08D32394A680}" srcId="{F13162CD-A9ED-43C0-9E2B-4BA8DC82A397}" destId="{AEF3ED0B-0841-4D52-9362-BC9F7378D2D9}" srcOrd="0" destOrd="0" parTransId="{B25C1E81-1990-484B-96C5-FD9A477A9DBD}" sibTransId="{72FBACBD-6C78-4C34-9AF2-4B8EE358B5DA}"/>
    <dgm:cxn modelId="{9475299D-C9BC-4D50-B9F4-2C006CF4A094}" type="presOf" srcId="{F99E32E4-7B87-443A-8D73-3071F2BEE60E}" destId="{25E4B376-0436-4632-88DE-3FD71E5FD13A}" srcOrd="0" destOrd="0" presId="urn:microsoft.com/office/officeart/2005/8/layout/vList2"/>
    <dgm:cxn modelId="{614AEC61-A5DA-4E62-99DD-1FE009B472FC}" type="presOf" srcId="{9AD3F377-093B-4966-A33A-046C786E72E4}" destId="{40959282-279F-47B1-A755-FB0F71974FCD}" srcOrd="0" destOrd="0" presId="urn:microsoft.com/office/officeart/2005/8/layout/vList2"/>
    <dgm:cxn modelId="{10CEC025-70D1-44D5-AEA1-D1EE13958380}" srcId="{9AD3F377-093B-4966-A33A-046C786E72E4}" destId="{30962F80-BA7A-49D0-B389-BEBE3AA495D4}" srcOrd="1" destOrd="0" parTransId="{12CEE387-A281-46EE-AFE4-927FF0C36FBE}" sibTransId="{C2C28319-9711-423C-85CF-B1222CBC6F86}"/>
    <dgm:cxn modelId="{D6007A9E-3F81-44D0-A650-8F7C73300FBC}" type="presOf" srcId="{AEF3ED0B-0841-4D52-9362-BC9F7378D2D9}" destId="{A1F54A94-B4DA-4627-98AF-C37FC320E73A}" srcOrd="0" destOrd="0" presId="urn:microsoft.com/office/officeart/2005/8/layout/vList2"/>
    <dgm:cxn modelId="{44BCC974-9728-4DBF-93F1-A372E4A2D3E7}" type="presOf" srcId="{F13162CD-A9ED-43C0-9E2B-4BA8DC82A397}" destId="{1DC87848-1CFE-4056-8EFB-7FE3C9635437}" srcOrd="0" destOrd="0" presId="urn:microsoft.com/office/officeart/2005/8/layout/vList2"/>
    <dgm:cxn modelId="{03D26253-0606-46D7-B445-29FF400E1C59}" srcId="{45BB6A6B-5050-42BF-AD61-0BE9A83C9312}" destId="{9AD3F377-093B-4966-A33A-046C786E72E4}" srcOrd="0" destOrd="0" parTransId="{AE6FF754-C92A-4563-86A8-ACD08DF85B99}" sibTransId="{105DAA7A-0EE5-437B-A917-7CDA86A13F55}"/>
    <dgm:cxn modelId="{D15E724D-A78F-4887-8B1B-352237057E4F}" type="presOf" srcId="{6379F31D-8B30-4583-8E47-D49523B991B4}" destId="{A262D0EC-F3CB-4243-B2E4-ECDF56B2B3B5}" srcOrd="0" destOrd="0" presId="urn:microsoft.com/office/officeart/2005/8/layout/vList2"/>
    <dgm:cxn modelId="{91147223-2C0C-4219-ADD4-5BD7DF56633D}" type="presOf" srcId="{1B2AA002-D3C3-4E2D-8F10-9A6B7A927336}" destId="{F7DD3960-393F-44C4-9D5B-A8C4815C8207}" srcOrd="0" destOrd="0" presId="urn:microsoft.com/office/officeart/2005/8/layout/vList2"/>
    <dgm:cxn modelId="{75F9D2D0-71D7-4325-B78F-3A7ACA56DA3D}" type="presOf" srcId="{30962F80-BA7A-49D0-B389-BEBE3AA495D4}" destId="{25E4B376-0436-4632-88DE-3FD71E5FD13A}" srcOrd="0" destOrd="1" presId="urn:microsoft.com/office/officeart/2005/8/layout/vList2"/>
    <dgm:cxn modelId="{98E11854-5CF5-4EEE-B45C-3E0EDBFE818A}" srcId="{45BB6A6B-5050-42BF-AD61-0BE9A83C9312}" destId="{F13162CD-A9ED-43C0-9E2B-4BA8DC82A397}" srcOrd="1" destOrd="0" parTransId="{78264868-7B5C-4E71-89AB-69F0F27B278B}" sibTransId="{0842F192-541F-4681-AF51-B3760DE269C0}"/>
    <dgm:cxn modelId="{052011BB-83AB-4168-B664-C71D296EFD19}" srcId="{9AD3F377-093B-4966-A33A-046C786E72E4}" destId="{F99E32E4-7B87-443A-8D73-3071F2BEE60E}" srcOrd="0" destOrd="0" parTransId="{840BE2E7-9166-4BE4-86F7-366D08B377D5}" sibTransId="{071311D5-12CA-46EE-A191-77450ED810F5}"/>
    <dgm:cxn modelId="{EC3ECB34-F1D6-4A7A-8C22-DCA8C1EA86BC}" type="presOf" srcId="{45BB6A6B-5050-42BF-AD61-0BE9A83C9312}" destId="{A4EF11A7-F359-477C-BDFA-1ACE96D4730B}" srcOrd="0" destOrd="0" presId="urn:microsoft.com/office/officeart/2005/8/layout/vList2"/>
    <dgm:cxn modelId="{B86CD223-015B-418F-B472-0ED8A0D31BCD}" srcId="{6379F31D-8B30-4583-8E47-D49523B991B4}" destId="{1B2AA002-D3C3-4E2D-8F10-9A6B7A927336}" srcOrd="0" destOrd="0" parTransId="{F695CD78-2506-4987-9807-DB817218FC4C}" sibTransId="{527EA81C-32D4-4741-B15E-76C8C3B9211A}"/>
    <dgm:cxn modelId="{3027F8CE-662D-4EBE-9DBE-AED7C05179F4}" srcId="{45BB6A6B-5050-42BF-AD61-0BE9A83C9312}" destId="{6379F31D-8B30-4583-8E47-D49523B991B4}" srcOrd="2" destOrd="0" parTransId="{B82E154D-6B33-44DD-999F-F3D31427623D}" sibTransId="{033F8B2F-E2B3-4F6E-81F0-18697B08151A}"/>
    <dgm:cxn modelId="{0314FFEC-00C9-4D8E-9265-26A26F601C20}" type="presParOf" srcId="{A4EF11A7-F359-477C-BDFA-1ACE96D4730B}" destId="{40959282-279F-47B1-A755-FB0F71974FCD}" srcOrd="0" destOrd="0" presId="urn:microsoft.com/office/officeart/2005/8/layout/vList2"/>
    <dgm:cxn modelId="{A54E77C9-3A57-4B38-B650-BDB44562815A}" type="presParOf" srcId="{A4EF11A7-F359-477C-BDFA-1ACE96D4730B}" destId="{25E4B376-0436-4632-88DE-3FD71E5FD13A}" srcOrd="1" destOrd="0" presId="urn:microsoft.com/office/officeart/2005/8/layout/vList2"/>
    <dgm:cxn modelId="{0E43C5DB-04B4-4DB6-B5BB-6884380DD051}" type="presParOf" srcId="{A4EF11A7-F359-477C-BDFA-1ACE96D4730B}" destId="{1DC87848-1CFE-4056-8EFB-7FE3C9635437}" srcOrd="2" destOrd="0" presId="urn:microsoft.com/office/officeart/2005/8/layout/vList2"/>
    <dgm:cxn modelId="{D1161ED3-73D1-4329-9F41-5E5B1D6CAD5D}" type="presParOf" srcId="{A4EF11A7-F359-477C-BDFA-1ACE96D4730B}" destId="{A1F54A94-B4DA-4627-98AF-C37FC320E73A}" srcOrd="3" destOrd="0" presId="urn:microsoft.com/office/officeart/2005/8/layout/vList2"/>
    <dgm:cxn modelId="{402CAFAF-47D7-426E-BF93-81D311A3082E}" type="presParOf" srcId="{A4EF11A7-F359-477C-BDFA-1ACE96D4730B}" destId="{A262D0EC-F3CB-4243-B2E4-ECDF56B2B3B5}" srcOrd="4" destOrd="0" presId="urn:microsoft.com/office/officeart/2005/8/layout/vList2"/>
    <dgm:cxn modelId="{050DC790-93CD-4F5A-AF6A-C4CB936838E4}" type="presParOf" srcId="{A4EF11A7-F359-477C-BDFA-1ACE96D4730B}" destId="{F7DD3960-393F-44C4-9D5B-A8C4815C820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3387B-9511-4925-8053-B6BBEDA75CB8}">
      <dsp:nvSpPr>
        <dsp:cNvPr id="0" name=""/>
        <dsp:cNvSpPr/>
      </dsp:nvSpPr>
      <dsp:spPr>
        <a:xfrm>
          <a:off x="579447" y="1168880"/>
          <a:ext cx="623109" cy="623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6F4A9-B27D-4EBC-BFC6-665AF6B80F1F}">
      <dsp:nvSpPr>
        <dsp:cNvPr id="0" name=""/>
        <dsp:cNvSpPr/>
      </dsp:nvSpPr>
      <dsp:spPr>
        <a:xfrm>
          <a:off x="845" y="1874236"/>
          <a:ext cx="1780312" cy="392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b="1" kern="1200"/>
            <a:t>Accuracy</a:t>
          </a:r>
          <a:r>
            <a:rPr lang="en-US" sz="1400" kern="1200"/>
            <a:t>:</a:t>
          </a:r>
        </a:p>
      </dsp:txBody>
      <dsp:txXfrm>
        <a:off x="845" y="1874236"/>
        <a:ext cx="1780312" cy="392225"/>
      </dsp:txXfrm>
    </dsp:sp>
    <dsp:sp modelId="{4814D043-791C-4DAC-9E74-C41388336A5F}">
      <dsp:nvSpPr>
        <dsp:cNvPr id="0" name=""/>
        <dsp:cNvSpPr/>
      </dsp:nvSpPr>
      <dsp:spPr>
        <a:xfrm>
          <a:off x="845" y="2304716"/>
          <a:ext cx="1780312" cy="77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Overall accuracy achieved: </a:t>
          </a:r>
          <a:r>
            <a:rPr lang="en-US" sz="1100" b="1" kern="1200"/>
            <a:t>73.9%</a:t>
          </a:r>
          <a:r>
            <a:rPr lang="en-US" sz="1100" kern="1200"/>
            <a:t> on the test dataset.</a:t>
          </a:r>
        </a:p>
      </dsp:txBody>
      <dsp:txXfrm>
        <a:off x="845" y="2304716"/>
        <a:ext cx="1780312" cy="776878"/>
      </dsp:txXfrm>
    </dsp:sp>
    <dsp:sp modelId="{07D7766F-B563-4B86-A963-F271392C4C83}">
      <dsp:nvSpPr>
        <dsp:cNvPr id="0" name=""/>
        <dsp:cNvSpPr/>
      </dsp:nvSpPr>
      <dsp:spPr>
        <a:xfrm>
          <a:off x="2671314" y="1168880"/>
          <a:ext cx="623109" cy="623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9498E-8E01-4A77-9C0D-1EB6479E0B1F}">
      <dsp:nvSpPr>
        <dsp:cNvPr id="0" name=""/>
        <dsp:cNvSpPr/>
      </dsp:nvSpPr>
      <dsp:spPr>
        <a:xfrm>
          <a:off x="2092713" y="1874236"/>
          <a:ext cx="1780312" cy="392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b="1" kern="1200"/>
            <a:t>Precision, Recall, and F1-Score</a:t>
          </a:r>
          <a:r>
            <a:rPr lang="en-US" sz="1400" kern="1200"/>
            <a:t>:</a:t>
          </a:r>
        </a:p>
      </dsp:txBody>
      <dsp:txXfrm>
        <a:off x="2092713" y="1874236"/>
        <a:ext cx="1780312" cy="392225"/>
      </dsp:txXfrm>
    </dsp:sp>
    <dsp:sp modelId="{17A6688A-FB4B-4D74-9625-8EFE1497B196}">
      <dsp:nvSpPr>
        <dsp:cNvPr id="0" name=""/>
        <dsp:cNvSpPr/>
      </dsp:nvSpPr>
      <dsp:spPr>
        <a:xfrm>
          <a:off x="2092713" y="2304716"/>
          <a:ext cx="1780312" cy="77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Class-wise metrics were calculated to evaluate the model’s performance.</a:t>
          </a:r>
        </a:p>
      </dsp:txBody>
      <dsp:txXfrm>
        <a:off x="2092713" y="2304716"/>
        <a:ext cx="1780312" cy="776878"/>
      </dsp:txXfrm>
    </dsp:sp>
    <dsp:sp modelId="{FDDE9A30-6192-4132-BDE2-D9293297EE34}">
      <dsp:nvSpPr>
        <dsp:cNvPr id="0" name=""/>
        <dsp:cNvSpPr/>
      </dsp:nvSpPr>
      <dsp:spPr>
        <a:xfrm>
          <a:off x="4763181" y="1168880"/>
          <a:ext cx="623109" cy="623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CFC88-0E93-4DF5-AED0-B75DF95294A0}">
      <dsp:nvSpPr>
        <dsp:cNvPr id="0" name=""/>
        <dsp:cNvSpPr/>
      </dsp:nvSpPr>
      <dsp:spPr>
        <a:xfrm>
          <a:off x="4184580" y="1874236"/>
          <a:ext cx="1780312" cy="392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b="1" kern="1200" dirty="0"/>
            <a:t>Confusion Matrix</a:t>
          </a:r>
          <a:r>
            <a:rPr lang="en-US" sz="1400" kern="1200" dirty="0"/>
            <a:t>:</a:t>
          </a:r>
        </a:p>
      </dsp:txBody>
      <dsp:txXfrm>
        <a:off x="4184580" y="1874236"/>
        <a:ext cx="1780312" cy="392225"/>
      </dsp:txXfrm>
    </dsp:sp>
    <dsp:sp modelId="{29717DD7-821A-42E7-AD23-C96D4EEDB51B}">
      <dsp:nvSpPr>
        <dsp:cNvPr id="0" name=""/>
        <dsp:cNvSpPr/>
      </dsp:nvSpPr>
      <dsp:spPr>
        <a:xfrm>
          <a:off x="4184580" y="2304716"/>
          <a:ext cx="1780312" cy="77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Detailed insights into misclassifications and class-wise performance.</a:t>
          </a:r>
        </a:p>
      </dsp:txBody>
      <dsp:txXfrm>
        <a:off x="4184580" y="2304716"/>
        <a:ext cx="1780312" cy="776878"/>
      </dsp:txXfrm>
    </dsp:sp>
    <dsp:sp modelId="{3D2273B1-A538-4D90-B16A-49503E4ED1C8}">
      <dsp:nvSpPr>
        <dsp:cNvPr id="0" name=""/>
        <dsp:cNvSpPr/>
      </dsp:nvSpPr>
      <dsp:spPr>
        <a:xfrm>
          <a:off x="6794376" y="1169827"/>
          <a:ext cx="623109" cy="623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B4E5F-9B04-47E6-990C-A96B128953D6}">
      <dsp:nvSpPr>
        <dsp:cNvPr id="0" name=""/>
        <dsp:cNvSpPr/>
      </dsp:nvSpPr>
      <dsp:spPr>
        <a:xfrm>
          <a:off x="6276447" y="1874236"/>
          <a:ext cx="1780312" cy="392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b="1" kern="1200"/>
            <a:t>Visualization</a:t>
          </a:r>
          <a:r>
            <a:rPr lang="en-US" sz="1400" kern="1200"/>
            <a:t>:</a:t>
          </a:r>
        </a:p>
      </dsp:txBody>
      <dsp:txXfrm>
        <a:off x="6276447" y="1874236"/>
        <a:ext cx="1780312" cy="392225"/>
      </dsp:txXfrm>
    </dsp:sp>
    <dsp:sp modelId="{A659C18D-2408-4A7E-B533-375444DF2838}">
      <dsp:nvSpPr>
        <dsp:cNvPr id="0" name=""/>
        <dsp:cNvSpPr/>
      </dsp:nvSpPr>
      <dsp:spPr>
        <a:xfrm>
          <a:off x="6276447" y="2304716"/>
          <a:ext cx="1780312" cy="77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Training/Validation accuracy and loss were plotted to monitor convergence and overfitting.</a:t>
          </a:r>
        </a:p>
      </dsp:txBody>
      <dsp:txXfrm>
        <a:off x="6276447" y="2304716"/>
        <a:ext cx="1780312" cy="776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59282-279F-47B1-A755-FB0F71974FCD}">
      <dsp:nvSpPr>
        <dsp:cNvPr id="0" name=""/>
        <dsp:cNvSpPr/>
      </dsp:nvSpPr>
      <dsp:spPr>
        <a:xfrm>
          <a:off x="0" y="109669"/>
          <a:ext cx="5000124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Training Results:</a:t>
          </a:r>
        </a:p>
      </dsp:txBody>
      <dsp:txXfrm>
        <a:off x="30442" y="140111"/>
        <a:ext cx="4939240" cy="562726"/>
      </dsp:txXfrm>
    </dsp:sp>
    <dsp:sp modelId="{25E4B376-0436-4632-88DE-3FD71E5FD13A}">
      <dsp:nvSpPr>
        <dsp:cNvPr id="0" name=""/>
        <dsp:cNvSpPr/>
      </dsp:nvSpPr>
      <dsp:spPr>
        <a:xfrm>
          <a:off x="0" y="733279"/>
          <a:ext cx="5000124" cy="153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The model demonstrated steady improvement in accuracy across epochs.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Loss curves indicated good convergence, with validation loss closely tracking training loss.</a:t>
          </a:r>
        </a:p>
      </dsp:txBody>
      <dsp:txXfrm>
        <a:off x="0" y="733279"/>
        <a:ext cx="5000124" cy="1533870"/>
      </dsp:txXfrm>
    </dsp:sp>
    <dsp:sp modelId="{1DC87848-1CFE-4056-8EFB-7FE3C9635437}">
      <dsp:nvSpPr>
        <dsp:cNvPr id="0" name=""/>
        <dsp:cNvSpPr/>
      </dsp:nvSpPr>
      <dsp:spPr>
        <a:xfrm>
          <a:off x="0" y="2267149"/>
          <a:ext cx="5000124" cy="6236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Test Accuracy:</a:t>
          </a:r>
        </a:p>
      </dsp:txBody>
      <dsp:txXfrm>
        <a:off x="30442" y="2297591"/>
        <a:ext cx="4939240" cy="562726"/>
      </dsp:txXfrm>
    </dsp:sp>
    <dsp:sp modelId="{A1F54A94-B4DA-4627-98AF-C37FC320E73A}">
      <dsp:nvSpPr>
        <dsp:cNvPr id="0" name=""/>
        <dsp:cNvSpPr/>
      </dsp:nvSpPr>
      <dsp:spPr>
        <a:xfrm>
          <a:off x="0" y="2890759"/>
          <a:ext cx="5000124" cy="9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Achieved 73.9%, indicating the effectiveness of the CNN model and the distributed training framework.</a:t>
          </a:r>
        </a:p>
      </dsp:txBody>
      <dsp:txXfrm>
        <a:off x="0" y="2890759"/>
        <a:ext cx="5000124" cy="914940"/>
      </dsp:txXfrm>
    </dsp:sp>
    <dsp:sp modelId="{A262D0EC-F3CB-4243-B2E4-ECDF56B2B3B5}">
      <dsp:nvSpPr>
        <dsp:cNvPr id="0" name=""/>
        <dsp:cNvSpPr/>
      </dsp:nvSpPr>
      <dsp:spPr>
        <a:xfrm>
          <a:off x="0" y="3805700"/>
          <a:ext cx="5000124" cy="62361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Performance Analysis:</a:t>
          </a:r>
        </a:p>
      </dsp:txBody>
      <dsp:txXfrm>
        <a:off x="30442" y="3836142"/>
        <a:ext cx="4939240" cy="562726"/>
      </dsp:txXfrm>
    </dsp:sp>
    <dsp:sp modelId="{F7DD3960-393F-44C4-9D5B-A8C4815C8207}">
      <dsp:nvSpPr>
        <dsp:cNvPr id="0" name=""/>
        <dsp:cNvSpPr/>
      </dsp:nvSpPr>
      <dsp:spPr>
        <a:xfrm>
          <a:off x="0" y="4429310"/>
          <a:ext cx="5000124" cy="9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The confusion matrix revealed areas for improvement, particularly in closely resembling classes.</a:t>
          </a:r>
        </a:p>
      </dsp:txBody>
      <dsp:txXfrm>
        <a:off x="0" y="4429310"/>
        <a:ext cx="5000124" cy="914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0C908-0886-6650-D5CB-7FB6C08D9C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9282" r="15718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CIFAR-10 Image Classification Using CNN and Distributed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Team Members: Varshitha Reddy Davarapalli, Saketha Kusu, Karunakar Uppalapati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2EA12AF-1C22-73CE-95F4-10E5DD0B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70585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05BE06-AF85-2D8F-7D8F-710018054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9D608F3-A689-FFA9-6E37-574009E6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the performance of a train&#10;&#10;Description automatically generated">
            <a:extLst>
              <a:ext uri="{FF2B5EF4-FFF2-40B4-BE49-F238E27FC236}">
                <a16:creationId xmlns:a16="http://schemas.microsoft.com/office/drawing/2014/main" id="{CD36A023-1F4A-DC56-F228-02B4D193A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691" y="1727369"/>
            <a:ext cx="3734321" cy="2715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CE3F74-622F-43EC-E0CC-2DDFC664104B}"/>
              </a:ext>
            </a:extLst>
          </p:cNvPr>
          <p:cNvSpPr txBox="1"/>
          <p:nvPr/>
        </p:nvSpPr>
        <p:spPr>
          <a:xfrm>
            <a:off x="117988" y="599767"/>
            <a:ext cx="486696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Accuracy Graph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graph shows the </a:t>
            </a:r>
            <a:r>
              <a:rPr lang="en-US" sz="2000" b="1" dirty="0"/>
              <a:t>training accuracy</a:t>
            </a:r>
            <a:r>
              <a:rPr lang="en-US" sz="2000" dirty="0"/>
              <a:t> (blue) and </a:t>
            </a:r>
            <a:r>
              <a:rPr lang="en-US" sz="2000" b="1" dirty="0"/>
              <a:t>validation accuracy</a:t>
            </a:r>
            <a:r>
              <a:rPr lang="en-US" sz="2000" dirty="0"/>
              <a:t> (orange) across 20 epochs.</a:t>
            </a:r>
          </a:p>
          <a:p>
            <a:r>
              <a:rPr lang="en-US" sz="2000" b="1" dirty="0"/>
              <a:t>Key Observations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Both accuracies increase steadily, indicating the model learns effectively over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Validation accuracy is consistently higher than training accuracy, suggesting good generalization without overfitting.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model achieves approximately </a:t>
            </a:r>
            <a:r>
              <a:rPr lang="en-US" sz="2000" b="1" dirty="0"/>
              <a:t>70–75% accuracy</a:t>
            </a:r>
            <a:r>
              <a:rPr lang="en-US" sz="2000" dirty="0"/>
              <a:t> on unseen validation data, highlighting its reliability.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906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loss and validation&#10;&#10;Description automatically generated with medium confidence">
            <a:extLst>
              <a:ext uri="{FF2B5EF4-FFF2-40B4-BE49-F238E27FC236}">
                <a16:creationId xmlns:a16="http://schemas.microsoft.com/office/drawing/2014/main" id="{A907B628-B381-D9CE-B9BB-34FA93BA0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360" y="1175437"/>
            <a:ext cx="4638640" cy="33813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7FBA9E-4AB1-A144-8C27-CAEBF3FAF3D5}"/>
              </a:ext>
            </a:extLst>
          </p:cNvPr>
          <p:cNvSpPr txBox="1"/>
          <p:nvPr/>
        </p:nvSpPr>
        <p:spPr>
          <a:xfrm>
            <a:off x="152400" y="728675"/>
            <a:ext cx="457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 Loss Graph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graph illustrates </a:t>
            </a:r>
            <a:r>
              <a:rPr lang="en-US" sz="2000" b="1" dirty="0"/>
              <a:t>training loss</a:t>
            </a:r>
            <a:r>
              <a:rPr lang="en-US" sz="2000" dirty="0"/>
              <a:t> (blue) and </a:t>
            </a:r>
            <a:r>
              <a:rPr lang="en-US" sz="2000" b="1" dirty="0"/>
              <a:t>validation loss</a:t>
            </a:r>
            <a:r>
              <a:rPr lang="en-US" sz="2000" dirty="0"/>
              <a:t> (orange) over 20 epochs.</a:t>
            </a:r>
          </a:p>
          <a:p>
            <a:r>
              <a:rPr lang="en-US" sz="2000" b="1" dirty="0"/>
              <a:t>Key Observations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Both losses decrease consistently, showing the model is improving during training.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Validation loss remains lower than training loss, indicating the model is not overfitting and performs well on unseen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Loss convergence around later epochs suggests the model has reached an optimal state with minimal overfitting.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192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performance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4" y="1513308"/>
            <a:ext cx="4510529" cy="2396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2" y="4285115"/>
            <a:ext cx="4432041" cy="2354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11" y="2306295"/>
            <a:ext cx="4326499" cy="243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6B0C3C-DD72-A1A6-0987-E567F8B12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9045" y="1398715"/>
            <a:ext cx="858847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implemented a scalable framework for image classification using CNN and Apache Spark.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the viability of distributed computing for deep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Directions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Transfer 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pre-trained models (e.g.,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VGG) to enhance accuracy and reduce training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Explainability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visualization tools like Grad-CAM to interpret the model’s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advanced techniques like Bayesian optimization for fine-tuning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396390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4244" y="-34538"/>
            <a:ext cx="4991553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6395" y="-23905"/>
            <a:ext cx="5028938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0164" y="-23905"/>
            <a:ext cx="5028938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C0352-B2BE-0815-5018-661BFAA3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806" y="895483"/>
            <a:ext cx="4339674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u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037" y="188494"/>
            <a:ext cx="786278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037" y="188494"/>
            <a:ext cx="786278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87321" y="3578317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93" y="4910353"/>
            <a:ext cx="351068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93" y="4910353"/>
            <a:ext cx="351068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6850" y="4200769"/>
            <a:ext cx="2077150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6850" y="4200769"/>
            <a:ext cx="2077150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rawings on colorful paper">
            <a:extLst>
              <a:ext uri="{FF2B5EF4-FFF2-40B4-BE49-F238E27FC236}">
                <a16:creationId xmlns:a16="http://schemas.microsoft.com/office/drawing/2014/main" id="{4955BDD9-8E2C-B7DC-10FD-F9FCC3B431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25" r="40381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Problem Statement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Goal:</a:t>
            </a:r>
          </a:p>
          <a:p>
            <a:r>
              <a:rPr lang="en-US" sz="1700"/>
              <a:t>Classify CIFAR-10 images into 10 classes using CNN.</a:t>
            </a:r>
          </a:p>
          <a:p>
            <a:r>
              <a:rPr lang="en-US" sz="1700"/>
              <a:t> Leverage distributed computing via Spark for efficient model training.</a:t>
            </a:r>
          </a:p>
          <a:p>
            <a:pPr marL="0" indent="0">
              <a:buNone/>
            </a:pPr>
            <a:r>
              <a:rPr lang="en-US" sz="1700"/>
              <a:t>Challenges:</a:t>
            </a:r>
          </a:p>
          <a:p>
            <a:r>
              <a:rPr lang="en-US" sz="1700"/>
              <a:t> Managing large datasets.</a:t>
            </a:r>
          </a:p>
          <a:p>
            <a:r>
              <a:rPr lang="en-US" sz="1700"/>
              <a:t> Improving generalization and preventing overfitting.</a:t>
            </a:r>
          </a:p>
          <a:p>
            <a:r>
              <a:rPr lang="en-US" sz="1700"/>
              <a:t> Optimizing CNN for distributed environments.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39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Dataset: CIFAR-10</a:t>
            </a:r>
          </a:p>
          <a:p>
            <a:r>
              <a:rPr lang="en-US" b="1" dirty="0"/>
              <a:t> </a:t>
            </a:r>
            <a:r>
              <a:rPr lang="en-US" dirty="0"/>
              <a:t>Total: </a:t>
            </a:r>
            <a:r>
              <a:rPr lang="en-US" b="1" dirty="0"/>
              <a:t>60,000 i</a:t>
            </a:r>
            <a:r>
              <a:rPr lang="en-US" dirty="0"/>
              <a:t>mages across 10 classes (e.g., airplane, automobile).</a:t>
            </a:r>
          </a:p>
          <a:p>
            <a:r>
              <a:rPr lang="en-US" dirty="0"/>
              <a:t> Image size: </a:t>
            </a:r>
            <a:r>
              <a:rPr lang="en-US" b="1" dirty="0"/>
              <a:t>32x32 pixels</a:t>
            </a:r>
            <a:r>
              <a:rPr lang="en-US" dirty="0"/>
              <a:t>, 3 color channels (RGB).</a:t>
            </a:r>
          </a:p>
          <a:p>
            <a:pPr marL="0" indent="0">
              <a:buNone/>
            </a:pPr>
            <a:r>
              <a:rPr lang="en-US" b="1" dirty="0"/>
              <a:t>Train/Test Split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set: 50,000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Testing set: 10,000 images.</a:t>
            </a:r>
          </a:p>
          <a:p>
            <a:pPr marL="0" indent="0">
              <a:buNone/>
            </a:pPr>
            <a:r>
              <a:rPr lang="en-US" b="1" dirty="0"/>
              <a:t>Preprocessing Techniques: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Normalization</a:t>
            </a:r>
            <a:r>
              <a:rPr lang="en-US" dirty="0"/>
              <a:t>: Pixel values are scaled to the range [0, 1] to enhance model convergence.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One-Hot Encoding</a:t>
            </a:r>
            <a:r>
              <a:rPr lang="en-US" dirty="0"/>
              <a:t>: Class labels are converted to vectors for compatibility with the </a:t>
            </a:r>
            <a:r>
              <a:rPr lang="en-US" dirty="0" err="1"/>
              <a:t>softmax</a:t>
            </a:r>
            <a:r>
              <a:rPr lang="en-US" dirty="0"/>
              <a:t> output layer of the CNN.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loating sheep">
            <a:extLst>
              <a:ext uri="{FF2B5EF4-FFF2-40B4-BE49-F238E27FC236}">
                <a16:creationId xmlns:a16="http://schemas.microsoft.com/office/drawing/2014/main" id="{95346067-5AA2-470D-01F8-ACEC9E39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09" r="32697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CNN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6400" y="2370671"/>
            <a:ext cx="4714239" cy="425364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The proposed CNN model consists of: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b="1" dirty="0"/>
              <a:t>Convolutional Layers</a:t>
            </a:r>
            <a:r>
              <a:rPr lang="en-US" sz="1400" dirty="0"/>
              <a:t>: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Extract spatial features from images.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Layer 1: 32 filters, 3x3 kernel, </a:t>
            </a:r>
            <a:r>
              <a:rPr lang="en-US" sz="1400" dirty="0" err="1"/>
              <a:t>ReLU</a:t>
            </a:r>
            <a:r>
              <a:rPr lang="en-US" sz="1400" dirty="0"/>
              <a:t> activation, Max pooling.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Layer 2: 64 filters, 3x3 kernel, </a:t>
            </a:r>
            <a:r>
              <a:rPr lang="en-US" sz="1400" dirty="0" err="1"/>
              <a:t>ReLU</a:t>
            </a:r>
            <a:r>
              <a:rPr lang="en-US" sz="1400" dirty="0"/>
              <a:t> activation, Max pooling.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Layer 3: 128 filters, 3x3 kernel, </a:t>
            </a:r>
            <a:r>
              <a:rPr lang="en-US" sz="1400" dirty="0" err="1"/>
              <a:t>ReLU</a:t>
            </a:r>
            <a:r>
              <a:rPr lang="en-US" sz="1400" dirty="0"/>
              <a:t> activation, Max pooling.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b="1" dirty="0"/>
              <a:t>Flattening Layer</a:t>
            </a:r>
            <a:r>
              <a:rPr lang="en-US" sz="1400" dirty="0"/>
              <a:t>: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Converts the final convolutional output into a 1D array for fully connected layers.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b="1" dirty="0"/>
              <a:t>Fully Connected Layers</a:t>
            </a:r>
            <a:r>
              <a:rPr lang="en-US" sz="1400" dirty="0"/>
              <a:t>: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Dense Layer: 128 units with </a:t>
            </a:r>
            <a:r>
              <a:rPr lang="en-US" sz="1400" dirty="0" err="1"/>
              <a:t>ReLU</a:t>
            </a:r>
            <a:r>
              <a:rPr lang="en-US" sz="1400" dirty="0"/>
              <a:t> activation, followed by dropout (rate: 0.5) to prevent overfitting.</a:t>
            </a:r>
          </a:p>
          <a:p>
            <a:pPr marL="742950" lvl="1" indent="-285750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Output Layer: 10 units with </a:t>
            </a:r>
            <a:r>
              <a:rPr lang="en-US" sz="1400" dirty="0" err="1"/>
              <a:t>softmax</a:t>
            </a:r>
            <a:r>
              <a:rPr lang="en-US" sz="1400" dirty="0"/>
              <a:t> activation for multi-class classification.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Computing with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To address the computational limitations, </a:t>
            </a:r>
            <a:r>
              <a:rPr lang="en-US" b="1"/>
              <a:t>Apache Spark</a:t>
            </a:r>
            <a:r>
              <a:rPr lang="en-US"/>
              <a:t> was configured across multiple virtual machines:</a:t>
            </a:r>
          </a:p>
          <a:p>
            <a:pPr>
              <a:buFont typeface="+mj-lt"/>
              <a:buAutoNum type="arabicPeriod"/>
            </a:pPr>
            <a:r>
              <a:rPr lang="en-US" b="1"/>
              <a:t>Configuration</a:t>
            </a:r>
            <a:r>
              <a:rPr lang="en-US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Executor memory: 2 GB.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Cores per executor: 2.</a:t>
            </a:r>
          </a:p>
          <a:p>
            <a:pPr>
              <a:buFont typeface="+mj-lt"/>
              <a:buAutoNum type="arabicPeriod"/>
            </a:pPr>
            <a:r>
              <a:rPr lang="en-US" b="1"/>
              <a:t>Data Distribution</a:t>
            </a:r>
            <a:r>
              <a:rPr lang="en-US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CIFAR-10 images were distributed across executors for parallel processing, accelerating batch processing and reducing training time.</a:t>
            </a:r>
          </a:p>
          <a:p>
            <a:pPr>
              <a:buFont typeface="+mj-lt"/>
              <a:buAutoNum type="arabicPeriod"/>
            </a:pPr>
            <a:r>
              <a:rPr lang="en-US" b="1"/>
              <a:t>Integration</a:t>
            </a:r>
            <a:r>
              <a:rPr lang="en-US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Python and Spark interoperability was optimized for seamless model training across VMs.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682C-41EF-63E2-88A3-6F2EBD71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Training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747669-41EE-1944-2E6F-E702F8687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3626" y="1681934"/>
            <a:ext cx="831317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normalized and split into training (80%) and testing (20%)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Setup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rate: 0.001.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size: 64.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Epochs: 30.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Spark handled distributed computations for faster convergence.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loss was monitored, and early stopping was implemented to optimize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1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Evaluation Metrics and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1CC12A-39DF-B14B-8DA6-C0CA522996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401392"/>
              </p:ext>
            </p:extLst>
          </p:nvPr>
        </p:nvGraphicFramePr>
        <p:xfrm>
          <a:off x="446412" y="1058643"/>
          <a:ext cx="8057606" cy="4250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5419" y="4555597"/>
            <a:ext cx="3544482" cy="2169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B1257-069B-18F6-556A-3B7062B2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 b="1">
                <a:solidFill>
                  <a:srgbClr val="FFFFFF"/>
                </a:solidFill>
              </a:rPr>
              <a:t>Results</a:t>
            </a:r>
            <a:br>
              <a:rPr lang="en-US" sz="3500" b="1">
                <a:solidFill>
                  <a:srgbClr val="FFFFFF"/>
                </a:solidFill>
              </a:rPr>
            </a:br>
            <a:endParaRPr lang="en-US" sz="35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B3E2AA-01D3-5EDE-1D1A-A8CA12747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40548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9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5DF666-269F-BA30-16BE-CEB6D534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73" y="1461505"/>
            <a:ext cx="5280661" cy="33050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80C6AD-C210-DC2C-0D37-17695DB0E1BF}"/>
              </a:ext>
            </a:extLst>
          </p:cNvPr>
          <p:cNvSpPr txBox="1"/>
          <p:nvPr/>
        </p:nvSpPr>
        <p:spPr>
          <a:xfrm>
            <a:off x="176982" y="5093110"/>
            <a:ext cx="8829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confusion matrix shows the classification results of the CNN on the CIFAR-10 test dataset. Diagonal values represent correct predictions, while off-diagonal values indicate misclassifications. It highlights the model's strengths in specific categories and areas where improvement is needed.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4EAB9-0612-29F9-CF24-4EFACFC44317}"/>
              </a:ext>
            </a:extLst>
          </p:cNvPr>
          <p:cNvSpPr txBox="1"/>
          <p:nvPr/>
        </p:nvSpPr>
        <p:spPr>
          <a:xfrm>
            <a:off x="1987296" y="609600"/>
            <a:ext cx="4566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Confusion Matrix for Model Performance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620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811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CIFAR-10 Image Classification Using CNN and Distributed Computing</vt:lpstr>
      <vt:lpstr>Problem Statement and Goals</vt:lpstr>
      <vt:lpstr>Dataset Details</vt:lpstr>
      <vt:lpstr>CNN Architecture</vt:lpstr>
      <vt:lpstr>Distributed Computing with Spark</vt:lpstr>
      <vt:lpstr>Implementation and Training</vt:lpstr>
      <vt:lpstr>Evaluation Metrics and Results</vt:lpstr>
      <vt:lpstr>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Spark performance </vt:lpstr>
      <vt:lpstr>Conclusion and Future Work</vt:lpstr>
      <vt:lpstr>Thank 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CIFAR-10 Image Classification Using CNN and Distributed Computing</dc:title>
  <dc:subject/>
  <dc:creator>skusu</dc:creator>
  <cp:keywords/>
  <dc:description>generated using python-pptx</dc:description>
  <cp:lastModifiedBy>Varshitha Reddy</cp:lastModifiedBy>
  <cp:revision>17</cp:revision>
  <dcterms:created xsi:type="dcterms:W3CDTF">2013-01-27T09:14:16Z</dcterms:created>
  <dcterms:modified xsi:type="dcterms:W3CDTF">2024-12-04T19:52:40Z</dcterms:modified>
  <cp:category/>
</cp:coreProperties>
</file>