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dbcc36e0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34dbcc36e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e024c8ec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4e024c8ec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4e024c8ec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4e024c8ec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4dbcc36e00_0_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34dbcc36e0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4dbcc36e00_0_1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34dbcc36e0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4dd07aab5e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4dd07aab5e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4dd07aab5e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4dd07aab5e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4e024c8ec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4e024c8ec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4dbcc36e0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34dbcc36e00_0_14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4e024c8ec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4e024c8ec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4dbcc36e0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34dbcc36e00_0_14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dbcc36e00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34dbcc36e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4dbcc36e00_0_1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34dbcc36e0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4dd07aab5e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4dd07aab5e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4dbcc36e00_0_1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34dbcc36e0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4e024c8ec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4e024c8ec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dbcc36e00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34dbcc36e0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dbcc36e0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34dbcc36e00_0_4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dbcc36e0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34dbcc36e00_0_4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dbcc36e0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4dbcc36e00_0_5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dbcc36e00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34dbcc36e0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dbcc36e00_0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34dbcc36e0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4e024c8e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4e024c8e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2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11700" y="846925"/>
            <a:ext cx="8520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/>
              <a:t>Healthcare Provider Fraud Detection</a:t>
            </a:r>
            <a:endParaRPr sz="25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11700" y="1793925"/>
            <a:ext cx="8520600" cy="20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                                                                                             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MEMBERS: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1F1F1F"/>
                </a:solidFill>
              </a:rPr>
              <a:t>Lenin Goud Athikam </a:t>
            </a:r>
            <a:endParaRPr sz="12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</a:rPr>
              <a:t>                                                                                                                                         Saketha Kusu </a:t>
            </a:r>
            <a:endParaRPr sz="12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</a:rPr>
              <a:t>                                                                                                                                         Varshitha reddy Devarapalli </a:t>
            </a:r>
            <a:br>
              <a:rPr lang="en" sz="1200">
                <a:solidFill>
                  <a:srgbClr val="1F1F1F"/>
                </a:solidFill>
              </a:rPr>
            </a:br>
            <a:r>
              <a:rPr lang="en" sz="1200">
                <a:solidFill>
                  <a:srgbClr val="1F1F1F"/>
                </a:solidFill>
              </a:rPr>
              <a:t>                                                                                                                                         Rashmitha Eri </a:t>
            </a:r>
            <a:endParaRPr sz="12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</a:rPr>
              <a:t>                                                                                                                                         Karunakar Uppalapati </a:t>
            </a:r>
            <a:endParaRPr sz="12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</a:rPr>
              <a:t>                                                                                                                                         Kavya pachchava.</a:t>
            </a:r>
            <a:endParaRPr sz="1200"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50" y="2273000"/>
            <a:ext cx="4469400" cy="2398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0" y="-196475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contd..</a:t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 rotWithShape="1">
          <a:blip r:embed="rId3">
            <a:alphaModFix/>
          </a:blip>
          <a:srcRect b="0" l="9428" r="0" t="0"/>
          <a:stretch/>
        </p:blipFill>
        <p:spPr>
          <a:xfrm>
            <a:off x="282725" y="765548"/>
            <a:ext cx="4195826" cy="422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 rotWithShape="1">
          <a:blip r:embed="rId4">
            <a:alphaModFix/>
          </a:blip>
          <a:srcRect b="0" l="-10180" r="0" t="0"/>
          <a:stretch/>
        </p:blipFill>
        <p:spPr>
          <a:xfrm>
            <a:off x="4372150" y="765550"/>
            <a:ext cx="4622999" cy="428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58600" y="-10950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contd..</a:t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 rotWithShape="1">
          <a:blip r:embed="rId3">
            <a:alphaModFix/>
          </a:blip>
          <a:srcRect b="0" l="8617" r="0" t="0"/>
          <a:stretch/>
        </p:blipFill>
        <p:spPr>
          <a:xfrm>
            <a:off x="4572000" y="560013"/>
            <a:ext cx="4399175" cy="402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 rotWithShape="1">
          <a:blip r:embed="rId4">
            <a:alphaModFix/>
          </a:blip>
          <a:srcRect b="0" l="5392" r="0" t="0"/>
          <a:stretch/>
        </p:blipFill>
        <p:spPr>
          <a:xfrm>
            <a:off x="208775" y="776425"/>
            <a:ext cx="4219200" cy="386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2400"/>
              <a:t>Model Selection</a:t>
            </a:r>
            <a:endParaRPr b="1" sz="2400"/>
          </a:p>
        </p:txBody>
      </p:sp>
      <p:grpSp>
        <p:nvGrpSpPr>
          <p:cNvPr id="206" name="Google Shape;206;p24"/>
          <p:cNvGrpSpPr/>
          <p:nvPr/>
        </p:nvGrpSpPr>
        <p:grpSpPr>
          <a:xfrm>
            <a:off x="311700" y="1256068"/>
            <a:ext cx="8520600" cy="3168721"/>
            <a:chOff x="0" y="47843"/>
            <a:chExt cx="8520600" cy="3168721"/>
          </a:xfrm>
        </p:grpSpPr>
        <p:sp>
          <p:nvSpPr>
            <p:cNvPr id="207" name="Google Shape;207;p24"/>
            <p:cNvSpPr/>
            <p:nvPr/>
          </p:nvSpPr>
          <p:spPr>
            <a:xfrm>
              <a:off x="0" y="313523"/>
              <a:ext cx="8520600" cy="453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426030" y="47843"/>
              <a:ext cx="5964420" cy="53136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4"/>
            <p:cNvSpPr txBox="1"/>
            <p:nvPr/>
          </p:nvSpPr>
          <p:spPr>
            <a:xfrm>
              <a:off x="451969" y="73782"/>
              <a:ext cx="5912542" cy="4794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25425" spcFirstLastPara="1" rIns="2254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•Used classification models to detect fraud:</a:t>
              </a: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0" y="1130003"/>
              <a:ext cx="8520600" cy="453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426030" y="864323"/>
              <a:ext cx="5964420" cy="53136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4"/>
            <p:cNvSpPr txBox="1"/>
            <p:nvPr/>
          </p:nvSpPr>
          <p:spPr>
            <a:xfrm>
              <a:off x="451969" y="890262"/>
              <a:ext cx="5912542" cy="4794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25425" spcFirstLastPara="1" rIns="2254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• Decision Tree</a:t>
              </a: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0" y="1946484"/>
              <a:ext cx="8520600" cy="453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426030" y="1680804"/>
              <a:ext cx="5964420" cy="53136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4"/>
            <p:cNvSpPr txBox="1"/>
            <p:nvPr/>
          </p:nvSpPr>
          <p:spPr>
            <a:xfrm>
              <a:off x="451969" y="1706743"/>
              <a:ext cx="5912542" cy="4794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25425" spcFirstLastPara="1" rIns="2254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• Random Forest</a:t>
              </a: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0" y="2762964"/>
              <a:ext cx="8520600" cy="453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426030" y="2497284"/>
              <a:ext cx="5964420" cy="53136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4"/>
            <p:cNvSpPr txBox="1"/>
            <p:nvPr/>
          </p:nvSpPr>
          <p:spPr>
            <a:xfrm>
              <a:off x="451969" y="2523223"/>
              <a:ext cx="5912542" cy="4794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25425" spcFirstLastPara="1" rIns="2254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Splitted data into Train and Test data(80-20)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800"/>
              <a:t>Evaluation Metrics</a:t>
            </a:r>
            <a:endParaRPr/>
          </a:p>
        </p:txBody>
      </p:sp>
      <p:grpSp>
        <p:nvGrpSpPr>
          <p:cNvPr id="224" name="Google Shape;224;p25"/>
          <p:cNvGrpSpPr/>
          <p:nvPr/>
        </p:nvGrpSpPr>
        <p:grpSpPr>
          <a:xfrm>
            <a:off x="501655" y="1773570"/>
            <a:ext cx="8140688" cy="2133717"/>
            <a:chOff x="189955" y="565345"/>
            <a:chExt cx="8140688" cy="2133717"/>
          </a:xfrm>
        </p:grpSpPr>
        <p:sp>
          <p:nvSpPr>
            <p:cNvPr id="225" name="Google Shape;225;p25"/>
            <p:cNvSpPr/>
            <p:nvPr/>
          </p:nvSpPr>
          <p:spPr>
            <a:xfrm>
              <a:off x="858221" y="565345"/>
              <a:ext cx="1093525" cy="10935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189955" y="1979062"/>
              <a:ext cx="2430056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5"/>
            <p:cNvSpPr txBox="1"/>
            <p:nvPr/>
          </p:nvSpPr>
          <p:spPr>
            <a:xfrm>
              <a:off x="189955" y="1979062"/>
              <a:ext cx="2430056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•Accuracy, Precision, Recall, F1-Score used.</a:t>
              </a: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3713537" y="565345"/>
              <a:ext cx="1093525" cy="109352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3045271" y="1979062"/>
              <a:ext cx="2430056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5"/>
            <p:cNvSpPr txBox="1"/>
            <p:nvPr/>
          </p:nvSpPr>
          <p:spPr>
            <a:xfrm>
              <a:off x="3045271" y="1979062"/>
              <a:ext cx="2430056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•ROC-AUC score for better fraud class sensitivity.</a:t>
              </a: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6568853" y="565345"/>
              <a:ext cx="1093525" cy="109352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5900587" y="1979062"/>
              <a:ext cx="2430056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5"/>
            <p:cNvSpPr txBox="1"/>
            <p:nvPr/>
          </p:nvSpPr>
          <p:spPr>
            <a:xfrm>
              <a:off x="5900587" y="1979062"/>
              <a:ext cx="2430056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•Focused on minimizing false negatives (undetected frauds).--Decision Tree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Hyperparameter Tuning </a:t>
            </a:r>
            <a:endParaRPr/>
          </a:p>
        </p:txBody>
      </p:sp>
      <p:sp>
        <p:nvSpPr>
          <p:cNvPr id="239" name="Google Shape;239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GridSearchCV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find the best model settings.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Tuned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max_depth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Decision Tree between 5 and 15.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Found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depth = 13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gave best balance (avoids overfitting).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Tuned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min_samples_split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values like 2, 5, 10.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model was more accurate and generalized well.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Tuning improved fraud detection and reduced false positives.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1250"/>
              <a:buFont typeface="Arial"/>
              <a:buNone/>
            </a:pPr>
            <a:r>
              <a:rPr b="1" lang="en" sz="2400"/>
              <a:t>Final Model - Decision Tree (depth=13)</a:t>
            </a:r>
            <a:endParaRPr sz="2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7"/>
          <p:cNvSpPr txBox="1"/>
          <p:nvPr>
            <p:ph idx="1" type="body"/>
          </p:nvPr>
        </p:nvSpPr>
        <p:spPr>
          <a:xfrm>
            <a:off x="471900" y="188192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Image </a:t>
            </a:r>
            <a:endParaRPr/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Decision Tree depth = 13</a:t>
            </a:r>
            <a:br>
              <a:rPr lang="en"/>
            </a:b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Accuracy: 94%, Recall: 88%</a:t>
            </a:r>
            <a:br>
              <a:rPr lang="en"/>
            </a:b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Visual: Insert tree plot or confusion matrix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54450" y="1718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22"/>
              <a:t>Decision tree visualization</a:t>
            </a:r>
            <a:endParaRPr sz="34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11"/>
              <a:t>(truncated for better visibility)</a:t>
            </a:r>
            <a:endParaRPr sz="2311"/>
          </a:p>
        </p:txBody>
      </p:sp>
      <p:sp>
        <p:nvSpPr>
          <p:cNvPr id="251" name="Google Shape;251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0" y="939526"/>
            <a:ext cx="9144001" cy="396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3F8FF"/>
            </a:gs>
            <a:gs pos="74000">
              <a:srgbClr val="A8C7FA"/>
            </a:gs>
            <a:gs pos="83000">
              <a:srgbClr val="A8C7FA"/>
            </a:gs>
            <a:gs pos="100000">
              <a:srgbClr val="C5D9FB"/>
            </a:gs>
          </a:gsLst>
          <a:lin ang="5400000" scaled="0"/>
        </a:gra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type="title"/>
          </p:nvPr>
        </p:nvSpPr>
        <p:spPr>
          <a:xfrm>
            <a:off x="311699" y="158499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Results of Decision tree</a:t>
            </a:r>
            <a:endParaRPr/>
          </a:p>
        </p:txBody>
      </p:sp>
      <p:pic>
        <p:nvPicPr>
          <p:cNvPr id="258" name="Google Shape;25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99" y="1304572"/>
            <a:ext cx="3082558" cy="2196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1942" y="1386348"/>
            <a:ext cx="3806816" cy="33863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Google Shape;260;p29"/>
          <p:cNvCxnSpPr/>
          <p:nvPr/>
        </p:nvCxnSpPr>
        <p:spPr>
          <a:xfrm flipH="1">
            <a:off x="6623824" y="1732156"/>
            <a:ext cx="1040781" cy="40887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61" name="Google Shape;261;p29"/>
          <p:cNvSpPr/>
          <p:nvPr/>
        </p:nvSpPr>
        <p:spPr>
          <a:xfrm>
            <a:off x="7716644" y="1248936"/>
            <a:ext cx="1360984" cy="124893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After depth 13 training &amp; test accuracy is varying so we chose optimal depth as 13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/>
          <p:nvPr>
            <p:ph type="title"/>
          </p:nvPr>
        </p:nvSpPr>
        <p:spPr>
          <a:xfrm>
            <a:off x="0" y="73775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curve</a:t>
            </a:r>
            <a:endParaRPr/>
          </a:p>
        </p:txBody>
      </p:sp>
      <p:pic>
        <p:nvPicPr>
          <p:cNvPr id="267" name="Google Shape;267;p30"/>
          <p:cNvPicPr preferRelativeResize="0"/>
          <p:nvPr/>
        </p:nvPicPr>
        <p:blipFill rotWithShape="1">
          <a:blip r:embed="rId3">
            <a:alphaModFix/>
          </a:blip>
          <a:srcRect b="0" l="8349" r="0" t="0"/>
          <a:stretch/>
        </p:blipFill>
        <p:spPr>
          <a:xfrm>
            <a:off x="1560799" y="1086575"/>
            <a:ext cx="4883325" cy="375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0"/>
          <p:cNvSpPr/>
          <p:nvPr/>
        </p:nvSpPr>
        <p:spPr>
          <a:xfrm>
            <a:off x="1117025" y="1617075"/>
            <a:ext cx="1190700" cy="23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30"/>
          <p:cNvSpPr/>
          <p:nvPr/>
        </p:nvSpPr>
        <p:spPr>
          <a:xfrm>
            <a:off x="77825" y="1357325"/>
            <a:ext cx="1039200" cy="103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Optimal value as tpr is high also fpr is low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30"/>
          <p:cNvSpPr/>
          <p:nvPr/>
        </p:nvSpPr>
        <p:spPr>
          <a:xfrm>
            <a:off x="4385825" y="4149875"/>
            <a:ext cx="1905000" cy="2922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/>
          <p:nvPr>
            <p:ph type="ctrTitle"/>
          </p:nvPr>
        </p:nvSpPr>
        <p:spPr>
          <a:xfrm>
            <a:off x="-968452" y="-45783"/>
            <a:ext cx="8520600" cy="9801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/>
              <a:t>                       </a:t>
            </a:r>
            <a:r>
              <a:rPr lang="en" sz="4000"/>
              <a:t>Feature importance</a:t>
            </a:r>
            <a:endParaRPr/>
          </a:p>
        </p:txBody>
      </p:sp>
      <p:sp>
        <p:nvSpPr>
          <p:cNvPr id="276" name="Google Shape;276;p31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77" name="Google Shape;277;p31"/>
          <p:cNvPicPr preferRelativeResize="0"/>
          <p:nvPr/>
        </p:nvPicPr>
        <p:blipFill rotWithShape="1">
          <a:blip r:embed="rId3">
            <a:alphaModFix/>
          </a:blip>
          <a:srcRect b="0" l="2547" r="0" t="0"/>
          <a:stretch/>
        </p:blipFill>
        <p:spPr>
          <a:xfrm>
            <a:off x="311700" y="997871"/>
            <a:ext cx="8749302" cy="3672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600"/>
              <a:t>Problem Statement</a:t>
            </a:r>
            <a:endParaRPr/>
          </a:p>
        </p:txBody>
      </p:sp>
      <p:grpSp>
        <p:nvGrpSpPr>
          <p:cNvPr id="75" name="Google Shape;75;p14"/>
          <p:cNvGrpSpPr/>
          <p:nvPr/>
        </p:nvGrpSpPr>
        <p:grpSpPr>
          <a:xfrm>
            <a:off x="332156" y="1467928"/>
            <a:ext cx="8479687" cy="2745001"/>
            <a:chOff x="20456" y="259703"/>
            <a:chExt cx="8479687" cy="2745001"/>
          </a:xfrm>
        </p:grpSpPr>
        <p:sp>
          <p:nvSpPr>
            <p:cNvPr id="76" name="Google Shape;76;p14"/>
            <p:cNvSpPr/>
            <p:nvPr/>
          </p:nvSpPr>
          <p:spPr>
            <a:xfrm>
              <a:off x="514049" y="259703"/>
              <a:ext cx="1544062" cy="1544062"/>
            </a:xfrm>
            <a:prstGeom prst="ellipse">
              <a:avLst/>
            </a:prstGeom>
            <a:solidFill>
              <a:srgbClr val="D5DB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843112" y="588766"/>
              <a:ext cx="885937" cy="88593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20456" y="2284704"/>
              <a:ext cx="253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20456" y="2284704"/>
              <a:ext cx="253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Detect potentially fraudulent providers based on medicare claims data.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3488268" y="259703"/>
              <a:ext cx="1544062" cy="1544062"/>
            </a:xfrm>
            <a:prstGeom prst="ellipse">
              <a:avLst/>
            </a:prstGeom>
            <a:solidFill>
              <a:srgbClr val="D5DB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3817331" y="588766"/>
              <a:ext cx="885937" cy="88593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2994675" y="2284704"/>
              <a:ext cx="253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 txBox="1"/>
            <p:nvPr/>
          </p:nvSpPr>
          <p:spPr>
            <a:xfrm>
              <a:off x="2994675" y="2284704"/>
              <a:ext cx="253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Understand key features contributing to fraud.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6462487" y="259703"/>
              <a:ext cx="1544062" cy="1544062"/>
            </a:xfrm>
            <a:prstGeom prst="ellipse">
              <a:avLst/>
            </a:prstGeom>
            <a:solidFill>
              <a:srgbClr val="D5DB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6791550" y="588766"/>
              <a:ext cx="885937" cy="88593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5968893" y="2284704"/>
              <a:ext cx="253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 txBox="1"/>
            <p:nvPr/>
          </p:nvSpPr>
          <p:spPr>
            <a:xfrm>
              <a:off x="5968893" y="2284704"/>
              <a:ext cx="253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Analyze behavioral patterns in fraudulent claims.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800"/>
              <a:t>Key Insights</a:t>
            </a:r>
            <a:endParaRPr/>
          </a:p>
        </p:txBody>
      </p:sp>
      <p:grpSp>
        <p:nvGrpSpPr>
          <p:cNvPr id="283" name="Google Shape;283;p32"/>
          <p:cNvGrpSpPr/>
          <p:nvPr/>
        </p:nvGrpSpPr>
        <p:grpSpPr>
          <a:xfrm>
            <a:off x="311700" y="1259758"/>
            <a:ext cx="8520600" cy="3161341"/>
            <a:chOff x="0" y="51533"/>
            <a:chExt cx="8520600" cy="3161341"/>
          </a:xfrm>
        </p:grpSpPr>
        <p:sp>
          <p:nvSpPr>
            <p:cNvPr id="284" name="Google Shape;284;p32"/>
            <p:cNvSpPr/>
            <p:nvPr/>
          </p:nvSpPr>
          <p:spPr>
            <a:xfrm>
              <a:off x="0" y="51533"/>
              <a:ext cx="8520600" cy="100386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67EFF"/>
                </a:gs>
                <a:gs pos="100000">
                  <a:srgbClr val="74A8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2"/>
            <p:cNvSpPr txBox="1"/>
            <p:nvPr/>
          </p:nvSpPr>
          <p:spPr>
            <a:xfrm>
              <a:off x="49004" y="100537"/>
              <a:ext cx="8422592" cy="9058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•Chronic conditions and long claim durations are fraud indicators.</a:t>
              </a:r>
              <a:endParaRPr/>
            </a:p>
          </p:txBody>
        </p:sp>
        <p:sp>
          <p:nvSpPr>
            <p:cNvPr id="286" name="Google Shape;286;p32"/>
            <p:cNvSpPr/>
            <p:nvPr/>
          </p:nvSpPr>
          <p:spPr>
            <a:xfrm>
              <a:off x="0" y="1130274"/>
              <a:ext cx="8520600" cy="100386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67EFF"/>
                </a:gs>
                <a:gs pos="100000">
                  <a:srgbClr val="74A8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2"/>
            <p:cNvSpPr txBox="1"/>
            <p:nvPr/>
          </p:nvSpPr>
          <p:spPr>
            <a:xfrm>
              <a:off x="49004" y="1179278"/>
              <a:ext cx="8422592" cy="9058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•Provider history is vital for detecting patterns.</a:t>
              </a:r>
              <a:endParaRPr/>
            </a:p>
          </p:txBody>
        </p:sp>
        <p:sp>
          <p:nvSpPr>
            <p:cNvPr id="288" name="Google Shape;288;p32"/>
            <p:cNvSpPr/>
            <p:nvPr/>
          </p:nvSpPr>
          <p:spPr>
            <a:xfrm>
              <a:off x="0" y="2209014"/>
              <a:ext cx="8520600" cy="100386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67EFF"/>
                </a:gs>
                <a:gs pos="100000">
                  <a:srgbClr val="74A8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2"/>
            <p:cNvSpPr txBox="1"/>
            <p:nvPr/>
          </p:nvSpPr>
          <p:spPr>
            <a:xfrm>
              <a:off x="49004" y="2258018"/>
              <a:ext cx="8422592" cy="9058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•Model can support claim investigation teams effectively.</a:t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95" name="Google Shape;295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Missing/incomplete data</a:t>
            </a:r>
            <a:endParaRPr sz="14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Imbalanced class distribution</a:t>
            </a:r>
            <a:endParaRPr sz="14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Merging multiple datasets cleanl</a:t>
            </a:r>
            <a:r>
              <a:rPr lang="en" sz="14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y</a:t>
            </a:r>
            <a:endParaRPr sz="14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         </a:t>
            </a:r>
            <a:r>
              <a:rPr lang="en" sz="1400"/>
              <a:t> Balancing accuracy with false positives/negatives</a:t>
            </a:r>
            <a:br>
              <a:rPr lang="en" sz="1400"/>
            </a:br>
            <a:r>
              <a:rPr lang="en" sz="1400"/>
              <a:t>            </a:t>
            </a:r>
            <a:br>
              <a:rPr lang="en" sz="1400"/>
            </a:br>
            <a:r>
              <a:rPr lang="en" sz="1400"/>
              <a:t>          Ensuring generalization without overfit</a:t>
            </a:r>
            <a:br>
              <a:rPr lang="en" sz="1400"/>
            </a:br>
            <a:r>
              <a:rPr lang="en" sz="1400"/>
              <a:t>            </a:t>
            </a:r>
            <a:br>
              <a:rPr lang="en" sz="1400"/>
            </a:br>
            <a:r>
              <a:rPr lang="en" sz="1400"/>
              <a:t>          Limited labeled fraud data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800"/>
              <a:t>Conclusion &amp; Future Work</a:t>
            </a:r>
            <a:endParaRPr/>
          </a:p>
        </p:txBody>
      </p:sp>
      <p:grpSp>
        <p:nvGrpSpPr>
          <p:cNvPr id="301" name="Google Shape;301;p34"/>
          <p:cNvGrpSpPr/>
          <p:nvPr/>
        </p:nvGrpSpPr>
        <p:grpSpPr>
          <a:xfrm>
            <a:off x="501655" y="1773570"/>
            <a:ext cx="8140688" cy="2133717"/>
            <a:chOff x="189955" y="565345"/>
            <a:chExt cx="8140688" cy="2133717"/>
          </a:xfrm>
        </p:grpSpPr>
        <p:sp>
          <p:nvSpPr>
            <p:cNvPr id="302" name="Google Shape;302;p34"/>
            <p:cNvSpPr/>
            <p:nvPr/>
          </p:nvSpPr>
          <p:spPr>
            <a:xfrm>
              <a:off x="858221" y="565345"/>
              <a:ext cx="1093525" cy="10935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189955" y="1979062"/>
              <a:ext cx="2430056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4"/>
            <p:cNvSpPr txBox="1"/>
            <p:nvPr/>
          </p:nvSpPr>
          <p:spPr>
            <a:xfrm>
              <a:off x="189955" y="1979062"/>
              <a:ext cx="2430056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ML models are effective in detecting healthcare fraud.</a:t>
              </a:r>
              <a:endParaRPr/>
            </a:p>
          </p:txBody>
        </p:sp>
        <p:sp>
          <p:nvSpPr>
            <p:cNvPr id="305" name="Google Shape;305;p34"/>
            <p:cNvSpPr/>
            <p:nvPr/>
          </p:nvSpPr>
          <p:spPr>
            <a:xfrm>
              <a:off x="3713537" y="565345"/>
              <a:ext cx="1093525" cy="109352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4"/>
            <p:cNvSpPr/>
            <p:nvPr/>
          </p:nvSpPr>
          <p:spPr>
            <a:xfrm>
              <a:off x="3045271" y="1979062"/>
              <a:ext cx="2430056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4"/>
            <p:cNvSpPr txBox="1"/>
            <p:nvPr/>
          </p:nvSpPr>
          <p:spPr>
            <a:xfrm>
              <a:off x="3045271" y="1979062"/>
              <a:ext cx="2430056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Can be integrated into claim processing pipelines.</a:t>
              </a:r>
              <a:endParaRPr/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6568853" y="565345"/>
              <a:ext cx="1093525" cy="109352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5900587" y="1979062"/>
              <a:ext cx="2430056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4"/>
            <p:cNvSpPr txBox="1"/>
            <p:nvPr/>
          </p:nvSpPr>
          <p:spPr>
            <a:xfrm>
              <a:off x="5900587" y="1979062"/>
              <a:ext cx="2430056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Future: Use deep learning for even better predictions</a:t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13276" cy="514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800"/>
              <a:t>Dataset Description</a:t>
            </a:r>
            <a:endParaRPr/>
          </a:p>
        </p:txBody>
      </p:sp>
      <p:grpSp>
        <p:nvGrpSpPr>
          <p:cNvPr id="93" name="Google Shape;93;p15"/>
          <p:cNvGrpSpPr/>
          <p:nvPr/>
        </p:nvGrpSpPr>
        <p:grpSpPr>
          <a:xfrm>
            <a:off x="314196" y="2180469"/>
            <a:ext cx="8515607" cy="1319918"/>
            <a:chOff x="2496" y="972244"/>
            <a:chExt cx="8515607" cy="1319918"/>
          </a:xfrm>
        </p:grpSpPr>
        <p:sp>
          <p:nvSpPr>
            <p:cNvPr id="94" name="Google Shape;94;p15"/>
            <p:cNvSpPr/>
            <p:nvPr/>
          </p:nvSpPr>
          <p:spPr>
            <a:xfrm>
              <a:off x="2496" y="972244"/>
              <a:ext cx="1782336" cy="1131783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7291A1"/>
                </a:gs>
                <a:gs pos="100000">
                  <a:srgbClr val="BAD6E4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200533" y="1160379"/>
              <a:ext cx="1782336" cy="1131783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 txBox="1"/>
            <p:nvPr/>
          </p:nvSpPr>
          <p:spPr>
            <a:xfrm>
              <a:off x="233682" y="1193528"/>
              <a:ext cx="1716038" cy="10654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•Inpatient Data: Claims for admitted patients.</a:t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180907" y="972244"/>
              <a:ext cx="1782336" cy="1131783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7291A1"/>
                </a:gs>
                <a:gs pos="100000">
                  <a:srgbClr val="BAD6E4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378944" y="1160379"/>
              <a:ext cx="1782336" cy="1131783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 txBox="1"/>
            <p:nvPr/>
          </p:nvSpPr>
          <p:spPr>
            <a:xfrm>
              <a:off x="2412093" y="1193528"/>
              <a:ext cx="1716038" cy="10654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•Outpatient Data: Claims for patients who are not admitted.</a:t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4359318" y="972244"/>
              <a:ext cx="1782336" cy="1131783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7291A1"/>
                </a:gs>
                <a:gs pos="100000">
                  <a:srgbClr val="BAD6E4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4557356" y="1160379"/>
              <a:ext cx="1782336" cy="1131783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4590505" y="1193528"/>
              <a:ext cx="1716038" cy="10654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•Beneficiary Data: Demographics and various health conditions.</a:t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6537729" y="972244"/>
              <a:ext cx="1782336" cy="1131783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7291A1"/>
                </a:gs>
                <a:gs pos="100000">
                  <a:srgbClr val="BAD6E4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6735767" y="1160379"/>
              <a:ext cx="1782336" cy="1131783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 txBox="1"/>
            <p:nvPr/>
          </p:nvSpPr>
          <p:spPr>
            <a:xfrm>
              <a:off x="6768916" y="1193528"/>
              <a:ext cx="1716038" cy="10654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•Labels: Potential Fraud (Yes/No)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71900" y="327025"/>
            <a:ext cx="82221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7222"/>
              <a:buNone/>
            </a:pPr>
            <a:r>
              <a:rPr lang="en"/>
              <a:t>Data snapshot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17725"/>
            <a:ext cx="8595360" cy="378603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/>
          <p:nvPr/>
        </p:nvSpPr>
        <p:spPr>
          <a:xfrm>
            <a:off x="373380" y="4540735"/>
            <a:ext cx="1478280" cy="275169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16"/>
          <p:cNvCxnSpPr/>
          <p:nvPr/>
        </p:nvCxnSpPr>
        <p:spPr>
          <a:xfrm rot="10800000">
            <a:off x="1851660" y="4698475"/>
            <a:ext cx="884106" cy="0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5" name="Google Shape;115;p16"/>
          <p:cNvSpPr/>
          <p:nvPr/>
        </p:nvSpPr>
        <p:spPr>
          <a:xfrm>
            <a:off x="2735766" y="4540735"/>
            <a:ext cx="2460702" cy="397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558211-rows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55 columns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Columns: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11700" y="1710375"/>
            <a:ext cx="8520600" cy="269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The combined dataset contains over </a:t>
            </a:r>
            <a:r>
              <a:rPr b="1" lang="en" sz="1100">
                <a:solidFill>
                  <a:schemeClr val="dk1"/>
                </a:solidFill>
              </a:rPr>
              <a:t>558,000 rows and 55 columns</a:t>
            </a:r>
            <a:r>
              <a:rPr lang="en" sz="1100">
                <a:solidFill>
                  <a:schemeClr val="dk1"/>
                </a:solidFill>
              </a:rPr>
              <a:t>. Some key fields include: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BeneID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ClaimID</a:t>
            </a:r>
            <a:r>
              <a:rPr lang="en" sz="1100">
                <a:solidFill>
                  <a:schemeClr val="dk1"/>
                </a:solidFill>
              </a:rPr>
              <a:t> for identification,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ClaimStartDt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ClaimEndDt</a:t>
            </a:r>
            <a:r>
              <a:rPr lang="en" sz="1100">
                <a:solidFill>
                  <a:schemeClr val="dk1"/>
                </a:solidFill>
              </a:rPr>
              <a:t> for tracking duration,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Up to 10 diagnosis codes and 6 procedure codes per claim,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Chronic condition indicators like diabetes, stroke, heart failure, and more,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And the final target label: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Potential Fraud</a:t>
            </a:r>
            <a:r>
              <a:rPr lang="en" sz="1100">
                <a:solidFill>
                  <a:schemeClr val="dk1"/>
                </a:solidFill>
              </a:rPr>
              <a:t>.”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819150" y="438425"/>
            <a:ext cx="75057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7222"/>
              <a:buNone/>
            </a:pPr>
            <a:r>
              <a:rPr lang="en"/>
              <a:t>Checking missing values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Dropping uninformative columns,</a:t>
            </a:r>
            <a:br>
              <a:rPr lang="en"/>
            </a:br>
            <a:endParaRPr/>
          </a:p>
          <a:p>
            <a:pPr indent="-342900" lvl="0" marL="45720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Imputing values where reasonable</a:t>
            </a:r>
            <a:endParaRPr/>
          </a:p>
          <a:p>
            <a:pPr indent="0" lvl="0" marL="457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52475"/>
            <a:ext cx="3559825" cy="371094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/>
          <p:nvPr/>
        </p:nvSpPr>
        <p:spPr>
          <a:xfrm>
            <a:off x="3471746" y="1754459"/>
            <a:ext cx="520391" cy="2735765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4200293" y="2706029"/>
            <a:ext cx="1888273" cy="71367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Many missing values</a:t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728012" y="2085474"/>
            <a:ext cx="2623122" cy="1905551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600"/>
              <a:t>Data Preprocessing</a:t>
            </a:r>
            <a:endParaRPr/>
          </a:p>
        </p:txBody>
      </p:sp>
      <p:grpSp>
        <p:nvGrpSpPr>
          <p:cNvPr id="137" name="Google Shape;137;p19"/>
          <p:cNvGrpSpPr/>
          <p:nvPr/>
        </p:nvGrpSpPr>
        <p:grpSpPr>
          <a:xfrm>
            <a:off x="232645" y="1124123"/>
            <a:ext cx="8678710" cy="3274570"/>
            <a:chOff x="-79055" y="106398"/>
            <a:chExt cx="8678710" cy="3274570"/>
          </a:xfrm>
        </p:grpSpPr>
        <p:sp>
          <p:nvSpPr>
            <p:cNvPr id="138" name="Google Shape;138;p19"/>
            <p:cNvSpPr/>
            <p:nvPr/>
          </p:nvSpPr>
          <p:spPr>
            <a:xfrm>
              <a:off x="-79055" y="2973892"/>
              <a:ext cx="2446370" cy="407076"/>
            </a:xfrm>
            <a:prstGeom prst="rect">
              <a:avLst/>
            </a:prstGeom>
            <a:solidFill>
              <a:schemeClr val="accent2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9"/>
            <p:cNvSpPr txBox="1"/>
            <p:nvPr/>
          </p:nvSpPr>
          <p:spPr>
            <a:xfrm>
              <a:off x="-79055" y="2973892"/>
              <a:ext cx="2446370" cy="407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151475" spcFirstLastPara="1" rIns="151475" wrap="square" tIns="71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•Engineered claim duration and chronic condition counts.</a:t>
              </a: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2209205" y="2973892"/>
              <a:ext cx="6390450" cy="407076"/>
            </a:xfrm>
            <a:prstGeom prst="rect">
              <a:avLst/>
            </a:prstGeom>
            <a:solidFill>
              <a:srgbClr val="CBCBCB">
                <a:alpha val="89803"/>
              </a:srgbClr>
            </a:solidFill>
            <a:ln cap="flat" cmpd="sng" w="25400">
              <a:solidFill>
                <a:srgbClr val="CBCBCB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9"/>
            <p:cNvSpPr txBox="1"/>
            <p:nvPr/>
          </p:nvSpPr>
          <p:spPr>
            <a:xfrm>
              <a:off x="2209205" y="2973892"/>
              <a:ext cx="6390450" cy="407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9625" spcFirstLastPara="1" rIns="129625" wrap="square" tIns="127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/>
                <a:t>Total Deductible Paid</a:t>
              </a: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en" sz="1000"/>
                <a:t>Total Reimbursement</a:t>
              </a: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,claim_duration,same_physician,Age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9"/>
            <p:cNvSpPr/>
            <p:nvPr/>
          </p:nvSpPr>
          <p:spPr>
            <a:xfrm rot="10800000">
              <a:off x="-4899" y="2033789"/>
              <a:ext cx="3169471" cy="949362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solidFill>
              <a:schemeClr val="accent2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9"/>
            <p:cNvSpPr txBox="1"/>
            <p:nvPr/>
          </p:nvSpPr>
          <p:spPr>
            <a:xfrm>
              <a:off x="-4899" y="2033789"/>
              <a:ext cx="3169471" cy="6170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151475" spcFirstLastPara="1" rIns="151475" wrap="square" tIns="71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•Handled missing values and encoded categorical variables.</a:t>
              </a: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3154773" y="2033789"/>
              <a:ext cx="5370725" cy="617085"/>
            </a:xfrm>
            <a:prstGeom prst="rect">
              <a:avLst/>
            </a:prstGeom>
            <a:solidFill>
              <a:srgbClr val="CBCBCB">
                <a:alpha val="89803"/>
              </a:srgbClr>
            </a:solidFill>
            <a:ln cap="flat" cmpd="sng" w="25400">
              <a:solidFill>
                <a:srgbClr val="CBCBCB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9"/>
            <p:cNvSpPr txBox="1"/>
            <p:nvPr/>
          </p:nvSpPr>
          <p:spPr>
            <a:xfrm>
              <a:off x="3154773" y="2033789"/>
              <a:ext cx="5370725" cy="6170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9625" spcFirstLastPara="1" rIns="129625" wrap="square" tIns="127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/>
                <a:t>Clm Admit Diagnosis Code</a:t>
              </a: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,Provider, ClaimID.BeneID,Race,Gender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9"/>
            <p:cNvSpPr/>
            <p:nvPr/>
          </p:nvSpPr>
          <p:spPr>
            <a:xfrm rot="10800000">
              <a:off x="0" y="1093685"/>
              <a:ext cx="2130150" cy="949362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solidFill>
              <a:schemeClr val="accent2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9"/>
            <p:cNvSpPr txBox="1"/>
            <p:nvPr/>
          </p:nvSpPr>
          <p:spPr>
            <a:xfrm>
              <a:off x="0" y="1093685"/>
              <a:ext cx="2130150" cy="6170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151475" spcFirstLastPara="1" rIns="151475" wrap="square" tIns="71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•Converted dates to datetime format.</a:t>
              </a: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2130150" y="1093685"/>
              <a:ext cx="6390450" cy="617085"/>
            </a:xfrm>
            <a:prstGeom prst="rect">
              <a:avLst/>
            </a:prstGeom>
            <a:solidFill>
              <a:srgbClr val="CBCBCB">
                <a:alpha val="89803"/>
              </a:srgbClr>
            </a:solidFill>
            <a:ln cap="flat" cmpd="sng" w="25400">
              <a:solidFill>
                <a:srgbClr val="CBCBCB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9"/>
            <p:cNvSpPr txBox="1"/>
            <p:nvPr/>
          </p:nvSpPr>
          <p:spPr>
            <a:xfrm>
              <a:off x="2130150" y="1093685"/>
              <a:ext cx="6390450" cy="6170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9625" spcFirstLastPara="1" rIns="129625" wrap="square" tIns="127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r>
                <a:rPr lang="en" sz="1000"/>
                <a:t>Admissions </a:t>
              </a: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en" sz="1000"/>
                <a:t>Discharges</a:t>
              </a: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ClaimStartDt, ClaimEndDt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 rot="10800000">
              <a:off x="6443" y="106398"/>
              <a:ext cx="2584170" cy="996546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solidFill>
              <a:schemeClr val="accent2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9"/>
            <p:cNvSpPr txBox="1"/>
            <p:nvPr/>
          </p:nvSpPr>
          <p:spPr>
            <a:xfrm>
              <a:off x="6443" y="106398"/>
              <a:ext cx="2584170" cy="6477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151475" spcFirstLastPara="1" rIns="151475" wrap="square" tIns="71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•Merged inpatient, outpatient, and beneficiary data.</a:t>
              </a: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2609944" y="129990"/>
              <a:ext cx="5910655" cy="617085"/>
            </a:xfrm>
            <a:prstGeom prst="rect">
              <a:avLst/>
            </a:prstGeom>
            <a:solidFill>
              <a:srgbClr val="CBCBCB">
                <a:alpha val="89803"/>
              </a:srgbClr>
            </a:solidFill>
            <a:ln cap="flat" cmpd="sng" w="25400">
              <a:solidFill>
                <a:srgbClr val="CBCBCB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 txBox="1"/>
            <p:nvPr/>
          </p:nvSpPr>
          <p:spPr>
            <a:xfrm>
              <a:off x="2609944" y="129990"/>
              <a:ext cx="5910655" cy="6170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9625" spcFirstLastPara="1" rIns="129625" wrap="square" tIns="127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Outer join,because not all patients have both inpatient and outpatient records.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800"/>
              <a:t>Feature Engineering</a:t>
            </a:r>
            <a:endParaRPr/>
          </a:p>
        </p:txBody>
      </p:sp>
      <p:grpSp>
        <p:nvGrpSpPr>
          <p:cNvPr id="159" name="Google Shape;159;p20"/>
          <p:cNvGrpSpPr/>
          <p:nvPr/>
        </p:nvGrpSpPr>
        <p:grpSpPr>
          <a:xfrm>
            <a:off x="1634604" y="1230666"/>
            <a:ext cx="5047935" cy="3742639"/>
            <a:chOff x="1322904" y="-14730"/>
            <a:chExt cx="5047935" cy="3742639"/>
          </a:xfrm>
        </p:grpSpPr>
        <p:sp>
          <p:nvSpPr>
            <p:cNvPr id="160" name="Google Shape;160;p20"/>
            <p:cNvSpPr/>
            <p:nvPr/>
          </p:nvSpPr>
          <p:spPr>
            <a:xfrm>
              <a:off x="3267473" y="-14730"/>
              <a:ext cx="1394274" cy="1121241"/>
            </a:xfrm>
            <a:prstGeom prst="ellipse">
              <a:avLst/>
            </a:prstGeom>
            <a:solidFill>
              <a:schemeClr val="accent2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0"/>
            <p:cNvSpPr txBox="1"/>
            <p:nvPr/>
          </p:nvSpPr>
          <p:spPr>
            <a:xfrm>
              <a:off x="3471660" y="149472"/>
              <a:ext cx="985900" cy="7928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•Number of Chronic Conditions per beneficiary.</a:t>
              </a:r>
              <a:endParaRPr/>
            </a:p>
          </p:txBody>
        </p:sp>
        <p:sp>
          <p:nvSpPr>
            <p:cNvPr id="162" name="Google Shape;162;p20"/>
            <p:cNvSpPr/>
            <p:nvPr/>
          </p:nvSpPr>
          <p:spPr>
            <a:xfrm rot="1857564">
              <a:off x="4611798" y="838055"/>
              <a:ext cx="310481" cy="378418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9A9A9"/>
            </a:soli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0"/>
            <p:cNvSpPr txBox="1"/>
            <p:nvPr/>
          </p:nvSpPr>
          <p:spPr>
            <a:xfrm rot="1857564">
              <a:off x="4618433" y="889781"/>
              <a:ext cx="217337" cy="227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4857030" y="974694"/>
              <a:ext cx="1513809" cy="1121241"/>
            </a:xfrm>
            <a:prstGeom prst="ellipse">
              <a:avLst/>
            </a:prstGeom>
            <a:solidFill>
              <a:schemeClr val="accent2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0"/>
            <p:cNvSpPr txBox="1"/>
            <p:nvPr/>
          </p:nvSpPr>
          <p:spPr>
            <a:xfrm>
              <a:off x="5078722" y="1138896"/>
              <a:ext cx="1070425" cy="7928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•Claim Duration: Difference between ClaimStart and ClaimEnd.</a:t>
              </a: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 rot="6480000">
              <a:off x="5214018" y="2138893"/>
              <a:ext cx="284647" cy="378418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9A9A9"/>
            </a:soli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0"/>
            <p:cNvSpPr txBox="1"/>
            <p:nvPr/>
          </p:nvSpPr>
          <p:spPr>
            <a:xfrm rot="-4320000">
              <a:off x="5269909" y="2173970"/>
              <a:ext cx="199253" cy="227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0"/>
            <p:cNvSpPr/>
            <p:nvPr/>
          </p:nvSpPr>
          <p:spPr>
            <a:xfrm>
              <a:off x="4336320" y="2575616"/>
              <a:ext cx="1514886" cy="1121241"/>
            </a:xfrm>
            <a:prstGeom prst="ellipse">
              <a:avLst/>
            </a:prstGeom>
            <a:solidFill>
              <a:schemeClr val="accent2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0"/>
            <p:cNvSpPr txBox="1"/>
            <p:nvPr/>
          </p:nvSpPr>
          <p:spPr>
            <a:xfrm>
              <a:off x="4558170" y="2739818"/>
              <a:ext cx="1071186" cy="7928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•</a:t>
              </a:r>
              <a:r>
                <a:rPr b="0" i="0" lang="en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Aggregated claims per provider.</a:t>
              </a:r>
              <a:endPara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0"/>
            <p:cNvSpPr/>
            <p:nvPr/>
          </p:nvSpPr>
          <p:spPr>
            <a:xfrm rot="10800000">
              <a:off x="3827115" y="2947027"/>
              <a:ext cx="359838" cy="378418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9A9A9"/>
            </a:soli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0"/>
            <p:cNvSpPr txBox="1"/>
            <p:nvPr/>
          </p:nvSpPr>
          <p:spPr>
            <a:xfrm>
              <a:off x="3935066" y="3022711"/>
              <a:ext cx="251887" cy="227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2187254" y="2544563"/>
              <a:ext cx="1470126" cy="1183346"/>
            </a:xfrm>
            <a:prstGeom prst="ellipse">
              <a:avLst/>
            </a:prstGeom>
            <a:solidFill>
              <a:schemeClr val="accent2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 txBox="1"/>
            <p:nvPr/>
          </p:nvSpPr>
          <p:spPr>
            <a:xfrm>
              <a:off x="2402549" y="2717860"/>
              <a:ext cx="1039536" cy="836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•Encoded categorical features like gender and diagnosis codes. and diagnosis codes.</a:t>
              </a:r>
              <a:endPara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0"/>
            <p:cNvSpPr/>
            <p:nvPr/>
          </p:nvSpPr>
          <p:spPr>
            <a:xfrm rot="-7092937">
              <a:off x="2328974" y="2142825"/>
              <a:ext cx="323704" cy="378418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9A9A9"/>
            </a:soli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0"/>
            <p:cNvSpPr txBox="1"/>
            <p:nvPr/>
          </p:nvSpPr>
          <p:spPr>
            <a:xfrm rot="3707063">
              <a:off x="2400486" y="2261295"/>
              <a:ext cx="226593" cy="227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1322904" y="974841"/>
              <a:ext cx="1481047" cy="1121241"/>
            </a:xfrm>
            <a:prstGeom prst="ellipse">
              <a:avLst/>
            </a:prstGeom>
            <a:solidFill>
              <a:schemeClr val="accent2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0"/>
            <p:cNvSpPr txBox="1"/>
            <p:nvPr/>
          </p:nvSpPr>
          <p:spPr>
            <a:xfrm>
              <a:off x="1539798" y="1139043"/>
              <a:ext cx="1047259" cy="7928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•Age created from DoB and DOD(missing dod is filled with last available date)</a:t>
              </a: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 rot="-1649828">
              <a:off x="2805083" y="850478"/>
              <a:ext cx="421668" cy="378418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9A9A9"/>
            </a:soli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0"/>
            <p:cNvSpPr txBox="1"/>
            <p:nvPr/>
          </p:nvSpPr>
          <p:spPr>
            <a:xfrm rot="-1649828">
              <a:off x="2811495" y="952369"/>
              <a:ext cx="308143" cy="227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0" y="-18560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Distributions</a:t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50" y="827200"/>
            <a:ext cx="4319074" cy="392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27200"/>
            <a:ext cx="4236151" cy="392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