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86/s41044-016-0001-5" TargetMode="External"/><Relationship Id="rId2" Type="http://schemas.openxmlformats.org/officeDocument/2006/relationships/hyperlink" Target="https://www.ncbi.nlm.nih.gov/pmc/articles/PMC8733917/" TargetMode="External"/><Relationship Id="rId1" Type="http://schemas.openxmlformats.org/officeDocument/2006/relationships/slideLayout" Target="../slideLayouts/slideLayout2.xml"/><Relationship Id="rId4" Type="http://schemas.openxmlformats.org/officeDocument/2006/relationships/hyperlink" Target="https://healthitanalytics.com/news/which-healthcare-data-is-important-for-population-health-managemen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2715" y="1380392"/>
            <a:ext cx="9121897" cy="3396989"/>
          </a:xfrm>
        </p:spPr>
        <p:txBody>
          <a:bodyPr>
            <a:normAutofit/>
          </a:bodyPr>
          <a:lstStyle/>
          <a:p>
            <a:r>
              <a:rPr lang="en-IN" dirty="0"/>
              <a:t>Population Health Including Patient Supplied Data</a:t>
            </a:r>
          </a:p>
        </p:txBody>
      </p:sp>
      <p:sp>
        <p:nvSpPr>
          <p:cNvPr id="3" name="Subtitle 2"/>
          <p:cNvSpPr>
            <a:spLocks noGrp="1"/>
          </p:cNvSpPr>
          <p:nvPr>
            <p:ph type="subTitle" idx="1"/>
          </p:nvPr>
        </p:nvSpPr>
        <p:spPr>
          <a:xfrm>
            <a:off x="9693397" y="4580791"/>
            <a:ext cx="2123465" cy="1573823"/>
          </a:xfrm>
        </p:spPr>
        <p:txBody>
          <a:bodyPr>
            <a:noAutofit/>
          </a:bodyPr>
          <a:lstStyle/>
          <a:p>
            <a:r>
              <a:rPr lang="en-IN" sz="1400" dirty="0" smtClean="0">
                <a:solidFill>
                  <a:schemeClr val="tx1"/>
                </a:solidFill>
              </a:rPr>
              <a:t>By </a:t>
            </a:r>
            <a:r>
              <a:rPr lang="en-US" sz="1400" b="1" dirty="0" smtClean="0">
                <a:solidFill>
                  <a:schemeClr val="tx1"/>
                </a:solidFill>
              </a:rPr>
              <a:t> </a:t>
            </a:r>
            <a:r>
              <a:rPr lang="en-US" sz="1400" b="1" dirty="0">
                <a:solidFill>
                  <a:schemeClr val="tx1"/>
                </a:solidFill>
              </a:rPr>
              <a:t>GROUP </a:t>
            </a:r>
            <a:r>
              <a:rPr lang="en-US" sz="1400" b="1" dirty="0" smtClean="0">
                <a:solidFill>
                  <a:schemeClr val="tx1"/>
                </a:solidFill>
              </a:rPr>
              <a:t>6</a:t>
            </a:r>
            <a:endParaRPr lang="en-IN" sz="1400" dirty="0" smtClean="0">
              <a:solidFill>
                <a:schemeClr val="tx1"/>
              </a:solidFill>
            </a:endParaRPr>
          </a:p>
          <a:p>
            <a:r>
              <a:rPr lang="en-IN" sz="1400" dirty="0" err="1" smtClean="0">
                <a:solidFill>
                  <a:schemeClr val="tx1"/>
                </a:solidFill>
              </a:rPr>
              <a:t>Suhani</a:t>
            </a:r>
            <a:r>
              <a:rPr lang="en-IN" sz="1400" dirty="0" smtClean="0">
                <a:solidFill>
                  <a:schemeClr val="tx1"/>
                </a:solidFill>
              </a:rPr>
              <a:t> </a:t>
            </a:r>
            <a:r>
              <a:rPr lang="en-IN" sz="1400" dirty="0" err="1" smtClean="0">
                <a:solidFill>
                  <a:schemeClr val="tx1"/>
                </a:solidFill>
              </a:rPr>
              <a:t>Yalaga</a:t>
            </a:r>
            <a:endParaRPr lang="en-IN" sz="1400" dirty="0" smtClean="0">
              <a:solidFill>
                <a:schemeClr val="tx1"/>
              </a:solidFill>
            </a:endParaRPr>
          </a:p>
          <a:p>
            <a:r>
              <a:rPr lang="en-IN" sz="1400" dirty="0" err="1" smtClean="0">
                <a:solidFill>
                  <a:schemeClr val="tx1"/>
                </a:solidFill>
              </a:rPr>
              <a:t>Saketha</a:t>
            </a:r>
            <a:r>
              <a:rPr lang="en-IN" sz="1400" dirty="0" smtClean="0">
                <a:solidFill>
                  <a:schemeClr val="tx1"/>
                </a:solidFill>
              </a:rPr>
              <a:t> </a:t>
            </a:r>
            <a:r>
              <a:rPr lang="en-IN" sz="1400" dirty="0" err="1" smtClean="0">
                <a:solidFill>
                  <a:schemeClr val="tx1"/>
                </a:solidFill>
              </a:rPr>
              <a:t>Kusu</a:t>
            </a:r>
            <a:endParaRPr lang="en-IN" sz="1400" dirty="0" smtClean="0">
              <a:solidFill>
                <a:schemeClr val="tx1"/>
              </a:solidFill>
            </a:endParaRPr>
          </a:p>
          <a:p>
            <a:r>
              <a:rPr lang="en-IN" sz="1400" dirty="0" err="1" smtClean="0">
                <a:solidFill>
                  <a:schemeClr val="tx1"/>
                </a:solidFill>
              </a:rPr>
              <a:t>Varshitha</a:t>
            </a:r>
            <a:r>
              <a:rPr lang="en-IN" sz="1400" dirty="0" smtClean="0">
                <a:solidFill>
                  <a:schemeClr val="tx1"/>
                </a:solidFill>
              </a:rPr>
              <a:t> </a:t>
            </a:r>
            <a:r>
              <a:rPr lang="en-IN" sz="1400" dirty="0" err="1" smtClean="0">
                <a:solidFill>
                  <a:schemeClr val="tx1"/>
                </a:solidFill>
              </a:rPr>
              <a:t>Devarapalli</a:t>
            </a:r>
            <a:endParaRPr lang="en-IN" sz="1400" dirty="0" smtClean="0">
              <a:solidFill>
                <a:schemeClr val="tx1"/>
              </a:solidFill>
            </a:endParaRPr>
          </a:p>
          <a:p>
            <a:r>
              <a:rPr lang="en-IN" sz="1400" dirty="0" smtClean="0">
                <a:solidFill>
                  <a:schemeClr val="tx1"/>
                </a:solidFill>
              </a:rPr>
              <a:t>Mara </a:t>
            </a:r>
            <a:r>
              <a:rPr lang="en-US" sz="1400" dirty="0" err="1">
                <a:solidFill>
                  <a:schemeClr val="tx1"/>
                </a:solidFill>
              </a:rPr>
              <a:t>Reisingner</a:t>
            </a:r>
            <a:endParaRPr lang="en-IN" sz="1400" dirty="0">
              <a:solidFill>
                <a:schemeClr val="tx1"/>
              </a:solidFill>
            </a:endParaRPr>
          </a:p>
          <a:p>
            <a:endParaRPr lang="en-IN" sz="1000" dirty="0" smtClean="0"/>
          </a:p>
        </p:txBody>
      </p:sp>
    </p:spTree>
    <p:extLst>
      <p:ext uri="{BB962C8B-B14F-4D97-AF65-F5344CB8AC3E}">
        <p14:creationId xmlns:p14="http://schemas.microsoft.com/office/powerpoint/2010/main" val="2367943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061" y="808892"/>
            <a:ext cx="7798777" cy="5310554"/>
          </a:xfrm>
        </p:spPr>
        <p:txBody>
          <a:bodyPr/>
          <a:lstStyle/>
          <a:p>
            <a:pPr marL="0" indent="0">
              <a:buNone/>
            </a:pPr>
            <a:r>
              <a:rPr lang="en-US" b="1" u="sng" dirty="0"/>
              <a:t>Strategies for implementation</a:t>
            </a:r>
            <a:endParaRPr lang="en-IN" dirty="0"/>
          </a:p>
          <a:p>
            <a:pPr marL="0" indent="0">
              <a:buNone/>
            </a:pPr>
            <a:r>
              <a:rPr lang="en-US" sz="1600" dirty="0"/>
              <a:t>Successful integration of patient-provided data into public health management relies on strong information governance frameworks, cross-sector collaboration in healthcare, and the development of data analytics capabilities. Engaging patients in the data collection process and addressing ethical considerations, such as privacy and consent, are essential strategies for ensuring successful implementation.</a:t>
            </a:r>
            <a:endParaRPr lang="en-IN" sz="1600" dirty="0"/>
          </a:p>
        </p:txBody>
      </p:sp>
    </p:spTree>
    <p:extLst>
      <p:ext uri="{BB962C8B-B14F-4D97-AF65-F5344CB8AC3E}">
        <p14:creationId xmlns:p14="http://schemas.microsoft.com/office/powerpoint/2010/main" val="80327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82615" y="931986"/>
            <a:ext cx="9921996" cy="5380892"/>
          </a:xfrm>
        </p:spPr>
        <p:txBody>
          <a:bodyPr>
            <a:normAutofit/>
          </a:bodyPr>
          <a:lstStyle/>
          <a:p>
            <a:r>
              <a:rPr lang="en-US" sz="1600" b="1" dirty="0" smtClean="0"/>
              <a:t>Security </a:t>
            </a:r>
            <a:r>
              <a:rPr lang="en-US" sz="1600" b="1" dirty="0"/>
              <a:t>and Privacy Concerns: </a:t>
            </a:r>
            <a:endParaRPr lang="en-US" sz="1600" b="1" dirty="0" smtClean="0"/>
          </a:p>
          <a:p>
            <a:pPr marL="0" indent="0">
              <a:buNone/>
            </a:pPr>
            <a:r>
              <a:rPr lang="en-US" sz="1600" dirty="0" smtClean="0"/>
              <a:t>PGHD </a:t>
            </a:r>
            <a:r>
              <a:rPr lang="en-US" sz="1600" dirty="0"/>
              <a:t>lacks consistent legal and regulatory frameworks, making it vulnerable to security breaches and unauthorized access.</a:t>
            </a:r>
          </a:p>
          <a:p>
            <a:r>
              <a:rPr lang="en-US" sz="1600" b="1" dirty="0" smtClean="0"/>
              <a:t>Vulnerabilities</a:t>
            </a:r>
            <a:r>
              <a:rPr lang="en-US" sz="1600" b="1" dirty="0"/>
              <a:t>: </a:t>
            </a:r>
            <a:endParaRPr lang="en-US" sz="1600" b="1" dirty="0" smtClean="0"/>
          </a:p>
          <a:p>
            <a:pPr marL="0" indent="0">
              <a:buNone/>
            </a:pPr>
            <a:r>
              <a:rPr lang="en-US" sz="1600" dirty="0" smtClean="0"/>
              <a:t>Insecure </a:t>
            </a:r>
            <a:r>
              <a:rPr lang="en-US" sz="1600" dirty="0"/>
              <a:t>data collection points and data movement increase the risk of exposure to malware and other pollutants.</a:t>
            </a:r>
          </a:p>
          <a:p>
            <a:r>
              <a:rPr lang="en-US" sz="1600" b="1" dirty="0" smtClean="0"/>
              <a:t>Addressing </a:t>
            </a:r>
            <a:r>
              <a:rPr lang="en-US" sz="1600" b="1" dirty="0"/>
              <a:t>Concerns: </a:t>
            </a:r>
            <a:endParaRPr lang="en-US" sz="1600" b="1" dirty="0" smtClean="0"/>
          </a:p>
          <a:p>
            <a:pPr marL="0" indent="0">
              <a:buNone/>
            </a:pPr>
            <a:r>
              <a:rPr lang="en-US" sz="1600" dirty="0" smtClean="0"/>
              <a:t>Ongoing </a:t>
            </a:r>
            <a:r>
              <a:rPr lang="en-US" sz="1600" dirty="0"/>
              <a:t>security risk assessments and management are necessary to mitigate risks and enhance resilience against security breaches.</a:t>
            </a:r>
          </a:p>
          <a:p>
            <a:r>
              <a:rPr lang="en-US" sz="1600" b="1" dirty="0" smtClean="0"/>
              <a:t>Ethical </a:t>
            </a:r>
            <a:r>
              <a:rPr lang="en-US" sz="1600" b="1" dirty="0"/>
              <a:t>Considerations: </a:t>
            </a:r>
            <a:endParaRPr lang="en-US" sz="1600" b="1" dirty="0" smtClean="0"/>
          </a:p>
          <a:p>
            <a:pPr marL="0" indent="0">
              <a:buNone/>
            </a:pPr>
            <a:r>
              <a:rPr lang="en-US" sz="1600" dirty="0" smtClean="0"/>
              <a:t>Respecting </a:t>
            </a:r>
            <a:r>
              <a:rPr lang="en-US" sz="1600" dirty="0"/>
              <a:t>patient autonomy, obtaining informed consent, and adhering to ethical guidelines are essential for safeguarding privacy and information security.</a:t>
            </a:r>
            <a:endParaRPr lang="en-IN" sz="1600" dirty="0"/>
          </a:p>
        </p:txBody>
      </p:sp>
    </p:spTree>
    <p:extLst>
      <p:ext uri="{BB962C8B-B14F-4D97-AF65-F5344CB8AC3E}">
        <p14:creationId xmlns:p14="http://schemas.microsoft.com/office/powerpoint/2010/main" val="264286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14500" y="835269"/>
            <a:ext cx="9790112" cy="5574323"/>
          </a:xfrm>
        </p:spPr>
        <p:txBody>
          <a:bodyPr>
            <a:normAutofit/>
          </a:bodyPr>
          <a:lstStyle/>
          <a:p>
            <a:r>
              <a:rPr lang="en-US" sz="1600" b="1" u="sng" dirty="0"/>
              <a:t>Future Directions</a:t>
            </a:r>
            <a:endParaRPr lang="en-IN" sz="1600" dirty="0"/>
          </a:p>
          <a:p>
            <a:pPr marL="0" indent="0">
              <a:buNone/>
            </a:pPr>
            <a:r>
              <a:rPr lang="en-US" sz="1600" dirty="0"/>
              <a:t>In the future, emerging technologies like AI and ML will optimize the use of patient-provided data (PGHD) in population health management. AI and ML can swiftly analyze vast datasets, providing deeper insights and enabling tailored interventions. Addressing disparities through data-driven approaches and collaboration with diverse stakeholders will be crucial for improving population health outcomes. Overall, the future of PGHD holds promise for enhancing health outcomes and promoting equity across communities.</a:t>
            </a:r>
            <a:endParaRPr lang="en-IN" sz="1600" dirty="0"/>
          </a:p>
        </p:txBody>
      </p:sp>
    </p:spTree>
    <p:extLst>
      <p:ext uri="{BB962C8B-B14F-4D97-AF65-F5344CB8AC3E}">
        <p14:creationId xmlns:p14="http://schemas.microsoft.com/office/powerpoint/2010/main" val="4011244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1408" y="782515"/>
            <a:ext cx="7904284" cy="4958863"/>
          </a:xfrm>
        </p:spPr>
        <p:txBody>
          <a:bodyPr>
            <a:normAutofit/>
          </a:bodyPr>
          <a:lstStyle/>
          <a:p>
            <a:r>
              <a:rPr lang="en-IN" sz="1600" b="1" dirty="0" smtClean="0"/>
              <a:t>Conclusion</a:t>
            </a:r>
          </a:p>
          <a:p>
            <a:pPr marL="0" indent="0">
              <a:buNone/>
            </a:pPr>
            <a:r>
              <a:rPr lang="en-US" sz="1600" dirty="0"/>
              <a:t>In conclusion, integrating patient-provided data (PGHD) is vital for advancing population health management. It broadens healthcare capacity, optimizes care, and fosters personalized health approaches. Challenges like patient engagement and security concerns must be addressed, requiring stakeholder collaboration. As AI and ML technologies evolve, PGHD's future promises improved health outcomes and enhanced healthcare practices.</a:t>
            </a:r>
            <a:endParaRPr lang="en-IN" sz="1600" dirty="0"/>
          </a:p>
        </p:txBody>
      </p:sp>
    </p:spTree>
    <p:extLst>
      <p:ext uri="{BB962C8B-B14F-4D97-AF65-F5344CB8AC3E}">
        <p14:creationId xmlns:p14="http://schemas.microsoft.com/office/powerpoint/2010/main" val="1350232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2954" y="835269"/>
            <a:ext cx="9851658" cy="5758962"/>
          </a:xfrm>
        </p:spPr>
        <p:txBody>
          <a:bodyPr>
            <a:normAutofit lnSpcReduction="10000"/>
          </a:bodyPr>
          <a:lstStyle/>
          <a:p>
            <a:r>
              <a:rPr lang="en-US" b="1" u="sng" dirty="0"/>
              <a:t>References:</a:t>
            </a:r>
            <a:endParaRPr lang="en-IN" dirty="0"/>
          </a:p>
          <a:p>
            <a:pPr marL="0" lvl="0" indent="0">
              <a:buNone/>
            </a:pPr>
            <a:r>
              <a:rPr lang="en-US" u="sng" dirty="0" smtClean="0">
                <a:solidFill>
                  <a:schemeClr val="tx1"/>
                </a:solidFill>
                <a:hlinkClick r:id="rId2"/>
              </a:rPr>
              <a:t>1)</a:t>
            </a:r>
            <a:r>
              <a:rPr lang="en-US" u="sng" dirty="0" smtClean="0">
                <a:hlinkClick r:id="rId2"/>
              </a:rPr>
              <a:t>https</a:t>
            </a:r>
            <a:r>
              <a:rPr lang="en-US" u="sng" dirty="0">
                <a:hlinkClick r:id="rId2"/>
              </a:rPr>
              <a:t>://www.ncbi.nlm.nih.gov/pmc/articles/PMC8733917/</a:t>
            </a:r>
            <a:endParaRPr lang="en-IN" dirty="0"/>
          </a:p>
          <a:p>
            <a:pPr marL="0" indent="0">
              <a:buNone/>
            </a:pPr>
            <a:r>
              <a:rPr lang="en-US" dirty="0"/>
              <a:t/>
            </a:r>
            <a:br>
              <a:rPr lang="en-US" dirty="0"/>
            </a:br>
            <a:r>
              <a:rPr lang="en-US" dirty="0"/>
              <a:t>2</a:t>
            </a:r>
            <a:r>
              <a:rPr lang="en-US" dirty="0" smtClean="0"/>
              <a:t>)  </a:t>
            </a:r>
            <a:r>
              <a:rPr lang="en-US" dirty="0"/>
              <a:t>Wells, T. S., </a:t>
            </a:r>
            <a:r>
              <a:rPr lang="en-US" dirty="0" err="1"/>
              <a:t>Ozminkowski</a:t>
            </a:r>
            <a:r>
              <a:rPr lang="en-US" dirty="0"/>
              <a:t>, R. J., Hawkins, K., </a:t>
            </a:r>
            <a:r>
              <a:rPr lang="en-US" dirty="0" err="1"/>
              <a:t>Bhattarai</a:t>
            </a:r>
            <a:r>
              <a:rPr lang="en-US" dirty="0"/>
              <a:t>, G. R., &amp; Armstrong, D. G. (2016, July </a:t>
            </a:r>
            <a:r>
              <a:rPr lang="en-US" dirty="0"/>
              <a:t>3</a:t>
            </a:r>
            <a:r>
              <a:rPr lang="en-US" dirty="0" smtClean="0"/>
              <a:t>).</a:t>
            </a:r>
            <a:r>
              <a:rPr lang="en-US" dirty="0"/>
              <a:t> </a:t>
            </a:r>
            <a:r>
              <a:rPr lang="en-US" i="1" dirty="0"/>
              <a:t>Leveraging big data in population health management</a:t>
            </a:r>
            <a:r>
              <a:rPr lang="en-US" dirty="0"/>
              <a:t>. Big Data Analytics. </a:t>
            </a:r>
            <a:r>
              <a:rPr lang="en-US" u="sng" dirty="0">
                <a:hlinkClick r:id="rId3"/>
              </a:rPr>
              <a:t>https://doi.org/10.1186/s41044-016-0001-5</a:t>
            </a:r>
            <a:r>
              <a:rPr lang="en-US" dirty="0"/>
              <a:t>.</a:t>
            </a:r>
            <a:endParaRPr lang="en-IN" dirty="0"/>
          </a:p>
          <a:p>
            <a:pPr marL="0" indent="0">
              <a:buNone/>
            </a:pPr>
            <a:r>
              <a:rPr lang="en-US" dirty="0"/>
              <a:t> </a:t>
            </a:r>
            <a:r>
              <a:rPr lang="en-US" dirty="0"/>
              <a:t>4</a:t>
            </a:r>
            <a:r>
              <a:rPr lang="en-US" dirty="0" smtClean="0"/>
              <a:t>)</a:t>
            </a:r>
            <a:r>
              <a:rPr lang="en-US" dirty="0" err="1" smtClean="0"/>
              <a:t>Bresnick</a:t>
            </a:r>
            <a:r>
              <a:rPr lang="en-US" dirty="0"/>
              <a:t>, J. (2019, June 18). Which Healthcare Data is Important for Population Health Management? </a:t>
            </a:r>
            <a:r>
              <a:rPr lang="en-US" dirty="0" err="1"/>
              <a:t>HealthITAnalytics</a:t>
            </a:r>
            <a:r>
              <a:rPr lang="en-US" dirty="0"/>
              <a:t>.</a:t>
            </a:r>
            <a:endParaRPr lang="en-IN" dirty="0"/>
          </a:p>
          <a:p>
            <a:pPr marL="0" indent="0">
              <a:buNone/>
            </a:pPr>
            <a:r>
              <a:rPr lang="en-US" u="sng" dirty="0" smtClean="0">
                <a:hlinkClick r:id="rId4"/>
              </a:rPr>
              <a:t>5)https</a:t>
            </a:r>
            <a:r>
              <a:rPr lang="en-US" u="sng" dirty="0">
                <a:hlinkClick r:id="rId4"/>
              </a:rPr>
              <a:t>://healthitanalytics.com/news/which-healthcare-data-is-important-for-population-health-management</a:t>
            </a:r>
            <a:endParaRPr lang="en-IN" dirty="0"/>
          </a:p>
          <a:p>
            <a:pPr marL="0" indent="0">
              <a:buNone/>
            </a:pPr>
            <a:r>
              <a:rPr lang="en-US" dirty="0"/>
              <a:t>6</a:t>
            </a:r>
            <a:r>
              <a:rPr lang="en-US" dirty="0" smtClean="0"/>
              <a:t>)“</a:t>
            </a:r>
            <a:r>
              <a:rPr lang="en-US" dirty="0"/>
              <a:t>Patient-Generated Health Data and Its Impact on Health Information Management,” </a:t>
            </a:r>
            <a:r>
              <a:rPr lang="en-US" dirty="0" err="1"/>
              <a:t>Healthport</a:t>
            </a:r>
            <a:r>
              <a:rPr lang="en-US" dirty="0"/>
              <a:t>, October 2015, https://www.healthport.com/docs/default source/whitepapers/wp_patientgeneratedhealthdata_120415_web.pdf?sfvrsn=2.</a:t>
            </a:r>
            <a:endParaRPr lang="en-IN" dirty="0"/>
          </a:p>
          <a:p>
            <a:pPr marL="0" indent="0">
              <a:buNone/>
            </a:pPr>
            <a:r>
              <a:rPr lang="en-US" dirty="0"/>
              <a:t>7</a:t>
            </a:r>
            <a:r>
              <a:rPr lang="en-US" dirty="0" smtClean="0"/>
              <a:t>) </a:t>
            </a:r>
            <a:r>
              <a:rPr lang="en-US" dirty="0"/>
              <a:t>Doyle-</a:t>
            </a:r>
            <a:r>
              <a:rPr lang="en-US" dirty="0" err="1"/>
              <a:t>Lindrud</a:t>
            </a:r>
            <a:r>
              <a:rPr lang="en-US" dirty="0"/>
              <a:t> S. The evolution of the electronic health record. </a:t>
            </a:r>
            <a:r>
              <a:rPr lang="en-US" dirty="0" err="1"/>
              <a:t>Clin</a:t>
            </a:r>
            <a:r>
              <a:rPr lang="en-US" dirty="0"/>
              <a:t> J </a:t>
            </a:r>
            <a:r>
              <a:rPr lang="en-US" dirty="0" err="1"/>
              <a:t>Oncol</a:t>
            </a:r>
            <a:r>
              <a:rPr lang="en-US" dirty="0"/>
              <a:t> </a:t>
            </a:r>
            <a:r>
              <a:rPr lang="en-US" dirty="0" err="1"/>
              <a:t>Nurs</a:t>
            </a:r>
            <a:r>
              <a:rPr lang="en-US" dirty="0"/>
              <a:t>. 2015;19(2):153–4.</a:t>
            </a:r>
            <a:endParaRPr lang="en-IN" dirty="0"/>
          </a:p>
          <a:p>
            <a:pPr marL="0" indent="0">
              <a:buNone/>
            </a:pPr>
            <a:r>
              <a:rPr lang="en-IN" dirty="0"/>
              <a:t>8</a:t>
            </a:r>
            <a:r>
              <a:rPr lang="en-IN" dirty="0" smtClean="0"/>
              <a:t>) </a:t>
            </a:r>
            <a:r>
              <a:rPr lang="en-IN" dirty="0"/>
              <a:t>Patient-Generated Health Data | HealthIT.gov. (</a:t>
            </a:r>
            <a:r>
              <a:rPr lang="en-IN" dirty="0" err="1"/>
              <a:t>n.d.</a:t>
            </a:r>
            <a:r>
              <a:rPr lang="en-IN" dirty="0"/>
              <a:t>). https://www.healthit.gov/topic/scientific-initiatives/pcor/patient-generated-health-data-pghd</a:t>
            </a:r>
          </a:p>
          <a:p>
            <a:pPr marL="0" indent="0">
              <a:buNone/>
            </a:pPr>
            <a:endParaRPr lang="en-IN" dirty="0"/>
          </a:p>
        </p:txBody>
      </p:sp>
    </p:spTree>
    <p:extLst>
      <p:ext uri="{BB962C8B-B14F-4D97-AF65-F5344CB8AC3E}">
        <p14:creationId xmlns:p14="http://schemas.microsoft.com/office/powerpoint/2010/main" val="48986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15" y="641838"/>
            <a:ext cx="9921997" cy="386862"/>
          </a:xfrm>
        </p:spPr>
        <p:txBody>
          <a:bodyPr>
            <a:normAutofit fontScale="90000"/>
          </a:bodyPr>
          <a:lstStyle/>
          <a:p>
            <a:r>
              <a:rPr lang="en-IN" sz="2400" b="1" dirty="0" smtClean="0"/>
              <a:t>Introduction:</a:t>
            </a:r>
            <a:endParaRPr lang="en-IN" sz="2400" b="1" dirty="0"/>
          </a:p>
        </p:txBody>
      </p:sp>
      <p:sp>
        <p:nvSpPr>
          <p:cNvPr id="3" name="Content Placeholder 2"/>
          <p:cNvSpPr>
            <a:spLocks noGrp="1"/>
          </p:cNvSpPr>
          <p:nvPr>
            <p:ph idx="1"/>
          </p:nvPr>
        </p:nvSpPr>
        <p:spPr>
          <a:xfrm>
            <a:off x="1186963" y="1310053"/>
            <a:ext cx="4528038" cy="4941277"/>
          </a:xfrm>
        </p:spPr>
        <p:txBody>
          <a:bodyPr/>
          <a:lstStyle/>
          <a:p>
            <a:r>
              <a:rPr lang="en-IN" u="sng" dirty="0" smtClean="0"/>
              <a:t>Over view of PGHD</a:t>
            </a:r>
            <a:r>
              <a:rPr lang="en-IN" dirty="0" smtClean="0"/>
              <a:t>:</a:t>
            </a:r>
          </a:p>
          <a:p>
            <a:pPr marL="0" indent="0">
              <a:buNone/>
            </a:pPr>
            <a:r>
              <a:rPr lang="en-US" sz="1600" dirty="0"/>
              <a:t>PGHD, or Patient-Generated Health Data, is information about a person's health and wellness provided directly by the individual. It includes details like health history, treatment records, biometric data, symptoms, and lifestyle choices. Examples of PGHD sources include wearable devices, mobile apps, home health monitors, online portals, and social media. Integrating PGHD into healthcare enables personalized care and a deeper understanding of patient health beyond clinical settings</a:t>
            </a:r>
            <a:r>
              <a:rPr lang="en-US" sz="1600" dirty="0" smtClean="0"/>
              <a:t>.</a:t>
            </a:r>
          </a:p>
          <a:p>
            <a:pPr marL="0" indent="0">
              <a:buNone/>
            </a:pPr>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823" y="1310053"/>
            <a:ext cx="5840775" cy="4788541"/>
          </a:xfrm>
          <a:prstGeom prst="rect">
            <a:avLst/>
          </a:prstGeom>
        </p:spPr>
      </p:pic>
    </p:spTree>
    <p:extLst>
      <p:ext uri="{BB962C8B-B14F-4D97-AF65-F5344CB8AC3E}">
        <p14:creationId xmlns:p14="http://schemas.microsoft.com/office/powerpoint/2010/main" val="403120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653" y="800100"/>
            <a:ext cx="9965959" cy="562707"/>
          </a:xfrm>
        </p:spPr>
        <p:txBody>
          <a:bodyPr>
            <a:normAutofit/>
          </a:bodyPr>
          <a:lstStyle/>
          <a:p>
            <a:r>
              <a:rPr lang="en-IN" sz="2000" b="1" dirty="0" smtClean="0"/>
              <a:t>Importance of PGHD in Population health management</a:t>
            </a:r>
            <a:endParaRPr lang="en-IN" sz="2000" b="1" dirty="0"/>
          </a:p>
        </p:txBody>
      </p:sp>
      <p:sp>
        <p:nvSpPr>
          <p:cNvPr id="3" name="Content Placeholder 2"/>
          <p:cNvSpPr>
            <a:spLocks noGrp="1"/>
          </p:cNvSpPr>
          <p:nvPr>
            <p:ph idx="1"/>
          </p:nvPr>
        </p:nvSpPr>
        <p:spPr>
          <a:xfrm>
            <a:off x="1107831" y="1652954"/>
            <a:ext cx="10396781" cy="4686300"/>
          </a:xfrm>
        </p:spPr>
        <p:txBody>
          <a:bodyPr/>
          <a:lstStyle/>
          <a:p>
            <a:r>
              <a:rPr lang="en-US" sz="1600" dirty="0" smtClean="0"/>
              <a:t>Personalization </a:t>
            </a:r>
            <a:r>
              <a:rPr lang="en-US" sz="1600" dirty="0"/>
              <a:t>of Care: PGHD allows tailoring interventions to individual needs, enhancing patient engagement, adherence, and outcomes.</a:t>
            </a:r>
          </a:p>
          <a:p>
            <a:r>
              <a:rPr lang="en-US" sz="1600" dirty="0" smtClean="0"/>
              <a:t>Early </a:t>
            </a:r>
            <a:r>
              <a:rPr lang="en-US" sz="1600" dirty="0"/>
              <a:t>Detection and Prevention: Timely identification of health issues and risk factors enables proactive intervention and preventive measures.</a:t>
            </a:r>
          </a:p>
          <a:p>
            <a:r>
              <a:rPr lang="en-US" sz="1600" dirty="0" smtClean="0"/>
              <a:t>Empowerment </a:t>
            </a:r>
            <a:r>
              <a:rPr lang="en-US" sz="1600" dirty="0"/>
              <a:t>of Patients: Involving patients in data collection empowers them to actively manage their health, set goals, and make informed decisions.</a:t>
            </a:r>
          </a:p>
          <a:p>
            <a:r>
              <a:rPr lang="en-US" sz="1600" dirty="0" smtClean="0"/>
              <a:t>Population </a:t>
            </a:r>
            <a:r>
              <a:rPr lang="en-US" sz="1600" dirty="0"/>
              <a:t>Health Management: Utilizing PGHD at the population level helps identify health disparities, target interventions, and improve overall health outcomes.</a:t>
            </a:r>
          </a:p>
          <a:p>
            <a:r>
              <a:rPr lang="en-US" sz="1600" dirty="0" smtClean="0"/>
              <a:t>Continuous </a:t>
            </a:r>
            <a:r>
              <a:rPr lang="en-US" sz="1600" dirty="0"/>
              <a:t>Improvement: Analysis of patient data enables healthcare organizations to identify areas for improvement and refine population health strategies iteratively</a:t>
            </a:r>
            <a:r>
              <a:rPr lang="en-US" dirty="0"/>
              <a:t>.</a:t>
            </a:r>
            <a:endParaRPr lang="en-IN" dirty="0"/>
          </a:p>
        </p:txBody>
      </p:sp>
    </p:spTree>
    <p:extLst>
      <p:ext uri="{BB962C8B-B14F-4D97-AF65-F5344CB8AC3E}">
        <p14:creationId xmlns:p14="http://schemas.microsoft.com/office/powerpoint/2010/main" val="14019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703385"/>
            <a:ext cx="9913203" cy="501162"/>
          </a:xfrm>
        </p:spPr>
        <p:txBody>
          <a:bodyPr>
            <a:normAutofit/>
          </a:bodyPr>
          <a:lstStyle/>
          <a:p>
            <a:r>
              <a:rPr lang="en-IN" sz="2000" b="1" dirty="0" smtClean="0"/>
              <a:t>Goal &amp; Objective</a:t>
            </a:r>
            <a:endParaRPr lang="en-IN" sz="2000" b="1" dirty="0"/>
          </a:p>
        </p:txBody>
      </p:sp>
      <p:sp>
        <p:nvSpPr>
          <p:cNvPr id="3" name="Content Placeholder 2"/>
          <p:cNvSpPr>
            <a:spLocks noGrp="1"/>
          </p:cNvSpPr>
          <p:nvPr>
            <p:ph idx="1"/>
          </p:nvPr>
        </p:nvSpPr>
        <p:spPr>
          <a:xfrm>
            <a:off x="1380391" y="1229165"/>
            <a:ext cx="10550772" cy="5305275"/>
          </a:xfrm>
        </p:spPr>
        <p:txBody>
          <a:bodyPr/>
          <a:lstStyle/>
          <a:p>
            <a:r>
              <a:rPr lang="en-IN" dirty="0" smtClean="0"/>
              <a:t>S</a:t>
            </a:r>
            <a:endParaRPr lang="en-IN" dirty="0"/>
          </a:p>
        </p:txBody>
      </p:sp>
      <p:sp>
        <p:nvSpPr>
          <p:cNvPr id="4" name="Rectangle 3"/>
          <p:cNvSpPr/>
          <p:nvPr/>
        </p:nvSpPr>
        <p:spPr>
          <a:xfrm>
            <a:off x="1028699" y="1274884"/>
            <a:ext cx="3446585" cy="53896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dirty="0" smtClean="0">
                <a:solidFill>
                  <a:schemeClr val="tx1"/>
                </a:solidFill>
              </a:rPr>
              <a:t>SAFE GUARDING PATIENT INTEGRITY</a:t>
            </a:r>
          </a:p>
          <a:p>
            <a:pPr algn="ctr"/>
            <a:endParaRPr lang="en-IN" dirty="0">
              <a:solidFill>
                <a:schemeClr val="tx1"/>
              </a:solidFill>
            </a:endParaRPr>
          </a:p>
          <a:p>
            <a:pPr algn="ctr"/>
            <a:r>
              <a:rPr lang="en-US" sz="1400" dirty="0" smtClean="0"/>
              <a:t>The </a:t>
            </a:r>
            <a:r>
              <a:rPr lang="en-US" sz="1400" dirty="0"/>
              <a:t>goal of incorporating Patient-Generated Health Data (PGHD) in safeguarding patient integrity is to enhance patient-centered care and ensure the integrity, privacy, and security of their health information</a:t>
            </a:r>
            <a:r>
              <a:rPr lang="en-US" dirty="0"/>
              <a:t>.</a:t>
            </a:r>
            <a:endParaRPr lang="en-IN" dirty="0">
              <a:solidFill>
                <a:schemeClr val="tx1"/>
              </a:solidFill>
            </a:endParaRPr>
          </a:p>
        </p:txBody>
      </p:sp>
      <p:sp>
        <p:nvSpPr>
          <p:cNvPr id="5" name="Rectangle 4"/>
          <p:cNvSpPr/>
          <p:nvPr/>
        </p:nvSpPr>
        <p:spPr>
          <a:xfrm>
            <a:off x="4475284" y="1274884"/>
            <a:ext cx="3640016" cy="538968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dirty="0" smtClean="0">
                <a:solidFill>
                  <a:schemeClr val="tx1"/>
                </a:solidFill>
              </a:rPr>
              <a:t>MAXIMIZING PROVIDER PATIENT RELATIONSHIP</a:t>
            </a:r>
          </a:p>
          <a:p>
            <a:pPr algn="ctr"/>
            <a:endParaRPr lang="en-IN" dirty="0">
              <a:solidFill>
                <a:schemeClr val="tx1"/>
              </a:solidFill>
            </a:endParaRPr>
          </a:p>
          <a:p>
            <a:pPr algn="ctr"/>
            <a:r>
              <a:rPr lang="en-US" sz="1400" dirty="0" smtClean="0">
                <a:solidFill>
                  <a:schemeClr val="bg1"/>
                </a:solidFill>
              </a:rPr>
              <a:t>The </a:t>
            </a:r>
            <a:r>
              <a:rPr lang="en-US" sz="1400" dirty="0">
                <a:solidFill>
                  <a:schemeClr val="bg1"/>
                </a:solidFill>
              </a:rPr>
              <a:t>goal of maximizing the provider-patient relationship through Patient-Generated Health Data (PGHD) is to enhance communication, trust, and collaboration between healthcare providers and patients, ultimately improving health outcomes and patient satisfaction</a:t>
            </a:r>
            <a:r>
              <a:rPr lang="en-US" dirty="0">
                <a:solidFill>
                  <a:schemeClr val="bg1"/>
                </a:solidFill>
              </a:rPr>
              <a:t>.</a:t>
            </a:r>
            <a:endParaRPr lang="en-IN" dirty="0">
              <a:solidFill>
                <a:schemeClr val="bg1"/>
              </a:solidFill>
            </a:endParaRPr>
          </a:p>
        </p:txBody>
      </p:sp>
      <p:sp>
        <p:nvSpPr>
          <p:cNvPr id="6" name="Rectangle 5"/>
          <p:cNvSpPr/>
          <p:nvPr/>
        </p:nvSpPr>
        <p:spPr>
          <a:xfrm>
            <a:off x="8115300" y="1229165"/>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8161019" y="1274884"/>
            <a:ext cx="3902027" cy="538968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solidFill>
                  <a:schemeClr val="tx1"/>
                </a:solidFill>
              </a:rPr>
              <a:t>ENCOURAGING PATIENT DATA DONATION</a:t>
            </a:r>
          </a:p>
          <a:p>
            <a:pPr algn="ctr"/>
            <a:endParaRPr lang="en-IN" dirty="0">
              <a:solidFill>
                <a:schemeClr val="tx1"/>
              </a:solidFill>
            </a:endParaRPr>
          </a:p>
          <a:p>
            <a:pPr algn="ctr"/>
            <a:r>
              <a:rPr lang="en-US" sz="1400" dirty="0" smtClean="0">
                <a:solidFill>
                  <a:schemeClr val="bg1"/>
                </a:solidFill>
              </a:rPr>
              <a:t>Encourage </a:t>
            </a:r>
            <a:r>
              <a:rPr lang="en-US" sz="1400" dirty="0">
                <a:solidFill>
                  <a:schemeClr val="bg1"/>
                </a:solidFill>
              </a:rPr>
              <a:t>patient data donation to advance medical knowledge, improve healthcare outcomes, and drive innovation, while simultaneously building trust in the ethical and responsible use of patient-generated health data (PGHD) for clinical care, research, and public health initiatives</a:t>
            </a:r>
            <a:endParaRPr lang="en-IN" sz="1400" dirty="0">
              <a:solidFill>
                <a:schemeClr val="bg1"/>
              </a:solidFill>
            </a:endParaRPr>
          </a:p>
        </p:txBody>
      </p:sp>
    </p:spTree>
    <p:extLst>
      <p:ext uri="{BB962C8B-B14F-4D97-AF65-F5344CB8AC3E}">
        <p14:creationId xmlns:p14="http://schemas.microsoft.com/office/powerpoint/2010/main" val="387914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1" y="474785"/>
            <a:ext cx="9904412" cy="518746"/>
          </a:xfrm>
        </p:spPr>
        <p:txBody>
          <a:bodyPr>
            <a:normAutofit/>
          </a:bodyPr>
          <a:lstStyle/>
          <a:p>
            <a:r>
              <a:rPr lang="en-IN" sz="2000" b="1" dirty="0" smtClean="0"/>
              <a:t>Patient Data Collection:</a:t>
            </a:r>
            <a:endParaRPr lang="en-IN" sz="2000" b="1" dirty="0"/>
          </a:p>
        </p:txBody>
      </p:sp>
      <p:sp>
        <p:nvSpPr>
          <p:cNvPr id="3" name="Content Placeholder 2"/>
          <p:cNvSpPr>
            <a:spLocks noGrp="1"/>
          </p:cNvSpPr>
          <p:nvPr>
            <p:ph idx="1"/>
          </p:nvPr>
        </p:nvSpPr>
        <p:spPr>
          <a:xfrm>
            <a:off x="4695092" y="1907931"/>
            <a:ext cx="3446584" cy="3516923"/>
          </a:xfrm>
        </p:spPr>
        <p:txBody>
          <a:bodyPr>
            <a:normAutofit fontScale="85000" lnSpcReduction="10000"/>
          </a:bodyPr>
          <a:lstStyle/>
          <a:p>
            <a:pPr marL="0" indent="0" algn="ctr">
              <a:buNone/>
            </a:pPr>
            <a:r>
              <a:rPr lang="en-US" b="1" dirty="0"/>
              <a:t>The purpose of patient data collection is to:</a:t>
            </a:r>
          </a:p>
          <a:p>
            <a:pPr algn="ctr"/>
            <a:endParaRPr lang="en-US" dirty="0"/>
          </a:p>
          <a:p>
            <a:pPr marL="0" indent="0" algn="ctr">
              <a:buNone/>
            </a:pPr>
            <a:r>
              <a:rPr lang="en-US" dirty="0"/>
              <a:t>1. Provide a comprehensive health overview.</a:t>
            </a:r>
          </a:p>
          <a:p>
            <a:pPr marL="0" indent="0" algn="ctr">
              <a:buNone/>
            </a:pPr>
            <a:r>
              <a:rPr lang="en-US" dirty="0"/>
              <a:t>2. Support clinical decision-making.</a:t>
            </a:r>
          </a:p>
          <a:p>
            <a:pPr marL="0" indent="0" algn="ctr">
              <a:buNone/>
            </a:pPr>
            <a:r>
              <a:rPr lang="en-US" dirty="0"/>
              <a:t>3. Facilitate research and population health management</a:t>
            </a:r>
            <a:r>
              <a:rPr lang="en-US" dirty="0" smtClean="0"/>
              <a:t>.</a:t>
            </a:r>
          </a:p>
          <a:p>
            <a:pPr marL="0" indent="0" algn="ctr">
              <a:buNone/>
            </a:pPr>
            <a:endParaRPr lang="en-US" dirty="0"/>
          </a:p>
          <a:p>
            <a:pPr marL="0" indent="0" algn="ctr">
              <a:buNone/>
            </a:pPr>
            <a:r>
              <a:rPr lang="en-US" dirty="0"/>
              <a:t>4. Empower patients in healthcare decisions.</a:t>
            </a:r>
            <a:endParaRPr lang="en-IN" dirty="0"/>
          </a:p>
        </p:txBody>
      </p:sp>
      <p:sp>
        <p:nvSpPr>
          <p:cNvPr id="7" name="Rounded Rectangle 6"/>
          <p:cNvSpPr/>
          <p:nvPr/>
        </p:nvSpPr>
        <p:spPr>
          <a:xfrm>
            <a:off x="729762" y="993530"/>
            <a:ext cx="3824653" cy="568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solidFill>
                  <a:schemeClr val="tx1"/>
                </a:solidFill>
              </a:rPr>
              <a:t>Types of Patient </a:t>
            </a:r>
            <a:r>
              <a:rPr lang="en-US" dirty="0" smtClean="0">
                <a:solidFill>
                  <a:schemeClr val="tx1"/>
                </a:solidFill>
              </a:rPr>
              <a:t>Data</a:t>
            </a:r>
          </a:p>
          <a:p>
            <a:endParaRPr lang="en-US" dirty="0">
              <a:solidFill>
                <a:schemeClr val="tx1"/>
              </a:solidFill>
            </a:endParaRPr>
          </a:p>
          <a:p>
            <a:endParaRPr lang="en-US" dirty="0">
              <a:solidFill>
                <a:schemeClr val="tx1"/>
              </a:solidFill>
            </a:endParaRPr>
          </a:p>
          <a:p>
            <a:r>
              <a:rPr lang="en-US" sz="1400" dirty="0"/>
              <a:t>Demographic Information: Name, age, gender, and contact details.</a:t>
            </a:r>
          </a:p>
          <a:p>
            <a:r>
              <a:rPr lang="en-US" sz="1400" dirty="0"/>
              <a:t>Medical History: Previous illnesses, surgeries, and family medical history.</a:t>
            </a:r>
          </a:p>
          <a:p>
            <a:r>
              <a:rPr lang="en-US" sz="1400" dirty="0"/>
              <a:t>Clinical Data: Laboratory test results, diagnoses, treatments, and medications.</a:t>
            </a:r>
          </a:p>
          <a:p>
            <a:r>
              <a:rPr lang="en-US" sz="1400" dirty="0"/>
              <a:t>Biometric Data: Vital signs, such as blood pressure, heart rate, and glucose levels.</a:t>
            </a:r>
          </a:p>
          <a:p>
            <a:r>
              <a:rPr lang="en-US" sz="1400" dirty="0"/>
              <a:t>Lifestyle Information: Exercise routines, dietary habits, and other health-related behaviors.</a:t>
            </a:r>
          </a:p>
        </p:txBody>
      </p:sp>
      <p:sp>
        <p:nvSpPr>
          <p:cNvPr id="8" name="Rounded Rectangle 7"/>
          <p:cNvSpPr/>
          <p:nvPr/>
        </p:nvSpPr>
        <p:spPr>
          <a:xfrm>
            <a:off x="8437685" y="993530"/>
            <a:ext cx="3754315" cy="568862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schemeClr val="tx1"/>
                </a:solidFill>
              </a:rPr>
              <a:t>Sources of Patient data</a:t>
            </a:r>
          </a:p>
          <a:p>
            <a:pPr algn="ctr"/>
            <a:endParaRPr lang="en-US" sz="1400" dirty="0">
              <a:solidFill>
                <a:schemeClr val="tx1"/>
              </a:solidFill>
            </a:endParaRPr>
          </a:p>
          <a:p>
            <a:pPr algn="ctr"/>
            <a:endParaRPr lang="en-US" sz="1400" dirty="0" smtClean="0">
              <a:solidFill>
                <a:schemeClr val="tx1"/>
              </a:solidFill>
            </a:endParaRPr>
          </a:p>
          <a:p>
            <a:pPr algn="ctr"/>
            <a:endParaRPr lang="en-US" sz="1400" dirty="0" smtClean="0">
              <a:solidFill>
                <a:schemeClr val="tx1"/>
              </a:solidFill>
            </a:endParaRPr>
          </a:p>
          <a:p>
            <a:pPr algn="ctr"/>
            <a:r>
              <a:rPr lang="en-US" sz="1400" dirty="0" smtClean="0">
                <a:solidFill>
                  <a:schemeClr val="bg1"/>
                </a:solidFill>
              </a:rPr>
              <a:t>1. </a:t>
            </a:r>
            <a:r>
              <a:rPr lang="en-US" sz="1400" dirty="0">
                <a:solidFill>
                  <a:schemeClr val="bg1"/>
                </a:solidFill>
              </a:rPr>
              <a:t>Electronic Health Records (EHRs)</a:t>
            </a:r>
          </a:p>
          <a:p>
            <a:pPr algn="ctr"/>
            <a:r>
              <a:rPr lang="en-US" sz="1400" dirty="0">
                <a:solidFill>
                  <a:schemeClr val="bg1"/>
                </a:solidFill>
              </a:rPr>
              <a:t>2. Medical Claims Data</a:t>
            </a:r>
          </a:p>
          <a:p>
            <a:pPr algn="ctr"/>
            <a:r>
              <a:rPr lang="en-US" sz="1400" dirty="0">
                <a:solidFill>
                  <a:schemeClr val="bg1"/>
                </a:solidFill>
              </a:rPr>
              <a:t>3. Public Health Surveillance Data</a:t>
            </a:r>
          </a:p>
          <a:p>
            <a:pPr algn="ctr"/>
            <a:r>
              <a:rPr lang="en-US" sz="1400" dirty="0">
                <a:solidFill>
                  <a:schemeClr val="bg1"/>
                </a:solidFill>
              </a:rPr>
              <a:t>4. Wearable Devices</a:t>
            </a:r>
          </a:p>
          <a:p>
            <a:pPr algn="ctr"/>
            <a:r>
              <a:rPr lang="en-US" sz="1400" dirty="0">
                <a:solidFill>
                  <a:schemeClr val="bg1"/>
                </a:solidFill>
              </a:rPr>
              <a:t>5. Mobile Health Apps</a:t>
            </a:r>
          </a:p>
          <a:p>
            <a:pPr algn="ctr"/>
            <a:r>
              <a:rPr lang="en-US" sz="1400" dirty="0">
                <a:solidFill>
                  <a:schemeClr val="bg1"/>
                </a:solidFill>
              </a:rPr>
              <a:t>6. Home Health Monitoring Devices</a:t>
            </a:r>
          </a:p>
          <a:p>
            <a:pPr algn="ctr"/>
            <a:r>
              <a:rPr lang="en-US" sz="1400" dirty="0">
                <a:solidFill>
                  <a:schemeClr val="bg1"/>
                </a:solidFill>
              </a:rPr>
              <a:t>7. Online Portals and Personal Health Records (PHRs)</a:t>
            </a:r>
          </a:p>
          <a:p>
            <a:pPr algn="ctr"/>
            <a:r>
              <a:rPr lang="en-US" sz="1400" dirty="0">
                <a:solidFill>
                  <a:schemeClr val="bg1"/>
                </a:solidFill>
              </a:rPr>
              <a:t>8. Social Media and Online Health Communities</a:t>
            </a:r>
          </a:p>
          <a:p>
            <a:pPr algn="ctr"/>
            <a:r>
              <a:rPr lang="en-US" sz="1400" dirty="0">
                <a:solidFill>
                  <a:schemeClr val="bg1"/>
                </a:solidFill>
              </a:rPr>
              <a:t>9. Patient-Reported Outcome Measures (PROMs)</a:t>
            </a:r>
          </a:p>
          <a:p>
            <a:pPr algn="ctr"/>
            <a:r>
              <a:rPr lang="en-US" sz="1400" dirty="0">
                <a:solidFill>
                  <a:schemeClr val="bg1"/>
                </a:solidFill>
              </a:rPr>
              <a:t>10. Telehealth and Remote Monitoring Platforms</a:t>
            </a:r>
            <a:endParaRPr lang="en-IN" sz="1400" dirty="0">
              <a:solidFill>
                <a:schemeClr val="bg1"/>
              </a:solidFill>
            </a:endParaRPr>
          </a:p>
        </p:txBody>
      </p:sp>
    </p:spTree>
    <p:extLst>
      <p:ext uri="{BB962C8B-B14F-4D97-AF65-F5344CB8AC3E}">
        <p14:creationId xmlns:p14="http://schemas.microsoft.com/office/powerpoint/2010/main" val="407561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5031" y="747346"/>
            <a:ext cx="9939582" cy="650631"/>
          </a:xfrm>
        </p:spPr>
        <p:txBody>
          <a:bodyPr>
            <a:normAutofit/>
          </a:bodyPr>
          <a:lstStyle/>
          <a:p>
            <a:r>
              <a:rPr lang="en-IN" sz="2000" b="1" dirty="0" smtClean="0"/>
              <a:t>Drivers of PGHD</a:t>
            </a:r>
            <a:endParaRPr lang="en-IN" sz="2000" b="1" dirty="0"/>
          </a:p>
        </p:txBody>
      </p:sp>
      <p:sp>
        <p:nvSpPr>
          <p:cNvPr id="3" name="Content Placeholder 2"/>
          <p:cNvSpPr>
            <a:spLocks noGrp="1"/>
          </p:cNvSpPr>
          <p:nvPr>
            <p:ph idx="1"/>
          </p:nvPr>
        </p:nvSpPr>
        <p:spPr>
          <a:xfrm>
            <a:off x="1565030" y="1521068"/>
            <a:ext cx="7376747" cy="5125915"/>
          </a:xfrm>
        </p:spPr>
        <p:txBody>
          <a:bodyPr/>
          <a:lstStyle/>
          <a:p>
            <a:pPr lvl="0"/>
            <a:r>
              <a:rPr lang="en-US" sz="1600" dirty="0" smtClean="0"/>
              <a:t>Desire </a:t>
            </a:r>
            <a:r>
              <a:rPr lang="en-US" sz="1600" dirty="0"/>
              <a:t>to gain a more holistic and longitudinal view of patients’ health.</a:t>
            </a:r>
            <a:endParaRPr lang="en-IN" sz="1600" dirty="0"/>
          </a:p>
          <a:p>
            <a:pPr lvl="0"/>
            <a:r>
              <a:rPr lang="en-US" sz="1600" dirty="0"/>
              <a:t>Increased care coordination for chronic conditions.</a:t>
            </a:r>
            <a:endParaRPr lang="en-IN" sz="1600" dirty="0"/>
          </a:p>
          <a:p>
            <a:pPr lvl="0"/>
            <a:r>
              <a:rPr lang="en-US" sz="1600" dirty="0"/>
              <a:t>Regulations that incent the capture and use of data from non-clinical settings.</a:t>
            </a:r>
            <a:endParaRPr lang="en-IN" sz="1600" dirty="0"/>
          </a:p>
          <a:p>
            <a:endParaRPr lang="en-IN" dirty="0"/>
          </a:p>
        </p:txBody>
      </p:sp>
    </p:spTree>
    <p:extLst>
      <p:ext uri="{BB962C8B-B14F-4D97-AF65-F5344CB8AC3E}">
        <p14:creationId xmlns:p14="http://schemas.microsoft.com/office/powerpoint/2010/main" val="49601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822" y="773722"/>
            <a:ext cx="9930789" cy="378069"/>
          </a:xfrm>
        </p:spPr>
        <p:txBody>
          <a:bodyPr>
            <a:normAutofit fontScale="90000"/>
          </a:bodyPr>
          <a:lstStyle/>
          <a:p>
            <a:r>
              <a:rPr lang="en-IN" sz="2000" b="1" dirty="0" smtClean="0"/>
              <a:t>Benefits of patient generated health data</a:t>
            </a:r>
            <a:endParaRPr lang="en-IN" sz="2000" b="1" dirty="0"/>
          </a:p>
        </p:txBody>
      </p:sp>
      <p:sp>
        <p:nvSpPr>
          <p:cNvPr id="3" name="Content Placeholder 2"/>
          <p:cNvSpPr>
            <a:spLocks noGrp="1"/>
          </p:cNvSpPr>
          <p:nvPr>
            <p:ph idx="1"/>
          </p:nvPr>
        </p:nvSpPr>
        <p:spPr>
          <a:xfrm>
            <a:off x="1310054" y="1327637"/>
            <a:ext cx="10194558" cy="4809393"/>
          </a:xfrm>
        </p:spPr>
        <p:txBody>
          <a:bodyPr>
            <a:normAutofit/>
          </a:bodyPr>
          <a:lstStyle/>
          <a:p>
            <a:r>
              <a:rPr lang="en-US" sz="1600" dirty="0" smtClean="0"/>
              <a:t> </a:t>
            </a:r>
            <a:r>
              <a:rPr lang="en-US" sz="1600" dirty="0"/>
              <a:t>Complements existing clinical data by offering a holistic view of patient health.</a:t>
            </a:r>
          </a:p>
          <a:p>
            <a:r>
              <a:rPr lang="en-US" sz="1600" dirty="0" smtClean="0"/>
              <a:t>Responsibility </a:t>
            </a:r>
            <a:r>
              <a:rPr lang="en-US" sz="1600" dirty="0"/>
              <a:t>for capturing data lies with patients, enhancing autonomy.</a:t>
            </a:r>
          </a:p>
          <a:p>
            <a:r>
              <a:rPr lang="en-US" sz="1600" dirty="0" smtClean="0"/>
              <a:t>Facilitates </a:t>
            </a:r>
            <a:r>
              <a:rPr lang="en-US" sz="1600" dirty="0"/>
              <a:t>shared decision-making and management of chronic conditions.</a:t>
            </a:r>
          </a:p>
          <a:p>
            <a:r>
              <a:rPr lang="en-US" sz="1600" dirty="0" smtClean="0"/>
              <a:t>Offers </a:t>
            </a:r>
            <a:r>
              <a:rPr lang="en-US" sz="1600" dirty="0"/>
              <a:t>insight into health status between medical appointments.</a:t>
            </a:r>
          </a:p>
          <a:p>
            <a:r>
              <a:rPr lang="en-US" sz="1600" dirty="0" smtClean="0"/>
              <a:t>Potential </a:t>
            </a:r>
            <a:r>
              <a:rPr lang="en-US" sz="1600" dirty="0"/>
              <a:t>for cost savings and improvements in care coordination and patient safety.</a:t>
            </a:r>
          </a:p>
          <a:p>
            <a:r>
              <a:rPr lang="en-US" sz="1600" dirty="0" smtClean="0"/>
              <a:t>Enables </a:t>
            </a:r>
            <a:r>
              <a:rPr lang="en-US" sz="1600" dirty="0"/>
              <a:t>early detection of health issues and deviations from treatment plans.</a:t>
            </a:r>
          </a:p>
          <a:p>
            <a:r>
              <a:rPr lang="en-US" sz="1600" dirty="0" smtClean="0"/>
              <a:t>Empowers </a:t>
            </a:r>
            <a:r>
              <a:rPr lang="en-US" sz="1600" dirty="0"/>
              <a:t>patients to actively engage in healthcare management.</a:t>
            </a:r>
          </a:p>
          <a:p>
            <a:r>
              <a:rPr lang="en-US" sz="1600" dirty="0" smtClean="0"/>
              <a:t>Accelerates </a:t>
            </a:r>
            <a:r>
              <a:rPr lang="en-US" sz="1600" dirty="0"/>
              <a:t>research efforts by providing access to real-time patient data.</a:t>
            </a:r>
          </a:p>
          <a:p>
            <a:r>
              <a:rPr lang="en-US" sz="1600" dirty="0" smtClean="0"/>
              <a:t>Promotes </a:t>
            </a:r>
            <a:r>
              <a:rPr lang="en-US" sz="1600" dirty="0"/>
              <a:t>personalized medicine approaches tailored to individual patient needs.</a:t>
            </a:r>
            <a:endParaRPr lang="en-IN" sz="1600" dirty="0"/>
          </a:p>
        </p:txBody>
      </p:sp>
    </p:spTree>
    <p:extLst>
      <p:ext uri="{BB962C8B-B14F-4D97-AF65-F5344CB8AC3E}">
        <p14:creationId xmlns:p14="http://schemas.microsoft.com/office/powerpoint/2010/main" val="36687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0464" y="729762"/>
            <a:ext cx="8500498" cy="5530361"/>
          </a:xfrm>
        </p:spPr>
      </p:pic>
    </p:spTree>
    <p:extLst>
      <p:ext uri="{BB962C8B-B14F-4D97-AF65-F5344CB8AC3E}">
        <p14:creationId xmlns:p14="http://schemas.microsoft.com/office/powerpoint/2010/main" val="2910767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14" y="729761"/>
            <a:ext cx="9921998" cy="633047"/>
          </a:xfrm>
        </p:spPr>
        <p:txBody>
          <a:bodyPr>
            <a:normAutofit/>
          </a:bodyPr>
          <a:lstStyle/>
          <a:p>
            <a:r>
              <a:rPr lang="en-IN" sz="2000" b="1" dirty="0" err="1" smtClean="0"/>
              <a:t>Challengess</a:t>
            </a:r>
            <a:r>
              <a:rPr lang="en-IN" sz="2000" b="1" dirty="0" smtClean="0"/>
              <a:t>:</a:t>
            </a:r>
            <a:endParaRPr lang="en-IN" sz="2000" b="1" dirty="0"/>
          </a:p>
        </p:txBody>
      </p:sp>
      <p:sp>
        <p:nvSpPr>
          <p:cNvPr id="3" name="Content Placeholder 2"/>
          <p:cNvSpPr>
            <a:spLocks noGrp="1"/>
          </p:cNvSpPr>
          <p:nvPr>
            <p:ph idx="1"/>
          </p:nvPr>
        </p:nvSpPr>
        <p:spPr>
          <a:xfrm>
            <a:off x="1248509" y="1222131"/>
            <a:ext cx="9495691" cy="5099537"/>
          </a:xfrm>
        </p:spPr>
        <p:txBody>
          <a:bodyPr>
            <a:normAutofit/>
          </a:bodyPr>
          <a:lstStyle/>
          <a:p>
            <a:r>
              <a:rPr lang="en-US" sz="1600" dirty="0" smtClean="0"/>
              <a:t>Patient </a:t>
            </a:r>
            <a:r>
              <a:rPr lang="en-US" sz="1600" dirty="0"/>
              <a:t>Engagement: Some patients may not understand the benefits of PGHD, leading to limited involvement.</a:t>
            </a:r>
          </a:p>
          <a:p>
            <a:r>
              <a:rPr lang="en-US" sz="1600" dirty="0" smtClean="0"/>
              <a:t>Infrastructure </a:t>
            </a:r>
            <a:r>
              <a:rPr lang="en-US" sz="1600" dirty="0"/>
              <a:t>and Workflow Constraints: Healthcare systems lack necessary technical infrastructure and workflows for PGHD integration.</a:t>
            </a:r>
          </a:p>
          <a:p>
            <a:r>
              <a:rPr lang="en-US" sz="1600" dirty="0" smtClean="0"/>
              <a:t>Workload </a:t>
            </a:r>
            <a:r>
              <a:rPr lang="en-US" sz="1600" dirty="0"/>
              <a:t>and Workflow Interruptions: Healthcare professionals fear increased workload and disruptions without clear guidelines for PGHD integration.</a:t>
            </a:r>
          </a:p>
          <a:p>
            <a:r>
              <a:rPr lang="en-US" sz="1600" dirty="0" smtClean="0"/>
              <a:t>Data </a:t>
            </a:r>
            <a:r>
              <a:rPr lang="en-US" sz="1600" dirty="0"/>
              <a:t>and Device Challenges: High device abandonment rates and data standardization issues pose obstacles to PGHD utilization.</a:t>
            </a:r>
          </a:p>
          <a:p>
            <a:r>
              <a:rPr lang="en-US" sz="1600" dirty="0" smtClean="0"/>
              <a:t>Concerns </a:t>
            </a:r>
            <a:r>
              <a:rPr lang="en-US" sz="1600" dirty="0"/>
              <a:t>about accuracy, security risks, and liability further complicate PGHD implementation efforts.</a:t>
            </a:r>
            <a:endParaRPr lang="en-IN" sz="1600" dirty="0"/>
          </a:p>
        </p:txBody>
      </p:sp>
    </p:spTree>
    <p:extLst>
      <p:ext uri="{BB962C8B-B14F-4D97-AF65-F5344CB8AC3E}">
        <p14:creationId xmlns:p14="http://schemas.microsoft.com/office/powerpoint/2010/main" val="249232598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170</TotalTime>
  <Words>1075</Words>
  <Application>Microsoft Office PowerPoint</Application>
  <PresentationFormat>Widescreen</PresentationFormat>
  <Paragraphs>98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Wisp</vt:lpstr>
      <vt:lpstr>Population Health Including Patient Supplied Data</vt:lpstr>
      <vt:lpstr>Introduction:</vt:lpstr>
      <vt:lpstr>Importance of PGHD in Population health management</vt:lpstr>
      <vt:lpstr>Goal &amp; Objective</vt:lpstr>
      <vt:lpstr>Patient Data Collection:</vt:lpstr>
      <vt:lpstr>Drivers of PGHD</vt:lpstr>
      <vt:lpstr>Benefits of patient generated health data</vt:lpstr>
      <vt:lpstr>PowerPoint Presentation</vt:lpstr>
      <vt:lpstr>Challengess: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health Including Patient supplied data</dc:title>
  <dc:creator>Dell</dc:creator>
  <cp:lastModifiedBy>Dell</cp:lastModifiedBy>
  <cp:revision>12</cp:revision>
  <dcterms:created xsi:type="dcterms:W3CDTF">2024-04-16T00:25:52Z</dcterms:created>
  <dcterms:modified xsi:type="dcterms:W3CDTF">2024-04-16T03:16:06Z</dcterms:modified>
</cp:coreProperties>
</file>