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72" r:id="rId4"/>
    <p:sldId id="268" r:id="rId5"/>
    <p:sldId id="259" r:id="rId6"/>
    <p:sldId id="263" r:id="rId7"/>
    <p:sldId id="265" r:id="rId8"/>
    <p:sldId id="267" r:id="rId9"/>
    <p:sldId id="269" r:id="rId10"/>
    <p:sldId id="270" r:id="rId11"/>
    <p:sldId id="271" r:id="rId12"/>
    <p:sldId id="273" r:id="rId13"/>
    <p:sldId id="274" r:id="rId14"/>
    <p:sldId id="276"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5AAC5-9C6D-445C-9411-19357D7C88C8}" v="8" dt="2024-04-18T05:05:37.272"/>
    <p1510:client id="{32C8E618-B072-4153-BB5A-8D8DE7A9A3DD}" v="11" dt="2024-04-17T22:02:25.200"/>
    <p1510:client id="{77508904-E4F4-424D-A6B4-BD06753B41A9}" v="18" dt="2024-04-18T05:32:18.639"/>
    <p1510:client id="{832CF762-EBA5-4D2C-B123-ABEB312E10D6}" v="93" dt="2024-04-18T01:10:57.607"/>
    <p1510:client id="{9FBE0F1A-2536-48C0-B6B2-5D6722627747}" v="11" dt="2024-04-17T22:31:52.348"/>
    <p1510:client id="{BDE82373-CE6A-4DF9-9BBC-447D256D0052}" v="438" dt="2024-04-17T01:10:25.827"/>
    <p1510:client id="{ECAD0636-C116-4221-A802-CED9BAB4C35B}" v="9" dt="2024-04-18T03:35:48.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F1ED7-C048-424D-BD03-C04C77E578A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A4AFFA8-AF7E-480B-B14A-A6DD464FFC26}">
      <dgm:prSet/>
      <dgm:spPr/>
      <dgm:t>
        <a:bodyPr/>
        <a:lstStyle/>
        <a:p>
          <a:r>
            <a:rPr lang="en-US"/>
            <a:t>Definition </a:t>
          </a:r>
        </a:p>
      </dgm:t>
    </dgm:pt>
    <dgm:pt modelId="{8E4ABDC4-D33E-4F07-BD96-111F28991D2B}" type="parTrans" cxnId="{ECD3B7C6-7CD0-4782-8964-59EA13F05328}">
      <dgm:prSet/>
      <dgm:spPr/>
      <dgm:t>
        <a:bodyPr/>
        <a:lstStyle/>
        <a:p>
          <a:endParaRPr lang="en-US"/>
        </a:p>
      </dgm:t>
    </dgm:pt>
    <dgm:pt modelId="{6F134367-94D6-4F42-9C78-69FC922258AC}" type="sibTrans" cxnId="{ECD3B7C6-7CD0-4782-8964-59EA13F05328}">
      <dgm:prSet/>
      <dgm:spPr/>
      <dgm:t>
        <a:bodyPr/>
        <a:lstStyle/>
        <a:p>
          <a:endParaRPr lang="en-US"/>
        </a:p>
      </dgm:t>
    </dgm:pt>
    <dgm:pt modelId="{2C72A1C8-9133-4EA4-9AEA-32D69A03E3F0}">
      <dgm:prSet/>
      <dgm:spPr/>
      <dgm:t>
        <a:bodyPr/>
        <a:lstStyle/>
        <a:p>
          <a:r>
            <a:rPr lang="en-US"/>
            <a:t>Factors</a:t>
          </a:r>
        </a:p>
      </dgm:t>
    </dgm:pt>
    <dgm:pt modelId="{832FEDEE-D1AB-46A7-BCF7-96EB49D14EC0}" type="parTrans" cxnId="{B03FD2EC-0209-4739-9D74-BDB82E9F7275}">
      <dgm:prSet/>
      <dgm:spPr/>
      <dgm:t>
        <a:bodyPr/>
        <a:lstStyle/>
        <a:p>
          <a:endParaRPr lang="en-US"/>
        </a:p>
      </dgm:t>
    </dgm:pt>
    <dgm:pt modelId="{73BAEE4B-B361-4E99-8C8C-120680DD0ED4}" type="sibTrans" cxnId="{B03FD2EC-0209-4739-9D74-BDB82E9F7275}">
      <dgm:prSet/>
      <dgm:spPr/>
      <dgm:t>
        <a:bodyPr/>
        <a:lstStyle/>
        <a:p>
          <a:endParaRPr lang="en-US"/>
        </a:p>
      </dgm:t>
    </dgm:pt>
    <dgm:pt modelId="{EB49901D-23DF-4CB2-920A-225F7BDE9D45}">
      <dgm:prSet/>
      <dgm:spPr/>
      <dgm:t>
        <a:bodyPr/>
        <a:lstStyle/>
        <a:p>
          <a:r>
            <a:rPr lang="en-US"/>
            <a:t>Impact of informatics on population and public health</a:t>
          </a:r>
        </a:p>
      </dgm:t>
    </dgm:pt>
    <dgm:pt modelId="{F8D368D8-E1AE-4DA2-A2DA-70AF8A76194E}" type="parTrans" cxnId="{47F69DC6-1B97-40A4-B995-0A935646827B}">
      <dgm:prSet/>
      <dgm:spPr/>
      <dgm:t>
        <a:bodyPr/>
        <a:lstStyle/>
        <a:p>
          <a:endParaRPr lang="en-US"/>
        </a:p>
      </dgm:t>
    </dgm:pt>
    <dgm:pt modelId="{46E4B040-6AF3-4204-A98F-9FE58C1A9964}" type="sibTrans" cxnId="{47F69DC6-1B97-40A4-B995-0A935646827B}">
      <dgm:prSet/>
      <dgm:spPr/>
      <dgm:t>
        <a:bodyPr/>
        <a:lstStyle/>
        <a:p>
          <a:endParaRPr lang="en-US"/>
        </a:p>
      </dgm:t>
    </dgm:pt>
    <dgm:pt modelId="{4174E837-3D6F-49AF-8C14-D47CA7391EDD}">
      <dgm:prSet/>
      <dgm:spPr/>
      <dgm:t>
        <a:bodyPr/>
        <a:lstStyle/>
        <a:p>
          <a:r>
            <a:rPr lang="en-US"/>
            <a:t>Data collection methods</a:t>
          </a:r>
        </a:p>
      </dgm:t>
    </dgm:pt>
    <dgm:pt modelId="{BC98C0CB-0728-4532-A3EC-986B37468EC9}" type="parTrans" cxnId="{E7D3EB5A-6EA3-48D6-84A5-BF3255D6DDCF}">
      <dgm:prSet/>
      <dgm:spPr/>
      <dgm:t>
        <a:bodyPr/>
        <a:lstStyle/>
        <a:p>
          <a:endParaRPr lang="en-US"/>
        </a:p>
      </dgm:t>
    </dgm:pt>
    <dgm:pt modelId="{1DF21DD5-140E-4E8E-A136-D1971642FB79}" type="sibTrans" cxnId="{E7D3EB5A-6EA3-48D6-84A5-BF3255D6DDCF}">
      <dgm:prSet/>
      <dgm:spPr/>
      <dgm:t>
        <a:bodyPr/>
        <a:lstStyle/>
        <a:p>
          <a:endParaRPr lang="en-US"/>
        </a:p>
      </dgm:t>
    </dgm:pt>
    <dgm:pt modelId="{2E793017-AFC3-4DCE-83CF-A6D5FE9642FF}">
      <dgm:prSet/>
      <dgm:spPr/>
      <dgm:t>
        <a:bodyPr/>
        <a:lstStyle/>
        <a:p>
          <a:r>
            <a:rPr lang="en-US"/>
            <a:t>Challenges associated with this approach</a:t>
          </a:r>
        </a:p>
      </dgm:t>
    </dgm:pt>
    <dgm:pt modelId="{CC467F47-9C2A-49DE-A842-7C45E21684B3}" type="parTrans" cxnId="{B1CC6E6D-9ECC-4AE9-B903-6CE361AA3F9C}">
      <dgm:prSet/>
      <dgm:spPr/>
      <dgm:t>
        <a:bodyPr/>
        <a:lstStyle/>
        <a:p>
          <a:endParaRPr lang="en-US"/>
        </a:p>
      </dgm:t>
    </dgm:pt>
    <dgm:pt modelId="{C6B0A0CE-BD9C-43E6-8100-1DDCDE8BC093}" type="sibTrans" cxnId="{B1CC6E6D-9ECC-4AE9-B903-6CE361AA3F9C}">
      <dgm:prSet/>
      <dgm:spPr/>
      <dgm:t>
        <a:bodyPr/>
        <a:lstStyle/>
        <a:p>
          <a:endParaRPr lang="en-US"/>
        </a:p>
      </dgm:t>
    </dgm:pt>
    <dgm:pt modelId="{39078969-0990-44AF-A47B-3F5A89995387}">
      <dgm:prSet phldr="0"/>
      <dgm:spPr/>
      <dgm:t>
        <a:bodyPr/>
        <a:lstStyle/>
        <a:p>
          <a:pPr rtl="0"/>
          <a:r>
            <a:rPr lang="en-US">
              <a:latin typeface="Aharoni"/>
            </a:rPr>
            <a:t>Case studies</a:t>
          </a:r>
          <a:endParaRPr lang="en-US"/>
        </a:p>
      </dgm:t>
    </dgm:pt>
    <dgm:pt modelId="{BDE6A475-87E3-400A-8532-DDF5C3488804}" type="parTrans" cxnId="{0CCF30AC-B058-4ACC-B923-E70050AC51A2}">
      <dgm:prSet/>
      <dgm:spPr/>
      <dgm:t>
        <a:bodyPr/>
        <a:lstStyle/>
        <a:p>
          <a:endParaRPr lang="en-US"/>
        </a:p>
      </dgm:t>
    </dgm:pt>
    <dgm:pt modelId="{EC895645-25E1-4633-BB99-D1D82F31F638}" type="sibTrans" cxnId="{0CCF30AC-B058-4ACC-B923-E70050AC51A2}">
      <dgm:prSet/>
      <dgm:spPr/>
      <dgm:t>
        <a:bodyPr/>
        <a:lstStyle/>
        <a:p>
          <a:endParaRPr lang="en-US"/>
        </a:p>
      </dgm:t>
    </dgm:pt>
    <dgm:pt modelId="{63DCC391-605B-49C4-A705-1F8AA9A98188}">
      <dgm:prSet/>
      <dgm:spPr/>
      <dgm:t>
        <a:bodyPr/>
        <a:lstStyle/>
        <a:p>
          <a:r>
            <a:rPr lang="en-US">
              <a:latin typeface="Aharoni"/>
            </a:rPr>
            <a:t>Opportunities</a:t>
          </a:r>
          <a:r>
            <a:rPr lang="en-US"/>
            <a:t> for new areas of investigation</a:t>
          </a:r>
        </a:p>
      </dgm:t>
    </dgm:pt>
    <dgm:pt modelId="{F977785B-14FC-4001-8442-9CF939B52432}" type="parTrans" cxnId="{65B10396-CCC1-4B8C-A7CD-1E7220CD66BA}">
      <dgm:prSet/>
      <dgm:spPr/>
      <dgm:t>
        <a:bodyPr/>
        <a:lstStyle/>
        <a:p>
          <a:endParaRPr lang="en-US"/>
        </a:p>
      </dgm:t>
    </dgm:pt>
    <dgm:pt modelId="{D1F40030-5B5C-466D-B730-D259D3D0D606}" type="sibTrans" cxnId="{65B10396-CCC1-4B8C-A7CD-1E7220CD66BA}">
      <dgm:prSet/>
      <dgm:spPr/>
      <dgm:t>
        <a:bodyPr/>
        <a:lstStyle/>
        <a:p>
          <a:endParaRPr lang="en-US"/>
        </a:p>
      </dgm:t>
    </dgm:pt>
    <dgm:pt modelId="{7282ED77-A2E4-49CE-BD78-D31F27E0C5DD}">
      <dgm:prSet/>
      <dgm:spPr/>
      <dgm:t>
        <a:bodyPr/>
        <a:lstStyle/>
        <a:p>
          <a:r>
            <a:rPr lang="en-US"/>
            <a:t>Conclusion </a:t>
          </a:r>
        </a:p>
      </dgm:t>
    </dgm:pt>
    <dgm:pt modelId="{2C3DF15D-E684-4D38-9A2B-782833E80CEF}" type="parTrans" cxnId="{32438592-DDE6-4665-A287-CE806CDB8E2B}">
      <dgm:prSet/>
      <dgm:spPr/>
      <dgm:t>
        <a:bodyPr/>
        <a:lstStyle/>
        <a:p>
          <a:endParaRPr lang="en-US"/>
        </a:p>
      </dgm:t>
    </dgm:pt>
    <dgm:pt modelId="{6CA4C193-14EC-497D-8515-7C82143A7B69}" type="sibTrans" cxnId="{32438592-DDE6-4665-A287-CE806CDB8E2B}">
      <dgm:prSet/>
      <dgm:spPr/>
      <dgm:t>
        <a:bodyPr/>
        <a:lstStyle/>
        <a:p>
          <a:endParaRPr lang="en-US"/>
        </a:p>
      </dgm:t>
    </dgm:pt>
    <dgm:pt modelId="{B94C7E83-9487-4026-B3C2-266030DB598F}" type="pres">
      <dgm:prSet presAssocID="{3AEF1ED7-C048-424D-BD03-C04C77E578AD}" presName="linear" presStyleCnt="0">
        <dgm:presLayoutVars>
          <dgm:animLvl val="lvl"/>
          <dgm:resizeHandles val="exact"/>
        </dgm:presLayoutVars>
      </dgm:prSet>
      <dgm:spPr/>
    </dgm:pt>
    <dgm:pt modelId="{305DDA33-32BA-4CDF-A7A8-E61CADA1C05E}" type="pres">
      <dgm:prSet presAssocID="{1A4AFFA8-AF7E-480B-B14A-A6DD464FFC26}" presName="parentText" presStyleLbl="node1" presStyleIdx="0" presStyleCnt="8">
        <dgm:presLayoutVars>
          <dgm:chMax val="0"/>
          <dgm:bulletEnabled val="1"/>
        </dgm:presLayoutVars>
      </dgm:prSet>
      <dgm:spPr/>
    </dgm:pt>
    <dgm:pt modelId="{BD6958B5-995B-4196-A56D-91AB12EC28F8}" type="pres">
      <dgm:prSet presAssocID="{6F134367-94D6-4F42-9C78-69FC922258AC}" presName="spacer" presStyleCnt="0"/>
      <dgm:spPr/>
    </dgm:pt>
    <dgm:pt modelId="{922F6F5B-B56D-4BD9-8D4C-6AEC5F7DDCDE}" type="pres">
      <dgm:prSet presAssocID="{2C72A1C8-9133-4EA4-9AEA-32D69A03E3F0}" presName="parentText" presStyleLbl="node1" presStyleIdx="1" presStyleCnt="8">
        <dgm:presLayoutVars>
          <dgm:chMax val="0"/>
          <dgm:bulletEnabled val="1"/>
        </dgm:presLayoutVars>
      </dgm:prSet>
      <dgm:spPr/>
    </dgm:pt>
    <dgm:pt modelId="{76930841-F41B-4399-BCDE-5406303B2387}" type="pres">
      <dgm:prSet presAssocID="{73BAEE4B-B361-4E99-8C8C-120680DD0ED4}" presName="spacer" presStyleCnt="0"/>
      <dgm:spPr/>
    </dgm:pt>
    <dgm:pt modelId="{838A2BEB-0591-4BE3-B08A-86157548E083}" type="pres">
      <dgm:prSet presAssocID="{EB49901D-23DF-4CB2-920A-225F7BDE9D45}" presName="parentText" presStyleLbl="node1" presStyleIdx="2" presStyleCnt="8">
        <dgm:presLayoutVars>
          <dgm:chMax val="0"/>
          <dgm:bulletEnabled val="1"/>
        </dgm:presLayoutVars>
      </dgm:prSet>
      <dgm:spPr/>
    </dgm:pt>
    <dgm:pt modelId="{4D9C405E-859B-4B4F-BF0F-35D386714789}" type="pres">
      <dgm:prSet presAssocID="{46E4B040-6AF3-4204-A98F-9FE58C1A9964}" presName="spacer" presStyleCnt="0"/>
      <dgm:spPr/>
    </dgm:pt>
    <dgm:pt modelId="{39B80571-DFB1-40EC-9ECF-60D50D296998}" type="pres">
      <dgm:prSet presAssocID="{4174E837-3D6F-49AF-8C14-D47CA7391EDD}" presName="parentText" presStyleLbl="node1" presStyleIdx="3" presStyleCnt="8">
        <dgm:presLayoutVars>
          <dgm:chMax val="0"/>
          <dgm:bulletEnabled val="1"/>
        </dgm:presLayoutVars>
      </dgm:prSet>
      <dgm:spPr/>
    </dgm:pt>
    <dgm:pt modelId="{208B0449-A627-4998-888D-484F9FE6653E}" type="pres">
      <dgm:prSet presAssocID="{1DF21DD5-140E-4E8E-A136-D1971642FB79}" presName="spacer" presStyleCnt="0"/>
      <dgm:spPr/>
    </dgm:pt>
    <dgm:pt modelId="{48578D34-53AE-46BD-BAD2-1CCC1A753DD6}" type="pres">
      <dgm:prSet presAssocID="{2E793017-AFC3-4DCE-83CF-A6D5FE9642FF}" presName="parentText" presStyleLbl="node1" presStyleIdx="4" presStyleCnt="8">
        <dgm:presLayoutVars>
          <dgm:chMax val="0"/>
          <dgm:bulletEnabled val="1"/>
        </dgm:presLayoutVars>
      </dgm:prSet>
      <dgm:spPr/>
    </dgm:pt>
    <dgm:pt modelId="{1523716C-6ED3-4370-A5B9-F9D8E4DE50DE}" type="pres">
      <dgm:prSet presAssocID="{C6B0A0CE-BD9C-43E6-8100-1DDCDE8BC093}" presName="spacer" presStyleCnt="0"/>
      <dgm:spPr/>
    </dgm:pt>
    <dgm:pt modelId="{32013064-4580-4C19-ADF0-97AF1CE656A1}" type="pres">
      <dgm:prSet presAssocID="{39078969-0990-44AF-A47B-3F5A89995387}" presName="parentText" presStyleLbl="node1" presStyleIdx="5" presStyleCnt="8">
        <dgm:presLayoutVars>
          <dgm:chMax val="0"/>
          <dgm:bulletEnabled val="1"/>
        </dgm:presLayoutVars>
      </dgm:prSet>
      <dgm:spPr/>
    </dgm:pt>
    <dgm:pt modelId="{0DC0C7AC-8D24-46B6-B52E-5FF4FF4B0DD0}" type="pres">
      <dgm:prSet presAssocID="{EC895645-25E1-4633-BB99-D1D82F31F638}" presName="spacer" presStyleCnt="0"/>
      <dgm:spPr/>
    </dgm:pt>
    <dgm:pt modelId="{118D8BB1-A2E1-4F2E-AABB-3EC2B45E7345}" type="pres">
      <dgm:prSet presAssocID="{63DCC391-605B-49C4-A705-1F8AA9A98188}" presName="parentText" presStyleLbl="node1" presStyleIdx="6" presStyleCnt="8">
        <dgm:presLayoutVars>
          <dgm:chMax val="0"/>
          <dgm:bulletEnabled val="1"/>
        </dgm:presLayoutVars>
      </dgm:prSet>
      <dgm:spPr/>
    </dgm:pt>
    <dgm:pt modelId="{8C4CC2BF-6752-4097-8388-E8B0871DAAC9}" type="pres">
      <dgm:prSet presAssocID="{D1F40030-5B5C-466D-B730-D259D3D0D606}" presName="spacer" presStyleCnt="0"/>
      <dgm:spPr/>
    </dgm:pt>
    <dgm:pt modelId="{AA889067-ECDD-4CD2-9E4E-FEDE99B0884F}" type="pres">
      <dgm:prSet presAssocID="{7282ED77-A2E4-49CE-BD78-D31F27E0C5DD}" presName="parentText" presStyleLbl="node1" presStyleIdx="7" presStyleCnt="8">
        <dgm:presLayoutVars>
          <dgm:chMax val="0"/>
          <dgm:bulletEnabled val="1"/>
        </dgm:presLayoutVars>
      </dgm:prSet>
      <dgm:spPr/>
    </dgm:pt>
  </dgm:ptLst>
  <dgm:cxnLst>
    <dgm:cxn modelId="{082B8911-D82D-4CA1-9594-BE8A6EF4DDAD}" type="presOf" srcId="{EB49901D-23DF-4CB2-920A-225F7BDE9D45}" destId="{838A2BEB-0591-4BE3-B08A-86157548E083}" srcOrd="0" destOrd="0" presId="urn:microsoft.com/office/officeart/2005/8/layout/vList2"/>
    <dgm:cxn modelId="{D83DFC3F-BCA6-4A53-95DC-660C00667A49}" type="presOf" srcId="{2E793017-AFC3-4DCE-83CF-A6D5FE9642FF}" destId="{48578D34-53AE-46BD-BAD2-1CCC1A753DD6}" srcOrd="0" destOrd="0" presId="urn:microsoft.com/office/officeart/2005/8/layout/vList2"/>
    <dgm:cxn modelId="{FDD59F5B-21E6-41AC-9493-98F0D761BE97}" type="presOf" srcId="{63DCC391-605B-49C4-A705-1F8AA9A98188}" destId="{118D8BB1-A2E1-4F2E-AABB-3EC2B45E7345}" srcOrd="0" destOrd="0" presId="urn:microsoft.com/office/officeart/2005/8/layout/vList2"/>
    <dgm:cxn modelId="{7938C449-A929-4F9C-97DC-91BAF661FF7E}" type="presOf" srcId="{2C72A1C8-9133-4EA4-9AEA-32D69A03E3F0}" destId="{922F6F5B-B56D-4BD9-8D4C-6AEC5F7DDCDE}" srcOrd="0" destOrd="0" presId="urn:microsoft.com/office/officeart/2005/8/layout/vList2"/>
    <dgm:cxn modelId="{C9D05C4A-B2C7-4167-85F4-030EE9789946}" type="presOf" srcId="{4174E837-3D6F-49AF-8C14-D47CA7391EDD}" destId="{39B80571-DFB1-40EC-9ECF-60D50D296998}" srcOrd="0" destOrd="0" presId="urn:microsoft.com/office/officeart/2005/8/layout/vList2"/>
    <dgm:cxn modelId="{B1CC6E6D-9ECC-4AE9-B903-6CE361AA3F9C}" srcId="{3AEF1ED7-C048-424D-BD03-C04C77E578AD}" destId="{2E793017-AFC3-4DCE-83CF-A6D5FE9642FF}" srcOrd="4" destOrd="0" parTransId="{CC467F47-9C2A-49DE-A842-7C45E21684B3}" sibTransId="{C6B0A0CE-BD9C-43E6-8100-1DDCDE8BC093}"/>
    <dgm:cxn modelId="{E7D3EB5A-6EA3-48D6-84A5-BF3255D6DDCF}" srcId="{3AEF1ED7-C048-424D-BD03-C04C77E578AD}" destId="{4174E837-3D6F-49AF-8C14-D47CA7391EDD}" srcOrd="3" destOrd="0" parTransId="{BC98C0CB-0728-4532-A3EC-986B37468EC9}" sibTransId="{1DF21DD5-140E-4E8E-A136-D1971642FB79}"/>
    <dgm:cxn modelId="{32438592-DDE6-4665-A287-CE806CDB8E2B}" srcId="{3AEF1ED7-C048-424D-BD03-C04C77E578AD}" destId="{7282ED77-A2E4-49CE-BD78-D31F27E0C5DD}" srcOrd="7" destOrd="0" parTransId="{2C3DF15D-E684-4D38-9A2B-782833E80CEF}" sibTransId="{6CA4C193-14EC-497D-8515-7C82143A7B69}"/>
    <dgm:cxn modelId="{65B10396-CCC1-4B8C-A7CD-1E7220CD66BA}" srcId="{3AEF1ED7-C048-424D-BD03-C04C77E578AD}" destId="{63DCC391-605B-49C4-A705-1F8AA9A98188}" srcOrd="6" destOrd="0" parTransId="{F977785B-14FC-4001-8442-9CF939B52432}" sibTransId="{D1F40030-5B5C-466D-B730-D259D3D0D606}"/>
    <dgm:cxn modelId="{D47C75A8-ABAE-4C57-8711-4C3062A54D6F}" type="presOf" srcId="{39078969-0990-44AF-A47B-3F5A89995387}" destId="{32013064-4580-4C19-ADF0-97AF1CE656A1}" srcOrd="0" destOrd="0" presId="urn:microsoft.com/office/officeart/2005/8/layout/vList2"/>
    <dgm:cxn modelId="{E53C1FAB-217E-4BD6-B91A-2AF6B0BD7585}" type="presOf" srcId="{7282ED77-A2E4-49CE-BD78-D31F27E0C5DD}" destId="{AA889067-ECDD-4CD2-9E4E-FEDE99B0884F}" srcOrd="0" destOrd="0" presId="urn:microsoft.com/office/officeart/2005/8/layout/vList2"/>
    <dgm:cxn modelId="{0CCF30AC-B058-4ACC-B923-E70050AC51A2}" srcId="{3AEF1ED7-C048-424D-BD03-C04C77E578AD}" destId="{39078969-0990-44AF-A47B-3F5A89995387}" srcOrd="5" destOrd="0" parTransId="{BDE6A475-87E3-400A-8532-DDF5C3488804}" sibTransId="{EC895645-25E1-4633-BB99-D1D82F31F638}"/>
    <dgm:cxn modelId="{47F69DC6-1B97-40A4-B995-0A935646827B}" srcId="{3AEF1ED7-C048-424D-BD03-C04C77E578AD}" destId="{EB49901D-23DF-4CB2-920A-225F7BDE9D45}" srcOrd="2" destOrd="0" parTransId="{F8D368D8-E1AE-4DA2-A2DA-70AF8A76194E}" sibTransId="{46E4B040-6AF3-4204-A98F-9FE58C1A9964}"/>
    <dgm:cxn modelId="{ECD3B7C6-7CD0-4782-8964-59EA13F05328}" srcId="{3AEF1ED7-C048-424D-BD03-C04C77E578AD}" destId="{1A4AFFA8-AF7E-480B-B14A-A6DD464FFC26}" srcOrd="0" destOrd="0" parTransId="{8E4ABDC4-D33E-4F07-BD96-111F28991D2B}" sibTransId="{6F134367-94D6-4F42-9C78-69FC922258AC}"/>
    <dgm:cxn modelId="{C0751BD2-49FA-44D2-9E37-18C3E3F972E3}" type="presOf" srcId="{3AEF1ED7-C048-424D-BD03-C04C77E578AD}" destId="{B94C7E83-9487-4026-B3C2-266030DB598F}" srcOrd="0" destOrd="0" presId="urn:microsoft.com/office/officeart/2005/8/layout/vList2"/>
    <dgm:cxn modelId="{B03FD2EC-0209-4739-9D74-BDB82E9F7275}" srcId="{3AEF1ED7-C048-424D-BD03-C04C77E578AD}" destId="{2C72A1C8-9133-4EA4-9AEA-32D69A03E3F0}" srcOrd="1" destOrd="0" parTransId="{832FEDEE-D1AB-46A7-BCF7-96EB49D14EC0}" sibTransId="{73BAEE4B-B361-4E99-8C8C-120680DD0ED4}"/>
    <dgm:cxn modelId="{9023ADF0-D0D1-45AB-9B6E-B85BD092E826}" type="presOf" srcId="{1A4AFFA8-AF7E-480B-B14A-A6DD464FFC26}" destId="{305DDA33-32BA-4CDF-A7A8-E61CADA1C05E}" srcOrd="0" destOrd="0" presId="urn:microsoft.com/office/officeart/2005/8/layout/vList2"/>
    <dgm:cxn modelId="{C2FF2620-9A88-40E1-A848-2A65B874AE89}" type="presParOf" srcId="{B94C7E83-9487-4026-B3C2-266030DB598F}" destId="{305DDA33-32BA-4CDF-A7A8-E61CADA1C05E}" srcOrd="0" destOrd="0" presId="urn:microsoft.com/office/officeart/2005/8/layout/vList2"/>
    <dgm:cxn modelId="{02DA36D4-7E4C-487E-BE01-6DD7A06EC61B}" type="presParOf" srcId="{B94C7E83-9487-4026-B3C2-266030DB598F}" destId="{BD6958B5-995B-4196-A56D-91AB12EC28F8}" srcOrd="1" destOrd="0" presId="urn:microsoft.com/office/officeart/2005/8/layout/vList2"/>
    <dgm:cxn modelId="{3CC8FB8F-0970-4622-A0A9-45BF04D07EE5}" type="presParOf" srcId="{B94C7E83-9487-4026-B3C2-266030DB598F}" destId="{922F6F5B-B56D-4BD9-8D4C-6AEC5F7DDCDE}" srcOrd="2" destOrd="0" presId="urn:microsoft.com/office/officeart/2005/8/layout/vList2"/>
    <dgm:cxn modelId="{781F7C6A-43B4-4C70-8FC3-898E563540FA}" type="presParOf" srcId="{B94C7E83-9487-4026-B3C2-266030DB598F}" destId="{76930841-F41B-4399-BCDE-5406303B2387}" srcOrd="3" destOrd="0" presId="urn:microsoft.com/office/officeart/2005/8/layout/vList2"/>
    <dgm:cxn modelId="{BC931D17-4FEC-464A-A36D-DE3AD78A4F47}" type="presParOf" srcId="{B94C7E83-9487-4026-B3C2-266030DB598F}" destId="{838A2BEB-0591-4BE3-B08A-86157548E083}" srcOrd="4" destOrd="0" presId="urn:microsoft.com/office/officeart/2005/8/layout/vList2"/>
    <dgm:cxn modelId="{36C9E148-F25E-497F-A74D-B96404C21972}" type="presParOf" srcId="{B94C7E83-9487-4026-B3C2-266030DB598F}" destId="{4D9C405E-859B-4B4F-BF0F-35D386714789}" srcOrd="5" destOrd="0" presId="urn:microsoft.com/office/officeart/2005/8/layout/vList2"/>
    <dgm:cxn modelId="{600F4034-34E6-4129-9DD4-4E2C0C194265}" type="presParOf" srcId="{B94C7E83-9487-4026-B3C2-266030DB598F}" destId="{39B80571-DFB1-40EC-9ECF-60D50D296998}" srcOrd="6" destOrd="0" presId="urn:microsoft.com/office/officeart/2005/8/layout/vList2"/>
    <dgm:cxn modelId="{EAEBDE07-0CF4-492E-9240-8FDBDD70844F}" type="presParOf" srcId="{B94C7E83-9487-4026-B3C2-266030DB598F}" destId="{208B0449-A627-4998-888D-484F9FE6653E}" srcOrd="7" destOrd="0" presId="urn:microsoft.com/office/officeart/2005/8/layout/vList2"/>
    <dgm:cxn modelId="{B63E6D59-E0E5-4BD8-A84A-BB8BE00F9211}" type="presParOf" srcId="{B94C7E83-9487-4026-B3C2-266030DB598F}" destId="{48578D34-53AE-46BD-BAD2-1CCC1A753DD6}" srcOrd="8" destOrd="0" presId="urn:microsoft.com/office/officeart/2005/8/layout/vList2"/>
    <dgm:cxn modelId="{B981DDF5-61E4-4F48-8695-2656F2987C2C}" type="presParOf" srcId="{B94C7E83-9487-4026-B3C2-266030DB598F}" destId="{1523716C-6ED3-4370-A5B9-F9D8E4DE50DE}" srcOrd="9" destOrd="0" presId="urn:microsoft.com/office/officeart/2005/8/layout/vList2"/>
    <dgm:cxn modelId="{6BA3F680-6844-4E45-9282-64A74321806C}" type="presParOf" srcId="{B94C7E83-9487-4026-B3C2-266030DB598F}" destId="{32013064-4580-4C19-ADF0-97AF1CE656A1}" srcOrd="10" destOrd="0" presId="urn:microsoft.com/office/officeart/2005/8/layout/vList2"/>
    <dgm:cxn modelId="{5423B7AA-313E-45F1-BCEF-28AD5F0145CD}" type="presParOf" srcId="{B94C7E83-9487-4026-B3C2-266030DB598F}" destId="{0DC0C7AC-8D24-46B6-B52E-5FF4FF4B0DD0}" srcOrd="11" destOrd="0" presId="urn:microsoft.com/office/officeart/2005/8/layout/vList2"/>
    <dgm:cxn modelId="{D610224F-C268-462F-91EB-540C64DE2EB3}" type="presParOf" srcId="{B94C7E83-9487-4026-B3C2-266030DB598F}" destId="{118D8BB1-A2E1-4F2E-AABB-3EC2B45E7345}" srcOrd="12" destOrd="0" presId="urn:microsoft.com/office/officeart/2005/8/layout/vList2"/>
    <dgm:cxn modelId="{A7B76C3B-69AE-4911-A0C2-1EAAD18D20EC}" type="presParOf" srcId="{B94C7E83-9487-4026-B3C2-266030DB598F}" destId="{8C4CC2BF-6752-4097-8388-E8B0871DAAC9}" srcOrd="13" destOrd="0" presId="urn:microsoft.com/office/officeart/2005/8/layout/vList2"/>
    <dgm:cxn modelId="{D3235271-938A-4CB8-948E-04AD59A4A5B7}" type="presParOf" srcId="{B94C7E83-9487-4026-B3C2-266030DB598F}" destId="{AA889067-ECDD-4CD2-9E4E-FEDE99B0884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8E47F-0D63-4292-84BB-EC1A0DDA92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2027B9-D40A-49AB-92FA-DE98EB7E54C3}">
      <dgm:prSet/>
      <dgm:spPr/>
      <dgm:t>
        <a:bodyPr/>
        <a:lstStyle/>
        <a:p>
          <a:pPr>
            <a:lnSpc>
              <a:spcPct val="100000"/>
            </a:lnSpc>
          </a:pPr>
          <a:r>
            <a:rPr lang="en-US" b="1"/>
            <a:t>Emerging infectious diseases </a:t>
          </a:r>
          <a:r>
            <a:rPr lang="en-US"/>
            <a:t>have either emerged within a population or have existed but are experiencing a notable increase in incidence or geographical spread. </a:t>
          </a:r>
        </a:p>
      </dgm:t>
    </dgm:pt>
    <dgm:pt modelId="{3A9BE0BD-2555-4E03-9F00-09E29D0722AC}" type="parTrans" cxnId="{D4DAEA69-2DE4-4D75-95B9-5E25D91D97A7}">
      <dgm:prSet/>
      <dgm:spPr/>
      <dgm:t>
        <a:bodyPr/>
        <a:lstStyle/>
        <a:p>
          <a:endParaRPr lang="en-US"/>
        </a:p>
      </dgm:t>
    </dgm:pt>
    <dgm:pt modelId="{97C8999E-41C4-4753-A2DA-5531CBBD63E5}" type="sibTrans" cxnId="{D4DAEA69-2DE4-4D75-95B9-5E25D91D97A7}">
      <dgm:prSet/>
      <dgm:spPr/>
      <dgm:t>
        <a:bodyPr/>
        <a:lstStyle/>
        <a:p>
          <a:endParaRPr lang="en-US"/>
        </a:p>
      </dgm:t>
    </dgm:pt>
    <dgm:pt modelId="{40BE1C19-500B-4F61-B6CC-A85470680FE7}">
      <dgm:prSet/>
      <dgm:spPr/>
      <dgm:t>
        <a:bodyPr/>
        <a:lstStyle/>
        <a:p>
          <a:pPr>
            <a:lnSpc>
              <a:spcPct val="100000"/>
            </a:lnSpc>
          </a:pPr>
          <a:r>
            <a:rPr lang="en-US"/>
            <a:t>Ex: Ebola virus, Zika virus infection, Corona virus</a:t>
          </a:r>
        </a:p>
      </dgm:t>
    </dgm:pt>
    <dgm:pt modelId="{A83AB6F7-9E0F-4C3A-B8BE-39295F22424B}" type="parTrans" cxnId="{25A0A378-7A0E-4737-B6F4-C0748658F89B}">
      <dgm:prSet/>
      <dgm:spPr/>
      <dgm:t>
        <a:bodyPr/>
        <a:lstStyle/>
        <a:p>
          <a:endParaRPr lang="en-US"/>
        </a:p>
      </dgm:t>
    </dgm:pt>
    <dgm:pt modelId="{4BDA620C-1C64-4417-9186-7EF294906EC3}" type="sibTrans" cxnId="{25A0A378-7A0E-4737-B6F4-C0748658F89B}">
      <dgm:prSet/>
      <dgm:spPr/>
      <dgm:t>
        <a:bodyPr/>
        <a:lstStyle/>
        <a:p>
          <a:endParaRPr lang="en-US"/>
        </a:p>
      </dgm:t>
    </dgm:pt>
    <dgm:pt modelId="{0F10F709-30F2-4E0A-B0FC-56D68ADF7666}">
      <dgm:prSet/>
      <dgm:spPr/>
      <dgm:t>
        <a:bodyPr/>
        <a:lstStyle/>
        <a:p>
          <a:pPr>
            <a:lnSpc>
              <a:spcPct val="100000"/>
            </a:lnSpc>
          </a:pPr>
          <a:r>
            <a:rPr lang="en-US" b="1"/>
            <a:t>Re-emerging infectious diseases </a:t>
          </a:r>
          <a:r>
            <a:rPr lang="en-US"/>
            <a:t>are those that were previously under control but have recently experienced a resurgence</a:t>
          </a:r>
        </a:p>
      </dgm:t>
    </dgm:pt>
    <dgm:pt modelId="{99B888C0-3DF4-4C54-987E-463803C65E62}" type="parTrans" cxnId="{D39D2E59-CF0B-4B1F-99A3-D8BC43EAC182}">
      <dgm:prSet/>
      <dgm:spPr/>
      <dgm:t>
        <a:bodyPr/>
        <a:lstStyle/>
        <a:p>
          <a:endParaRPr lang="en-US"/>
        </a:p>
      </dgm:t>
    </dgm:pt>
    <dgm:pt modelId="{20020CB9-2B45-417B-9FCC-6CC307ED06BA}" type="sibTrans" cxnId="{D39D2E59-CF0B-4B1F-99A3-D8BC43EAC182}">
      <dgm:prSet/>
      <dgm:spPr/>
      <dgm:t>
        <a:bodyPr/>
        <a:lstStyle/>
        <a:p>
          <a:endParaRPr lang="en-US"/>
        </a:p>
      </dgm:t>
    </dgm:pt>
    <dgm:pt modelId="{4F75CA24-BB82-46BB-953A-32BF34892B60}">
      <dgm:prSet/>
      <dgm:spPr/>
      <dgm:t>
        <a:bodyPr/>
        <a:lstStyle/>
        <a:p>
          <a:pPr>
            <a:lnSpc>
              <a:spcPct val="100000"/>
            </a:lnSpc>
          </a:pPr>
          <a:r>
            <a:rPr lang="en-US"/>
            <a:t>Ex: Tuberculosis, Measles, Dengue fever, Cholera, Influenza</a:t>
          </a:r>
        </a:p>
      </dgm:t>
    </dgm:pt>
    <dgm:pt modelId="{831C051F-236D-4AF3-B6AA-B6BE8C7D76B7}" type="parTrans" cxnId="{FDE3B7FF-B9F2-4F5F-8494-B7B1AB787C11}">
      <dgm:prSet/>
      <dgm:spPr/>
      <dgm:t>
        <a:bodyPr/>
        <a:lstStyle/>
        <a:p>
          <a:endParaRPr lang="en-US"/>
        </a:p>
      </dgm:t>
    </dgm:pt>
    <dgm:pt modelId="{357C654C-5B54-4639-98C9-2ECC3D77EB4C}" type="sibTrans" cxnId="{FDE3B7FF-B9F2-4F5F-8494-B7B1AB787C11}">
      <dgm:prSet/>
      <dgm:spPr/>
      <dgm:t>
        <a:bodyPr/>
        <a:lstStyle/>
        <a:p>
          <a:endParaRPr lang="en-US"/>
        </a:p>
      </dgm:t>
    </dgm:pt>
    <dgm:pt modelId="{484B7F6C-BF36-4667-9E0A-BF89B426AAD2}" type="pres">
      <dgm:prSet presAssocID="{DE08E47F-0D63-4292-84BB-EC1A0DDA9285}" presName="root" presStyleCnt="0">
        <dgm:presLayoutVars>
          <dgm:dir/>
          <dgm:resizeHandles val="exact"/>
        </dgm:presLayoutVars>
      </dgm:prSet>
      <dgm:spPr/>
    </dgm:pt>
    <dgm:pt modelId="{5CC39CF5-FD8D-4D59-8D51-5382D06DB6B5}" type="pres">
      <dgm:prSet presAssocID="{E32027B9-D40A-49AB-92FA-DE98EB7E54C3}" presName="compNode" presStyleCnt="0"/>
      <dgm:spPr/>
    </dgm:pt>
    <dgm:pt modelId="{700E54AD-D77E-4C3A-A603-CA842871E3AD}" type="pres">
      <dgm:prSet presAssocID="{E32027B9-D40A-49AB-92FA-DE98EB7E54C3}" presName="bgRect" presStyleLbl="bgShp" presStyleIdx="0" presStyleCnt="4"/>
      <dgm:spPr/>
    </dgm:pt>
    <dgm:pt modelId="{1375FB6E-8FEA-4BCF-9F71-35D6AE6AE73F}" type="pres">
      <dgm:prSet presAssocID="{E32027B9-D40A-49AB-92FA-DE98EB7E54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CA7C7E0D-E3EA-4D11-9F96-A2C3A73D45A0}" type="pres">
      <dgm:prSet presAssocID="{E32027B9-D40A-49AB-92FA-DE98EB7E54C3}" presName="spaceRect" presStyleCnt="0"/>
      <dgm:spPr/>
    </dgm:pt>
    <dgm:pt modelId="{84545DDD-7688-49E7-B1A3-8D1CDFDCDA34}" type="pres">
      <dgm:prSet presAssocID="{E32027B9-D40A-49AB-92FA-DE98EB7E54C3}" presName="parTx" presStyleLbl="revTx" presStyleIdx="0" presStyleCnt="4">
        <dgm:presLayoutVars>
          <dgm:chMax val="0"/>
          <dgm:chPref val="0"/>
        </dgm:presLayoutVars>
      </dgm:prSet>
      <dgm:spPr/>
    </dgm:pt>
    <dgm:pt modelId="{457EE318-585F-4B28-BADF-D1EBE6B13612}" type="pres">
      <dgm:prSet presAssocID="{97C8999E-41C4-4753-A2DA-5531CBBD63E5}" presName="sibTrans" presStyleCnt="0"/>
      <dgm:spPr/>
    </dgm:pt>
    <dgm:pt modelId="{55E9B24F-F74A-4990-94A3-DFF9D21F497D}" type="pres">
      <dgm:prSet presAssocID="{40BE1C19-500B-4F61-B6CC-A85470680FE7}" presName="compNode" presStyleCnt="0"/>
      <dgm:spPr/>
    </dgm:pt>
    <dgm:pt modelId="{D4FFEFB7-8C27-4EFB-9999-0CFF72E8329D}" type="pres">
      <dgm:prSet presAssocID="{40BE1C19-500B-4F61-B6CC-A85470680FE7}" presName="bgRect" presStyleLbl="bgShp" presStyleIdx="1" presStyleCnt="4"/>
      <dgm:spPr/>
    </dgm:pt>
    <dgm:pt modelId="{D539C56F-DC7B-4E96-B326-3E88389A8B96}" type="pres">
      <dgm:prSet presAssocID="{40BE1C19-500B-4F61-B6CC-A85470680F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D38F8EBE-AFA6-46B9-BA4F-807FA4CC758A}" type="pres">
      <dgm:prSet presAssocID="{40BE1C19-500B-4F61-B6CC-A85470680FE7}" presName="spaceRect" presStyleCnt="0"/>
      <dgm:spPr/>
    </dgm:pt>
    <dgm:pt modelId="{9D169515-99AF-49D8-933C-47E2A6BBB26B}" type="pres">
      <dgm:prSet presAssocID="{40BE1C19-500B-4F61-B6CC-A85470680FE7}" presName="parTx" presStyleLbl="revTx" presStyleIdx="1" presStyleCnt="4">
        <dgm:presLayoutVars>
          <dgm:chMax val="0"/>
          <dgm:chPref val="0"/>
        </dgm:presLayoutVars>
      </dgm:prSet>
      <dgm:spPr/>
    </dgm:pt>
    <dgm:pt modelId="{F1CADEDF-2D73-44A5-AE14-CB60FAD49916}" type="pres">
      <dgm:prSet presAssocID="{4BDA620C-1C64-4417-9186-7EF294906EC3}" presName="sibTrans" presStyleCnt="0"/>
      <dgm:spPr/>
    </dgm:pt>
    <dgm:pt modelId="{3473D388-DD8E-4B89-83C7-C9AA28AA4EF2}" type="pres">
      <dgm:prSet presAssocID="{0F10F709-30F2-4E0A-B0FC-56D68ADF7666}" presName="compNode" presStyleCnt="0"/>
      <dgm:spPr/>
    </dgm:pt>
    <dgm:pt modelId="{A4DFD752-F176-45B9-BF90-81FD3668F4A6}" type="pres">
      <dgm:prSet presAssocID="{0F10F709-30F2-4E0A-B0FC-56D68ADF7666}" presName="bgRect" presStyleLbl="bgShp" presStyleIdx="2" presStyleCnt="4"/>
      <dgm:spPr/>
    </dgm:pt>
    <dgm:pt modelId="{59EB0575-561B-4D6A-B1BB-FE47473EA68A}" type="pres">
      <dgm:prSet presAssocID="{0F10F709-30F2-4E0A-B0FC-56D68ADF76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st Aid Kit"/>
        </a:ext>
      </dgm:extLst>
    </dgm:pt>
    <dgm:pt modelId="{0DADC1EC-47BE-4660-A95B-362EE6C8E32C}" type="pres">
      <dgm:prSet presAssocID="{0F10F709-30F2-4E0A-B0FC-56D68ADF7666}" presName="spaceRect" presStyleCnt="0"/>
      <dgm:spPr/>
    </dgm:pt>
    <dgm:pt modelId="{24631B6B-3DBC-43FF-A3CA-F4F44517683D}" type="pres">
      <dgm:prSet presAssocID="{0F10F709-30F2-4E0A-B0FC-56D68ADF7666}" presName="parTx" presStyleLbl="revTx" presStyleIdx="2" presStyleCnt="4">
        <dgm:presLayoutVars>
          <dgm:chMax val="0"/>
          <dgm:chPref val="0"/>
        </dgm:presLayoutVars>
      </dgm:prSet>
      <dgm:spPr/>
    </dgm:pt>
    <dgm:pt modelId="{E770B836-C026-4092-8618-25AE06457903}" type="pres">
      <dgm:prSet presAssocID="{20020CB9-2B45-417B-9FCC-6CC307ED06BA}" presName="sibTrans" presStyleCnt="0"/>
      <dgm:spPr/>
    </dgm:pt>
    <dgm:pt modelId="{138F3939-8826-4C92-A2C5-1314FA350710}" type="pres">
      <dgm:prSet presAssocID="{4F75CA24-BB82-46BB-953A-32BF34892B60}" presName="compNode" presStyleCnt="0"/>
      <dgm:spPr/>
    </dgm:pt>
    <dgm:pt modelId="{49B9E843-6E3B-4954-8134-81E63A729DBB}" type="pres">
      <dgm:prSet presAssocID="{4F75CA24-BB82-46BB-953A-32BF34892B60}" presName="bgRect" presStyleLbl="bgShp" presStyleIdx="3" presStyleCnt="4"/>
      <dgm:spPr/>
    </dgm:pt>
    <dgm:pt modelId="{3A82BBF1-F16C-4163-82DA-3FF3B6E726FA}" type="pres">
      <dgm:prSet presAssocID="{4F75CA24-BB82-46BB-953A-32BF34892B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idney"/>
        </a:ext>
      </dgm:extLst>
    </dgm:pt>
    <dgm:pt modelId="{23DEDECC-467B-4D3D-9A0F-95FD70C45E61}" type="pres">
      <dgm:prSet presAssocID="{4F75CA24-BB82-46BB-953A-32BF34892B60}" presName="spaceRect" presStyleCnt="0"/>
      <dgm:spPr/>
    </dgm:pt>
    <dgm:pt modelId="{658C1321-DC27-4293-8427-31A6DCC13D05}" type="pres">
      <dgm:prSet presAssocID="{4F75CA24-BB82-46BB-953A-32BF34892B60}" presName="parTx" presStyleLbl="revTx" presStyleIdx="3" presStyleCnt="4">
        <dgm:presLayoutVars>
          <dgm:chMax val="0"/>
          <dgm:chPref val="0"/>
        </dgm:presLayoutVars>
      </dgm:prSet>
      <dgm:spPr/>
    </dgm:pt>
  </dgm:ptLst>
  <dgm:cxnLst>
    <dgm:cxn modelId="{6148ED06-6CD7-4664-877D-34D6D228E9C3}" type="presOf" srcId="{E32027B9-D40A-49AB-92FA-DE98EB7E54C3}" destId="{84545DDD-7688-49E7-B1A3-8D1CDFDCDA34}" srcOrd="0" destOrd="0" presId="urn:microsoft.com/office/officeart/2018/2/layout/IconVerticalSolidList"/>
    <dgm:cxn modelId="{D4DAEA69-2DE4-4D75-95B9-5E25D91D97A7}" srcId="{DE08E47F-0D63-4292-84BB-EC1A0DDA9285}" destId="{E32027B9-D40A-49AB-92FA-DE98EB7E54C3}" srcOrd="0" destOrd="0" parTransId="{3A9BE0BD-2555-4E03-9F00-09E29D0722AC}" sibTransId="{97C8999E-41C4-4753-A2DA-5531CBBD63E5}"/>
    <dgm:cxn modelId="{C476DA6A-BBC1-436B-BF86-0A2D30F12DD8}" type="presOf" srcId="{DE08E47F-0D63-4292-84BB-EC1A0DDA9285}" destId="{484B7F6C-BF36-4667-9E0A-BF89B426AAD2}" srcOrd="0" destOrd="0" presId="urn:microsoft.com/office/officeart/2018/2/layout/IconVerticalSolidList"/>
    <dgm:cxn modelId="{25A0A378-7A0E-4737-B6F4-C0748658F89B}" srcId="{DE08E47F-0D63-4292-84BB-EC1A0DDA9285}" destId="{40BE1C19-500B-4F61-B6CC-A85470680FE7}" srcOrd="1" destOrd="0" parTransId="{A83AB6F7-9E0F-4C3A-B8BE-39295F22424B}" sibTransId="{4BDA620C-1C64-4417-9186-7EF294906EC3}"/>
    <dgm:cxn modelId="{D39D2E59-CF0B-4B1F-99A3-D8BC43EAC182}" srcId="{DE08E47F-0D63-4292-84BB-EC1A0DDA9285}" destId="{0F10F709-30F2-4E0A-B0FC-56D68ADF7666}" srcOrd="2" destOrd="0" parTransId="{99B888C0-3DF4-4C54-987E-463803C65E62}" sibTransId="{20020CB9-2B45-417B-9FCC-6CC307ED06BA}"/>
    <dgm:cxn modelId="{63B7AB84-DF9A-4C89-A578-0447F417A752}" type="presOf" srcId="{40BE1C19-500B-4F61-B6CC-A85470680FE7}" destId="{9D169515-99AF-49D8-933C-47E2A6BBB26B}" srcOrd="0" destOrd="0" presId="urn:microsoft.com/office/officeart/2018/2/layout/IconVerticalSolidList"/>
    <dgm:cxn modelId="{B9F94B85-619D-48AF-8926-07096F06D406}" type="presOf" srcId="{4F75CA24-BB82-46BB-953A-32BF34892B60}" destId="{658C1321-DC27-4293-8427-31A6DCC13D05}" srcOrd="0" destOrd="0" presId="urn:microsoft.com/office/officeart/2018/2/layout/IconVerticalSolidList"/>
    <dgm:cxn modelId="{173C9AC5-331A-4D85-9803-9EE8215C27F5}" type="presOf" srcId="{0F10F709-30F2-4E0A-B0FC-56D68ADF7666}" destId="{24631B6B-3DBC-43FF-A3CA-F4F44517683D}" srcOrd="0" destOrd="0" presId="urn:microsoft.com/office/officeart/2018/2/layout/IconVerticalSolidList"/>
    <dgm:cxn modelId="{FDE3B7FF-B9F2-4F5F-8494-B7B1AB787C11}" srcId="{DE08E47F-0D63-4292-84BB-EC1A0DDA9285}" destId="{4F75CA24-BB82-46BB-953A-32BF34892B60}" srcOrd="3" destOrd="0" parTransId="{831C051F-236D-4AF3-B6AA-B6BE8C7D76B7}" sibTransId="{357C654C-5B54-4639-98C9-2ECC3D77EB4C}"/>
    <dgm:cxn modelId="{87D25A0E-0B5F-48F7-8BA3-D288110B4E42}" type="presParOf" srcId="{484B7F6C-BF36-4667-9E0A-BF89B426AAD2}" destId="{5CC39CF5-FD8D-4D59-8D51-5382D06DB6B5}" srcOrd="0" destOrd="0" presId="urn:microsoft.com/office/officeart/2018/2/layout/IconVerticalSolidList"/>
    <dgm:cxn modelId="{9C618AB0-D404-4DD4-BA55-B5882EED6440}" type="presParOf" srcId="{5CC39CF5-FD8D-4D59-8D51-5382D06DB6B5}" destId="{700E54AD-D77E-4C3A-A603-CA842871E3AD}" srcOrd="0" destOrd="0" presId="urn:microsoft.com/office/officeart/2018/2/layout/IconVerticalSolidList"/>
    <dgm:cxn modelId="{40CD1389-05B3-4D8C-A7BD-5A862A8C97AE}" type="presParOf" srcId="{5CC39CF5-FD8D-4D59-8D51-5382D06DB6B5}" destId="{1375FB6E-8FEA-4BCF-9F71-35D6AE6AE73F}" srcOrd="1" destOrd="0" presId="urn:microsoft.com/office/officeart/2018/2/layout/IconVerticalSolidList"/>
    <dgm:cxn modelId="{466D3772-EF6E-4FBC-B90F-19F16C2B9313}" type="presParOf" srcId="{5CC39CF5-FD8D-4D59-8D51-5382D06DB6B5}" destId="{CA7C7E0D-E3EA-4D11-9F96-A2C3A73D45A0}" srcOrd="2" destOrd="0" presId="urn:microsoft.com/office/officeart/2018/2/layout/IconVerticalSolidList"/>
    <dgm:cxn modelId="{02018A3C-252A-427B-988B-BC37FCB9BD33}" type="presParOf" srcId="{5CC39CF5-FD8D-4D59-8D51-5382D06DB6B5}" destId="{84545DDD-7688-49E7-B1A3-8D1CDFDCDA34}" srcOrd="3" destOrd="0" presId="urn:microsoft.com/office/officeart/2018/2/layout/IconVerticalSolidList"/>
    <dgm:cxn modelId="{B8C92995-E40A-479A-9720-816A51B1AF80}" type="presParOf" srcId="{484B7F6C-BF36-4667-9E0A-BF89B426AAD2}" destId="{457EE318-585F-4B28-BADF-D1EBE6B13612}" srcOrd="1" destOrd="0" presId="urn:microsoft.com/office/officeart/2018/2/layout/IconVerticalSolidList"/>
    <dgm:cxn modelId="{CF7F47E7-DC35-41BA-B6F8-6AC392603205}" type="presParOf" srcId="{484B7F6C-BF36-4667-9E0A-BF89B426AAD2}" destId="{55E9B24F-F74A-4990-94A3-DFF9D21F497D}" srcOrd="2" destOrd="0" presId="urn:microsoft.com/office/officeart/2018/2/layout/IconVerticalSolidList"/>
    <dgm:cxn modelId="{5875E58D-BE0D-4427-B211-FAC3E216CFC2}" type="presParOf" srcId="{55E9B24F-F74A-4990-94A3-DFF9D21F497D}" destId="{D4FFEFB7-8C27-4EFB-9999-0CFF72E8329D}" srcOrd="0" destOrd="0" presId="urn:microsoft.com/office/officeart/2018/2/layout/IconVerticalSolidList"/>
    <dgm:cxn modelId="{3153D4B0-CAA6-4AAD-B891-2A89C7C49A31}" type="presParOf" srcId="{55E9B24F-F74A-4990-94A3-DFF9D21F497D}" destId="{D539C56F-DC7B-4E96-B326-3E88389A8B96}" srcOrd="1" destOrd="0" presId="urn:microsoft.com/office/officeart/2018/2/layout/IconVerticalSolidList"/>
    <dgm:cxn modelId="{5A37CD63-5C4E-43CC-B1DF-B8DAE8F53EF9}" type="presParOf" srcId="{55E9B24F-F74A-4990-94A3-DFF9D21F497D}" destId="{D38F8EBE-AFA6-46B9-BA4F-807FA4CC758A}" srcOrd="2" destOrd="0" presId="urn:microsoft.com/office/officeart/2018/2/layout/IconVerticalSolidList"/>
    <dgm:cxn modelId="{33D7443C-787E-416A-B2C1-362297309110}" type="presParOf" srcId="{55E9B24F-F74A-4990-94A3-DFF9D21F497D}" destId="{9D169515-99AF-49D8-933C-47E2A6BBB26B}" srcOrd="3" destOrd="0" presId="urn:microsoft.com/office/officeart/2018/2/layout/IconVerticalSolidList"/>
    <dgm:cxn modelId="{B2F7F258-113F-4B38-B239-D9AEECA4B788}" type="presParOf" srcId="{484B7F6C-BF36-4667-9E0A-BF89B426AAD2}" destId="{F1CADEDF-2D73-44A5-AE14-CB60FAD49916}" srcOrd="3" destOrd="0" presId="urn:microsoft.com/office/officeart/2018/2/layout/IconVerticalSolidList"/>
    <dgm:cxn modelId="{8286FCE4-3469-4C37-8ECD-7775A0F3A033}" type="presParOf" srcId="{484B7F6C-BF36-4667-9E0A-BF89B426AAD2}" destId="{3473D388-DD8E-4B89-83C7-C9AA28AA4EF2}" srcOrd="4" destOrd="0" presId="urn:microsoft.com/office/officeart/2018/2/layout/IconVerticalSolidList"/>
    <dgm:cxn modelId="{BF9E02F3-AD02-425C-B596-96D6573E08CF}" type="presParOf" srcId="{3473D388-DD8E-4B89-83C7-C9AA28AA4EF2}" destId="{A4DFD752-F176-45B9-BF90-81FD3668F4A6}" srcOrd="0" destOrd="0" presId="urn:microsoft.com/office/officeart/2018/2/layout/IconVerticalSolidList"/>
    <dgm:cxn modelId="{F6598352-93B0-4ADF-BD26-501D586B57E2}" type="presParOf" srcId="{3473D388-DD8E-4B89-83C7-C9AA28AA4EF2}" destId="{59EB0575-561B-4D6A-B1BB-FE47473EA68A}" srcOrd="1" destOrd="0" presId="urn:microsoft.com/office/officeart/2018/2/layout/IconVerticalSolidList"/>
    <dgm:cxn modelId="{9D02B67F-1953-400E-A641-A53F681318F0}" type="presParOf" srcId="{3473D388-DD8E-4B89-83C7-C9AA28AA4EF2}" destId="{0DADC1EC-47BE-4660-A95B-362EE6C8E32C}" srcOrd="2" destOrd="0" presId="urn:microsoft.com/office/officeart/2018/2/layout/IconVerticalSolidList"/>
    <dgm:cxn modelId="{12BD3912-613E-4A3C-B6BD-EC460B2D2C3A}" type="presParOf" srcId="{3473D388-DD8E-4B89-83C7-C9AA28AA4EF2}" destId="{24631B6B-3DBC-43FF-A3CA-F4F44517683D}" srcOrd="3" destOrd="0" presId="urn:microsoft.com/office/officeart/2018/2/layout/IconVerticalSolidList"/>
    <dgm:cxn modelId="{C1D7331D-F075-47C9-8D79-AB4FC900D72E}" type="presParOf" srcId="{484B7F6C-BF36-4667-9E0A-BF89B426AAD2}" destId="{E770B836-C026-4092-8618-25AE06457903}" srcOrd="5" destOrd="0" presId="urn:microsoft.com/office/officeart/2018/2/layout/IconVerticalSolidList"/>
    <dgm:cxn modelId="{153E779F-DFF4-4B52-A8BC-57E99D3198BE}" type="presParOf" srcId="{484B7F6C-BF36-4667-9E0A-BF89B426AAD2}" destId="{138F3939-8826-4C92-A2C5-1314FA350710}" srcOrd="6" destOrd="0" presId="urn:microsoft.com/office/officeart/2018/2/layout/IconVerticalSolidList"/>
    <dgm:cxn modelId="{33691556-CC1A-44F8-91D1-7DB04E744DBA}" type="presParOf" srcId="{138F3939-8826-4C92-A2C5-1314FA350710}" destId="{49B9E843-6E3B-4954-8134-81E63A729DBB}" srcOrd="0" destOrd="0" presId="urn:microsoft.com/office/officeart/2018/2/layout/IconVerticalSolidList"/>
    <dgm:cxn modelId="{8B9FDEAD-763D-4136-A5CF-80012944728A}" type="presParOf" srcId="{138F3939-8826-4C92-A2C5-1314FA350710}" destId="{3A82BBF1-F16C-4163-82DA-3FF3B6E726FA}" srcOrd="1" destOrd="0" presId="urn:microsoft.com/office/officeart/2018/2/layout/IconVerticalSolidList"/>
    <dgm:cxn modelId="{311D97BD-C5E8-47AF-92CF-31026223C340}" type="presParOf" srcId="{138F3939-8826-4C92-A2C5-1314FA350710}" destId="{23DEDECC-467B-4D3D-9A0F-95FD70C45E61}" srcOrd="2" destOrd="0" presId="urn:microsoft.com/office/officeart/2018/2/layout/IconVerticalSolidList"/>
    <dgm:cxn modelId="{7EDB21C3-99EA-48FF-9B0C-63BD67CBC118}" type="presParOf" srcId="{138F3939-8826-4C92-A2C5-1314FA350710}" destId="{658C1321-DC27-4293-8427-31A6DCC13D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DDA33-32BA-4CDF-A7A8-E61CADA1C05E}">
      <dsp:nvSpPr>
        <dsp:cNvPr id="0" name=""/>
        <dsp:cNvSpPr/>
      </dsp:nvSpPr>
      <dsp:spPr>
        <a:xfrm>
          <a:off x="0" y="1387382"/>
          <a:ext cx="6696273"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Definition </a:t>
          </a:r>
        </a:p>
      </dsp:txBody>
      <dsp:txXfrm>
        <a:off x="23417" y="1410799"/>
        <a:ext cx="6649439" cy="432866"/>
      </dsp:txXfrm>
    </dsp:sp>
    <dsp:sp modelId="{922F6F5B-B56D-4BD9-8D4C-6AEC5F7DDCDE}">
      <dsp:nvSpPr>
        <dsp:cNvPr id="0" name=""/>
        <dsp:cNvSpPr/>
      </dsp:nvSpPr>
      <dsp:spPr>
        <a:xfrm>
          <a:off x="0" y="1924682"/>
          <a:ext cx="6696273" cy="479700"/>
        </a:xfrm>
        <a:prstGeom prst="roundRect">
          <a:avLst/>
        </a:prstGeom>
        <a:solidFill>
          <a:schemeClr val="accent2">
            <a:hueOff val="-119732"/>
            <a:satOff val="-1380"/>
            <a:lumOff val="3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Factors</a:t>
          </a:r>
        </a:p>
      </dsp:txBody>
      <dsp:txXfrm>
        <a:off x="23417" y="1948099"/>
        <a:ext cx="6649439" cy="432866"/>
      </dsp:txXfrm>
    </dsp:sp>
    <dsp:sp modelId="{838A2BEB-0591-4BE3-B08A-86157548E083}">
      <dsp:nvSpPr>
        <dsp:cNvPr id="0" name=""/>
        <dsp:cNvSpPr/>
      </dsp:nvSpPr>
      <dsp:spPr>
        <a:xfrm>
          <a:off x="0" y="2461982"/>
          <a:ext cx="6696273" cy="479700"/>
        </a:xfrm>
        <a:prstGeom prst="roundRect">
          <a:avLst/>
        </a:prstGeom>
        <a:solidFill>
          <a:schemeClr val="accent2">
            <a:hueOff val="-239464"/>
            <a:satOff val="-2759"/>
            <a:lumOff val="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Impact of informatics on population and public health</a:t>
          </a:r>
        </a:p>
      </dsp:txBody>
      <dsp:txXfrm>
        <a:off x="23417" y="2485399"/>
        <a:ext cx="6649439" cy="432866"/>
      </dsp:txXfrm>
    </dsp:sp>
    <dsp:sp modelId="{39B80571-DFB1-40EC-9ECF-60D50D296998}">
      <dsp:nvSpPr>
        <dsp:cNvPr id="0" name=""/>
        <dsp:cNvSpPr/>
      </dsp:nvSpPr>
      <dsp:spPr>
        <a:xfrm>
          <a:off x="0" y="2999282"/>
          <a:ext cx="6696273" cy="479700"/>
        </a:xfrm>
        <a:prstGeom prst="roundRect">
          <a:avLst/>
        </a:prstGeom>
        <a:solidFill>
          <a:schemeClr val="accent2">
            <a:hueOff val="-359196"/>
            <a:satOff val="-4139"/>
            <a:lumOff val="9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 collection methods</a:t>
          </a:r>
        </a:p>
      </dsp:txBody>
      <dsp:txXfrm>
        <a:off x="23417" y="3022699"/>
        <a:ext cx="6649439" cy="432866"/>
      </dsp:txXfrm>
    </dsp:sp>
    <dsp:sp modelId="{48578D34-53AE-46BD-BAD2-1CCC1A753DD6}">
      <dsp:nvSpPr>
        <dsp:cNvPr id="0" name=""/>
        <dsp:cNvSpPr/>
      </dsp:nvSpPr>
      <dsp:spPr>
        <a:xfrm>
          <a:off x="0" y="3536582"/>
          <a:ext cx="6696273" cy="479700"/>
        </a:xfrm>
        <a:prstGeom prst="roundRect">
          <a:avLst/>
        </a:prstGeom>
        <a:solidFill>
          <a:schemeClr val="accent2">
            <a:hueOff val="-478928"/>
            <a:satOff val="-5519"/>
            <a:lumOff val="1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Challenges associated with this approach</a:t>
          </a:r>
        </a:p>
      </dsp:txBody>
      <dsp:txXfrm>
        <a:off x="23417" y="3559999"/>
        <a:ext cx="6649439" cy="432866"/>
      </dsp:txXfrm>
    </dsp:sp>
    <dsp:sp modelId="{32013064-4580-4C19-ADF0-97AF1CE656A1}">
      <dsp:nvSpPr>
        <dsp:cNvPr id="0" name=""/>
        <dsp:cNvSpPr/>
      </dsp:nvSpPr>
      <dsp:spPr>
        <a:xfrm>
          <a:off x="0" y="4073882"/>
          <a:ext cx="6696273" cy="479700"/>
        </a:xfrm>
        <a:prstGeom prst="roundRect">
          <a:avLst/>
        </a:prstGeom>
        <a:solidFill>
          <a:schemeClr val="accent2">
            <a:hueOff val="-598659"/>
            <a:satOff val="-6899"/>
            <a:lumOff val="15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Aharoni"/>
            </a:rPr>
            <a:t>Case studies</a:t>
          </a:r>
          <a:endParaRPr lang="en-US" sz="2000" kern="1200"/>
        </a:p>
      </dsp:txBody>
      <dsp:txXfrm>
        <a:off x="23417" y="4097299"/>
        <a:ext cx="6649439" cy="432866"/>
      </dsp:txXfrm>
    </dsp:sp>
    <dsp:sp modelId="{118D8BB1-A2E1-4F2E-AABB-3EC2B45E7345}">
      <dsp:nvSpPr>
        <dsp:cNvPr id="0" name=""/>
        <dsp:cNvSpPr/>
      </dsp:nvSpPr>
      <dsp:spPr>
        <a:xfrm>
          <a:off x="0" y="4611182"/>
          <a:ext cx="6696273" cy="479700"/>
        </a:xfrm>
        <a:prstGeom prst="roundRect">
          <a:avLst/>
        </a:prstGeom>
        <a:solidFill>
          <a:schemeClr val="accent2">
            <a:hueOff val="-718391"/>
            <a:satOff val="-8278"/>
            <a:lumOff val="18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Aharoni"/>
            </a:rPr>
            <a:t>Opportunities</a:t>
          </a:r>
          <a:r>
            <a:rPr lang="en-US" sz="2000" kern="1200"/>
            <a:t> for new areas of investigation</a:t>
          </a:r>
        </a:p>
      </dsp:txBody>
      <dsp:txXfrm>
        <a:off x="23417" y="4634599"/>
        <a:ext cx="6649439" cy="432866"/>
      </dsp:txXfrm>
    </dsp:sp>
    <dsp:sp modelId="{AA889067-ECDD-4CD2-9E4E-FEDE99B0884F}">
      <dsp:nvSpPr>
        <dsp:cNvPr id="0" name=""/>
        <dsp:cNvSpPr/>
      </dsp:nvSpPr>
      <dsp:spPr>
        <a:xfrm>
          <a:off x="0" y="5148482"/>
          <a:ext cx="6696273" cy="479700"/>
        </a:xfrm>
        <a:prstGeom prst="roundRect">
          <a:avLst/>
        </a:prstGeom>
        <a:solidFill>
          <a:schemeClr val="accent2">
            <a:hueOff val="-838123"/>
            <a:satOff val="-9658"/>
            <a:lumOff val="2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Conclusion </a:t>
          </a:r>
        </a:p>
      </dsp:txBody>
      <dsp:txXfrm>
        <a:off x="23417" y="5171899"/>
        <a:ext cx="6649439"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E54AD-D77E-4C3A-A603-CA842871E3AD}">
      <dsp:nvSpPr>
        <dsp:cNvPr id="0" name=""/>
        <dsp:cNvSpPr/>
      </dsp:nvSpPr>
      <dsp:spPr>
        <a:xfrm>
          <a:off x="0" y="1601"/>
          <a:ext cx="105156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5FB6E-8FEA-4BCF-9F71-35D6AE6AE73F}">
      <dsp:nvSpPr>
        <dsp:cNvPr id="0" name=""/>
        <dsp:cNvSpPr/>
      </dsp:nvSpPr>
      <dsp:spPr>
        <a:xfrm>
          <a:off x="245600" y="184280"/>
          <a:ext cx="446546" cy="4465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45DDD-7688-49E7-B1A3-8D1CDFDCDA34}">
      <dsp:nvSpPr>
        <dsp:cNvPr id="0" name=""/>
        <dsp:cNvSpPr/>
      </dsp:nvSpPr>
      <dsp:spPr>
        <a:xfrm>
          <a:off x="937747" y="1601"/>
          <a:ext cx="95778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844550">
            <a:lnSpc>
              <a:spcPct val="100000"/>
            </a:lnSpc>
            <a:spcBef>
              <a:spcPct val="0"/>
            </a:spcBef>
            <a:spcAft>
              <a:spcPct val="35000"/>
            </a:spcAft>
            <a:buNone/>
          </a:pPr>
          <a:r>
            <a:rPr lang="en-US" sz="1900" b="1" kern="1200"/>
            <a:t>Emerging infectious diseases </a:t>
          </a:r>
          <a:r>
            <a:rPr lang="en-US" sz="1900" kern="1200"/>
            <a:t>have either emerged within a population or have existed but are experiencing a notable increase in incidence or geographical spread. </a:t>
          </a:r>
        </a:p>
      </dsp:txBody>
      <dsp:txXfrm>
        <a:off x="937747" y="1601"/>
        <a:ext cx="9577852" cy="811902"/>
      </dsp:txXfrm>
    </dsp:sp>
    <dsp:sp modelId="{D4FFEFB7-8C27-4EFB-9999-0CFF72E8329D}">
      <dsp:nvSpPr>
        <dsp:cNvPr id="0" name=""/>
        <dsp:cNvSpPr/>
      </dsp:nvSpPr>
      <dsp:spPr>
        <a:xfrm>
          <a:off x="0" y="1016480"/>
          <a:ext cx="105156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9C56F-DC7B-4E96-B326-3E88389A8B96}">
      <dsp:nvSpPr>
        <dsp:cNvPr id="0" name=""/>
        <dsp:cNvSpPr/>
      </dsp:nvSpPr>
      <dsp:spPr>
        <a:xfrm>
          <a:off x="245600" y="1199158"/>
          <a:ext cx="446546" cy="4465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69515-99AF-49D8-933C-47E2A6BBB26B}">
      <dsp:nvSpPr>
        <dsp:cNvPr id="0" name=""/>
        <dsp:cNvSpPr/>
      </dsp:nvSpPr>
      <dsp:spPr>
        <a:xfrm>
          <a:off x="937747" y="1016480"/>
          <a:ext cx="95778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844550">
            <a:lnSpc>
              <a:spcPct val="100000"/>
            </a:lnSpc>
            <a:spcBef>
              <a:spcPct val="0"/>
            </a:spcBef>
            <a:spcAft>
              <a:spcPct val="35000"/>
            </a:spcAft>
            <a:buNone/>
          </a:pPr>
          <a:r>
            <a:rPr lang="en-US" sz="1900" kern="1200"/>
            <a:t>Ex: Ebola virus, Zika virus infection, Corona virus</a:t>
          </a:r>
        </a:p>
      </dsp:txBody>
      <dsp:txXfrm>
        <a:off x="937747" y="1016480"/>
        <a:ext cx="9577852" cy="811902"/>
      </dsp:txXfrm>
    </dsp:sp>
    <dsp:sp modelId="{A4DFD752-F176-45B9-BF90-81FD3668F4A6}">
      <dsp:nvSpPr>
        <dsp:cNvPr id="0" name=""/>
        <dsp:cNvSpPr/>
      </dsp:nvSpPr>
      <dsp:spPr>
        <a:xfrm>
          <a:off x="0" y="2031358"/>
          <a:ext cx="105156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B0575-561B-4D6A-B1BB-FE47473EA68A}">
      <dsp:nvSpPr>
        <dsp:cNvPr id="0" name=""/>
        <dsp:cNvSpPr/>
      </dsp:nvSpPr>
      <dsp:spPr>
        <a:xfrm>
          <a:off x="245600" y="2214036"/>
          <a:ext cx="446546" cy="4465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631B6B-3DBC-43FF-A3CA-F4F44517683D}">
      <dsp:nvSpPr>
        <dsp:cNvPr id="0" name=""/>
        <dsp:cNvSpPr/>
      </dsp:nvSpPr>
      <dsp:spPr>
        <a:xfrm>
          <a:off x="937747" y="2031358"/>
          <a:ext cx="95778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844550">
            <a:lnSpc>
              <a:spcPct val="100000"/>
            </a:lnSpc>
            <a:spcBef>
              <a:spcPct val="0"/>
            </a:spcBef>
            <a:spcAft>
              <a:spcPct val="35000"/>
            </a:spcAft>
            <a:buNone/>
          </a:pPr>
          <a:r>
            <a:rPr lang="en-US" sz="1900" b="1" kern="1200"/>
            <a:t>Re-emerging infectious diseases </a:t>
          </a:r>
          <a:r>
            <a:rPr lang="en-US" sz="1900" kern="1200"/>
            <a:t>are those that were previously under control but have recently experienced a resurgence</a:t>
          </a:r>
        </a:p>
      </dsp:txBody>
      <dsp:txXfrm>
        <a:off x="937747" y="2031358"/>
        <a:ext cx="9577852" cy="811902"/>
      </dsp:txXfrm>
    </dsp:sp>
    <dsp:sp modelId="{49B9E843-6E3B-4954-8134-81E63A729DBB}">
      <dsp:nvSpPr>
        <dsp:cNvPr id="0" name=""/>
        <dsp:cNvSpPr/>
      </dsp:nvSpPr>
      <dsp:spPr>
        <a:xfrm>
          <a:off x="0" y="3046237"/>
          <a:ext cx="105156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2BBF1-F16C-4163-82DA-3FF3B6E726FA}">
      <dsp:nvSpPr>
        <dsp:cNvPr id="0" name=""/>
        <dsp:cNvSpPr/>
      </dsp:nvSpPr>
      <dsp:spPr>
        <a:xfrm>
          <a:off x="245600" y="3228915"/>
          <a:ext cx="446546" cy="4465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C1321-DC27-4293-8427-31A6DCC13D05}">
      <dsp:nvSpPr>
        <dsp:cNvPr id="0" name=""/>
        <dsp:cNvSpPr/>
      </dsp:nvSpPr>
      <dsp:spPr>
        <a:xfrm>
          <a:off x="937747" y="3046237"/>
          <a:ext cx="95778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844550">
            <a:lnSpc>
              <a:spcPct val="100000"/>
            </a:lnSpc>
            <a:spcBef>
              <a:spcPct val="0"/>
            </a:spcBef>
            <a:spcAft>
              <a:spcPct val="35000"/>
            </a:spcAft>
            <a:buNone/>
          </a:pPr>
          <a:r>
            <a:rPr lang="en-US" sz="1900" kern="1200"/>
            <a:t>Ex: Tuberculosis, Measles, Dengue fever, Cholera, Influenza</a:t>
          </a:r>
        </a:p>
      </dsp:txBody>
      <dsp:txXfrm>
        <a:off x="937747" y="3046237"/>
        <a:ext cx="9577852" cy="8119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0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424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9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01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67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98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86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11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82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79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4/17/2024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7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4/17/2024</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41725535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69" r:id="rId6"/>
    <p:sldLayoutId id="2147483865" r:id="rId7"/>
    <p:sldLayoutId id="2147483866" r:id="rId8"/>
    <p:sldLayoutId id="2147483867" r:id="rId9"/>
    <p:sldLayoutId id="2147483868" r:id="rId10"/>
    <p:sldLayoutId id="2147483870"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health.jmir.org/2021/1/e24132" TargetMode="External"/><Relationship Id="rId2" Type="http://schemas.openxmlformats.org/officeDocument/2006/relationships/hyperlink" Target="https://medinform.jmir.org/2020/12/e2056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02/hpm.310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sz="4700" b="1">
                <a:latin typeface="Calibri"/>
                <a:ea typeface="Calibri"/>
                <a:cs typeface="Calibri"/>
              </a:rPr>
              <a:t>Informatics in emerging and </a:t>
            </a:r>
            <a:br>
              <a:rPr lang="en-US" sz="4700" b="1">
                <a:latin typeface="Calibri"/>
                <a:ea typeface="Calibri"/>
                <a:cs typeface="Calibri"/>
              </a:rPr>
            </a:br>
            <a:r>
              <a:rPr lang="en-US" sz="4700" b="1">
                <a:latin typeface="Calibri"/>
                <a:ea typeface="Calibri"/>
                <a:cs typeface="Calibri"/>
              </a:rPr>
              <a:t>re-emerging infectious diseases</a:t>
            </a:r>
            <a:endParaRPr lang="en-US" sz="4700">
              <a:latin typeface="Aharoni"/>
              <a:ea typeface="Calibri"/>
              <a:cs typeface="Aharoni"/>
            </a:endParaRPr>
          </a:p>
        </p:txBody>
      </p:sp>
      <p:sp>
        <p:nvSpPr>
          <p:cNvPr id="3" name="Subtitle 2"/>
          <p:cNvSpPr>
            <a:spLocks noGrp="1"/>
          </p:cNvSpPr>
          <p:nvPr>
            <p:ph type="subTitle" idx="1"/>
          </p:nvPr>
        </p:nvSpPr>
        <p:spPr>
          <a:xfrm>
            <a:off x="4038600" y="4782320"/>
            <a:ext cx="7644627" cy="1329443"/>
          </a:xfrm>
        </p:spPr>
        <p:txBody>
          <a:bodyPr vert="horz" lIns="91440" tIns="45720" rIns="91440" bIns="45720" rtlCol="0">
            <a:normAutofit/>
          </a:bodyPr>
          <a:lstStyle/>
          <a:p>
            <a:pPr algn="r"/>
            <a:r>
              <a:rPr lang="en-US" sz="2200">
                <a:latin typeface="Calibri"/>
                <a:ea typeface="Calibri"/>
                <a:cs typeface="Calibri"/>
              </a:rPr>
              <a:t>                                                                                     Rashmitha Eri</a:t>
            </a:r>
            <a:endParaRPr lang="en-US" sz="2200"/>
          </a:p>
          <a:p>
            <a:pPr algn="r"/>
            <a:r>
              <a:rPr lang="en-US" sz="2200">
                <a:latin typeface="Calibri"/>
                <a:ea typeface="Calibri"/>
                <a:cs typeface="Calibri"/>
              </a:rPr>
              <a:t>                                                                                       Saketha Kusu </a:t>
            </a:r>
            <a:endParaRPr lang="en-US" sz="2200"/>
          </a:p>
          <a:p>
            <a:pPr algn="r"/>
            <a:endParaRPr lang="en-US" sz="2200"/>
          </a:p>
        </p:txBody>
      </p:sp>
      <p:sp>
        <p:nvSpPr>
          <p:cNvPr id="45" name="Oval 4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Arc 4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253DE8-9F46-85C5-3122-C53407B06509}"/>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How to overcome this challenges?</a:t>
            </a:r>
          </a:p>
          <a:p>
            <a:pPr>
              <a:spcBef>
                <a:spcPts val="1000"/>
              </a:spcBef>
            </a:pPr>
            <a:endParaRPr lang="en-US">
              <a:solidFill>
                <a:srgbClr val="FFFFFF"/>
              </a:solidFill>
              <a:cs typeface="Aharoni"/>
            </a:endParaRPr>
          </a:p>
        </p:txBody>
      </p:sp>
      <p:sp>
        <p:nvSpPr>
          <p:cNvPr id="3" name="Content Placeholder 2">
            <a:extLst>
              <a:ext uri="{FF2B5EF4-FFF2-40B4-BE49-F238E27FC236}">
                <a16:creationId xmlns:a16="http://schemas.microsoft.com/office/drawing/2014/main" id="{67D30B1A-E26D-5ABC-BCA9-6FF0BC19E01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1800" b="1">
                <a:ea typeface="+mn-lt"/>
                <a:cs typeface="+mn-lt"/>
              </a:rPr>
              <a:t>1. Better Collaboration:</a:t>
            </a:r>
            <a:r>
              <a:rPr lang="en-US" sz="1800">
                <a:ea typeface="+mn-lt"/>
                <a:cs typeface="+mn-lt"/>
              </a:rPr>
              <a:t> Working closely with different groups, like health agencies, doctors, researchers, and tech experts, to share information and help each other out.</a:t>
            </a:r>
            <a:endParaRPr lang="en-US" sz="1800"/>
          </a:p>
          <a:p>
            <a:pPr marL="0" indent="0">
              <a:buNone/>
            </a:pPr>
            <a:r>
              <a:rPr lang="en-US" sz="1800" b="1">
                <a:ea typeface="+mn-lt"/>
                <a:cs typeface="+mn-lt"/>
              </a:rPr>
              <a:t>2. Standardization and Compatibility:</a:t>
            </a:r>
            <a:r>
              <a:rPr lang="en-US" sz="1800">
                <a:ea typeface="+mn-lt"/>
                <a:cs typeface="+mn-lt"/>
              </a:rPr>
              <a:t> Making sure that different types of data can work together smoothly by using the same rules and systems.</a:t>
            </a:r>
            <a:endParaRPr lang="en-US" sz="1800"/>
          </a:p>
          <a:p>
            <a:pPr marL="0" indent="0">
              <a:buNone/>
            </a:pPr>
            <a:r>
              <a:rPr lang="en-US" sz="1800" b="1">
                <a:ea typeface="+mn-lt"/>
                <a:cs typeface="+mn-lt"/>
              </a:rPr>
              <a:t>3. Responsible Data Handling:</a:t>
            </a:r>
            <a:r>
              <a:rPr lang="en-US" sz="1800">
                <a:ea typeface="+mn-lt"/>
                <a:cs typeface="+mn-lt"/>
              </a:rPr>
              <a:t> Following strict rules to keep people's health information safe and only using it in the right way.</a:t>
            </a:r>
            <a:endParaRPr lang="en-US" sz="1800"/>
          </a:p>
          <a:p>
            <a:pPr marL="0" indent="0">
              <a:buNone/>
            </a:pPr>
            <a:r>
              <a:rPr lang="en-US" sz="1800" b="1">
                <a:ea typeface="+mn-lt"/>
                <a:cs typeface="+mn-lt"/>
              </a:rPr>
              <a:t>4. Building Up Resources:</a:t>
            </a:r>
            <a:r>
              <a:rPr lang="en-US" sz="1800">
                <a:ea typeface="+mn-lt"/>
                <a:cs typeface="+mn-lt"/>
              </a:rPr>
              <a:t> Training more people and getting better tools to help us keep track of diseases.</a:t>
            </a:r>
            <a:endParaRPr lang="en-US" sz="1800"/>
          </a:p>
          <a:p>
            <a:pPr marL="0" indent="0">
              <a:buNone/>
            </a:pPr>
            <a:r>
              <a:rPr lang="en-US" sz="1800" b="1">
                <a:ea typeface="+mn-lt"/>
                <a:cs typeface="+mn-lt"/>
              </a:rPr>
              <a:t>5. Using Smart Technology:</a:t>
            </a:r>
            <a:r>
              <a:rPr lang="en-US" sz="1800">
                <a:ea typeface="+mn-lt"/>
                <a:cs typeface="+mn-lt"/>
              </a:rPr>
              <a:t> Using advanced computer programs to quickly analyze lots of data and find patterns that tell us when new diseases might be spreading.</a:t>
            </a:r>
            <a:endParaRPr lang="en-US" sz="1800"/>
          </a:p>
          <a:p>
            <a:pPr marL="0" indent="0">
              <a:buNone/>
            </a:pPr>
            <a:r>
              <a:rPr lang="en-US" sz="1800" b="1">
                <a:ea typeface="+mn-lt"/>
                <a:cs typeface="+mn-lt"/>
              </a:rPr>
              <a:t>6. Real-Time Monitoring Systems:</a:t>
            </a:r>
            <a:r>
              <a:rPr lang="en-US" sz="1800">
                <a:ea typeface="+mn-lt"/>
                <a:cs typeface="+mn-lt"/>
              </a:rPr>
              <a:t> Setting up systems that can watch for diseases as they happen, like using apps on phones or special computer programs.</a:t>
            </a:r>
            <a:endParaRPr lang="en-US" sz="1800"/>
          </a:p>
          <a:p>
            <a:pPr marL="0" indent="0">
              <a:buNone/>
            </a:pPr>
            <a:r>
              <a:rPr lang="en-US" sz="1800">
                <a:ea typeface="+mn-lt"/>
                <a:cs typeface="+mn-lt"/>
              </a:rPr>
              <a:t>These strategies are meant to help us do a better job of keeping track of new diseases and responding to them faster.</a:t>
            </a:r>
            <a:endParaRPr lang="en-US" sz="18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701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D956FF-19B9-0EF8-7F0D-C0E35397B4C7}"/>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Aharoni"/>
              </a:rPr>
              <a:t>Case Studies </a:t>
            </a:r>
            <a:endParaRPr lang="en-US">
              <a:solidFill>
                <a:srgbClr val="FFFFFF"/>
              </a:solidFill>
            </a:endParaRPr>
          </a:p>
        </p:txBody>
      </p:sp>
      <p:sp>
        <p:nvSpPr>
          <p:cNvPr id="3" name="Content Placeholder 2">
            <a:extLst>
              <a:ext uri="{FF2B5EF4-FFF2-40B4-BE49-F238E27FC236}">
                <a16:creationId xmlns:a16="http://schemas.microsoft.com/office/drawing/2014/main" id="{EEA2838D-EDB0-E0BD-2D3D-1C915C987AE7}"/>
              </a:ext>
            </a:extLst>
          </p:cNvPr>
          <p:cNvSpPr>
            <a:spLocks noGrp="1"/>
          </p:cNvSpPr>
          <p:nvPr>
            <p:ph idx="1"/>
          </p:nvPr>
        </p:nvSpPr>
        <p:spPr>
          <a:xfrm>
            <a:off x="4447308" y="591344"/>
            <a:ext cx="6906491" cy="5585619"/>
          </a:xfrm>
        </p:spPr>
        <p:txBody>
          <a:bodyPr vert="horz" lIns="91440" tIns="45720" rIns="91440" bIns="45720" rtlCol="0" anchor="ctr">
            <a:noAutofit/>
          </a:bodyPr>
          <a:lstStyle/>
          <a:p>
            <a:pPr marL="0" indent="0">
              <a:buNone/>
            </a:pPr>
            <a:r>
              <a:rPr lang="en-US" sz="1200" b="1">
                <a:ea typeface="+mn-lt"/>
                <a:cs typeface="+mn-lt"/>
              </a:rPr>
              <a:t>1.Global Infectious Disease Surveillance and Case Tracking System for COVID-19: Development Study</a:t>
            </a:r>
            <a:endParaRPr lang="en-US" sz="1200" b="1"/>
          </a:p>
          <a:p>
            <a:pPr marL="0" indent="0">
              <a:buNone/>
            </a:pPr>
            <a:r>
              <a:rPr lang="en-US" sz="1200">
                <a:ea typeface="+mn-lt"/>
                <a:cs typeface="+mn-lt"/>
              </a:rPr>
              <a:t>Lee HA, Kung HH, Lee YJ, Chao JCJ, </a:t>
            </a:r>
            <a:r>
              <a:rPr lang="en-US" sz="1200" err="1">
                <a:ea typeface="+mn-lt"/>
                <a:cs typeface="+mn-lt"/>
              </a:rPr>
              <a:t>Udayasankaran</a:t>
            </a:r>
            <a:r>
              <a:rPr lang="en-US" sz="1200">
                <a:ea typeface="+mn-lt"/>
                <a:cs typeface="+mn-lt"/>
              </a:rPr>
              <a:t> JG, Fan HC, Ng KK, Chang YK, </a:t>
            </a:r>
            <a:r>
              <a:rPr lang="en-US" sz="1200" err="1">
                <a:ea typeface="+mn-lt"/>
                <a:cs typeface="+mn-lt"/>
              </a:rPr>
              <a:t>Kijsanayotin</a:t>
            </a:r>
            <a:r>
              <a:rPr lang="en-US" sz="1200">
                <a:ea typeface="+mn-lt"/>
                <a:cs typeface="+mn-lt"/>
              </a:rPr>
              <a:t> B, Marcelo AB, Hsu CY</a:t>
            </a:r>
            <a:endParaRPr lang="en-US" sz="1200"/>
          </a:p>
          <a:p>
            <a:pPr marL="0" indent="0">
              <a:buNone/>
            </a:pPr>
            <a:r>
              <a:rPr lang="en-US" sz="1200">
                <a:ea typeface="+mn-lt"/>
                <a:cs typeface="+mn-lt"/>
              </a:rPr>
              <a:t>JMIR Med Inform 2020;8(12):e20567</a:t>
            </a:r>
            <a:endParaRPr lang="en-US" sz="1200"/>
          </a:p>
          <a:p>
            <a:pPr marL="0" indent="0">
              <a:buNone/>
            </a:pPr>
            <a:r>
              <a:rPr lang="en-US" sz="1200">
                <a:ea typeface="+mn-lt"/>
                <a:cs typeface="+mn-lt"/>
              </a:rPr>
              <a:t>URL: </a:t>
            </a:r>
            <a:r>
              <a:rPr lang="en-US" sz="1200">
                <a:ea typeface="+mn-lt"/>
                <a:cs typeface="+mn-lt"/>
                <a:hlinkClick r:id="rId2"/>
              </a:rPr>
              <a:t>https://medinform.jmir.org/2020/12/e20567</a:t>
            </a:r>
            <a:endParaRPr lang="en-US" sz="1200"/>
          </a:p>
          <a:p>
            <a:pPr marL="0" indent="0">
              <a:buNone/>
            </a:pPr>
            <a:r>
              <a:rPr lang="en-US" sz="1200">
                <a:ea typeface="+mn-lt"/>
                <a:cs typeface="+mn-lt"/>
              </a:rPr>
              <a:t>DOI: 10.2196/20567</a:t>
            </a:r>
            <a:endParaRPr lang="en-US" sz="1200"/>
          </a:p>
          <a:p>
            <a:r>
              <a:rPr lang="en-US" sz="1200">
                <a:ea typeface="+mn-lt"/>
                <a:cs typeface="+mn-lt"/>
              </a:rPr>
              <a:t>A global COVID-19 surveillance system based on blockchain architecture facilitates real-time data exchange among physicians using the International Patient Summary (IPS). This system allows for daily IPS uploading and enhancement, enabling effective disease tracking and treatment optimization. The Infectious Disease Case Tracking module aids organizations like the Centers for Disease Control and Prevention in monitoring case movements. Overall, this system supports rapid response efforts, information retrieval, and international research collaboration in combating COVID-19 and other infectious diseases.</a:t>
            </a:r>
          </a:p>
          <a:p>
            <a:pPr marL="0" indent="0">
              <a:buNone/>
            </a:pPr>
            <a:r>
              <a:rPr lang="en-US" sz="1200" b="1"/>
              <a:t>2.</a:t>
            </a:r>
            <a:r>
              <a:rPr lang="en-US" sz="1200" b="1">
                <a:ea typeface="+mn-lt"/>
                <a:cs typeface="+mn-lt"/>
              </a:rPr>
              <a:t>Improving Detection of Disease Re-emergence Using a Web-Based Tool (RED Alert): Design and Case Analysis Study</a:t>
            </a:r>
            <a:endParaRPr lang="en-US" sz="1200" b="1"/>
          </a:p>
          <a:p>
            <a:pPr marL="0" indent="0">
              <a:buNone/>
            </a:pPr>
            <a:r>
              <a:rPr lang="en-US" sz="1200">
                <a:ea typeface="+mn-lt"/>
                <a:cs typeface="+mn-lt"/>
              </a:rPr>
              <a:t>Parikh N, Daughton AR, Rosenberger WE, Aberle DJ, </a:t>
            </a:r>
            <a:r>
              <a:rPr lang="en-US" sz="1200" err="1">
                <a:ea typeface="+mn-lt"/>
                <a:cs typeface="+mn-lt"/>
              </a:rPr>
              <a:t>Chitanvis</a:t>
            </a:r>
            <a:r>
              <a:rPr lang="en-US" sz="1200">
                <a:ea typeface="+mn-lt"/>
                <a:cs typeface="+mn-lt"/>
              </a:rPr>
              <a:t> ME, Altherr FM, Velappan N, Fairchild G, Deshpande A</a:t>
            </a:r>
            <a:endParaRPr lang="en-US" sz="1200"/>
          </a:p>
          <a:p>
            <a:pPr marL="0" indent="0">
              <a:buNone/>
            </a:pPr>
            <a:r>
              <a:rPr lang="en-US" sz="1200">
                <a:ea typeface="+mn-lt"/>
                <a:cs typeface="+mn-lt"/>
              </a:rPr>
              <a:t>JMIR Public Health </a:t>
            </a:r>
            <a:r>
              <a:rPr lang="en-US" sz="1200" err="1">
                <a:ea typeface="+mn-lt"/>
                <a:cs typeface="+mn-lt"/>
              </a:rPr>
              <a:t>Surveill</a:t>
            </a:r>
            <a:r>
              <a:rPr lang="en-US" sz="1200">
                <a:ea typeface="+mn-lt"/>
                <a:cs typeface="+mn-lt"/>
              </a:rPr>
              <a:t> 2021;7(1):e24132</a:t>
            </a:r>
            <a:endParaRPr lang="en-US" sz="1200"/>
          </a:p>
          <a:p>
            <a:pPr marL="0" indent="0">
              <a:buNone/>
            </a:pPr>
            <a:r>
              <a:rPr lang="en-US" sz="1200">
                <a:ea typeface="+mn-lt"/>
                <a:cs typeface="+mn-lt"/>
              </a:rPr>
              <a:t>URL: </a:t>
            </a:r>
            <a:r>
              <a:rPr lang="en-US" sz="1200">
                <a:ea typeface="+mn-lt"/>
                <a:cs typeface="+mn-lt"/>
                <a:hlinkClick r:id="rId3"/>
              </a:rPr>
              <a:t>https://publichealth.jmir.org/2021/1/e24132</a:t>
            </a:r>
            <a:endParaRPr lang="en-US" sz="1200"/>
          </a:p>
          <a:p>
            <a:pPr marL="0" indent="0">
              <a:buNone/>
            </a:pPr>
            <a:r>
              <a:rPr lang="en-US" sz="1200">
                <a:ea typeface="+mn-lt"/>
                <a:cs typeface="+mn-lt"/>
              </a:rPr>
              <a:t>DOI: 10.2196/24132</a:t>
            </a:r>
          </a:p>
          <a:p>
            <a:r>
              <a:rPr lang="en-US" sz="1200">
                <a:ea typeface="+mn-lt"/>
                <a:cs typeface="+mn-lt"/>
              </a:rPr>
              <a:t>RED Alert, a novel online tool, aids public health officials in identifying the resurgence of diseases that were previously controlled. By analyzing data from diverse sources, including the World Health Organization, it tracks diseases like measles, cholera, dengue, and yellow fever to detect any re-emergence. While the tool is effective in spotting outbreaks, occasional errors occur. Nonetheless, it furnishes valuable insights into the reasons behind disease resurgence, empowering health professionals to intervene effectively. This tool marks a significant advancement in combating recurrent diseases.</a:t>
            </a:r>
            <a:endParaRPr lang="en-US" sz="120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1055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6712B-6A21-4FAE-DC6A-8A111CF15BD3}"/>
              </a:ext>
            </a:extLst>
          </p:cNvPr>
          <p:cNvSpPr>
            <a:spLocks noGrp="1"/>
          </p:cNvSpPr>
          <p:nvPr>
            <p:ph type="title"/>
          </p:nvPr>
        </p:nvSpPr>
        <p:spPr>
          <a:xfrm>
            <a:off x="686834" y="1153572"/>
            <a:ext cx="3200400" cy="4461163"/>
          </a:xfrm>
        </p:spPr>
        <p:txBody>
          <a:bodyPr>
            <a:normAutofit/>
          </a:bodyPr>
          <a:lstStyle/>
          <a:p>
            <a:r>
              <a:rPr lang="en-US" sz="3400">
                <a:solidFill>
                  <a:srgbClr val="FFFFFF"/>
                </a:solidFill>
                <a:ea typeface="+mj-lt"/>
                <a:cs typeface="+mj-lt"/>
              </a:rPr>
              <a:t>Opportunities for New Areas of Investigation</a:t>
            </a:r>
          </a:p>
        </p:txBody>
      </p:sp>
      <p:sp>
        <p:nvSpPr>
          <p:cNvPr id="3" name="Content Placeholder 2">
            <a:extLst>
              <a:ext uri="{FF2B5EF4-FFF2-40B4-BE49-F238E27FC236}">
                <a16:creationId xmlns:a16="http://schemas.microsoft.com/office/drawing/2014/main" id="{F8AB5D1E-BC65-A23D-91CC-C26CFA1CCF13}"/>
              </a:ext>
            </a:extLst>
          </p:cNvPr>
          <p:cNvSpPr>
            <a:spLocks noGrp="1"/>
          </p:cNvSpPr>
          <p:nvPr>
            <p:ph idx="1"/>
          </p:nvPr>
        </p:nvSpPr>
        <p:spPr>
          <a:xfrm>
            <a:off x="4635047" y="756996"/>
            <a:ext cx="7304056" cy="5983184"/>
          </a:xfrm>
        </p:spPr>
        <p:txBody>
          <a:bodyPr vert="horz" lIns="91440" tIns="45720" rIns="91440" bIns="45720" rtlCol="0" anchor="ctr">
            <a:noAutofit/>
          </a:bodyPr>
          <a:lstStyle/>
          <a:p>
            <a:r>
              <a:rPr lang="en-US" sz="2400" b="1">
                <a:ea typeface="+mn-lt"/>
                <a:cs typeface="+mn-lt"/>
              </a:rPr>
              <a:t>Early Detection Algorithms:</a:t>
            </a:r>
            <a:r>
              <a:rPr lang="en-US" sz="2400">
                <a:ea typeface="+mn-lt"/>
                <a:cs typeface="+mn-lt"/>
              </a:rPr>
              <a:t> Employ machine learning algorithms to analyze incoming data in real-time, allowing for the early detection of outbreaks and unusual disease patterns.</a:t>
            </a:r>
            <a:endParaRPr lang="en-US" sz="2400"/>
          </a:p>
          <a:p>
            <a:r>
              <a:rPr lang="en-US" sz="2400" b="1">
                <a:ea typeface="+mn-lt"/>
                <a:cs typeface="+mn-lt"/>
              </a:rPr>
              <a:t>Syndromic Surveillance:</a:t>
            </a:r>
            <a:r>
              <a:rPr lang="en-US" sz="2400">
                <a:ea typeface="+mn-lt"/>
                <a:cs typeface="+mn-lt"/>
              </a:rPr>
              <a:t> Implement syndromic surveillance techniques that monitor non-specific symptoms to detect emerging diseases before they are clinically diagnosed.</a:t>
            </a:r>
            <a:endParaRPr lang="en-US" sz="2400"/>
          </a:p>
          <a:p>
            <a:r>
              <a:rPr lang="en-US" sz="2400" b="1">
                <a:ea typeface="+mn-lt"/>
                <a:cs typeface="+mn-lt"/>
              </a:rPr>
              <a:t>Data-driven Forecasting:</a:t>
            </a:r>
            <a:r>
              <a:rPr lang="en-US" sz="2400">
                <a:ea typeface="+mn-lt"/>
                <a:cs typeface="+mn-lt"/>
              </a:rPr>
              <a:t> Utilize historical disease data, environmental factors, and population dynamics to build predictive models that forecast disease outbreaks and guide resource allocation.</a:t>
            </a:r>
            <a:endParaRPr lang="en-US" sz="2400"/>
          </a:p>
          <a:p>
            <a:r>
              <a:rPr lang="en-US" sz="2400" b="1">
                <a:ea typeface="+mn-lt"/>
                <a:cs typeface="+mn-lt"/>
              </a:rPr>
              <a:t>Mobile Health Technologies:</a:t>
            </a:r>
            <a:r>
              <a:rPr lang="en-US" sz="2400">
                <a:ea typeface="+mn-lt"/>
                <a:cs typeface="+mn-lt"/>
              </a:rPr>
              <a:t> Leverage mobile health technologies for remote symptom monitoring, contact tracing, and community-based surveillance, particularly in resource-limited settings.</a:t>
            </a:r>
            <a:endParaRPr lang="en-US" sz="2400"/>
          </a:p>
          <a:p>
            <a:endParaRPr lang="en-US" sz="24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435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EB71A-A24F-9806-7709-DBD5056DA6ED}"/>
              </a:ext>
            </a:extLst>
          </p:cNvPr>
          <p:cNvSpPr>
            <a:spLocks noGrp="1"/>
          </p:cNvSpPr>
          <p:nvPr>
            <p:ph type="title"/>
          </p:nvPr>
        </p:nvSpPr>
        <p:spPr>
          <a:xfrm>
            <a:off x="1389278" y="1233241"/>
            <a:ext cx="3240506" cy="4064628"/>
          </a:xfrm>
        </p:spPr>
        <p:txBody>
          <a:bodyPr>
            <a:normAutofit/>
          </a:bodyPr>
          <a:lstStyle/>
          <a:p>
            <a:r>
              <a:rPr lang="en-US">
                <a:solidFill>
                  <a:srgbClr val="FFFFFF"/>
                </a:solidFill>
                <a:cs typeface="Aharoni"/>
              </a:rPr>
              <a:t>Conclusion </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8B8F9A-315C-10F5-C658-C3772A2CB08A}"/>
              </a:ext>
            </a:extLst>
          </p:cNvPr>
          <p:cNvSpPr>
            <a:spLocks noGrp="1"/>
          </p:cNvSpPr>
          <p:nvPr>
            <p:ph idx="1"/>
          </p:nvPr>
        </p:nvSpPr>
        <p:spPr>
          <a:xfrm>
            <a:off x="6096000" y="820880"/>
            <a:ext cx="5257799" cy="4889350"/>
          </a:xfrm>
        </p:spPr>
        <p:txBody>
          <a:bodyPr vert="horz" lIns="91440" tIns="45720" rIns="91440" bIns="45720" rtlCol="0" anchor="t">
            <a:noAutofit/>
          </a:bodyPr>
          <a:lstStyle/>
          <a:p>
            <a:r>
              <a:rPr lang="en-US" sz="3200">
                <a:ea typeface="+mn-lt"/>
                <a:cs typeface="+mn-lt"/>
              </a:rPr>
              <a:t>Informatics holds immense potential for advancing our ability to understand, monitor, and respond to infectious diseases. By leveraging data-driven approaches and cutting-edge technology, we can work towards a healthier and more resilient future for all.</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19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129850-3A1D-14FF-0088-5457130CAC27}"/>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Aharoni"/>
              </a:rPr>
              <a:t>References </a:t>
            </a:r>
            <a:endParaRPr lang="en-US">
              <a:solidFill>
                <a:srgbClr val="FFFFFF"/>
              </a:solidFill>
            </a:endParaRPr>
          </a:p>
        </p:txBody>
      </p:sp>
      <p:sp>
        <p:nvSpPr>
          <p:cNvPr id="3" name="Content Placeholder 2">
            <a:extLst>
              <a:ext uri="{FF2B5EF4-FFF2-40B4-BE49-F238E27FC236}">
                <a16:creationId xmlns:a16="http://schemas.microsoft.com/office/drawing/2014/main" id="{FEDE7016-8C13-128E-6D0C-D7DDEB7C173A}"/>
              </a:ext>
            </a:extLst>
          </p:cNvPr>
          <p:cNvSpPr>
            <a:spLocks noGrp="1"/>
          </p:cNvSpPr>
          <p:nvPr>
            <p:ph idx="1"/>
          </p:nvPr>
        </p:nvSpPr>
        <p:spPr>
          <a:xfrm>
            <a:off x="4513569" y="397582"/>
            <a:ext cx="7553036" cy="5978164"/>
          </a:xfrm>
        </p:spPr>
        <p:txBody>
          <a:bodyPr vert="horz" lIns="91440" tIns="45720" rIns="91440" bIns="45720" rtlCol="0" anchor="ctr">
            <a:noAutofit/>
          </a:bodyPr>
          <a:lstStyle/>
          <a:p>
            <a:r>
              <a:rPr lang="en-US" sz="1800">
                <a:ea typeface="+mn-lt"/>
                <a:cs typeface="+mn-lt"/>
              </a:rPr>
              <a:t>Löscher T, </a:t>
            </a:r>
            <a:r>
              <a:rPr lang="en-US" sz="1800" err="1">
                <a:ea typeface="+mn-lt"/>
                <a:cs typeface="+mn-lt"/>
              </a:rPr>
              <a:t>Prüfer</a:t>
            </a:r>
            <a:r>
              <a:rPr lang="en-US" sz="1800">
                <a:ea typeface="+mn-lt"/>
                <a:cs typeface="+mn-lt"/>
              </a:rPr>
              <a:t>-Krämer L. Emerging and Re-emerging Infectious Diseases. Modern Infectious Disease Epidemiology. 2009 Jul 28:39–67. </a:t>
            </a:r>
            <a:r>
              <a:rPr lang="en-US" sz="1800" err="1">
                <a:ea typeface="+mn-lt"/>
                <a:cs typeface="+mn-lt"/>
              </a:rPr>
              <a:t>doi</a:t>
            </a:r>
            <a:r>
              <a:rPr lang="en-US" sz="1800">
                <a:ea typeface="+mn-lt"/>
                <a:cs typeface="+mn-lt"/>
              </a:rPr>
              <a:t>: 10.1007/978-0-387-93835-6_3. PMCID: PMC7153742.</a:t>
            </a:r>
          </a:p>
          <a:p>
            <a:r>
              <a:rPr lang="en-US" sz="1800">
                <a:ea typeface="+mn-lt"/>
                <a:cs typeface="+mn-lt"/>
              </a:rPr>
              <a:t>Mukherjee S. Emerging Infectious Diseases: Epidemiological Perspective. Indian J Dermatol. 2017 Sep-Oct;62(5):459-467. </a:t>
            </a:r>
            <a:r>
              <a:rPr lang="en-US" sz="1800" err="1">
                <a:ea typeface="+mn-lt"/>
                <a:cs typeface="+mn-lt"/>
              </a:rPr>
              <a:t>doi</a:t>
            </a:r>
            <a:r>
              <a:rPr lang="en-US" sz="1800">
                <a:ea typeface="+mn-lt"/>
                <a:cs typeface="+mn-lt"/>
              </a:rPr>
              <a:t>: 10.4103/ijd.IJD_379_17. PMID: 28979007; PMCID: PMC5618832.</a:t>
            </a:r>
            <a:endParaRPr lang="en-US" sz="1800"/>
          </a:p>
          <a:p>
            <a:r>
              <a:rPr lang="en-US" sz="1800" err="1">
                <a:ea typeface="+mn-lt"/>
                <a:cs typeface="+mn-lt"/>
              </a:rPr>
              <a:t>Schlipköter</a:t>
            </a:r>
            <a:r>
              <a:rPr lang="en-US" sz="1800">
                <a:ea typeface="+mn-lt"/>
                <a:cs typeface="+mn-lt"/>
              </a:rPr>
              <a:t>, U. and </a:t>
            </a:r>
            <a:r>
              <a:rPr lang="en-US" sz="1800" err="1">
                <a:ea typeface="+mn-lt"/>
                <a:cs typeface="+mn-lt"/>
              </a:rPr>
              <a:t>Flahault</a:t>
            </a:r>
            <a:r>
              <a:rPr lang="en-US" sz="1800">
                <a:ea typeface="+mn-lt"/>
                <a:cs typeface="+mn-lt"/>
              </a:rPr>
              <a:t>, A., 2010. Communicable diseases: achievements and challenges for public health. Public Health Reviews, 32, pp.90-119.</a:t>
            </a:r>
            <a:endParaRPr lang="en-US" sz="1800"/>
          </a:p>
          <a:p>
            <a:r>
              <a:rPr lang="en-US" sz="1800">
                <a:ea typeface="+mn-lt"/>
                <a:cs typeface="+mn-lt"/>
              </a:rPr>
              <a:t>277 - Multicenter Epidemiologic Study of Coronavirus Disease–Associated Mucormycosis, India (Volume 27, Number 9—September 2021)</a:t>
            </a:r>
            <a:endParaRPr lang="en-US" sz="1800"/>
          </a:p>
          <a:p>
            <a:r>
              <a:rPr lang="en-US" sz="1800">
                <a:ea typeface="+mn-lt"/>
                <a:cs typeface="+mn-lt"/>
              </a:rPr>
              <a:t>Gholamzadeh, M., Abtahi, H., &amp; Safdari, R. (2021). Suggesting a framework for preparedness against the pandemic outbreak based on medical informatics solutions: a thematic analysis. The International Journal of Health Planning and Management, 36(3), 754-783. </a:t>
            </a:r>
            <a:r>
              <a:rPr lang="en-US" sz="1800">
                <a:ea typeface="+mn-lt"/>
                <a:cs typeface="+mn-lt"/>
                <a:hlinkClick r:id="rId2"/>
              </a:rPr>
              <a:t>https://doi.org/10.1002/hpm.3106</a:t>
            </a:r>
            <a:endParaRPr lang="en-US" sz="1800"/>
          </a:p>
          <a:p>
            <a:r>
              <a:rPr lang="en-US" sz="1800">
                <a:ea typeface="+mn-lt"/>
                <a:cs typeface="+mn-lt"/>
              </a:rPr>
              <a:t>Gilbert, Gwendolyn L., and Michael </a:t>
            </a:r>
            <a:r>
              <a:rPr lang="en-US" sz="1800" err="1">
                <a:ea typeface="+mn-lt"/>
                <a:cs typeface="+mn-lt"/>
              </a:rPr>
              <a:t>Selgelid</a:t>
            </a:r>
            <a:r>
              <a:rPr lang="en-US" sz="1800">
                <a:ea typeface="+mn-lt"/>
                <a:cs typeface="+mn-lt"/>
              </a:rPr>
              <a:t>. "Populations, Patients, Germs and Genes: Ethics Of Genomics and Informatics in Communicable Disease Control." Infectious Disease Informatics (2010): 397-418.</a:t>
            </a:r>
          </a:p>
          <a:p>
            <a:r>
              <a:rPr lang="en-US" sz="1800">
                <a:ea typeface="+mn-lt"/>
                <a:cs typeface="+mn-lt"/>
              </a:rPr>
              <a:t>Lombardo, Joseph S., and David L. Buckeridge. Disease surveillance: a public health informatics approach. John Wiley &amp; Sons, 2012.</a:t>
            </a:r>
            <a:endParaRPr lang="en-US" sz="18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65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BCDA5A7-F18F-21C9-5CBD-4038E90FB261}"/>
              </a:ext>
            </a:extLst>
          </p:cNvPr>
          <p:cNvSpPr txBox="1"/>
          <p:nvPr/>
        </p:nvSpPr>
        <p:spPr>
          <a:xfrm>
            <a:off x="3315031" y="1380754"/>
            <a:ext cx="5561938" cy="25135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kern="1200">
                <a:solidFill>
                  <a:schemeClr val="tx1"/>
                </a:solidFill>
                <a:latin typeface="+mj-lt"/>
                <a:ea typeface="+mj-ea"/>
                <a:cs typeface="+mj-cs"/>
              </a:rPr>
              <a:t>Thank you</a:t>
            </a: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317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F26A75-2BDC-AD97-B079-DBC56EE3DEEA}"/>
              </a:ext>
            </a:extLst>
          </p:cNvPr>
          <p:cNvSpPr>
            <a:spLocks noGrp="1"/>
          </p:cNvSpPr>
          <p:nvPr>
            <p:ph type="title"/>
          </p:nvPr>
        </p:nvSpPr>
        <p:spPr>
          <a:xfrm>
            <a:off x="838200" y="643467"/>
            <a:ext cx="2951205" cy="5571066"/>
          </a:xfrm>
        </p:spPr>
        <p:txBody>
          <a:bodyPr>
            <a:normAutofit/>
          </a:bodyPr>
          <a:lstStyle/>
          <a:p>
            <a:r>
              <a:rPr lang="en-US">
                <a:solidFill>
                  <a:srgbClr val="FFFFFF"/>
                </a:solidFill>
                <a:latin typeface="Calibri Light"/>
                <a:ea typeface="Calibri Light"/>
                <a:cs typeface="Calibri Light"/>
              </a:rPr>
              <a:t>Contents</a:t>
            </a:r>
            <a:endParaRPr lang="en-US">
              <a:solidFill>
                <a:srgbClr val="FFFFFF"/>
              </a:solidFill>
            </a:endParaRPr>
          </a:p>
        </p:txBody>
      </p:sp>
      <p:graphicFrame>
        <p:nvGraphicFramePr>
          <p:cNvPr id="15" name="Content Placeholder 2">
            <a:extLst>
              <a:ext uri="{FF2B5EF4-FFF2-40B4-BE49-F238E27FC236}">
                <a16:creationId xmlns:a16="http://schemas.microsoft.com/office/drawing/2014/main" id="{0A74696B-7B96-311E-1654-D75177738005}"/>
              </a:ext>
            </a:extLst>
          </p:cNvPr>
          <p:cNvGraphicFramePr>
            <a:graphicFrameLocks noGrp="1"/>
          </p:cNvGraphicFramePr>
          <p:nvPr>
            <p:ph idx="1"/>
            <p:extLst>
              <p:ext uri="{D42A27DB-BD31-4B8C-83A1-F6EECF244321}">
                <p14:modId xmlns:p14="http://schemas.microsoft.com/office/powerpoint/2010/main" val="3894508882"/>
              </p:ext>
            </p:extLst>
          </p:nvPr>
        </p:nvGraphicFramePr>
        <p:xfrm>
          <a:off x="4971474" y="-154488"/>
          <a:ext cx="6696273" cy="7015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71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EE48-02BE-F31D-C62A-DF8A3A88E658}"/>
              </a:ext>
            </a:extLst>
          </p:cNvPr>
          <p:cNvSpPr>
            <a:spLocks noGrp="1"/>
          </p:cNvSpPr>
          <p:nvPr>
            <p:ph type="title"/>
          </p:nvPr>
        </p:nvSpPr>
        <p:spPr/>
        <p:txBody>
          <a:bodyPr/>
          <a:lstStyle/>
          <a:p>
            <a:r>
              <a:rPr lang="en-US">
                <a:cs typeface="Aharoni"/>
              </a:rPr>
              <a:t>Definition </a:t>
            </a:r>
            <a:endParaRPr lang="en-US"/>
          </a:p>
        </p:txBody>
      </p:sp>
      <p:graphicFrame>
        <p:nvGraphicFramePr>
          <p:cNvPr id="17" name="Content Placeholder 2">
            <a:extLst>
              <a:ext uri="{FF2B5EF4-FFF2-40B4-BE49-F238E27FC236}">
                <a16:creationId xmlns:a16="http://schemas.microsoft.com/office/drawing/2014/main" id="{635D94D0-AB60-C308-9AF4-0B59D093AC5C}"/>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2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7" name="Rectangle 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 name="Picture 1" descr="A map of the world with all the virus&#10;&#10;Description automatically generated">
            <a:extLst>
              <a:ext uri="{FF2B5EF4-FFF2-40B4-BE49-F238E27FC236}">
                <a16:creationId xmlns:a16="http://schemas.microsoft.com/office/drawing/2014/main" id="{641B4BA5-71D1-E4A3-1651-05CF9A8355E5}"/>
              </a:ext>
            </a:extLst>
          </p:cNvPr>
          <p:cNvPicPr>
            <a:picLocks noChangeAspect="1"/>
          </p:cNvPicPr>
          <p:nvPr/>
        </p:nvPicPr>
        <p:blipFill>
          <a:blip r:embed="rId2"/>
          <a:stretch>
            <a:fillRect/>
          </a:stretch>
        </p:blipFill>
        <p:spPr>
          <a:xfrm>
            <a:off x="1006916" y="-2277"/>
            <a:ext cx="10167125" cy="550851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TextBox 2">
            <a:extLst>
              <a:ext uri="{FF2B5EF4-FFF2-40B4-BE49-F238E27FC236}">
                <a16:creationId xmlns:a16="http://schemas.microsoft.com/office/drawing/2014/main" id="{FE9167D7-F073-3B6B-1E71-61C6CD1C9CAE}"/>
              </a:ext>
            </a:extLst>
          </p:cNvPr>
          <p:cNvSpPr txBox="1"/>
          <p:nvPr/>
        </p:nvSpPr>
        <p:spPr>
          <a:xfrm>
            <a:off x="2695879" y="5610366"/>
            <a:ext cx="11153749" cy="12446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b="1"/>
              <a:t>Red represents newly emerging diseases; </a:t>
            </a:r>
            <a:endParaRPr lang="en-US"/>
          </a:p>
          <a:p>
            <a:pPr>
              <a:lnSpc>
                <a:spcPct val="90000"/>
              </a:lnSpc>
              <a:spcAft>
                <a:spcPts val="600"/>
              </a:spcAft>
            </a:pPr>
            <a:r>
              <a:rPr lang="en-US" sz="2400" b="1"/>
              <a:t>blue, re-emerging/resurging diseases; </a:t>
            </a:r>
            <a:endParaRPr lang="en-US"/>
          </a:p>
          <a:p>
            <a:pPr>
              <a:lnSpc>
                <a:spcPct val="90000"/>
              </a:lnSpc>
              <a:spcAft>
                <a:spcPts val="600"/>
              </a:spcAft>
            </a:pPr>
            <a:r>
              <a:rPr lang="en-US" sz="2400" b="1"/>
              <a:t>black, a ‘deliberately emerging’ disease.</a:t>
            </a:r>
            <a:endParaRPr lang="en-US"/>
          </a:p>
        </p:txBody>
      </p:sp>
    </p:spTree>
    <p:extLst>
      <p:ext uri="{BB962C8B-B14F-4D97-AF65-F5344CB8AC3E}">
        <p14:creationId xmlns:p14="http://schemas.microsoft.com/office/powerpoint/2010/main" val="222247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c 3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Arc 43">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1EC356-3FA2-8122-29D9-7F9CB7C6BC89}"/>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3800" kern="1200">
                <a:solidFill>
                  <a:srgbClr val="FFFFFF"/>
                </a:solidFill>
                <a:latin typeface="+mj-lt"/>
                <a:ea typeface="+mj-ea"/>
                <a:cs typeface="+mj-cs"/>
              </a:rPr>
              <a:t>Factors contributing to the emergence of Infections Diseases </a:t>
            </a:r>
          </a:p>
        </p:txBody>
      </p:sp>
      <p:sp>
        <p:nvSpPr>
          <p:cNvPr id="46" name="Oval 45">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Content Placeholder 5" descr="A diagram of micro level&#10;&#10;Description automatically generated">
            <a:extLst>
              <a:ext uri="{FF2B5EF4-FFF2-40B4-BE49-F238E27FC236}">
                <a16:creationId xmlns:a16="http://schemas.microsoft.com/office/drawing/2014/main" id="{3B8EF8F6-3CE9-A40B-3D88-9A3DC79D23AE}"/>
              </a:ext>
            </a:extLst>
          </p:cNvPr>
          <p:cNvPicPr>
            <a:picLocks noGrp="1" noChangeAspect="1"/>
          </p:cNvPicPr>
          <p:nvPr>
            <p:ph idx="1"/>
          </p:nvPr>
        </p:nvPicPr>
        <p:blipFill>
          <a:blip r:embed="rId2"/>
          <a:stretch>
            <a:fillRect/>
          </a:stretch>
        </p:blipFill>
        <p:spPr>
          <a:xfrm>
            <a:off x="6467690" y="80702"/>
            <a:ext cx="5728487" cy="6853581"/>
          </a:xfrm>
        </p:spPr>
      </p:pic>
    </p:spTree>
    <p:extLst>
      <p:ext uri="{BB962C8B-B14F-4D97-AF65-F5344CB8AC3E}">
        <p14:creationId xmlns:p14="http://schemas.microsoft.com/office/powerpoint/2010/main" val="179607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79DCE-BA1B-9BE6-A29E-EF21DD306751}"/>
              </a:ext>
            </a:extLst>
          </p:cNvPr>
          <p:cNvSpPr>
            <a:spLocks noGrp="1"/>
          </p:cNvSpPr>
          <p:nvPr>
            <p:ph type="title"/>
          </p:nvPr>
        </p:nvSpPr>
        <p:spPr>
          <a:xfrm>
            <a:off x="956826" y="1112969"/>
            <a:ext cx="3937298" cy="4166010"/>
          </a:xfrm>
        </p:spPr>
        <p:txBody>
          <a:bodyPr>
            <a:normAutofit/>
          </a:bodyPr>
          <a:lstStyle/>
          <a:p>
            <a:r>
              <a:rPr lang="en-US">
                <a:solidFill>
                  <a:srgbClr val="FFFFFF"/>
                </a:solidFill>
                <a:ea typeface="+mj-lt"/>
                <a:cs typeface="+mj-lt"/>
              </a:rPr>
              <a:t>Impact of informatics on population and public health</a:t>
            </a:r>
          </a:p>
          <a:p>
            <a:endParaRPr lang="en-US">
              <a:solidFill>
                <a:srgbClr val="FFFFFF"/>
              </a:solidFill>
              <a:cs typeface="Aharoni"/>
            </a:endParaRP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ontent Placeholder 4">
            <a:extLst>
              <a:ext uri="{FF2B5EF4-FFF2-40B4-BE49-F238E27FC236}">
                <a16:creationId xmlns:a16="http://schemas.microsoft.com/office/drawing/2014/main" id="{D956793B-1784-2AF4-7B8B-580DFBAAA355}"/>
              </a:ext>
            </a:extLst>
          </p:cNvPr>
          <p:cNvSpPr>
            <a:spLocks noGrp="1"/>
          </p:cNvSpPr>
          <p:nvPr>
            <p:ph idx="1"/>
          </p:nvPr>
        </p:nvSpPr>
        <p:spPr>
          <a:xfrm>
            <a:off x="5924324" y="146224"/>
            <a:ext cx="5938478" cy="6570467"/>
          </a:xfrm>
        </p:spPr>
        <p:txBody>
          <a:bodyPr vert="horz" lIns="91440" tIns="45720" rIns="91440" bIns="45720" rtlCol="0" anchor="t">
            <a:noAutofit/>
          </a:bodyPr>
          <a:lstStyle/>
          <a:p>
            <a:pPr marL="0" indent="0">
              <a:buNone/>
            </a:pPr>
            <a:r>
              <a:rPr lang="en-US" sz="2000">
                <a:ea typeface="+mn-lt"/>
                <a:cs typeface="+mn-lt"/>
              </a:rPr>
              <a:t>Health informatics, which involves using technology to manage health information, has greatly benefited public health in various ways:</a:t>
            </a:r>
            <a:endParaRPr lang="en-US" sz="2000"/>
          </a:p>
          <a:p>
            <a:pPr marL="0" indent="0">
              <a:buNone/>
            </a:pPr>
            <a:r>
              <a:rPr lang="en-US" sz="2000" b="1">
                <a:ea typeface="+mn-lt"/>
                <a:cs typeface="+mn-lt"/>
              </a:rPr>
              <a:t>1. Collecting and Analyzing Data:</a:t>
            </a:r>
            <a:r>
              <a:rPr lang="en-US" sz="2000">
                <a:ea typeface="+mn-lt"/>
                <a:cs typeface="+mn-lt"/>
              </a:rPr>
              <a:t> It helps gather and understand large amounts of health-related data, like who gets sick and where allowing health officials to spot trends and issues faster.</a:t>
            </a:r>
            <a:endParaRPr lang="en-US" sz="2000"/>
          </a:p>
          <a:p>
            <a:pPr marL="0" indent="0">
              <a:buNone/>
            </a:pPr>
            <a:r>
              <a:rPr lang="en-US" sz="2000" b="1">
                <a:ea typeface="+mn-lt"/>
                <a:cs typeface="+mn-lt"/>
              </a:rPr>
              <a:t>2. Surveillance and Early Warnings:</a:t>
            </a:r>
            <a:r>
              <a:rPr lang="en-US" sz="2000">
                <a:ea typeface="+mn-lt"/>
                <a:cs typeface="+mn-lt"/>
              </a:rPr>
              <a:t> Health informatics sets up systems that watch for health problems in real-time, like outbreaks of diseases, letting us respond quickly to keep them from spreading.</a:t>
            </a:r>
            <a:endParaRPr lang="en-US" sz="2000"/>
          </a:p>
          <a:p>
            <a:pPr marL="0" indent="0">
              <a:buNone/>
            </a:pPr>
            <a:r>
              <a:rPr lang="en-US" sz="2000" b="1">
                <a:ea typeface="+mn-lt"/>
                <a:cs typeface="+mn-lt"/>
              </a:rPr>
              <a:t>3. Tracking Diseases: </a:t>
            </a:r>
            <a:r>
              <a:rPr lang="en-US" sz="2000">
                <a:ea typeface="+mn-lt"/>
                <a:cs typeface="+mn-lt"/>
              </a:rPr>
              <a:t>It helps track how diseases spread, which groups are at risk, and where resources are needed most to fight them effectively.</a:t>
            </a:r>
            <a:endParaRPr lang="en-US" sz="2000"/>
          </a:p>
          <a:p>
            <a:pPr marL="0" indent="0">
              <a:buNone/>
            </a:pPr>
            <a:r>
              <a:rPr lang="en-US" sz="2000" b="1">
                <a:ea typeface="+mn-lt"/>
                <a:cs typeface="+mn-lt"/>
              </a:rPr>
              <a:t>4. Developing Interventions and Policies:</a:t>
            </a:r>
            <a:r>
              <a:rPr lang="en-US" sz="2000">
                <a:ea typeface="+mn-lt"/>
                <a:cs typeface="+mn-lt"/>
              </a:rPr>
              <a:t> By looking at health data, we can figure out what actions and policies will improve public health, like vaccination programs or smoking bans.</a:t>
            </a:r>
            <a:endParaRPr lang="en-US" sz="2000"/>
          </a:p>
          <a:p>
            <a:endParaRPr lang="en-US" sz="1800"/>
          </a:p>
          <a:p>
            <a:endParaRPr lang="en-US" sz="1300"/>
          </a:p>
        </p:txBody>
      </p:sp>
      <p:sp>
        <p:nvSpPr>
          <p:cNvPr id="20" name="Freeform: Shape 1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12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1EC2B96-10BE-52A6-9FD7-8D7DFAC70F66}"/>
              </a:ext>
            </a:extLst>
          </p:cNvPr>
          <p:cNvSpPr txBox="1"/>
          <p:nvPr/>
        </p:nvSpPr>
        <p:spPr>
          <a:xfrm>
            <a:off x="216432" y="468945"/>
            <a:ext cx="11122991" cy="48646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3200" b="1"/>
              <a:t>5. Promoting Health and Educating People:</a:t>
            </a:r>
            <a:r>
              <a:rPr lang="en-US" sz="3200"/>
              <a:t> Health informatics helps share health information widely, using websites, apps, and social media to teach people how to stay healthy and make better choices.</a:t>
            </a:r>
          </a:p>
          <a:p>
            <a:pPr indent="-228600">
              <a:lnSpc>
                <a:spcPct val="90000"/>
              </a:lnSpc>
              <a:spcAft>
                <a:spcPts val="600"/>
              </a:spcAft>
              <a:buFont typeface="Arial" panose="020B0604020202020204" pitchFamily="34" charset="0"/>
              <a:buChar char="•"/>
            </a:pPr>
            <a:endParaRPr lang="en-US" sz="3200"/>
          </a:p>
          <a:p>
            <a:pPr>
              <a:lnSpc>
                <a:spcPct val="90000"/>
              </a:lnSpc>
              <a:spcAft>
                <a:spcPts val="600"/>
              </a:spcAft>
            </a:pPr>
            <a:r>
              <a:rPr lang="en-US" sz="3200" b="1"/>
              <a:t>6. Supporting Doctors and Nurses:</a:t>
            </a:r>
            <a:r>
              <a:rPr lang="en-US" sz="3200"/>
              <a:t> It provides tools to help healthcare providers make smart decisions about treatment and prevention, improving outcomes for patients.</a:t>
            </a:r>
          </a:p>
          <a:p>
            <a:pPr indent="-228600">
              <a:lnSpc>
                <a:spcPct val="90000"/>
              </a:lnSpc>
              <a:spcAft>
                <a:spcPts val="600"/>
              </a:spcAft>
              <a:buFont typeface="Arial" panose="020B0604020202020204" pitchFamily="34" charset="0"/>
              <a:buChar char="•"/>
            </a:pPr>
            <a:endParaRPr lang="en-US" sz="3200"/>
          </a:p>
          <a:p>
            <a:pPr>
              <a:lnSpc>
                <a:spcPct val="90000"/>
              </a:lnSpc>
              <a:spcAft>
                <a:spcPts val="600"/>
              </a:spcAft>
            </a:pPr>
            <a:r>
              <a:rPr lang="en-US" sz="3200" b="1"/>
              <a:t>7. Planning Resources:</a:t>
            </a:r>
            <a:r>
              <a:rPr lang="en-US" sz="3200"/>
              <a:t> By analyzing data, health agencies can decide where to allocate resources like money and staff to tackle health problems effectively.</a:t>
            </a:r>
          </a:p>
          <a:p>
            <a:pPr indent="-228600">
              <a:lnSpc>
                <a:spcPct val="90000"/>
              </a:lnSpc>
              <a:spcAft>
                <a:spcPts val="600"/>
              </a:spcAft>
              <a:buFont typeface="Arial" panose="020B0604020202020204" pitchFamily="34" charset="0"/>
              <a:buChar char="•"/>
            </a:pPr>
            <a:endParaRPr lang="en-US" sz="2400"/>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76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30698-EB1C-508D-FE6C-8CD416729AAF}"/>
              </a:ext>
            </a:extLst>
          </p:cNvPr>
          <p:cNvSpPr>
            <a:spLocks noGrp="1"/>
          </p:cNvSpPr>
          <p:nvPr>
            <p:ph type="title"/>
          </p:nvPr>
        </p:nvSpPr>
        <p:spPr>
          <a:xfrm>
            <a:off x="956826" y="1112969"/>
            <a:ext cx="3937298" cy="4166010"/>
          </a:xfrm>
        </p:spPr>
        <p:txBody>
          <a:bodyPr>
            <a:normAutofit/>
          </a:bodyPr>
          <a:lstStyle/>
          <a:p>
            <a:r>
              <a:rPr lang="en-US">
                <a:solidFill>
                  <a:srgbClr val="FFFFFF"/>
                </a:solidFill>
                <a:cs typeface="Aharoni"/>
              </a:rPr>
              <a:t>Data collection methods</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5AD3EF-405F-3573-876E-E7E5BDCC48A6}"/>
              </a:ext>
            </a:extLst>
          </p:cNvPr>
          <p:cNvSpPr>
            <a:spLocks noGrp="1"/>
          </p:cNvSpPr>
          <p:nvPr>
            <p:ph idx="1"/>
          </p:nvPr>
        </p:nvSpPr>
        <p:spPr>
          <a:xfrm>
            <a:off x="5797826" y="301837"/>
            <a:ext cx="6119190" cy="6744653"/>
          </a:xfrm>
        </p:spPr>
        <p:txBody>
          <a:bodyPr vert="horz" lIns="91440" tIns="45720" rIns="91440" bIns="45720" rtlCol="0" anchor="t">
            <a:noAutofit/>
          </a:bodyPr>
          <a:lstStyle/>
          <a:p>
            <a:pPr marL="0" indent="0">
              <a:buNone/>
            </a:pPr>
            <a:r>
              <a:rPr lang="en-US" sz="2000" b="1">
                <a:ea typeface="+mn-lt"/>
                <a:cs typeface="+mn-lt"/>
              </a:rPr>
              <a:t>Electronic Health Records (EHRs): </a:t>
            </a:r>
            <a:r>
              <a:rPr lang="en-US" sz="2000">
                <a:ea typeface="+mn-lt"/>
                <a:cs typeface="+mn-lt"/>
              </a:rPr>
              <a:t>Electronic health records contain patient health information collected during routine clinical encounters.</a:t>
            </a:r>
            <a:endParaRPr lang="en-US" sz="2000"/>
          </a:p>
          <a:p>
            <a:pPr marL="0" indent="0">
              <a:buNone/>
            </a:pPr>
            <a:r>
              <a:rPr lang="en-US" sz="2000" b="1">
                <a:ea typeface="+mn-lt"/>
                <a:cs typeface="+mn-lt"/>
              </a:rPr>
              <a:t>Laboratory Reports:</a:t>
            </a:r>
            <a:r>
              <a:rPr lang="en-US" sz="2000">
                <a:ea typeface="+mn-lt"/>
                <a:cs typeface="+mn-lt"/>
              </a:rPr>
              <a:t> Laboratory reports contain test results from diagnostic tests, such as blood tests, microbiological cultures, and molecular assays.</a:t>
            </a:r>
            <a:endParaRPr lang="en-US" sz="2000"/>
          </a:p>
          <a:p>
            <a:pPr marL="0" indent="0">
              <a:buNone/>
            </a:pPr>
            <a:r>
              <a:rPr lang="en-US" sz="2000" b="1">
                <a:ea typeface="+mn-lt"/>
                <a:cs typeface="+mn-lt"/>
              </a:rPr>
              <a:t>Digital Disease Surveillance:</a:t>
            </a:r>
            <a:r>
              <a:rPr lang="en-US" sz="2000">
                <a:ea typeface="+mn-lt"/>
                <a:cs typeface="+mn-lt"/>
              </a:rPr>
              <a:t> Digital disease surveillance involves monitoring online sources, such as news reports, social media posts, and internet search queries, for information related to disease outbreaks</a:t>
            </a:r>
            <a:endParaRPr lang="en-US" sz="2000"/>
          </a:p>
          <a:p>
            <a:pPr marL="0" indent="0">
              <a:buNone/>
            </a:pPr>
            <a:r>
              <a:rPr lang="en-US" sz="2000" b="1">
                <a:ea typeface="+mn-lt"/>
                <a:cs typeface="+mn-lt"/>
              </a:rPr>
              <a:t>Surveys and Questionnaires:</a:t>
            </a:r>
            <a:r>
              <a:rPr lang="en-US" sz="2000">
                <a:ea typeface="+mn-lt"/>
                <a:cs typeface="+mn-lt"/>
              </a:rPr>
              <a:t> Surveys and questionnaires collect self-reported data from individuals or populations on various health-related topics</a:t>
            </a:r>
            <a:endParaRPr lang="en-US" sz="2000"/>
          </a:p>
          <a:p>
            <a:pPr marL="0" indent="0">
              <a:buNone/>
            </a:pPr>
            <a:r>
              <a:rPr lang="en-US" sz="2000" b="1">
                <a:ea typeface="+mn-lt"/>
                <a:cs typeface="+mn-lt"/>
              </a:rPr>
              <a:t>Digital Contact Tracing:</a:t>
            </a:r>
            <a:r>
              <a:rPr lang="en-US" sz="2000">
                <a:ea typeface="+mn-lt"/>
                <a:cs typeface="+mn-lt"/>
              </a:rPr>
              <a:t> Digital contact tracing uses mobile phone applications, wearable devices, and other digital technologies  to track and monitor individuals' movements and interactions.</a:t>
            </a:r>
            <a:endParaRPr lang="en-US" sz="20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42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C592C5-D126-33CA-54F8-2E43F949126A}"/>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Aharoni"/>
              </a:rPr>
              <a:t>Challenges</a:t>
            </a:r>
            <a:endParaRPr lang="en-US">
              <a:solidFill>
                <a:srgbClr val="FFFFFF"/>
              </a:solidFill>
            </a:endParaRPr>
          </a:p>
        </p:txBody>
      </p:sp>
      <p:sp>
        <p:nvSpPr>
          <p:cNvPr id="3" name="Content Placeholder 2">
            <a:extLst>
              <a:ext uri="{FF2B5EF4-FFF2-40B4-BE49-F238E27FC236}">
                <a16:creationId xmlns:a16="http://schemas.microsoft.com/office/drawing/2014/main" id="{D95F0060-D9C0-B462-40E1-FB9D11373AFC}"/>
              </a:ext>
            </a:extLst>
          </p:cNvPr>
          <p:cNvSpPr>
            <a:spLocks noGrp="1"/>
          </p:cNvSpPr>
          <p:nvPr>
            <p:ph idx="1"/>
          </p:nvPr>
        </p:nvSpPr>
        <p:spPr>
          <a:xfrm>
            <a:off x="4336875" y="105432"/>
            <a:ext cx="7480750" cy="6447009"/>
          </a:xfrm>
        </p:spPr>
        <p:txBody>
          <a:bodyPr vert="horz" lIns="91440" tIns="45720" rIns="91440" bIns="45720" rtlCol="0" anchor="ctr">
            <a:normAutofit/>
          </a:bodyPr>
          <a:lstStyle/>
          <a:p>
            <a:pPr marL="0" indent="0">
              <a:buNone/>
            </a:pPr>
            <a:r>
              <a:rPr lang="en-US" sz="2000" b="1">
                <a:ea typeface="+mn-lt"/>
                <a:cs typeface="+mn-lt"/>
              </a:rPr>
              <a:t>Data Quality and Availability:</a:t>
            </a:r>
            <a:r>
              <a:rPr lang="en-US" sz="2000">
                <a:ea typeface="+mn-lt"/>
                <a:cs typeface="+mn-lt"/>
              </a:rPr>
              <a:t> Limited access to good-quality data from different sources makes it hard to analyze and make decisions about disease surveillance.</a:t>
            </a:r>
          </a:p>
          <a:p>
            <a:pPr marL="0" indent="0">
              <a:buNone/>
            </a:pPr>
            <a:r>
              <a:rPr lang="en-US" sz="2000" b="1">
                <a:ea typeface="+mn-lt"/>
                <a:cs typeface="+mn-lt"/>
              </a:rPr>
              <a:t>Data Integration and Interoperability:</a:t>
            </a:r>
            <a:r>
              <a:rPr lang="en-US" sz="2000">
                <a:ea typeface="+mn-lt"/>
                <a:cs typeface="+mn-lt"/>
              </a:rPr>
              <a:t> Combining data from various sources with different formats and systems is difficult and can lead to problems with how the data work together.</a:t>
            </a:r>
          </a:p>
          <a:p>
            <a:pPr marL="0" indent="0">
              <a:buNone/>
            </a:pPr>
            <a:r>
              <a:rPr lang="en-US" sz="2000" b="1">
                <a:ea typeface="+mn-lt"/>
                <a:cs typeface="+mn-lt"/>
              </a:rPr>
              <a:t>Data Privacy and Security: </a:t>
            </a:r>
            <a:r>
              <a:rPr lang="en-US" sz="2000">
                <a:ea typeface="+mn-lt"/>
                <a:cs typeface="+mn-lt"/>
              </a:rPr>
              <a:t>Ensuring that sensitive health data stays private and secure while we use it for disease surveillance is a big challenge.</a:t>
            </a:r>
            <a:endParaRPr lang="en-US" sz="2000"/>
          </a:p>
          <a:p>
            <a:pPr marL="0" indent="0">
              <a:buNone/>
            </a:pPr>
            <a:r>
              <a:rPr lang="en-US" sz="2000" b="1">
                <a:ea typeface="+mn-lt"/>
                <a:cs typeface="+mn-lt"/>
              </a:rPr>
              <a:t>Grasping Disease Complexity:</a:t>
            </a:r>
            <a:r>
              <a:rPr lang="en-US" sz="2000">
                <a:ea typeface="+mn-lt"/>
                <a:cs typeface="+mn-lt"/>
              </a:rPr>
              <a:t> Trying to understand how new diseases spread is tricky because there are lots of things we don't know, like how they move from person to person or how they change over time.</a:t>
            </a:r>
            <a:endParaRPr lang="en-US" sz="2000"/>
          </a:p>
          <a:p>
            <a:pPr marL="0" indent="0">
              <a:buNone/>
            </a:pPr>
            <a:r>
              <a:rPr lang="en-US" sz="2000" b="1">
                <a:ea typeface="+mn-lt"/>
                <a:cs typeface="+mn-lt"/>
              </a:rPr>
              <a:t>Timeliness of Data Analysis:</a:t>
            </a:r>
            <a:r>
              <a:rPr lang="en-US" sz="2000">
                <a:ea typeface="+mn-lt"/>
                <a:cs typeface="+mn-lt"/>
              </a:rPr>
              <a:t> Sometimes, it takes too long to collect, process, and analyze the data, which can slow down our ability to respond quickly to new disease outbreaks.</a:t>
            </a:r>
            <a:endParaRPr lang="en-US" sz="20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748066"/>
      </p:ext>
    </p:extLst>
  </p:cSld>
  <p:clrMapOvr>
    <a:masterClrMapping/>
  </p:clrMapOvr>
</p:sld>
</file>

<file path=ppt/theme/theme1.xml><?xml version="1.0" encoding="utf-8"?>
<a:theme xmlns:a="http://schemas.openxmlformats.org/drawingml/2006/main" name="ShapesVTI">
  <a:themeElements>
    <a:clrScheme name="Custom 34">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ShapesVTI</vt:lpstr>
      <vt:lpstr>Informatics in emerging and  re-emerging infectious diseases</vt:lpstr>
      <vt:lpstr>Contents</vt:lpstr>
      <vt:lpstr>Definition </vt:lpstr>
      <vt:lpstr>PowerPoint Presentation</vt:lpstr>
      <vt:lpstr>Factors contributing to the emergence of Infections Diseases </vt:lpstr>
      <vt:lpstr>Impact of informatics on population and public health </vt:lpstr>
      <vt:lpstr>PowerPoint Presentation</vt:lpstr>
      <vt:lpstr>Data collection methods</vt:lpstr>
      <vt:lpstr>Challenges</vt:lpstr>
      <vt:lpstr>How to overcome this challenges? </vt:lpstr>
      <vt:lpstr>Case Studies </vt:lpstr>
      <vt:lpstr>Opportunities for New Areas of Investigation</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2024-04-16T05:00:48Z</dcterms:created>
  <dcterms:modified xsi:type="dcterms:W3CDTF">2024-04-18T05:33:03Z</dcterms:modified>
</cp:coreProperties>
</file>