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-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4182" y="6446999"/>
            <a:ext cx="1096117" cy="336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620" y="549351"/>
            <a:ext cx="11198758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2552192"/>
            <a:ext cx="10215245" cy="1716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sng">
                <a:solidFill>
                  <a:srgbClr val="6DAC1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belVSK/Improved-Drinking-Water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2180920"/>
            <a:ext cx="8373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IMPROVED</a:t>
            </a:r>
            <a:r>
              <a:rPr sz="3600" spc="95" dirty="0"/>
              <a:t> </a:t>
            </a:r>
            <a:r>
              <a:rPr sz="3600" spc="80" dirty="0"/>
              <a:t>SOURCE</a:t>
            </a:r>
            <a:r>
              <a:rPr sz="3600" spc="90" dirty="0"/>
              <a:t> </a:t>
            </a:r>
            <a:r>
              <a:rPr sz="3600" spc="55" dirty="0"/>
              <a:t>OF</a:t>
            </a:r>
            <a:r>
              <a:rPr sz="3600" spc="80" dirty="0"/>
              <a:t> </a:t>
            </a:r>
            <a:r>
              <a:rPr sz="3600" dirty="0"/>
              <a:t>DRINKING</a:t>
            </a:r>
            <a:r>
              <a:rPr sz="3600" spc="105" dirty="0"/>
              <a:t> </a:t>
            </a:r>
            <a:r>
              <a:rPr sz="3600" spc="-10" dirty="0"/>
              <a:t>WATER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26794" y="1058925"/>
            <a:ext cx="90093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3200" b="1" spc="-1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VIRTUAL</a:t>
            </a:r>
            <a:r>
              <a:rPr sz="3200" b="1" spc="-9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INTERNSHIP</a:t>
            </a:r>
            <a:r>
              <a:rPr sz="3200" b="1" spc="-1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USING</a:t>
            </a:r>
            <a:r>
              <a:rPr sz="3200" b="1" spc="-1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3200" b="1" spc="-1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382AC"/>
                </a:solidFill>
                <a:latin typeface="Arial"/>
                <a:cs typeface="Arial"/>
              </a:rPr>
              <a:t>CLOUD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55" y="3084576"/>
            <a:ext cx="11296015" cy="334129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357505" rIns="0" bIns="0" rtlCol="0">
            <a:spAutoFit/>
          </a:bodyPr>
          <a:lstStyle/>
          <a:p>
            <a:pPr marL="1417320">
              <a:lnSpc>
                <a:spcPct val="100000"/>
              </a:lnSpc>
              <a:spcBef>
                <a:spcPts val="2815"/>
              </a:spcBef>
            </a:pPr>
            <a:r>
              <a:rPr sz="3200" b="1" dirty="0">
                <a:solidFill>
                  <a:srgbClr val="77CEEE"/>
                </a:solidFill>
                <a:latin typeface="Times New Roman"/>
                <a:cs typeface="Times New Roman"/>
              </a:rPr>
              <a:t>Presented</a:t>
            </a:r>
            <a:r>
              <a:rPr sz="3200" b="1" spc="495" dirty="0">
                <a:solidFill>
                  <a:srgbClr val="77CEEE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77CEEE"/>
                </a:solidFill>
                <a:latin typeface="Times New Roman"/>
                <a:cs typeface="Times New Roman"/>
              </a:rPr>
              <a:t>By: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417320" marR="6280150">
              <a:lnSpc>
                <a:spcPct val="100000"/>
              </a:lnSpc>
            </a:pPr>
            <a:r>
              <a:rPr lang="en-US" sz="3200" b="1" dirty="0" smtClean="0">
                <a:solidFill>
                  <a:srgbClr val="77CEEE"/>
                </a:solidFill>
                <a:latin typeface="Times New Roman"/>
                <a:cs typeface="Times New Roman"/>
              </a:rPr>
              <a:t>K.P.N.R SAKEKETH</a:t>
            </a:r>
          </a:p>
          <a:p>
            <a:pPr marL="1417320" marR="6280150">
              <a:lnSpc>
                <a:spcPct val="100000"/>
              </a:lnSpc>
            </a:pPr>
            <a:r>
              <a:rPr sz="3200" b="1" spc="-165" dirty="0" smtClean="0">
                <a:solidFill>
                  <a:srgbClr val="77CEEE"/>
                </a:solidFill>
                <a:latin typeface="Times New Roman"/>
                <a:cs typeface="Times New Roman"/>
              </a:rPr>
              <a:t>KL</a:t>
            </a:r>
            <a:r>
              <a:rPr sz="3200" b="1" spc="-30" dirty="0" smtClean="0">
                <a:solidFill>
                  <a:srgbClr val="77CEEE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77CEEE"/>
                </a:solidFill>
                <a:latin typeface="Times New Roman"/>
                <a:cs typeface="Times New Roman"/>
              </a:rPr>
              <a:t>University</a:t>
            </a:r>
            <a:endParaRPr sz="3200" dirty="0">
              <a:latin typeface="Times New Roman"/>
              <a:cs typeface="Times New Roman"/>
            </a:endParaRPr>
          </a:p>
          <a:p>
            <a:pPr marL="1417320">
              <a:lnSpc>
                <a:spcPct val="100000"/>
              </a:lnSpc>
              <a:spcBef>
                <a:spcPts val="5"/>
              </a:spcBef>
            </a:pPr>
            <a:r>
              <a:rPr sz="3200" b="1" spc="-25" dirty="0">
                <a:solidFill>
                  <a:srgbClr val="77CEEE"/>
                </a:solidFill>
                <a:latin typeface="Times New Roman"/>
                <a:cs typeface="Times New Roman"/>
              </a:rPr>
              <a:t>CSE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113" y="549351"/>
            <a:ext cx="20262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35" dirty="0">
                <a:solidFill>
                  <a:srgbClr val="1CACE3"/>
                </a:solidFill>
                <a:latin typeface="Arial"/>
                <a:cs typeface="Arial"/>
              </a:rPr>
              <a:t>RESULT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113" y="1458213"/>
            <a:ext cx="1033462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93115" indent="-8890">
              <a:lnSpc>
                <a:spcPct val="100000"/>
              </a:lnSpc>
              <a:spcBef>
                <a:spcPts val="105"/>
              </a:spcBef>
              <a:buSzPct val="96428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Bar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Chart</a:t>
            </a:r>
            <a:r>
              <a:rPr sz="2800" b="1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compare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state-wise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to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improved </a:t>
            </a:r>
            <a:r>
              <a:rPr sz="2800" dirty="0">
                <a:latin typeface="Times New Roman"/>
                <a:cs typeface="Times New Roman"/>
              </a:rPr>
              <a:t>drinking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water.</a:t>
            </a:r>
            <a:endParaRPr sz="28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  <a:tab pos="2247265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b="1" spc="90" dirty="0">
                <a:latin typeface="Times New Roman"/>
                <a:cs typeface="Times New Roman"/>
              </a:rPr>
              <a:t>Pie</a:t>
            </a:r>
            <a:r>
              <a:rPr sz="2800" b="1" spc="8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Chart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distributed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across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gave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view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proportions.</a:t>
            </a:r>
            <a:endParaRPr sz="2800">
              <a:latin typeface="Times New Roman"/>
              <a:cs typeface="Times New Roman"/>
            </a:endParaRPr>
          </a:p>
          <a:p>
            <a:pPr marL="12700" marR="800100" indent="-9525">
              <a:lnSpc>
                <a:spcPct val="100000"/>
              </a:lnSpc>
              <a:buSzPct val="96428"/>
              <a:buChar char="•"/>
              <a:tabLst>
                <a:tab pos="136525" algn="l"/>
              </a:tabLst>
            </a:pPr>
            <a:r>
              <a:rPr sz="2800" dirty="0">
                <a:latin typeface="Times New Roman"/>
                <a:cs typeface="Times New Roman"/>
              </a:rPr>
              <a:t>	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135" dirty="0">
                <a:latin typeface="Times New Roman"/>
                <a:cs typeface="Times New Roman"/>
              </a:rPr>
              <a:t>3D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Chart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built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highlight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Rural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vs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Urban vs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All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 </a:t>
            </a:r>
            <a:r>
              <a:rPr sz="2800" dirty="0">
                <a:latin typeface="Times New Roman"/>
                <a:cs typeface="Times New Roman"/>
              </a:rPr>
              <a:t>levels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state.</a:t>
            </a:r>
            <a:endParaRPr sz="2800">
              <a:latin typeface="Times New Roman"/>
              <a:cs typeface="Times New Roman"/>
            </a:endParaRPr>
          </a:p>
          <a:p>
            <a:pPr marL="12700" marR="644525" indent="-9525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6525" algn="l"/>
              </a:tabLst>
            </a:pPr>
            <a:r>
              <a:rPr sz="2800" spc="50" dirty="0">
                <a:latin typeface="Times New Roman"/>
                <a:cs typeface="Times New Roman"/>
              </a:rPr>
              <a:t>	These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visuals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clearly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which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high </a:t>
            </a:r>
            <a:r>
              <a:rPr sz="2800" spc="-40" dirty="0">
                <a:latin typeface="Times New Roman"/>
                <a:cs typeface="Times New Roman"/>
              </a:rPr>
              <a:t>access,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lag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behind,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rural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urban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areas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differ.</a:t>
            </a:r>
            <a:endParaRPr sz="2800">
              <a:latin typeface="Times New Roman"/>
              <a:cs typeface="Times New Roman"/>
            </a:endParaRPr>
          </a:p>
          <a:p>
            <a:pPr marL="12700" marR="762000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</a:tabLst>
            </a:pPr>
            <a:r>
              <a:rPr sz="2800" spc="110" dirty="0">
                <a:latin typeface="Times New Roman"/>
                <a:cs typeface="Times New Roman"/>
              </a:rPr>
              <a:t>	I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created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different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charts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IBM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Watson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78th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dataset.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604520">
              <a:lnSpc>
                <a:spcPct val="100000"/>
              </a:lnSpc>
            </a:pPr>
            <a:r>
              <a:rPr sz="3600" spc="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BAR</a:t>
            </a:r>
            <a:r>
              <a:rPr sz="3600" spc="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CHART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756" y="5057089"/>
            <a:ext cx="73958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“Bar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Chart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State-wise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access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drinking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water”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098" name="Picture 2" descr="C:\Users\Admin\Downloads\visualization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03" y="7620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349250" marR="916940">
              <a:lnSpc>
                <a:spcPct val="100000"/>
              </a:lnSpc>
              <a:spcBef>
                <a:spcPts val="5"/>
              </a:spcBef>
            </a:pPr>
            <a:r>
              <a:rPr sz="3200" spc="5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PIE</a:t>
            </a:r>
            <a:r>
              <a:rPr sz="3200" spc="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CHART SCREENSHOT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352" y="5693461"/>
            <a:ext cx="6903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1245" algn="l"/>
              </a:tabLst>
            </a:pPr>
            <a:r>
              <a:rPr sz="2400" spc="-10" dirty="0">
                <a:latin typeface="Times New Roman"/>
                <a:cs typeface="Times New Roman"/>
              </a:rPr>
              <a:t>“Pie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Chart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water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across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states”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122" name="Picture 2" descr="C:\Users\Admin\AppData\Local\Microsoft\Windows\Clipboard\HistoryData\{2A212E83-9E6F-4F13-8559-DF5072D2A83E}\{043423C9-4660-4DC5-B67B-8D0D77477DA5}\ResourceMap\{852ED88D-02F0-4320-997F-FE0E651421AA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37" y="8382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800">
              <a:latin typeface="Times New Roman"/>
              <a:cs typeface="Times New Roman"/>
            </a:endParaRPr>
          </a:p>
          <a:p>
            <a:pPr marL="349250" marR="1200150">
              <a:lnSpc>
                <a:spcPts val="3030"/>
              </a:lnSpc>
            </a:pPr>
            <a:r>
              <a:rPr sz="280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3D</a:t>
            </a:r>
            <a:r>
              <a:rPr sz="2800" spc="-5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F1F1F1"/>
                </a:solidFill>
                <a:latin typeface="Franklin Gothic Medium"/>
                <a:cs typeface="Franklin Gothic Medium"/>
              </a:rPr>
              <a:t>CHART SCREENSHOT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1057" y="5450230"/>
            <a:ext cx="695388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“3D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Chart</a:t>
            </a:r>
            <a:r>
              <a:rPr sz="2800" dirty="0">
                <a:latin typeface="Times New Roman"/>
                <a:cs typeface="Times New Roman"/>
              </a:rPr>
              <a:t> –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Rural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Urban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 </a:t>
            </a:r>
            <a:r>
              <a:rPr sz="2800" spc="-10" dirty="0">
                <a:latin typeface="Times New Roman"/>
                <a:cs typeface="Times New Roman"/>
              </a:rPr>
              <a:t>comparison”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146" name="Picture 2" descr="C:\Users\Admin\Downloads\visualization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24" y="990600"/>
            <a:ext cx="6457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CONCLUSION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20" y="1478991"/>
            <a:ext cx="10957560" cy="42964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91515" indent="-8890">
              <a:lnSpc>
                <a:spcPct val="100000"/>
              </a:lnSpc>
              <a:spcBef>
                <a:spcPts val="110"/>
              </a:spcBef>
              <a:buSzPct val="96428"/>
              <a:buChar char="•"/>
              <a:tabLst>
                <a:tab pos="137160" algn="l"/>
              </a:tabLst>
            </a:pPr>
            <a:r>
              <a:rPr sz="2800" spc="95" dirty="0">
                <a:latin typeface="Times New Roman"/>
                <a:cs typeface="Times New Roman"/>
              </a:rPr>
              <a:t>	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78th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Round 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that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access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125" dirty="0">
                <a:latin typeface="Times New Roman"/>
                <a:cs typeface="Times New Roman"/>
              </a:rPr>
              <a:t>to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improved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drinking </a:t>
            </a:r>
            <a:r>
              <a:rPr sz="2800" b="1" dirty="0">
                <a:latin typeface="Times New Roman"/>
                <a:cs typeface="Times New Roman"/>
              </a:rPr>
              <a:t>water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70" dirty="0">
                <a:latin typeface="Times New Roman"/>
                <a:cs typeface="Times New Roman"/>
              </a:rPr>
              <a:t>is</a:t>
            </a:r>
            <a:r>
              <a:rPr sz="2800" b="1" spc="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uneven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across</a:t>
            </a:r>
            <a:r>
              <a:rPr sz="2800" b="1" spc="-10" dirty="0">
                <a:latin typeface="Times New Roman"/>
                <a:cs typeface="Times New Roman"/>
              </a:rPr>
              <a:t> India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5"/>
              </a:spcBef>
              <a:buSzPct val="96428"/>
              <a:buFont typeface="Times New Roman"/>
              <a:buChar char="•"/>
              <a:tabLst>
                <a:tab pos="137160" algn="l"/>
              </a:tabLst>
            </a:pPr>
            <a:r>
              <a:rPr sz="2800" b="1" dirty="0">
                <a:latin typeface="Times New Roman"/>
                <a:cs typeface="Times New Roman"/>
              </a:rPr>
              <a:t>	Some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75" dirty="0">
                <a:latin typeface="Times New Roman"/>
                <a:cs typeface="Times New Roman"/>
              </a:rPr>
              <a:t>states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like</a:t>
            </a:r>
            <a:r>
              <a:rPr sz="2800" b="1" spc="30" dirty="0">
                <a:latin typeface="Times New Roman"/>
                <a:cs typeface="Times New Roman"/>
              </a:rPr>
              <a:t> </a:t>
            </a:r>
            <a:r>
              <a:rPr sz="2800" b="1" spc="-30" dirty="0">
                <a:latin typeface="Times New Roman"/>
                <a:cs typeface="Times New Roman"/>
              </a:rPr>
              <a:t>Kerala,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Goa,</a:t>
            </a:r>
            <a:r>
              <a:rPr sz="2800" b="1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Punjab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have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very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high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access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levels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while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others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like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Bihar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Jharkhand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still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behind.</a:t>
            </a:r>
            <a:endParaRPr sz="2800">
              <a:latin typeface="Times New Roman"/>
              <a:cs typeface="Times New Roman"/>
            </a:endParaRPr>
          </a:p>
          <a:p>
            <a:pPr marL="12700" marR="648970" indent="-8890">
              <a:lnSpc>
                <a:spcPct val="100000"/>
              </a:lnSpc>
              <a:buSzPct val="96428"/>
              <a:buFont typeface="Times New Roman"/>
              <a:buChar char="•"/>
              <a:tabLst>
                <a:tab pos="137160" algn="l"/>
              </a:tabLst>
            </a:pPr>
            <a:r>
              <a:rPr sz="2800" b="1" spc="-30" dirty="0">
                <a:latin typeface="Times New Roman"/>
                <a:cs typeface="Times New Roman"/>
              </a:rPr>
              <a:t>	Rural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areas generally have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slightly</a:t>
            </a:r>
            <a:r>
              <a:rPr sz="2800" b="1" dirty="0">
                <a:latin typeface="Times New Roman"/>
                <a:cs typeface="Times New Roman"/>
              </a:rPr>
              <a:t> lower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spc="60" dirty="0">
                <a:latin typeface="Times New Roman"/>
                <a:cs typeface="Times New Roman"/>
              </a:rPr>
              <a:t>access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compared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urban </a:t>
            </a:r>
            <a:r>
              <a:rPr sz="2800" dirty="0">
                <a:latin typeface="Times New Roman"/>
                <a:cs typeface="Times New Roman"/>
              </a:rPr>
              <a:t>areas, which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focus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villages.</a:t>
            </a:r>
            <a:endParaRPr sz="2800">
              <a:latin typeface="Times New Roman"/>
              <a:cs typeface="Times New Roman"/>
            </a:endParaRPr>
          </a:p>
          <a:p>
            <a:pPr marL="12700" marR="654685" indent="-8890">
              <a:lnSpc>
                <a:spcPct val="100000"/>
              </a:lnSpc>
              <a:spcBef>
                <a:spcPts val="5"/>
              </a:spcBef>
              <a:buSzPct val="96428"/>
              <a:buChar char="•"/>
              <a:tabLst>
                <a:tab pos="137160" algn="l"/>
              </a:tabLst>
            </a:pPr>
            <a:r>
              <a:rPr sz="2800" dirty="0">
                <a:latin typeface="Times New Roman"/>
                <a:cs typeface="Times New Roman"/>
              </a:rPr>
              <a:t>	Using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IBM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Cloud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Watson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Studio </a:t>
            </a:r>
            <a:r>
              <a:rPr sz="2800" dirty="0">
                <a:latin typeface="Times New Roman"/>
                <a:cs typeface="Times New Roman"/>
              </a:rPr>
              <a:t>made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it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easy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clean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data, </a:t>
            </a:r>
            <a:r>
              <a:rPr sz="2800" dirty="0">
                <a:latin typeface="Times New Roman"/>
                <a:cs typeface="Times New Roman"/>
              </a:rPr>
              <a:t>create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visuals,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 </a:t>
            </a:r>
            <a:r>
              <a:rPr sz="2800" spc="55" dirty="0">
                <a:latin typeface="Times New Roman"/>
                <a:cs typeface="Times New Roman"/>
              </a:rPr>
              <a:t>understand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patterns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clearly.</a:t>
            </a:r>
            <a:endParaRPr sz="2800">
              <a:latin typeface="Times New Roman"/>
              <a:cs typeface="Times New Roman"/>
            </a:endParaRPr>
          </a:p>
          <a:p>
            <a:pPr marL="12700" marR="238125" indent="-8890">
              <a:lnSpc>
                <a:spcPct val="100000"/>
              </a:lnSpc>
              <a:buSzPct val="96428"/>
              <a:buChar char="•"/>
              <a:tabLst>
                <a:tab pos="137160" algn="l"/>
              </a:tabLst>
            </a:pPr>
            <a:r>
              <a:rPr sz="2800" spc="95" dirty="0">
                <a:latin typeface="Times New Roman"/>
                <a:cs typeface="Times New Roman"/>
              </a:rPr>
              <a:t>	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policy</a:t>
            </a:r>
            <a:r>
              <a:rPr sz="2800" b="1" spc="9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makers</a:t>
            </a:r>
            <a:r>
              <a:rPr sz="2800" b="1" dirty="0">
                <a:latin typeface="Times New Roman"/>
                <a:cs typeface="Times New Roman"/>
              </a:rPr>
              <a:t> and</a:t>
            </a:r>
            <a:r>
              <a:rPr sz="2800" b="1" spc="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organizations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work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needed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to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drinking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water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644" y="1721866"/>
            <a:ext cx="10723880" cy="3926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marR="678180" indent="-30480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same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method</a:t>
            </a:r>
            <a:r>
              <a:rPr sz="28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 used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larger</a:t>
            </a:r>
            <a:r>
              <a:rPr sz="28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8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newer</a:t>
            </a:r>
            <a:r>
              <a:rPr sz="28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surveys</a:t>
            </a:r>
            <a:r>
              <a:rPr sz="28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track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over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17500" marR="319405" indent="-3048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sz="28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models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sz="28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later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8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predict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which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areas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might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Times New Roman"/>
                <a:cs typeface="Times New Roman"/>
              </a:rPr>
              <a:t>face</a:t>
            </a:r>
            <a:r>
              <a:rPr sz="28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water </a:t>
            </a:r>
            <a:r>
              <a:rPr sz="2800" spc="45" dirty="0">
                <a:solidFill>
                  <a:srgbClr val="404040"/>
                </a:solidFill>
                <a:latin typeface="Times New Roman"/>
                <a:cs typeface="Times New Roman"/>
              </a:rPr>
              <a:t>shortages</a:t>
            </a:r>
            <a:r>
              <a:rPr sz="28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8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future.</a:t>
            </a:r>
            <a:endParaRPr sz="2800">
              <a:latin typeface="Times New Roman"/>
              <a:cs typeface="Times New Roman"/>
            </a:endParaRPr>
          </a:p>
          <a:p>
            <a:pPr marL="317500" marR="5080" indent="-3048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Linking</a:t>
            </a:r>
            <a:r>
              <a:rPr sz="28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sz="2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110" dirty="0">
                <a:solidFill>
                  <a:srgbClr val="404040"/>
                </a:solidFill>
                <a:latin typeface="Times New Roman"/>
                <a:cs typeface="Times New Roman"/>
              </a:rPr>
              <a:t>IoT</a:t>
            </a:r>
            <a:r>
              <a:rPr sz="2800" b="1" spc="1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50" dirty="0">
                <a:solidFill>
                  <a:srgbClr val="404040"/>
                </a:solidFill>
                <a:latin typeface="Times New Roman"/>
                <a:cs typeface="Times New Roman"/>
              </a:rPr>
              <a:t>devices</a:t>
            </a:r>
            <a:r>
              <a:rPr sz="2800" b="1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800" b="1" spc="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sensors</a:t>
            </a:r>
            <a:r>
              <a:rPr sz="28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8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help</a:t>
            </a:r>
            <a:r>
              <a:rPr sz="28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monitor</a:t>
            </a:r>
            <a:r>
              <a:rPr sz="2800" spc="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2800" spc="11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sz="28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real</a:t>
            </a:r>
            <a:r>
              <a:rPr sz="2800" spc="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17500" marR="509270" indent="-3048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9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8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28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can be</a:t>
            </a:r>
            <a:r>
              <a:rPr sz="28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expanded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8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8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dashboard</a:t>
            </a:r>
            <a:r>
              <a:rPr sz="28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800" b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government</a:t>
            </a:r>
            <a:r>
              <a:rPr sz="28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sz="28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800" spc="-2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578" y="801700"/>
            <a:ext cx="331597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1" dirty="0">
                <a:solidFill>
                  <a:srgbClr val="1CACE3"/>
                </a:solidFill>
                <a:latin typeface="Arial"/>
                <a:cs typeface="Arial"/>
              </a:rPr>
              <a:t>FUTURE</a:t>
            </a:r>
            <a:r>
              <a:rPr sz="3300" b="1" spc="-6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300" b="1" spc="-10" dirty="0">
                <a:solidFill>
                  <a:srgbClr val="1CACE3"/>
                </a:solidFill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10"/>
              </a:spcBef>
            </a:pP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REFERENCES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352357"/>
            <a:ext cx="9613265" cy="263588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AI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Kosh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Dataset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Improved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Source</a:t>
            </a:r>
            <a:r>
              <a:rPr sz="2400" i="1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Drinking</a:t>
            </a:r>
            <a:r>
              <a:rPr sz="2400" i="1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Water,</a:t>
            </a:r>
            <a:r>
              <a:rPr sz="2400" i="1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</a:t>
            </a:r>
            <a:r>
              <a:rPr sz="2400" i="1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dirty="0">
                <a:solidFill>
                  <a:srgbClr val="404040"/>
                </a:solidFill>
                <a:latin typeface="Franklin Gothic Medium"/>
                <a:cs typeface="Franklin Gothic Medium"/>
              </a:rPr>
              <a:t>78th</a:t>
            </a:r>
            <a:r>
              <a:rPr sz="2400" i="1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Round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IBM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Cloud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Documentation</a:t>
            </a:r>
            <a:r>
              <a:rPr sz="2400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https://cloud.ibm.com/docs</a:t>
            </a:r>
            <a:endParaRPr sz="24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IBM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Watson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Studio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User</a:t>
            </a:r>
            <a:r>
              <a:rPr sz="2400" u="sng" spc="-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Guide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24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https://dataplatform.cloud.ibm.com</a:t>
            </a:r>
            <a:endParaRPr sz="24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000"/>
              </a:lnSpc>
              <a:spcBef>
                <a:spcPts val="118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Sustainable</a:t>
            </a:r>
            <a:r>
              <a:rPr sz="24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Development</a:t>
            </a:r>
            <a:r>
              <a:rPr sz="2400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Goals</a:t>
            </a:r>
            <a:r>
              <a:rPr sz="2400" u="sng" spc="-7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(SDG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6</a:t>
            </a:r>
            <a:r>
              <a:rPr sz="2400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–</a:t>
            </a:r>
            <a:r>
              <a:rPr sz="2400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Clean</a:t>
            </a:r>
            <a:r>
              <a:rPr sz="24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Water </a:t>
            </a:r>
            <a:r>
              <a:rPr sz="24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and</a:t>
            </a:r>
            <a:r>
              <a:rPr sz="2400" u="sng" spc="-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u="sng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Sanitation)</a:t>
            </a:r>
            <a:r>
              <a:rPr sz="2400" u="sng" spc="-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https://sdgs.un.org/goals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19871" y="457200"/>
            <a:ext cx="3618229" cy="4822190"/>
          </a:xfrm>
          <a:custGeom>
            <a:avLst/>
            <a:gdLst/>
            <a:ahLst/>
            <a:cxnLst/>
            <a:rect l="l" t="t" r="r" b="b"/>
            <a:pathLst>
              <a:path w="3618229" h="4822190">
                <a:moveTo>
                  <a:pt x="3617976" y="0"/>
                </a:moveTo>
                <a:lnTo>
                  <a:pt x="0" y="0"/>
                </a:lnTo>
                <a:lnTo>
                  <a:pt x="0" y="4821936"/>
                </a:lnTo>
                <a:lnTo>
                  <a:pt x="3617976" y="4821936"/>
                </a:lnTo>
                <a:lnTo>
                  <a:pt x="361797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3373" y="1279601"/>
            <a:ext cx="3018155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 </a:t>
            </a:r>
            <a:r>
              <a:rPr sz="3600" spc="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CERTIFICATE-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endParaRPr sz="36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36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(GETTING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STARTED</a:t>
            </a:r>
            <a:r>
              <a:rPr sz="3600" spc="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WITH </a:t>
            </a:r>
            <a:r>
              <a:rPr sz="3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AI)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19871" y="5367528"/>
            <a:ext cx="3618229" cy="990600"/>
          </a:xfrm>
          <a:custGeom>
            <a:avLst/>
            <a:gdLst/>
            <a:ahLst/>
            <a:cxnLst/>
            <a:rect l="l" t="t" r="r" b="b"/>
            <a:pathLst>
              <a:path w="3618229" h="990600">
                <a:moveTo>
                  <a:pt x="3617976" y="0"/>
                </a:moveTo>
                <a:lnTo>
                  <a:pt x="0" y="0"/>
                </a:lnTo>
                <a:lnTo>
                  <a:pt x="0" y="990600"/>
                </a:lnTo>
                <a:lnTo>
                  <a:pt x="3617976" y="990600"/>
                </a:lnTo>
                <a:lnTo>
                  <a:pt x="3617976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891271" cy="590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119871" y="457200"/>
            <a:ext cx="3618229" cy="4822190"/>
          </a:xfrm>
          <a:custGeom>
            <a:avLst/>
            <a:gdLst/>
            <a:ahLst/>
            <a:cxnLst/>
            <a:rect l="l" t="t" r="r" b="b"/>
            <a:pathLst>
              <a:path w="3618229" h="4822190">
                <a:moveTo>
                  <a:pt x="3617976" y="0"/>
                </a:moveTo>
                <a:lnTo>
                  <a:pt x="0" y="0"/>
                </a:lnTo>
                <a:lnTo>
                  <a:pt x="0" y="4821936"/>
                </a:lnTo>
                <a:lnTo>
                  <a:pt x="3617976" y="4821936"/>
                </a:lnTo>
                <a:lnTo>
                  <a:pt x="361797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373" y="1828927"/>
            <a:ext cx="301688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</a:rPr>
              <a:t>IBM </a:t>
            </a:r>
            <a:r>
              <a:rPr sz="3600" spc="50" dirty="0">
                <a:solidFill>
                  <a:srgbClr val="FFFFFF"/>
                </a:solidFill>
              </a:rPr>
              <a:t>CERTIFICATE-</a:t>
            </a:r>
            <a:r>
              <a:rPr sz="3600" spc="-50" dirty="0">
                <a:solidFill>
                  <a:srgbClr val="FFFFFF"/>
                </a:solidFill>
              </a:rPr>
              <a:t>2 </a:t>
            </a:r>
            <a:r>
              <a:rPr sz="3600" dirty="0">
                <a:solidFill>
                  <a:srgbClr val="FFFFFF"/>
                </a:solidFill>
              </a:rPr>
              <a:t>(JOURNEY</a:t>
            </a:r>
            <a:r>
              <a:rPr sz="3600" spc="19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TO </a:t>
            </a:r>
            <a:r>
              <a:rPr sz="3600" spc="-10" dirty="0">
                <a:solidFill>
                  <a:srgbClr val="FFFFFF"/>
                </a:solidFill>
              </a:rPr>
              <a:t>CLOUD)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8119871" y="5367528"/>
            <a:ext cx="3618229" cy="990600"/>
          </a:xfrm>
          <a:custGeom>
            <a:avLst/>
            <a:gdLst/>
            <a:ahLst/>
            <a:cxnLst/>
            <a:rect l="l" t="t" r="r" b="b"/>
            <a:pathLst>
              <a:path w="3618229" h="990600">
                <a:moveTo>
                  <a:pt x="3617976" y="0"/>
                </a:moveTo>
                <a:lnTo>
                  <a:pt x="0" y="0"/>
                </a:lnTo>
                <a:lnTo>
                  <a:pt x="0" y="990600"/>
                </a:lnTo>
                <a:lnTo>
                  <a:pt x="3617976" y="990600"/>
                </a:lnTo>
                <a:lnTo>
                  <a:pt x="3617976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57200"/>
            <a:ext cx="8305800" cy="5900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912" y="600455"/>
            <a:ext cx="3700779" cy="5791200"/>
          </a:xfrm>
          <a:custGeom>
            <a:avLst/>
            <a:gdLst/>
            <a:ahLst/>
            <a:cxnLst/>
            <a:rect l="l" t="t" r="r" b="b"/>
            <a:pathLst>
              <a:path w="3700779" h="5791200">
                <a:moveTo>
                  <a:pt x="3700272" y="0"/>
                </a:moveTo>
                <a:lnTo>
                  <a:pt x="0" y="0"/>
                </a:lnTo>
                <a:lnTo>
                  <a:pt x="0" y="5791200"/>
                </a:lnTo>
                <a:lnTo>
                  <a:pt x="3700272" y="5791200"/>
                </a:lnTo>
                <a:lnTo>
                  <a:pt x="3700272" y="0"/>
                </a:lnTo>
                <a:close/>
              </a:path>
            </a:pathLst>
          </a:custGeom>
          <a:solidFill>
            <a:srgbClr val="465258">
              <a:alpha val="9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8912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127" y="2675890"/>
            <a:ext cx="30162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 </a:t>
            </a:r>
            <a:r>
              <a:rPr sz="3600" spc="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CERTIFICATE-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 </a:t>
            </a: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(RAG</a:t>
            </a:r>
            <a:r>
              <a:rPr sz="36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LAB)</a:t>
            </a:r>
            <a:endParaRPr sz="3600">
              <a:latin typeface="Franklin Gothic Medium"/>
              <a:cs typeface="Franklin Gothic Medium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57200"/>
            <a:ext cx="7907337" cy="5934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11" y="1122425"/>
            <a:ext cx="1586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1F5F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0811" y="1671193"/>
            <a:ext cx="4495165" cy="444119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Problem</a:t>
            </a:r>
            <a:r>
              <a:rPr sz="2400" b="1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Proposed</a:t>
            </a:r>
            <a:r>
              <a:rPr sz="2400" b="1" spc="2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System/Solution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b="1" spc="2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3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Algorithm</a:t>
            </a:r>
            <a:r>
              <a:rPr sz="2400" b="1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240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400" b="1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Deployment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Result</a:t>
            </a:r>
            <a:r>
              <a:rPr sz="2400" b="1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(Output</a:t>
            </a:r>
            <a:r>
              <a:rPr sz="2400" b="1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Image)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Future</a:t>
            </a:r>
            <a:r>
              <a:rPr sz="2400" b="1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2221865">
              <a:lnSpc>
                <a:spcPct val="100000"/>
              </a:lnSpc>
              <a:spcBef>
                <a:spcPts val="110"/>
              </a:spcBef>
            </a:pPr>
            <a:r>
              <a:rPr dirty="0"/>
              <a:t>GIT</a:t>
            </a:r>
            <a:r>
              <a:rPr spc="75" dirty="0"/>
              <a:t> </a:t>
            </a:r>
            <a:r>
              <a:rPr spc="95" dirty="0"/>
              <a:t>HUB</a:t>
            </a:r>
            <a:r>
              <a:rPr spc="40" dirty="0"/>
              <a:t> </a:t>
            </a:r>
            <a:r>
              <a:rPr dirty="0"/>
              <a:t>REPOSITORY</a:t>
            </a:r>
            <a:r>
              <a:rPr spc="30" dirty="0"/>
              <a:t> </a:t>
            </a:r>
            <a:r>
              <a:rPr dirty="0"/>
              <a:t>LINK</a:t>
            </a:r>
            <a:r>
              <a:rPr spc="30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9993" y="2552192"/>
            <a:ext cx="1021524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endParaRPr spc="-10" dirty="0">
              <a:hlinkClick r:id="rId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1" u="none" spc="-860" dirty="0">
                <a:solidFill>
                  <a:srgbClr val="404040"/>
                </a:solidFill>
                <a:latin typeface="Times New Roman"/>
                <a:cs typeface="Times New Roman"/>
              </a:rPr>
              <a:t>“</a:t>
            </a:r>
            <a:r>
              <a:rPr i="1" u="none" spc="-7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i="1" u="none" spc="-9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i="1" u="none" spc="-7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i="1" u="none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75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0" dirty="0">
                <a:solidFill>
                  <a:srgbClr val="404040"/>
                </a:solidFill>
                <a:latin typeface="Times New Roman"/>
                <a:cs typeface="Times New Roman"/>
              </a:rPr>
              <a:t>files,</a:t>
            </a:r>
            <a:r>
              <a:rPr i="1" u="none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0" dirty="0">
                <a:solidFill>
                  <a:srgbClr val="404040"/>
                </a:solidFill>
                <a:latin typeface="Times New Roman"/>
                <a:cs typeface="Times New Roman"/>
              </a:rPr>
              <a:t>visuals,</a:t>
            </a:r>
            <a:r>
              <a:rPr i="1" u="none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65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i="1" u="none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14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i="1" u="none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30" dirty="0">
                <a:solidFill>
                  <a:srgbClr val="404040"/>
                </a:solidFill>
                <a:latin typeface="Times New Roman"/>
                <a:cs typeface="Times New Roman"/>
              </a:rPr>
              <a:t>final</a:t>
            </a:r>
            <a:r>
              <a:rPr i="1" u="none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200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r>
              <a:rPr i="1" u="none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7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40" dirty="0">
                <a:solidFill>
                  <a:srgbClr val="404040"/>
                </a:solidFill>
                <a:latin typeface="Times New Roman"/>
                <a:cs typeface="Times New Roman"/>
              </a:rPr>
              <a:t>available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200" dirty="0">
                <a:solidFill>
                  <a:srgbClr val="404040"/>
                </a:solidFill>
                <a:latin typeface="Times New Roman"/>
                <a:cs typeface="Times New Roman"/>
              </a:rPr>
              <a:t>here</a:t>
            </a:r>
            <a:r>
              <a:rPr i="1" u="none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8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i="1" u="none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i="1" u="none" spc="-10" dirty="0">
                <a:solidFill>
                  <a:srgbClr val="404040"/>
                </a:solidFill>
                <a:latin typeface="Times New Roman"/>
                <a:cs typeface="Times New Roman"/>
              </a:rPr>
              <a:t>review.”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4182" y="6446999"/>
            <a:ext cx="1096117" cy="3368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45455" y="3595827"/>
            <a:ext cx="21367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68" y="913333"/>
            <a:ext cx="57397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PROBLEM</a:t>
            </a:r>
            <a:r>
              <a:rPr sz="4000" b="1" spc="-7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1CACE3"/>
                </a:solidFill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68" y="1913101"/>
            <a:ext cx="10676890" cy="3246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5"/>
              </a:spcBef>
              <a:tabLst>
                <a:tab pos="1910080" algn="l"/>
                <a:tab pos="6967220" algn="l"/>
                <a:tab pos="8747125" algn="l"/>
                <a:tab pos="10271125" algn="l"/>
              </a:tabLst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Many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parts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India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still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Times New Roman"/>
                <a:cs typeface="Times New Roman"/>
              </a:rPr>
              <a:t>face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problems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getting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safe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reliable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water.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Even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though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there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government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programs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global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Sustainable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Development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Goals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(SDGs),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big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remain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states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between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rural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areas.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some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regions,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most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clean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water,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while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others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situation</a:t>
            </a:r>
            <a:r>
              <a:rPr sz="24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worse.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This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Multiple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Indicator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Survey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(MIS)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study</a:t>
            </a:r>
            <a:r>
              <a:rPr sz="24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how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much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the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population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has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35" dirty="0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water.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also</a:t>
            </a:r>
            <a:r>
              <a:rPr sz="24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looks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related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points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clean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cooking fuel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migration,</a:t>
            </a:r>
            <a:r>
              <a:rPr sz="2400" spc="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Times New Roman"/>
                <a:cs typeface="Times New Roman"/>
              </a:rPr>
              <a:t>understand</a:t>
            </a:r>
            <a:r>
              <a:rPr sz="24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where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gaps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what</a:t>
            </a:r>
            <a:r>
              <a:rPr sz="24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changes</a:t>
            </a:r>
            <a:r>
              <a:rPr sz="24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4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needed.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31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3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448" y="1260593"/>
            <a:ext cx="10654665" cy="454787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60"/>
              </a:spcBef>
              <a:buClr>
                <a:srgbClr val="1CACE3"/>
              </a:buClr>
              <a:buSzPct val="90909"/>
              <a:buFont typeface="Cambria"/>
              <a:buChar char="◾"/>
              <a:tabLst>
                <a:tab pos="317500" algn="l"/>
              </a:tabLst>
            </a:pPr>
            <a:r>
              <a:rPr sz="22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200" b="1" u="sng" spc="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Collection:</a:t>
            </a:r>
            <a:endParaRPr sz="22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7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uploaded</a:t>
            </a:r>
            <a:r>
              <a:rPr sz="1900" spc="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MIS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19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1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Studio</a:t>
            </a:r>
            <a:r>
              <a:rPr sz="1900" b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endParaRPr sz="19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Lite.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7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000" b="1" u="sng" spc="1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Preparation:</a:t>
            </a:r>
            <a:endParaRPr sz="20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6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b="1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Refinery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fixing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empty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Key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Rural/Urban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345" dirty="0">
                <a:solidFill>
                  <a:srgbClr val="404040"/>
                </a:solidFill>
                <a:latin typeface="Times New Roman"/>
                <a:cs typeface="Times New Roman"/>
              </a:rPr>
              <a:t>%</a:t>
            </a:r>
            <a:r>
              <a:rPr sz="19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b="1" spc="40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 prepared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000" b="1" u="sng" spc="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000" b="1" u="sng" spc="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20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000" b="1" u="sng" spc="8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Visualization:</a:t>
            </a:r>
            <a:endParaRPr sz="2000">
              <a:latin typeface="Times New Roman"/>
              <a:cs typeface="Times New Roman"/>
            </a:endParaRPr>
          </a:p>
          <a:p>
            <a:pPr marL="317500" marR="5080" indent="-30543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created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bar,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pie,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3D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Studio’s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show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compare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rural</a:t>
            </a:r>
            <a:r>
              <a:rPr sz="1900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1900" spc="1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areas.</a:t>
            </a:r>
            <a:endParaRPr sz="19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</a:tabLst>
            </a:pP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000" b="1" u="sng" spc="19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7500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results</a:t>
            </a:r>
            <a:r>
              <a:rPr sz="19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saved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my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internship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105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3047" y="454151"/>
            <a:ext cx="12201525" cy="24765"/>
            <a:chOff x="-3047" y="454151"/>
            <a:chExt cx="12201525" cy="24765"/>
          </a:xfrm>
        </p:grpSpPr>
        <p:sp>
          <p:nvSpPr>
            <p:cNvPr id="5" name="object 5"/>
            <p:cNvSpPr/>
            <p:nvPr/>
          </p:nvSpPr>
          <p:spPr>
            <a:xfrm>
              <a:off x="1524" y="458723"/>
              <a:ext cx="12192000" cy="15240"/>
            </a:xfrm>
            <a:custGeom>
              <a:avLst/>
              <a:gdLst/>
              <a:ahLst/>
              <a:cxnLst/>
              <a:rect l="l" t="t" r="r" b="b"/>
              <a:pathLst>
                <a:path w="12192000" h="15240">
                  <a:moveTo>
                    <a:pt x="1219200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12192000" y="152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" y="458723"/>
              <a:ext cx="12192000" cy="15240"/>
            </a:xfrm>
            <a:custGeom>
              <a:avLst/>
              <a:gdLst/>
              <a:ahLst/>
              <a:cxnLst/>
              <a:rect l="l" t="t" r="r" b="b"/>
              <a:pathLst>
                <a:path w="12192000" h="15240">
                  <a:moveTo>
                    <a:pt x="0" y="15239"/>
                  </a:moveTo>
                  <a:lnTo>
                    <a:pt x="12192000" y="1523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52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604520">
              <a:lnSpc>
                <a:spcPct val="100000"/>
              </a:lnSpc>
            </a:pP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PROPOSED SOLUTION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383" y="5070296"/>
            <a:ext cx="6334125" cy="1307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/>
                <a:cs typeface="Times New Roman"/>
              </a:rPr>
              <a:t>“Project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set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up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IBM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Watson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Cloud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Storage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data </a:t>
            </a:r>
            <a:r>
              <a:rPr sz="2800" spc="-10" dirty="0">
                <a:latin typeface="Times New Roman"/>
                <a:cs typeface="Times New Roman"/>
              </a:rPr>
              <a:t>analysis.”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83" y="757238"/>
            <a:ext cx="6334126" cy="403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105" y="580466"/>
            <a:ext cx="422021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3570" algn="l"/>
              </a:tabLst>
            </a:pP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SYSTEM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	</a:t>
            </a: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APPROACH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105" y="1051357"/>
            <a:ext cx="9193530" cy="488759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System</a:t>
            </a:r>
            <a:r>
              <a:rPr sz="2000" b="1" u="sng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Requirements</a:t>
            </a:r>
            <a:r>
              <a:rPr sz="1700" b="1" u="sng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created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85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Lite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account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set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Watson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Studio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work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45" dirty="0">
                <a:solidFill>
                  <a:srgbClr val="404040"/>
                </a:solidFill>
                <a:latin typeface="Arial"/>
                <a:cs typeface="Arial"/>
              </a:rPr>
              <a:t>Cloud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Storage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keep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safe.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Everything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done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laptop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only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tools</a:t>
            </a:r>
            <a:r>
              <a:rPr sz="17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(no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extra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software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needed).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2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Libraries</a:t>
            </a: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&amp;</a:t>
            </a:r>
            <a:r>
              <a:rPr sz="2000" b="1" u="sng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Tools</a:t>
            </a:r>
            <a:r>
              <a:rPr sz="2000" b="1" u="sng" spc="-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</a:t>
            </a:r>
            <a:r>
              <a:rPr sz="2000" b="1" u="sng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Used: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Watson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Studio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60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Refinery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70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cleaning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preparing</a:t>
            </a:r>
            <a:r>
              <a:rPr sz="170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dataset.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Pandas,</a:t>
            </a:r>
            <a:r>
              <a:rPr sz="1700" b="1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Matplotlib,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9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Seaborn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inside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extra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checks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visualizations.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Built-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90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1700" b="1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10" dirty="0">
                <a:solidFill>
                  <a:srgbClr val="404040"/>
                </a:solidFill>
                <a:latin typeface="Arial"/>
                <a:cs typeface="Arial"/>
              </a:rPr>
              <a:t>visualization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20" dirty="0">
                <a:solidFill>
                  <a:srgbClr val="404040"/>
                </a:solidFill>
                <a:latin typeface="Arial"/>
                <a:cs typeface="Arial"/>
              </a:rPr>
              <a:t>tools</a:t>
            </a:r>
            <a:r>
              <a:rPr sz="1700" b="1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–</a:t>
            </a:r>
            <a:r>
              <a:rPr sz="17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bar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chart,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pie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chart,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</a:t>
            </a:r>
            <a:r>
              <a:rPr sz="17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quickly.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3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What</a:t>
            </a:r>
            <a:r>
              <a:rPr sz="2000" b="1" u="sng" spc="-114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I</a:t>
            </a:r>
            <a:r>
              <a:rPr sz="2000" b="1" u="sng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Arial"/>
                <a:cs typeface="Arial"/>
              </a:rPr>
              <a:t>Did: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8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uploaded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78th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Round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155" dirty="0">
                <a:solidFill>
                  <a:srgbClr val="404040"/>
                </a:solidFill>
                <a:latin typeface="Arial"/>
                <a:cs typeface="Arial"/>
              </a:rPr>
              <a:t>Assets</a:t>
            </a:r>
            <a:r>
              <a:rPr sz="17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cleaned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(fixed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columns,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removed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blanks)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b="1" spc="-6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700" b="1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04040"/>
                </a:solidFill>
                <a:latin typeface="Arial"/>
                <a:cs typeface="Arial"/>
              </a:rPr>
              <a:t>Refinery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79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visualization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charts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show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water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access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patterns.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819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sz="17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All</a:t>
            </a:r>
            <a:r>
              <a:rPr sz="17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outputs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were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saved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7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sz="17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directly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my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PPT.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65976" y="457200"/>
            <a:ext cx="5011420" cy="91440"/>
          </a:xfrm>
          <a:custGeom>
            <a:avLst/>
            <a:gdLst/>
            <a:ahLst/>
            <a:cxnLst/>
            <a:rect l="l" t="t" r="r" b="b"/>
            <a:pathLst>
              <a:path w="5011420" h="91440">
                <a:moveTo>
                  <a:pt x="5010912" y="0"/>
                </a:moveTo>
                <a:lnTo>
                  <a:pt x="0" y="0"/>
                </a:lnTo>
                <a:lnTo>
                  <a:pt x="0" y="91439"/>
                </a:lnTo>
                <a:lnTo>
                  <a:pt x="5010912" y="91439"/>
                </a:lnTo>
                <a:lnTo>
                  <a:pt x="5010912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69023" y="600455"/>
            <a:ext cx="5008245" cy="5791200"/>
          </a:xfrm>
          <a:custGeom>
            <a:avLst/>
            <a:gdLst/>
            <a:ahLst/>
            <a:cxnLst/>
            <a:rect l="l" t="t" r="r" b="b"/>
            <a:pathLst>
              <a:path w="5008245" h="5791200">
                <a:moveTo>
                  <a:pt x="5007864" y="0"/>
                </a:moveTo>
                <a:lnTo>
                  <a:pt x="0" y="0"/>
                </a:lnTo>
                <a:lnTo>
                  <a:pt x="0" y="5791200"/>
                </a:lnTo>
                <a:lnTo>
                  <a:pt x="5007864" y="5791200"/>
                </a:lnTo>
                <a:lnTo>
                  <a:pt x="5007864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4139" y="1203451"/>
            <a:ext cx="315531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FFFF"/>
                </a:solidFill>
              </a:rPr>
              <a:t>SYSTEM</a:t>
            </a:r>
            <a:r>
              <a:rPr spc="170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APPROACH SCREENSHOT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54139" y="3768826"/>
            <a:ext cx="3956050" cy="882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7500" marR="5080" indent="-304800">
              <a:lnSpc>
                <a:spcPct val="110100"/>
              </a:lnSpc>
              <a:spcBef>
                <a:spcPts val="1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“MIS</a:t>
            </a:r>
            <a:r>
              <a:rPr sz="1700" spc="-7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78th</a:t>
            </a:r>
            <a:r>
              <a:rPr sz="17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Round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dataset</a:t>
            </a:r>
            <a:r>
              <a:rPr sz="1700" spc="-8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uploaded</a:t>
            </a:r>
            <a:r>
              <a:rPr sz="17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and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stored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in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Watson</a:t>
            </a:r>
            <a:r>
              <a:rPr sz="1700" spc="-7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Studio</a:t>
            </a:r>
            <a:r>
              <a:rPr sz="1700" spc="-4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Assets</a:t>
            </a:r>
            <a:r>
              <a:rPr sz="1700" spc="-6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for </a:t>
            </a:r>
            <a:r>
              <a:rPr sz="17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analysis.”</a:t>
            </a:r>
            <a:endParaRPr sz="1700">
              <a:latin typeface="Franklin Gothic Medium"/>
              <a:cs typeface="Franklin Gothic Medium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5838"/>
            <a:ext cx="64008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97" y="534669"/>
            <a:ext cx="728281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ALGORITHM</a:t>
            </a:r>
            <a:r>
              <a:rPr sz="4000" b="1" spc="-7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1CACE3"/>
                </a:solidFill>
                <a:latin typeface="Arial"/>
                <a:cs typeface="Arial"/>
              </a:rPr>
              <a:t>&amp;</a:t>
            </a:r>
            <a:r>
              <a:rPr sz="4000" b="1" spc="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1CACE3"/>
                </a:solidFill>
                <a:latin typeface="Arial"/>
                <a:cs typeface="Arial"/>
              </a:rPr>
              <a:t>DEPLOYMENT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93" y="1100065"/>
            <a:ext cx="11493500" cy="51123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900" b="1" u="sng" spc="1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Input: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MIS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78th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Round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1900" spc="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Improved</a:t>
            </a:r>
            <a:r>
              <a:rPr sz="1900" b="1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Drinking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from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Kosh.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Important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fields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like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Rural/Urban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345" dirty="0">
                <a:solidFill>
                  <a:srgbClr val="404040"/>
                </a:solidFill>
                <a:latin typeface="Times New Roman"/>
                <a:cs typeface="Times New Roman"/>
              </a:rPr>
              <a:t>%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b="1" spc="3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Water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Access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selected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analysis.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Processing</a:t>
            </a:r>
            <a:r>
              <a:rPr sz="1900" b="1" u="sng" spc="3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Steps: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Studio</a:t>
            </a:r>
            <a:r>
              <a:rPr sz="1900" b="1" spc="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Refinery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fixing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removing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empty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organized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so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could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easily</a:t>
            </a:r>
            <a:r>
              <a:rPr sz="19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compared across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states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sectors.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Visualization</a:t>
            </a:r>
            <a:r>
              <a:rPr sz="1900" b="1" u="sng" spc="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20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1900" b="1" u="sng" spc="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Analysis: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spc="70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used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Watson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Studio’s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visualization</a:t>
            </a:r>
            <a:r>
              <a:rPr sz="19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404040"/>
                </a:solidFill>
                <a:latin typeface="Times New Roman"/>
                <a:cs typeface="Times New Roman"/>
              </a:rPr>
              <a:t>tools</a:t>
            </a:r>
            <a:r>
              <a:rPr sz="1900" b="1" spc="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60" dirty="0">
                <a:solidFill>
                  <a:srgbClr val="404040"/>
                </a:solidFill>
                <a:latin typeface="Times New Roman"/>
                <a:cs typeface="Times New Roman"/>
              </a:rPr>
              <a:t>bar,</a:t>
            </a:r>
            <a:r>
              <a:rPr sz="19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pie,</a:t>
            </a:r>
            <a:r>
              <a:rPr sz="1900" b="1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80" dirty="0">
                <a:solidFill>
                  <a:srgbClr val="404040"/>
                </a:solidFill>
                <a:latin typeface="Times New Roman"/>
                <a:cs typeface="Times New Roman"/>
              </a:rPr>
              <a:t>3D</a:t>
            </a:r>
            <a:r>
              <a:rPr sz="1900" b="1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These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highlighted</a:t>
            </a:r>
            <a:r>
              <a:rPr sz="1900" spc="1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state-wise</a:t>
            </a:r>
            <a:r>
              <a:rPr sz="1900" b="1" spc="1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differences</a:t>
            </a:r>
            <a:r>
              <a:rPr sz="1900" b="1" spc="1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rural</a:t>
            </a:r>
            <a:r>
              <a:rPr sz="1900" b="1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vs</a:t>
            </a:r>
            <a:r>
              <a:rPr sz="1900" b="1" spc="1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urban</a:t>
            </a:r>
            <a:r>
              <a:rPr sz="1900" b="1" spc="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patterns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Deployment: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work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kept</a:t>
            </a:r>
            <a:r>
              <a:rPr sz="1900" b="1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19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404040"/>
                </a:solidFill>
                <a:latin typeface="Times New Roman"/>
                <a:cs typeface="Times New Roman"/>
              </a:rPr>
              <a:t>IBM</a:t>
            </a:r>
            <a:r>
              <a:rPr sz="1900" b="1" spc="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,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so the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dataset,</a:t>
            </a:r>
            <a:r>
              <a:rPr sz="19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cleaned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data,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charts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stayed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linked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5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project.</a:t>
            </a:r>
            <a:endParaRPr sz="1900">
              <a:latin typeface="Times New Roman"/>
              <a:cs typeface="Times New Roman"/>
            </a:endParaRPr>
          </a:p>
          <a:p>
            <a:pPr marL="316865" indent="-304165">
              <a:lnSpc>
                <a:spcPct val="100000"/>
              </a:lnSpc>
              <a:spcBef>
                <a:spcPts val="10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3168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Screenshots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1900" spc="459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visuals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process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were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taken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19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added</a:t>
            </a:r>
            <a:r>
              <a:rPr sz="1900" spc="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19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19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130" dirty="0">
                <a:solidFill>
                  <a:srgbClr val="404040"/>
                </a:solidFill>
                <a:latin typeface="Times New Roman"/>
                <a:cs typeface="Times New Roman"/>
              </a:rPr>
              <a:t>PPT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 for</a:t>
            </a:r>
            <a:r>
              <a:rPr sz="19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final</a:t>
            </a:r>
            <a:r>
              <a:rPr sz="19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reporting.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040623" y="600455"/>
            <a:ext cx="3703320" cy="57912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3600">
              <a:latin typeface="Times New Roman"/>
              <a:cs typeface="Times New Roman"/>
            </a:endParaRPr>
          </a:p>
          <a:p>
            <a:pPr marL="349250" marR="467359" algn="just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ALGORITHM</a:t>
            </a:r>
            <a:r>
              <a:rPr sz="3600" spc="23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&amp; </a:t>
            </a:r>
            <a:r>
              <a:rPr sz="3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DEPLOYMENT SCREENSHOT</a:t>
            </a:r>
            <a:endParaRPr sz="3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907" y="4756785"/>
            <a:ext cx="6287770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“Data Refinery</a:t>
            </a:r>
            <a:r>
              <a:rPr sz="280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2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8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IBM Watson</a:t>
            </a:r>
            <a:r>
              <a:rPr sz="28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Studio </a:t>
            </a:r>
            <a:r>
              <a:rPr sz="2800" spc="75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80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prepare</a:t>
            </a:r>
            <a:r>
              <a:rPr sz="28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D0D0D"/>
                </a:solidFill>
                <a:latin typeface="Times New Roman"/>
                <a:cs typeface="Times New Roman"/>
              </a:rPr>
              <a:t>structure</a:t>
            </a:r>
            <a:r>
              <a:rPr sz="280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6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800" spc="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80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analysis.”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9138"/>
            <a:ext cx="7848600" cy="377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732</Words>
  <Application>Microsoft Office PowerPoint</Application>
  <PresentationFormat>Custom</PresentationFormat>
  <Paragraphs>115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IMPROVED SOURCE OF DRINKING WATER</vt:lpstr>
      <vt:lpstr>OUTLINE</vt:lpstr>
      <vt:lpstr>PROBLEM STATEMENT</vt:lpstr>
      <vt:lpstr>PROPOSED SOLUTION</vt:lpstr>
      <vt:lpstr>PowerPoint Presentation</vt:lpstr>
      <vt:lpstr>SYSTEM APPROACH</vt:lpstr>
      <vt:lpstr>SYSTEM APPROACH SCREENSHOT</vt:lpstr>
      <vt:lpstr>ALGORITHM &amp; DEPLOYMENT</vt:lpstr>
      <vt:lpstr>PowerPoint Presentation</vt:lpstr>
      <vt:lpstr>RESULT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  <vt:lpstr>IBM CERTIFICATE-2 (JOURNEY TO CLOUD)</vt:lpstr>
      <vt:lpstr>PowerPoint Presentation</vt:lpstr>
      <vt:lpstr>GIT HUB REPOSITORY LINK FOR PROJECT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SOURCE OF DRINKING WATER</dc:title>
  <dc:creator>Kpnr Saketh</dc:creator>
  <cp:lastModifiedBy>Admin</cp:lastModifiedBy>
  <cp:revision>2</cp:revision>
  <dcterms:created xsi:type="dcterms:W3CDTF">2025-08-03T16:40:40Z</dcterms:created>
  <dcterms:modified xsi:type="dcterms:W3CDTF">2025-08-03T16:53:12Z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2025-08-03T00:00:00Z</vt:filetime>
  </property>
  <property fmtid="{D5CDD505-2E9C-101B-9397-08002B2CF9AE}" pid="5" name="Producer">
    <vt:lpwstr>www.ilovepdf.com</vt:lpwstr>
  </property>
</Properties>
</file>