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9" r:id="rId12"/>
    <p:sldId id="276" r:id="rId13"/>
    <p:sldId id="270" r:id="rId14"/>
    <p:sldId id="271" r:id="rId15"/>
    <p:sldId id="286" r:id="rId16"/>
    <p:sldId id="272" r:id="rId17"/>
    <p:sldId id="273" r:id="rId18"/>
    <p:sldId id="292" r:id="rId19"/>
    <p:sldId id="293" r:id="rId20"/>
    <p:sldId id="274" r:id="rId21"/>
    <p:sldId id="275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Zeroth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677035"/>
            <a:ext cx="11143615" cy="1703705"/>
          </a:xfrm>
        </p:spPr>
        <p:txBody>
          <a:bodyPr>
            <a:norm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Handwritten Text Recognition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35" y="0"/>
            <a:ext cx="12191365" cy="838200"/>
          </a:xfrm>
          <a:prstGeom prst="rect">
            <a:avLst/>
          </a:prstGeom>
        </p:spPr>
        <p:txBody>
          <a:bodyPr anchor="ctr"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2058" name="Title 1"/>
          <p:cNvSpPr txBox="1"/>
          <p:nvPr/>
        </p:nvSpPr>
        <p:spPr>
          <a:xfrm>
            <a:off x="168275" y="4432935"/>
            <a:ext cx="5265420" cy="185991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endParaRPr sz="25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sz="2500" dirty="0">
                <a:latin typeface="Arial" panose="020B0604020202020204" pitchFamily="34" charset="0"/>
              </a:rPr>
              <a:t>Student Members</a:t>
            </a:r>
            <a:r>
              <a:rPr lang="en-US" sz="2500" dirty="0">
                <a:latin typeface="Arial" panose="020B0604020202020204" pitchFamily="34" charset="0"/>
              </a:rPr>
              <a:t> :</a:t>
            </a:r>
            <a:endParaRPr sz="25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2500" dirty="0">
                <a:latin typeface="Arial" panose="020B0604020202020204" pitchFamily="34" charset="0"/>
              </a:rPr>
              <a:t>Sai Krishna.R        (310618104079)</a:t>
            </a:r>
            <a:endParaRPr lang="en-US" sz="25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2500" dirty="0">
                <a:latin typeface="Arial" panose="020B0604020202020204" pitchFamily="34" charset="0"/>
              </a:rPr>
              <a:t>Saketh Raman.R  </a:t>
            </a:r>
            <a:r>
              <a:rPr sz="2500" dirty="0">
                <a:latin typeface="Arial" panose="020B0604020202020204" pitchFamily="34" charset="0"/>
              </a:rPr>
              <a:t>(</a:t>
            </a:r>
            <a:r>
              <a:rPr lang="en-US" sz="2500" dirty="0">
                <a:latin typeface="Arial" panose="020B0604020202020204" pitchFamily="34" charset="0"/>
              </a:rPr>
              <a:t>310618104080)</a:t>
            </a:r>
            <a:endParaRPr sz="25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2500" dirty="0">
                <a:latin typeface="Arial" panose="020B0604020202020204" pitchFamily="34" charset="0"/>
              </a:rPr>
              <a:t>Yuteesh.S             (310618104120)</a:t>
            </a:r>
            <a:endParaRPr lang="en-US" sz="2500" dirty="0">
              <a:latin typeface="Arial" panose="020B0604020202020204" pitchFamily="34" charset="0"/>
            </a:endParaRPr>
          </a:p>
        </p:txBody>
      </p:sp>
      <p:sp>
        <p:nvSpPr>
          <p:cNvPr id="23" name="Title 1"/>
          <p:cNvSpPr txBox="1"/>
          <p:nvPr/>
        </p:nvSpPr>
        <p:spPr>
          <a:xfrm>
            <a:off x="8342630" y="4862195"/>
            <a:ext cx="3124200" cy="1600200"/>
          </a:xfrm>
          <a:prstGeom prst="rect">
            <a:avLst/>
          </a:prstGeom>
        </p:spPr>
        <p:txBody>
          <a:bodyPr anchor="ctr">
            <a:normAutofit lnSpcReduction="10000"/>
          </a:bodyPr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500" kern="1200" cap="none" spc="0" normalizeH="0" baseline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Supervisor:</a:t>
            </a:r>
            <a:endParaRPr kumimoji="0" lang="en-US" sz="2500" kern="1200" cap="none" spc="0" normalizeH="0" baseline="0" noProof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500" kern="1200" cap="none" spc="0" normalizeH="0" baseline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Mr.P.Baskaran</a:t>
            </a:r>
            <a:endParaRPr kumimoji="0" lang="en-US" sz="2500" kern="1200" cap="none" spc="0" normalizeH="0" baseline="0" noProof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500" kern="1200" cap="none" spc="0" normalizeH="0" baseline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Associate Professor</a:t>
            </a:r>
            <a:endParaRPr kumimoji="0" lang="en-US" sz="2500" kern="1200" cap="none" spc="0" normalizeH="0" baseline="0" noProof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1275715"/>
            <a:ext cx="10515600" cy="996315"/>
          </a:xfrm>
        </p:spPr>
        <p:txBody>
          <a:bodyPr/>
          <a:p>
            <a:pPr algn="ctr"/>
            <a:r>
              <a:rPr lang="en-US"/>
              <a:t>List of 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7940"/>
            <a:ext cx="10515600" cy="2759075"/>
          </a:xfrm>
        </p:spPr>
        <p:txBody>
          <a:bodyPr>
            <a:normAutofit/>
          </a:bodyPr>
          <a:p>
            <a:r>
              <a:rPr lang="en-US" sz="3600"/>
              <a:t>SamplePreprocessor.py</a:t>
            </a:r>
            <a:endParaRPr lang="en-US" sz="3600"/>
          </a:p>
          <a:p>
            <a:r>
              <a:rPr lang="en-US" sz="3600"/>
              <a:t>DataLoader.py</a:t>
            </a:r>
            <a:endParaRPr lang="en-US" sz="3600"/>
          </a:p>
          <a:p>
            <a:r>
              <a:rPr lang="en-US" sz="3600"/>
              <a:t>Model.py</a:t>
            </a:r>
            <a:endParaRPr lang="en-US" sz="3600"/>
          </a:p>
          <a:p>
            <a:r>
              <a:rPr lang="en-US" sz="3600"/>
              <a:t>main.py</a:t>
            </a:r>
            <a:endParaRPr lang="en-US" sz="3600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8720"/>
            <a:ext cx="10515600" cy="996315"/>
          </a:xfrm>
        </p:spPr>
        <p:txBody>
          <a:bodyPr/>
          <a:p>
            <a:pPr algn="ctr"/>
            <a:r>
              <a:rPr lang="en-US"/>
              <a:t>Input and Output of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910" y="2623820"/>
            <a:ext cx="8747760" cy="2868295"/>
          </a:xfrm>
        </p:spPr>
        <p:txBody>
          <a:bodyPr>
            <a:noAutofit/>
          </a:bodyPr>
          <a:p>
            <a:r>
              <a:rPr lang="en-US" sz="3000"/>
              <a:t>Input data : Handwritten Text of the English language.	</a:t>
            </a:r>
            <a:endParaRPr lang="en-US" sz="3000"/>
          </a:p>
          <a:p>
            <a:endParaRPr lang="en-US" sz="3000"/>
          </a:p>
          <a:p>
            <a:r>
              <a:rPr lang="en-US" sz="3000"/>
              <a:t>Expected Output of the System : Recognized English word along with the accuracy probabilty.</a:t>
            </a:r>
            <a:endParaRPr lang="en-US" sz="3000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Content Placeholder 6"/>
          <p:cNvSpPr/>
          <p:nvPr>
            <p:ph sz="half" idx="1"/>
          </p:nvPr>
        </p:nvSpPr>
        <p:spPr>
          <a:xfrm>
            <a:off x="838200" y="1144905"/>
            <a:ext cx="8698865" cy="5212080"/>
          </a:xfrm>
        </p:spPr>
        <p:txBody>
          <a:bodyPr/>
          <a:p>
            <a:pPr marL="0" indent="0">
              <a:buNone/>
            </a:pPr>
            <a:r>
              <a:rPr lang="en-US"/>
              <a:t>Input :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(test.png)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Output 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72210" y="1907540"/>
            <a:ext cx="1476375" cy="600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4496435"/>
            <a:ext cx="6600825" cy="10096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1549400"/>
            <a:ext cx="10515600" cy="996315"/>
          </a:xfrm>
        </p:spPr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SamplePreprocessor.py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65" y="2966085"/>
            <a:ext cx="10515600" cy="2550160"/>
          </a:xfrm>
        </p:spPr>
        <p:txBody>
          <a:bodyPr/>
          <a:p>
            <a:r>
              <a:rPr lang="en-US" sz="3600"/>
              <a:t>The SamplePreprocessor.py prepares the images from the IAM dataset for the NN.</a:t>
            </a:r>
            <a:endParaRPr lang="en-US" sz="3600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1120"/>
            <a:ext cx="10515600" cy="996315"/>
          </a:xfrm>
        </p:spPr>
        <p:txBody>
          <a:bodyPr/>
          <a:p>
            <a:pPr algn="ctr"/>
            <a:r>
              <a:rPr lang="en-US"/>
              <a:t>DataLoader.py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0990"/>
            <a:ext cx="10515600" cy="2196465"/>
          </a:xfrm>
        </p:spPr>
        <p:txBody>
          <a:bodyPr/>
          <a:p>
            <a:r>
              <a:rPr lang="en-US" sz="3600"/>
              <a:t>DataLoader.py module reads samples, puts them into batches and provides an iterator-interface to go through the data.</a:t>
            </a:r>
            <a:endParaRPr lang="en-US" sz="3600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1290955"/>
            <a:ext cx="10515600" cy="996315"/>
          </a:xfrm>
        </p:spPr>
        <p:txBody>
          <a:bodyPr/>
          <a:p>
            <a:pPr algn="ctr"/>
            <a:r>
              <a:rPr lang="en-US"/>
              <a:t>Model.py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65" y="2841625"/>
            <a:ext cx="10515600" cy="2520950"/>
          </a:xfrm>
        </p:spPr>
        <p:txBody>
          <a:bodyPr/>
          <a:p>
            <a:r>
              <a:rPr lang="en-US" sz="3600"/>
              <a:t>Model.py module creates the model as described above, loads and saves models, manages the TF sessions and provides an interface for training and inference.</a:t>
            </a:r>
            <a:endParaRPr lang="en-US" sz="3600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1730375"/>
            <a:ext cx="10515600" cy="996315"/>
          </a:xfrm>
        </p:spPr>
        <p:txBody>
          <a:bodyPr/>
          <a:p>
            <a:pPr algn="ctr"/>
            <a:r>
              <a:rPr lang="en-US"/>
              <a:t>main.py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65" y="3618230"/>
            <a:ext cx="10515600" cy="1716405"/>
          </a:xfrm>
        </p:spPr>
        <p:txBody>
          <a:bodyPr/>
          <a:p>
            <a:r>
              <a:rPr lang="en-US" sz="3600"/>
              <a:t>main.py module puts all previously mentioned modules together.</a:t>
            </a:r>
            <a:endParaRPr lang="en-US" sz="3600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905"/>
            <a:ext cx="10515600" cy="996315"/>
          </a:xfrm>
        </p:spPr>
        <p:txBody>
          <a:bodyPr/>
          <a:p>
            <a:pPr algn="ctr"/>
            <a:r>
              <a:rPr lang="en-US"/>
              <a:t>System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585"/>
            <a:ext cx="10515600" cy="4885055"/>
          </a:xfrm>
        </p:spPr>
        <p:txBody>
          <a:bodyPr>
            <a:normAutofit lnSpcReduction="20000"/>
          </a:bodyPr>
          <a:p>
            <a:r>
              <a:rPr lang="en-US"/>
              <a:t>OS : Windows 7 or higher</a:t>
            </a:r>
            <a:endParaRPr lang="en-US"/>
          </a:p>
          <a:p>
            <a:r>
              <a:rPr lang="en-US"/>
              <a:t>Developmental tools : VS Code</a:t>
            </a:r>
            <a:endParaRPr lang="en-US"/>
          </a:p>
          <a:p>
            <a:pPr marL="0" indent="0">
              <a:buNone/>
            </a:pPr>
            <a:r>
              <a:rPr lang="en-US"/>
              <a:t>	-Language Platform : Python 3.9 interpreter</a:t>
            </a:r>
            <a:endParaRPr lang="en-US"/>
          </a:p>
          <a:p>
            <a:r>
              <a:rPr lang="en-US"/>
              <a:t>SDK and languages : Python</a:t>
            </a:r>
            <a:endParaRPr lang="en-US"/>
          </a:p>
          <a:p>
            <a:pPr marL="0" indent="0">
              <a:buNone/>
            </a:pPr>
            <a:r>
              <a:rPr lang="en-US"/>
              <a:t>	- Language platform : Python 3.9 interpreter</a:t>
            </a:r>
            <a:endParaRPr lang="en-US"/>
          </a:p>
          <a:p>
            <a:pPr marL="0" indent="0">
              <a:buNone/>
            </a:pPr>
            <a:r>
              <a:rPr lang="en-US"/>
              <a:t>	- SDK : TensorFlow</a:t>
            </a:r>
            <a:endParaRPr lang="en-US"/>
          </a:p>
          <a:p>
            <a:pPr marL="0" indent="0">
              <a:buNone/>
            </a:pPr>
            <a:r>
              <a:rPr lang="en-US"/>
              <a:t>	- Development environment : VS Code</a:t>
            </a:r>
            <a:endParaRPr lang="en-US"/>
          </a:p>
          <a:p>
            <a:r>
              <a:rPr lang="en-US"/>
              <a:t>Peripheral requirements : Internet Connection, mouse, keyboard</a:t>
            </a:r>
            <a:endParaRPr lang="en-US"/>
          </a:p>
          <a:p>
            <a:r>
              <a:rPr lang="en-US"/>
              <a:t>IAM Dataset</a:t>
            </a:r>
            <a:endParaRPr lang="en-US"/>
          </a:p>
          <a:p>
            <a:r>
              <a:rPr lang="en-US"/>
              <a:t>Database : Local Storage</a:t>
            </a:r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1329055"/>
            <a:ext cx="10515600" cy="996315"/>
          </a:xfrm>
        </p:spPr>
        <p:txBody>
          <a:bodyPr/>
          <a:p>
            <a:pPr algn="ctr"/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6530"/>
            <a:ext cx="10515600" cy="3395345"/>
          </a:xfrm>
        </p:spPr>
        <p:txBody>
          <a:bodyPr/>
          <a:p>
            <a:pPr marL="0" indent="0">
              <a:buNone/>
            </a:pPr>
            <a:r>
              <a:rPr lang="en-US" sz="3600" i="1">
                <a:sym typeface="+mn-ea"/>
              </a:rPr>
              <a:t>1.Pattern Recognition-Recognition of Handwritten   Document Using Convolutional Neural Networks</a:t>
            </a:r>
            <a:r>
              <a:rPr lang="en-US" sz="3600">
                <a:sym typeface="+mn-ea"/>
              </a:rPr>
              <a:t>, 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IEEE Conference.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 i="1"/>
              <a:t>2.Neural networks, A.E. Karnga ,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IEEE Conference.</a:t>
            </a:r>
            <a:endParaRPr lang="en-US" sz="3600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085" y="3004820"/>
            <a:ext cx="5263515" cy="1285240"/>
          </a:xfrm>
        </p:spPr>
        <p:txBody>
          <a:bodyPr/>
          <a:p>
            <a:pPr marL="0" indent="0">
              <a:buNone/>
            </a:pPr>
            <a:r>
              <a:rPr lang="en-US" sz="6600" b="1">
                <a:latin typeface="Arial Black" panose="020B0A04020102020204" pitchFamily="34" charset="0"/>
                <a:cs typeface="Arial Black" panose="020B0A04020102020204" pitchFamily="34" charset="0"/>
              </a:rPr>
              <a:t>Thank You</a:t>
            </a:r>
            <a:endParaRPr lang="en-US" sz="66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980440"/>
            <a:ext cx="10515600" cy="1190625"/>
          </a:xfrm>
        </p:spPr>
        <p:txBody>
          <a:bodyPr/>
          <a:p>
            <a:pPr algn="ctr"/>
            <a:r>
              <a:rPr lang="en-US">
                <a:cs typeface="+mj-lt"/>
              </a:rPr>
              <a:t>Objective</a:t>
            </a:r>
            <a:endParaRPr lang="en-US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3305"/>
            <a:ext cx="10515600" cy="3891280"/>
          </a:xfrm>
        </p:spPr>
        <p:txBody>
          <a:bodyPr>
            <a:noAutofit/>
          </a:bodyPr>
          <a:p>
            <a:r>
              <a:rPr lang="en-US" sz="3600"/>
              <a:t>To identify handwritten characters with the use of neural networks.</a:t>
            </a:r>
            <a:endParaRPr lang="en-US" sz="3600"/>
          </a:p>
          <a:p>
            <a:r>
              <a:rPr lang="en-US" sz="3600"/>
              <a:t> To construct suitable neural network and train it properly. </a:t>
            </a:r>
            <a:endParaRPr lang="en-US" sz="3600"/>
          </a:p>
          <a:p>
            <a:r>
              <a:rPr lang="en-US" sz="3600"/>
              <a:t>The program should be able to extract the characters one by one and map the target output.</a:t>
            </a:r>
            <a:endParaRPr lang="en-US" sz="3600"/>
          </a:p>
        </p:txBody>
      </p:sp>
      <p:sp>
        <p:nvSpPr>
          <p:cNvPr id="6" name="Title 1"/>
          <p:cNvSpPr txBox="1"/>
          <p:nvPr/>
        </p:nvSpPr>
        <p:spPr>
          <a:xfrm>
            <a:off x="635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838200"/>
            <a:ext cx="10515600" cy="853440"/>
          </a:xfrm>
        </p:spPr>
        <p:txBody>
          <a:bodyPr/>
          <a:p>
            <a:pPr algn="ctr"/>
            <a:r>
              <a:rPr lang="en-US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685"/>
            <a:ext cx="10515600" cy="4368800"/>
          </a:xfrm>
        </p:spPr>
        <p:txBody>
          <a:bodyPr>
            <a:noAutofit/>
          </a:bodyPr>
          <a:p>
            <a:r>
              <a:rPr lang="en-US" sz="3000">
                <a:cs typeface="+mn-lt"/>
                <a:sym typeface="+mn-ea"/>
              </a:rPr>
              <a:t>Even in this digitalization era, we see documents and data being handwritten. These documents are hard to collect, transport, and preserve.</a:t>
            </a:r>
            <a:endParaRPr lang="en-US" sz="3000">
              <a:cs typeface="+mn-lt"/>
              <a:sym typeface="+mn-ea"/>
            </a:endParaRPr>
          </a:p>
          <a:p>
            <a:r>
              <a:rPr lang="en-US" sz="3000">
                <a:cs typeface="+mn-lt"/>
                <a:sym typeface="+mn-ea"/>
              </a:rPr>
              <a:t> So, many organizations employ people to store data in systems manually, which is both a time and resource-consuming process. </a:t>
            </a:r>
            <a:endParaRPr lang="en-US" sz="3000">
              <a:cs typeface="+mn-lt"/>
              <a:sym typeface="+mn-ea"/>
            </a:endParaRPr>
          </a:p>
          <a:p>
            <a:r>
              <a:rPr lang="en-US" sz="3000">
                <a:cs typeface="+mn-lt"/>
                <a:sym typeface="+mn-ea"/>
              </a:rPr>
              <a:t>Hence a requirement for automatic Handwritten Text Recognition system arises in order to recognize texts in scanned images.</a:t>
            </a:r>
            <a:endParaRPr lang="en-US" sz="3000">
              <a:cs typeface="+mn-lt"/>
            </a:endParaRPr>
          </a:p>
          <a:p>
            <a:endParaRPr lang="en-US" sz="3000">
              <a:cs typeface="+mn-lt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139825"/>
          </a:xfrm>
        </p:spPr>
        <p:txBody>
          <a:bodyPr/>
          <a:p>
            <a:pPr algn="ctr"/>
            <a:r>
              <a:rPr lang="en-US"/>
              <a:t>Literature Survey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382135"/>
          </a:xfrm>
        </p:spPr>
        <p:txBody>
          <a:bodyPr>
            <a:normAutofit/>
          </a:bodyPr>
          <a:p>
            <a:r>
              <a:rPr lang="en-US" sz="3000" i="1"/>
              <a:t>Pattern Recognition-Recognition of Handwritten Document Using Convolutional Neural Networks</a:t>
            </a:r>
            <a:r>
              <a:rPr lang="en-US" sz="3000"/>
              <a:t>, IEEE Conference.</a:t>
            </a:r>
            <a:endParaRPr lang="en-US" sz="3000"/>
          </a:p>
          <a:p>
            <a:r>
              <a:rPr lang="en-US" sz="3000"/>
              <a:t>Keywords - Pattern Recognition, Handwritten Documents Recognition, Convolutional Neural Networks(CNN) ,Deep Learning.</a:t>
            </a:r>
            <a:endParaRPr lang="en-US" sz="3000"/>
          </a:p>
          <a:p>
            <a:r>
              <a:rPr lang="en-US" sz="3000"/>
              <a:t>Conclusion : The Convolutional Neural Network (CNN) adds significant improvements to the approach of Handwritten Document Character Recognition. Deep learning offers most efficient methods to give a successful result in this system.</a:t>
            </a:r>
            <a:endParaRPr lang="en-US" sz="3000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3795"/>
            <a:ext cx="10515600" cy="1149350"/>
          </a:xfrm>
        </p:spPr>
        <p:txBody>
          <a:bodyPr/>
          <a:p>
            <a:pPr algn="ctr"/>
            <a:r>
              <a:rPr lang="en-US"/>
              <a:t>Issues in the Existing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8740"/>
            <a:ext cx="10515600" cy="3261995"/>
          </a:xfrm>
        </p:spPr>
        <p:txBody>
          <a:bodyPr>
            <a:normAutofit/>
          </a:bodyPr>
          <a:p>
            <a:r>
              <a:rPr lang="en-US">
                <a:cs typeface="+mn-lt"/>
              </a:rPr>
              <a:t>Not enough dataset is available to make accurate predictions.</a:t>
            </a:r>
            <a:endParaRPr lang="en-US">
              <a:cs typeface="+mn-lt"/>
            </a:endParaRPr>
          </a:p>
          <a:p>
            <a:r>
              <a:rPr lang="en-US">
                <a:cs typeface="+mn-lt"/>
                <a:sym typeface="+mn-ea"/>
              </a:rPr>
              <a:t>Accuracy of existing systems is lower.</a:t>
            </a:r>
            <a:endParaRPr lang="en-US">
              <a:cs typeface="+mn-lt"/>
            </a:endParaRPr>
          </a:p>
          <a:p>
            <a:r>
              <a:rPr lang="en-US">
                <a:cs typeface="+mn-lt"/>
              </a:rPr>
              <a:t>The issue is that there’s a wide range of handwriting – good and bad. This makes it tricky for programmers to provide enough examples of how every character might look. Plus, sometimes, characters look very similar, making it hard for a computer to recognise accurately.</a:t>
            </a:r>
            <a:endParaRPr lang="en-US">
              <a:cs typeface="+mn-lt"/>
            </a:endParaRPr>
          </a:p>
          <a:p>
            <a:endParaRPr lang="en-US">
              <a:cs typeface="+mn-lt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7130"/>
            <a:ext cx="10515600" cy="1005840"/>
          </a:xfrm>
        </p:spPr>
        <p:txBody>
          <a:bodyPr/>
          <a:p>
            <a:pPr algn="ctr"/>
            <a:r>
              <a:rPr lang="en-US"/>
              <a:t>Proposed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1900"/>
            <a:ext cx="10515600" cy="3543300"/>
          </a:xfrm>
        </p:spPr>
        <p:txBody>
          <a:bodyPr/>
          <a:p>
            <a:r>
              <a:rPr lang="en-US" sz="3600"/>
              <a:t>Using TensorFlow and neural networks, a model is made and trained in python.</a:t>
            </a:r>
            <a:endParaRPr lang="en-US" sz="3600"/>
          </a:p>
          <a:p>
            <a:r>
              <a:rPr lang="en-US" sz="3600"/>
              <a:t>An image of the Handwritten Text is fed to the system.</a:t>
            </a:r>
            <a:endParaRPr lang="en-US" sz="3600"/>
          </a:p>
          <a:p>
            <a:r>
              <a:rPr lang="en-US" sz="3600"/>
              <a:t>Using neural networks, the input text is processed and the recognized text is given as output along with the accuracy probabilty.</a:t>
            </a:r>
            <a:endParaRPr lang="en-US" sz="3600"/>
          </a:p>
        </p:txBody>
      </p:sp>
      <p:sp>
        <p:nvSpPr>
          <p:cNvPr id="6" name="Title 1"/>
          <p:cNvSpPr txBox="1"/>
          <p:nvPr/>
        </p:nvSpPr>
        <p:spPr>
          <a:xfrm>
            <a:off x="635" y="0"/>
            <a:ext cx="12190730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0415"/>
            <a:ext cx="10515600" cy="1045210"/>
          </a:xfrm>
        </p:spPr>
        <p:txBody>
          <a:bodyPr/>
          <a:p>
            <a:pPr algn="ctr"/>
            <a:r>
              <a:rPr lang="en-US"/>
              <a:t>System Architecture</a:t>
            </a:r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7825" y="1825625"/>
            <a:ext cx="8479155" cy="46342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890" y="778510"/>
            <a:ext cx="10515600" cy="1070610"/>
          </a:xfrm>
        </p:spPr>
        <p:txBody>
          <a:bodyPr/>
          <a:p>
            <a:pPr algn="ctr"/>
            <a:r>
              <a:rPr lang="en-US"/>
              <a:t>Functional Architecture</a:t>
            </a:r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635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3580" y="1642110"/>
            <a:ext cx="10650220" cy="49580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7110"/>
            <a:ext cx="10515600" cy="996315"/>
          </a:xfrm>
        </p:spPr>
        <p:txBody>
          <a:bodyPr/>
          <a:p>
            <a:pPr algn="ctr"/>
            <a:r>
              <a:rPr lang="en-US"/>
              <a:t>List of Packages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2335"/>
            <a:ext cx="10515600" cy="3945255"/>
          </a:xfrm>
        </p:spPr>
        <p:txBody>
          <a:bodyPr/>
          <a:p>
            <a:r>
              <a:rPr lang="en-US"/>
              <a:t>editdistance</a:t>
            </a:r>
            <a:endParaRPr lang="en-US"/>
          </a:p>
          <a:p>
            <a:r>
              <a:rPr lang="en-US"/>
              <a:t>lmdb</a:t>
            </a:r>
            <a:endParaRPr lang="en-US"/>
          </a:p>
          <a:p>
            <a:r>
              <a:rPr lang="en-US"/>
              <a:t>matplotlib</a:t>
            </a:r>
            <a:endParaRPr lang="en-US"/>
          </a:p>
          <a:p>
            <a:r>
              <a:rPr lang="en-US"/>
              <a:t>numpy</a:t>
            </a:r>
            <a:endParaRPr lang="en-US"/>
          </a:p>
          <a:p>
            <a:r>
              <a:rPr lang="en-US"/>
              <a:t>opencv</a:t>
            </a:r>
            <a:endParaRPr lang="en-US"/>
          </a:p>
          <a:p>
            <a:r>
              <a:rPr lang="en-US"/>
              <a:t>path</a:t>
            </a:r>
            <a:endParaRPr lang="en-US"/>
          </a:p>
          <a:p>
            <a:r>
              <a:rPr lang="en-US"/>
              <a:t>tensorflow</a:t>
            </a:r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12191365" cy="838200"/>
          </a:xfrm>
          <a:prstGeom prst="rect">
            <a:avLst/>
          </a:prstGeom>
        </p:spPr>
        <p:txBody>
          <a:bodyPr anchor="ctr"/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kumimoji="0" lang="en-US" sz="2000" kern="1200" cap="none" spc="0" normalizeH="0" baseline="0" noProof="0" dirty="0" err="1">
                <a:latin typeface="Arial Black" panose="020B0A04020102020204" pitchFamily="34" charset="0"/>
                <a:ea typeface="+mj-ea"/>
                <a:cs typeface="+mj-cs"/>
              </a:rPr>
              <a:t>Easwari</a:t>
            </a: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 Engineering College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Arial Black" panose="020B0A04020102020204" pitchFamily="34" charset="0"/>
                <a:ea typeface="+mj-ea"/>
                <a:cs typeface="+mj-cs"/>
              </a:rPr>
              <a:t>Department of Computer Science and </a:t>
            </a:r>
            <a:r>
              <a:rPr kumimoji="0" lang="en-US" sz="2000" kern="1200" cap="none" spc="0" normalizeH="0" baseline="0" noProof="0" dirty="0" smtClean="0">
                <a:latin typeface="Arial Black" panose="020B0A04020102020204" pitchFamily="34" charset="0"/>
                <a:ea typeface="+mj-ea"/>
                <a:cs typeface="+mj-cs"/>
              </a:rPr>
              <a:t>Engineering</a:t>
            </a:r>
            <a:endParaRPr kumimoji="0" lang="en-US" sz="2000" kern="1200" cap="none" spc="0" normalizeH="0" baseline="0" noProof="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Zeroth Review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3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5029</Words>
  <Application>WPS Presentation</Application>
  <PresentationFormat>Widescreen</PresentationFormat>
  <Paragraphs>288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Arial Black</vt:lpstr>
      <vt:lpstr>Calibri</vt:lpstr>
      <vt:lpstr>Microsoft YaHei</vt:lpstr>
      <vt:lpstr>Arial Unicode MS</vt:lpstr>
      <vt:lpstr>Calibri Light</vt:lpstr>
      <vt:lpstr>Office Theme</vt:lpstr>
      <vt:lpstr>1_Office Theme</vt:lpstr>
      <vt:lpstr>Handwritten Text Recognition with TensorFlow</vt:lpstr>
      <vt:lpstr>Objective</vt:lpstr>
      <vt:lpstr>Motivation</vt:lpstr>
      <vt:lpstr>Literature Survey</vt:lpstr>
      <vt:lpstr>Issues in the Existing Systems</vt:lpstr>
      <vt:lpstr>Proposed System</vt:lpstr>
      <vt:lpstr>System Architecture</vt:lpstr>
      <vt:lpstr>Functional Architecture</vt:lpstr>
      <vt:lpstr>List of Packages</vt:lpstr>
      <vt:lpstr>List of Modules</vt:lpstr>
      <vt:lpstr>Input and Output of System</vt:lpstr>
      <vt:lpstr>PowerPoint 演示文稿</vt:lpstr>
      <vt:lpstr>SamplePreprocessor.py </vt:lpstr>
      <vt:lpstr>DataLoader.py</vt:lpstr>
      <vt:lpstr>Model.py</vt:lpstr>
      <vt:lpstr>main.py</vt:lpstr>
      <vt:lpstr>System Requirements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Text Recognition with TensorFlow</dc:title>
  <dc:creator>saket</dc:creator>
  <cp:lastModifiedBy>saket</cp:lastModifiedBy>
  <cp:revision>15</cp:revision>
  <dcterms:created xsi:type="dcterms:W3CDTF">2021-04-26T18:05:00Z</dcterms:created>
  <dcterms:modified xsi:type="dcterms:W3CDTF">2021-10-08T07:04:17Z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05A2D44A686F46B089A05189E7F52C43</vt:lpwstr>
  </property>
</Properties>
</file>