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18" autoAdjust="0"/>
    <p:restoredTop sz="94660"/>
  </p:normalViewPr>
  <p:slideViewPr>
    <p:cSldViewPr snapToGrid="0">
      <p:cViewPr varScale="1">
        <p:scale>
          <a:sx n="22" d="100"/>
          <a:sy n="22" d="100"/>
        </p:scale>
        <p:origin x="21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38" name="PlaceHolder 2"/>
          <p:cNvSpPr>
            <a:spLocks noGrp="1"/>
          </p:cNvSpPr>
          <p:nvPr>
            <p:ph type="hdr"/>
          </p:nvPr>
        </p:nvSpPr>
        <p:spPr>
          <a:xfrm>
            <a:off x="0" y="0"/>
            <a:ext cx="3280680" cy="534240"/>
          </a:xfrm>
          <a:prstGeom prst="rect">
            <a:avLst/>
          </a:prstGeom>
        </p:spPr>
        <p:txBody>
          <a:bodyPr lIns="0" tIns="0" rIns="0" bIns="0"/>
          <a:lstStyle/>
          <a:p>
            <a:r>
              <a:rPr lang="en-IN" sz="1400" dirty="0">
                <a:latin typeface="Times New Roman"/>
              </a:rPr>
              <a:t>&lt;header&gt;</a:t>
            </a:r>
            <a:endParaRPr dirty="0"/>
          </a:p>
        </p:txBody>
      </p:sp>
      <p:sp>
        <p:nvSpPr>
          <p:cNvPr id="39" name="PlaceHolder 3"/>
          <p:cNvSpPr>
            <a:spLocks noGrp="1"/>
          </p:cNvSpPr>
          <p:nvPr>
            <p:ph type="dt"/>
          </p:nvPr>
        </p:nvSpPr>
        <p:spPr>
          <a:xfrm>
            <a:off x="4278960" y="0"/>
            <a:ext cx="3280680" cy="534240"/>
          </a:xfrm>
          <a:prstGeom prst="rect">
            <a:avLst/>
          </a:prstGeom>
        </p:spPr>
        <p:txBody>
          <a:bodyPr lIns="0" tIns="0" rIns="0" bIns="0"/>
          <a:lstStyle/>
          <a:p>
            <a:pPr algn="r"/>
            <a:r>
              <a:rPr lang="en-IN" sz="1400" dirty="0">
                <a:latin typeface="Times New Roman"/>
              </a:rPr>
              <a:t>&lt;date/time&gt;</a:t>
            </a:r>
            <a:endParaRPr dirty="0"/>
          </a:p>
        </p:txBody>
      </p:sp>
      <p:sp>
        <p:nvSpPr>
          <p:cNvPr id="40" name="PlaceHolder 4"/>
          <p:cNvSpPr>
            <a:spLocks noGrp="1"/>
          </p:cNvSpPr>
          <p:nvPr>
            <p:ph type="ftr"/>
          </p:nvPr>
        </p:nvSpPr>
        <p:spPr>
          <a:xfrm>
            <a:off x="0" y="10157400"/>
            <a:ext cx="3280680" cy="534240"/>
          </a:xfrm>
          <a:prstGeom prst="rect">
            <a:avLst/>
          </a:prstGeom>
        </p:spPr>
        <p:txBody>
          <a:bodyPr lIns="0" tIns="0" rIns="0" bIns="0" anchor="b"/>
          <a:lstStyle/>
          <a:p>
            <a:r>
              <a:rPr lang="en-IN" sz="1400" dirty="0">
                <a:latin typeface="Times New Roman"/>
              </a:rPr>
              <a:t>&lt;footer&gt;</a:t>
            </a:r>
            <a:endParaRPr dirty="0"/>
          </a:p>
        </p:txBody>
      </p:sp>
      <p:sp>
        <p:nvSpPr>
          <p:cNvPr id="41" name="PlaceHolder 5"/>
          <p:cNvSpPr>
            <a:spLocks noGrp="1"/>
          </p:cNvSpPr>
          <p:nvPr>
            <p:ph type="sldNum"/>
          </p:nvPr>
        </p:nvSpPr>
        <p:spPr>
          <a:xfrm>
            <a:off x="4278960" y="10157400"/>
            <a:ext cx="3280680" cy="534240"/>
          </a:xfrm>
          <a:prstGeom prst="rect">
            <a:avLst/>
          </a:prstGeom>
        </p:spPr>
        <p:txBody>
          <a:bodyPr lIns="0" tIns="0" rIns="0" bIns="0" anchor="b"/>
          <a:lstStyle/>
          <a:p>
            <a:pPr algn="r"/>
            <a:fld id="{745916E6-E8A7-45C8-B251-EDDD6AA60402}" type="slidenum">
              <a:rPr lang="en-IN" sz="1400">
                <a:latin typeface="Times New Roman"/>
              </a:rPr>
              <a:t>‹#›</a:t>
            </a:fld>
            <a:endParaRP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body"/>
          </p:nvPr>
        </p:nvSpPr>
        <p:spPr>
          <a:xfrm>
            <a:off x="685800" y="4343400"/>
            <a:ext cx="5486040" cy="4114440"/>
          </a:xfrm>
          <a:prstGeom prst="rect">
            <a:avLst/>
          </a:prstGeom>
        </p:spPr>
        <p:txBody>
          <a:bodyPr tIns="91440" bIns="91440"/>
          <a:lstStyle/>
          <a:p>
            <a:pPr>
              <a:lnSpc>
                <a:spcPct val="100000"/>
              </a:lnSpc>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25" name="PlaceHolder 2"/>
          <p:cNvSpPr>
            <a:spLocks noGrp="1"/>
          </p:cNvSpPr>
          <p:nvPr>
            <p:ph type="body"/>
          </p:nvPr>
        </p:nvSpPr>
        <p:spPr>
          <a:xfrm>
            <a:off x="2194560" y="7702560"/>
            <a:ext cx="39501720" cy="9106920"/>
          </a:xfrm>
          <a:prstGeom prst="rect">
            <a:avLst/>
          </a:prstGeom>
        </p:spPr>
        <p:txBody>
          <a:bodyPr lIns="0" tIns="0" rIns="0" bIns="0"/>
          <a:lstStyle/>
          <a:p>
            <a:endParaRPr/>
          </a:p>
        </p:txBody>
      </p:sp>
      <p:sp>
        <p:nvSpPr>
          <p:cNvPr id="26" name="PlaceHolder 3"/>
          <p:cNvSpPr>
            <a:spLocks noGrp="1"/>
          </p:cNvSpPr>
          <p:nvPr>
            <p:ph type="body"/>
          </p:nvPr>
        </p:nvSpPr>
        <p:spPr>
          <a:xfrm>
            <a:off x="2194560" y="17674920"/>
            <a:ext cx="39501720" cy="910692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28" name="PlaceHolder 2"/>
          <p:cNvSpPr>
            <a:spLocks noGrp="1"/>
          </p:cNvSpPr>
          <p:nvPr>
            <p:ph type="body"/>
          </p:nvPr>
        </p:nvSpPr>
        <p:spPr>
          <a:xfrm>
            <a:off x="2194560" y="7702560"/>
            <a:ext cx="19276560" cy="9106920"/>
          </a:xfrm>
          <a:prstGeom prst="rect">
            <a:avLst/>
          </a:prstGeom>
        </p:spPr>
        <p:txBody>
          <a:bodyPr lIns="0" tIns="0" rIns="0" bIns="0"/>
          <a:lstStyle/>
          <a:p>
            <a:endParaRPr/>
          </a:p>
        </p:txBody>
      </p:sp>
      <p:sp>
        <p:nvSpPr>
          <p:cNvPr id="29" name="PlaceHolder 3"/>
          <p:cNvSpPr>
            <a:spLocks noGrp="1"/>
          </p:cNvSpPr>
          <p:nvPr>
            <p:ph type="body"/>
          </p:nvPr>
        </p:nvSpPr>
        <p:spPr>
          <a:xfrm>
            <a:off x="22435200" y="7702560"/>
            <a:ext cx="19276560" cy="9106920"/>
          </a:xfrm>
          <a:prstGeom prst="rect">
            <a:avLst/>
          </a:prstGeom>
        </p:spPr>
        <p:txBody>
          <a:bodyPr lIns="0" tIns="0" rIns="0" bIns="0"/>
          <a:lstStyle/>
          <a:p>
            <a:endParaRPr/>
          </a:p>
        </p:txBody>
      </p:sp>
      <p:sp>
        <p:nvSpPr>
          <p:cNvPr id="30" name="PlaceHolder 4"/>
          <p:cNvSpPr>
            <a:spLocks noGrp="1"/>
          </p:cNvSpPr>
          <p:nvPr>
            <p:ph type="body"/>
          </p:nvPr>
        </p:nvSpPr>
        <p:spPr>
          <a:xfrm>
            <a:off x="22435200" y="17674920"/>
            <a:ext cx="19276560" cy="9106920"/>
          </a:xfrm>
          <a:prstGeom prst="rect">
            <a:avLst/>
          </a:prstGeom>
        </p:spPr>
        <p:txBody>
          <a:bodyPr lIns="0" tIns="0" rIns="0" bIns="0"/>
          <a:lstStyle/>
          <a:p>
            <a:endParaRPr/>
          </a:p>
        </p:txBody>
      </p:sp>
      <p:sp>
        <p:nvSpPr>
          <p:cNvPr id="31" name="PlaceHolder 5"/>
          <p:cNvSpPr>
            <a:spLocks noGrp="1"/>
          </p:cNvSpPr>
          <p:nvPr>
            <p:ph type="body"/>
          </p:nvPr>
        </p:nvSpPr>
        <p:spPr>
          <a:xfrm>
            <a:off x="2194560" y="17674920"/>
            <a:ext cx="19276560" cy="910692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33" name="PlaceHolder 2"/>
          <p:cNvSpPr>
            <a:spLocks noGrp="1"/>
          </p:cNvSpPr>
          <p:nvPr>
            <p:ph type="body"/>
          </p:nvPr>
        </p:nvSpPr>
        <p:spPr>
          <a:xfrm>
            <a:off x="2194560" y="7702560"/>
            <a:ext cx="39501720" cy="19092240"/>
          </a:xfrm>
          <a:prstGeom prst="rect">
            <a:avLst/>
          </a:prstGeom>
        </p:spPr>
        <p:txBody>
          <a:bodyPr lIns="0" tIns="0" rIns="0" bIns="0"/>
          <a:lstStyle/>
          <a:p>
            <a:endParaRPr/>
          </a:p>
        </p:txBody>
      </p:sp>
      <p:sp>
        <p:nvSpPr>
          <p:cNvPr id="34" name="PlaceHolder 3"/>
          <p:cNvSpPr>
            <a:spLocks noGrp="1"/>
          </p:cNvSpPr>
          <p:nvPr>
            <p:ph type="body"/>
          </p:nvPr>
        </p:nvSpPr>
        <p:spPr>
          <a:xfrm>
            <a:off x="2194560" y="7702560"/>
            <a:ext cx="39501720" cy="19092240"/>
          </a:xfrm>
          <a:prstGeom prst="rect">
            <a:avLst/>
          </a:prstGeom>
        </p:spPr>
        <p:txBody>
          <a:bodyPr lIns="0" tIns="0" rIns="0" bIns="0"/>
          <a:lstStyle/>
          <a:p>
            <a:endParaRPr/>
          </a:p>
        </p:txBody>
      </p:sp>
      <p:pic>
        <p:nvPicPr>
          <p:cNvPr id="35" name="Picture 34"/>
          <p:cNvPicPr/>
          <p:nvPr/>
        </p:nvPicPr>
        <p:blipFill>
          <a:blip r:embed="rId2"/>
          <a:stretch>
            <a:fillRect/>
          </a:stretch>
        </p:blipFill>
        <p:spPr>
          <a:xfrm>
            <a:off x="9980640" y="7702560"/>
            <a:ext cx="23928840" cy="19092240"/>
          </a:xfrm>
          <a:prstGeom prst="rect">
            <a:avLst/>
          </a:prstGeom>
          <a:ln>
            <a:noFill/>
          </a:ln>
        </p:spPr>
      </p:pic>
      <p:pic>
        <p:nvPicPr>
          <p:cNvPr id="36" name="Picture 35"/>
          <p:cNvPicPr/>
          <p:nvPr/>
        </p:nvPicPr>
        <p:blipFill>
          <a:blip r:embed="rId2"/>
          <a:stretch>
            <a:fillRect/>
          </a:stretch>
        </p:blipFill>
        <p:spPr>
          <a:xfrm>
            <a:off x="9980640" y="7702560"/>
            <a:ext cx="23928840" cy="190922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4" name="PlaceHolder 2"/>
          <p:cNvSpPr>
            <a:spLocks noGrp="1"/>
          </p:cNvSpPr>
          <p:nvPr>
            <p:ph type="subTitle"/>
          </p:nvPr>
        </p:nvSpPr>
        <p:spPr>
          <a:xfrm>
            <a:off x="2194560" y="7702560"/>
            <a:ext cx="39501720" cy="1909260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6" name="PlaceHolder 2"/>
          <p:cNvSpPr>
            <a:spLocks noGrp="1"/>
          </p:cNvSpPr>
          <p:nvPr>
            <p:ph type="body"/>
          </p:nvPr>
        </p:nvSpPr>
        <p:spPr>
          <a:xfrm>
            <a:off x="2194560" y="7702560"/>
            <a:ext cx="39501720" cy="190922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8" name="PlaceHolder 2"/>
          <p:cNvSpPr>
            <a:spLocks noGrp="1"/>
          </p:cNvSpPr>
          <p:nvPr>
            <p:ph type="body"/>
          </p:nvPr>
        </p:nvSpPr>
        <p:spPr>
          <a:xfrm>
            <a:off x="2194560" y="7702560"/>
            <a:ext cx="19276560" cy="19092240"/>
          </a:xfrm>
          <a:prstGeom prst="rect">
            <a:avLst/>
          </a:prstGeom>
        </p:spPr>
        <p:txBody>
          <a:bodyPr lIns="0" tIns="0" rIns="0" bIns="0"/>
          <a:lstStyle/>
          <a:p>
            <a:endParaRPr/>
          </a:p>
        </p:txBody>
      </p:sp>
      <p:sp>
        <p:nvSpPr>
          <p:cNvPr id="9" name="PlaceHolder 3"/>
          <p:cNvSpPr>
            <a:spLocks noGrp="1"/>
          </p:cNvSpPr>
          <p:nvPr>
            <p:ph type="body"/>
          </p:nvPr>
        </p:nvSpPr>
        <p:spPr>
          <a:xfrm>
            <a:off x="22435200" y="7702560"/>
            <a:ext cx="19276560" cy="190922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496160" y="4765320"/>
            <a:ext cx="40898520" cy="608940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13" name="PlaceHolder 2"/>
          <p:cNvSpPr>
            <a:spLocks noGrp="1"/>
          </p:cNvSpPr>
          <p:nvPr>
            <p:ph type="body"/>
          </p:nvPr>
        </p:nvSpPr>
        <p:spPr>
          <a:xfrm>
            <a:off x="2194560" y="7702560"/>
            <a:ext cx="19276560" cy="9106920"/>
          </a:xfrm>
          <a:prstGeom prst="rect">
            <a:avLst/>
          </a:prstGeom>
        </p:spPr>
        <p:txBody>
          <a:bodyPr lIns="0" tIns="0" rIns="0" bIns="0"/>
          <a:lstStyle/>
          <a:p>
            <a:endParaRPr/>
          </a:p>
        </p:txBody>
      </p:sp>
      <p:sp>
        <p:nvSpPr>
          <p:cNvPr id="14" name="PlaceHolder 3"/>
          <p:cNvSpPr>
            <a:spLocks noGrp="1"/>
          </p:cNvSpPr>
          <p:nvPr>
            <p:ph type="body"/>
          </p:nvPr>
        </p:nvSpPr>
        <p:spPr>
          <a:xfrm>
            <a:off x="2194560" y="17674920"/>
            <a:ext cx="19276560" cy="9106920"/>
          </a:xfrm>
          <a:prstGeom prst="rect">
            <a:avLst/>
          </a:prstGeom>
        </p:spPr>
        <p:txBody>
          <a:bodyPr lIns="0" tIns="0" rIns="0" bIns="0"/>
          <a:lstStyle/>
          <a:p>
            <a:endParaRPr/>
          </a:p>
        </p:txBody>
      </p:sp>
      <p:sp>
        <p:nvSpPr>
          <p:cNvPr id="15" name="PlaceHolder 4"/>
          <p:cNvSpPr>
            <a:spLocks noGrp="1"/>
          </p:cNvSpPr>
          <p:nvPr>
            <p:ph type="body"/>
          </p:nvPr>
        </p:nvSpPr>
        <p:spPr>
          <a:xfrm>
            <a:off x="22435200" y="7702560"/>
            <a:ext cx="19276560" cy="190922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17" name="PlaceHolder 2"/>
          <p:cNvSpPr>
            <a:spLocks noGrp="1"/>
          </p:cNvSpPr>
          <p:nvPr>
            <p:ph type="body"/>
          </p:nvPr>
        </p:nvSpPr>
        <p:spPr>
          <a:xfrm>
            <a:off x="2194560" y="7702560"/>
            <a:ext cx="19276560" cy="19092240"/>
          </a:xfrm>
          <a:prstGeom prst="rect">
            <a:avLst/>
          </a:prstGeom>
        </p:spPr>
        <p:txBody>
          <a:bodyPr lIns="0" tIns="0" rIns="0" bIns="0"/>
          <a:lstStyle/>
          <a:p>
            <a:endParaRPr/>
          </a:p>
        </p:txBody>
      </p:sp>
      <p:sp>
        <p:nvSpPr>
          <p:cNvPr id="18" name="PlaceHolder 3"/>
          <p:cNvSpPr>
            <a:spLocks noGrp="1"/>
          </p:cNvSpPr>
          <p:nvPr>
            <p:ph type="body"/>
          </p:nvPr>
        </p:nvSpPr>
        <p:spPr>
          <a:xfrm>
            <a:off x="22435200" y="7702560"/>
            <a:ext cx="19276560" cy="9106920"/>
          </a:xfrm>
          <a:prstGeom prst="rect">
            <a:avLst/>
          </a:prstGeom>
        </p:spPr>
        <p:txBody>
          <a:bodyPr lIns="0" tIns="0" rIns="0" bIns="0"/>
          <a:lstStyle/>
          <a:p>
            <a:endParaRPr/>
          </a:p>
        </p:txBody>
      </p:sp>
      <p:sp>
        <p:nvSpPr>
          <p:cNvPr id="19" name="PlaceHolder 4"/>
          <p:cNvSpPr>
            <a:spLocks noGrp="1"/>
          </p:cNvSpPr>
          <p:nvPr>
            <p:ph type="body"/>
          </p:nvPr>
        </p:nvSpPr>
        <p:spPr>
          <a:xfrm>
            <a:off x="22435200" y="17674920"/>
            <a:ext cx="19276560" cy="910692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21" name="PlaceHolder 2"/>
          <p:cNvSpPr>
            <a:spLocks noGrp="1"/>
          </p:cNvSpPr>
          <p:nvPr>
            <p:ph type="body"/>
          </p:nvPr>
        </p:nvSpPr>
        <p:spPr>
          <a:xfrm>
            <a:off x="2194560" y="7702560"/>
            <a:ext cx="19276560" cy="9106920"/>
          </a:xfrm>
          <a:prstGeom prst="rect">
            <a:avLst/>
          </a:prstGeom>
        </p:spPr>
        <p:txBody>
          <a:bodyPr lIns="0" tIns="0" rIns="0" bIns="0"/>
          <a:lstStyle/>
          <a:p>
            <a:endParaRPr/>
          </a:p>
        </p:txBody>
      </p:sp>
      <p:sp>
        <p:nvSpPr>
          <p:cNvPr id="22" name="PlaceHolder 3"/>
          <p:cNvSpPr>
            <a:spLocks noGrp="1"/>
          </p:cNvSpPr>
          <p:nvPr>
            <p:ph type="body"/>
          </p:nvPr>
        </p:nvSpPr>
        <p:spPr>
          <a:xfrm>
            <a:off x="22435200" y="7702560"/>
            <a:ext cx="19276560" cy="9106920"/>
          </a:xfrm>
          <a:prstGeom prst="rect">
            <a:avLst/>
          </a:prstGeom>
        </p:spPr>
        <p:txBody>
          <a:bodyPr lIns="0" tIns="0" rIns="0" bIns="0"/>
          <a:lstStyle/>
          <a:p>
            <a:endParaRPr/>
          </a:p>
        </p:txBody>
      </p:sp>
      <p:sp>
        <p:nvSpPr>
          <p:cNvPr id="23" name="PlaceHolder 4"/>
          <p:cNvSpPr>
            <a:spLocks noGrp="1"/>
          </p:cNvSpPr>
          <p:nvPr>
            <p:ph type="body"/>
          </p:nvPr>
        </p:nvSpPr>
        <p:spPr>
          <a:xfrm>
            <a:off x="2194560" y="17674920"/>
            <a:ext cx="39501720" cy="910692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1496160" y="4765320"/>
            <a:ext cx="40898520" cy="13136400"/>
          </a:xfrm>
          <a:prstGeom prst="rect">
            <a:avLst/>
          </a:prstGeom>
        </p:spPr>
        <p:txBody>
          <a:bodyPr lIns="487440" tIns="487440" rIns="487440" bIns="487440" anchor="b"/>
          <a:lstStyle/>
          <a:p>
            <a:r>
              <a:rPr lang="en-IN" sz="27700">
                <a:latin typeface="Arial"/>
              </a:rPr>
              <a:t>Click to edit the title text format</a:t>
            </a:r>
            <a:endParaRPr/>
          </a:p>
        </p:txBody>
      </p:sp>
      <p:sp>
        <p:nvSpPr>
          <p:cNvPr id="4" name="PlaceHolder 2"/>
          <p:cNvSpPr>
            <a:spLocks noGrp="1"/>
          </p:cNvSpPr>
          <p:nvPr>
            <p:ph type="sldNum"/>
          </p:nvPr>
        </p:nvSpPr>
        <p:spPr>
          <a:xfrm>
            <a:off x="40667760" y="29844720"/>
            <a:ext cx="2633400" cy="2518560"/>
          </a:xfrm>
          <a:prstGeom prst="rect">
            <a:avLst/>
          </a:prstGeom>
        </p:spPr>
        <p:txBody>
          <a:bodyPr lIns="487440" tIns="487440" rIns="487440" bIns="487440" anchor="ctr"/>
          <a:lstStyle/>
          <a:p>
            <a:pPr>
              <a:lnSpc>
                <a:spcPct val="100000"/>
              </a:lnSpc>
            </a:pPr>
            <a:fld id="{D947A323-11F2-46F4-9240-370675176F29}" type="slidenum">
              <a:rPr lang="en-IN" sz="1400">
                <a:solidFill>
                  <a:srgbClr val="000000"/>
                </a:solidFill>
                <a:latin typeface="Arial"/>
                <a:ea typeface="Arial"/>
              </a:rPr>
              <a:t>‹#›</a:t>
            </a:fld>
            <a:endParaRPr dirty="0"/>
          </a:p>
        </p:txBody>
      </p:sp>
      <p:sp>
        <p:nvSpPr>
          <p:cNvPr id="2" name="PlaceHolder 3"/>
          <p:cNvSpPr>
            <a:spLocks noGrp="1"/>
          </p:cNvSpPr>
          <p:nvPr>
            <p:ph type="body"/>
          </p:nvPr>
        </p:nvSpPr>
        <p:spPr>
          <a:xfrm>
            <a:off x="2194560" y="7702560"/>
            <a:ext cx="39501720" cy="19092240"/>
          </a:xfrm>
          <a:prstGeom prst="rect">
            <a:avLst/>
          </a:prstGeom>
        </p:spPr>
        <p:txBody>
          <a:bodyPr lIns="0" tIns="0" rIns="0" bIns="0"/>
          <a:lstStyle/>
          <a:p>
            <a:pPr>
              <a:buSzPct val="45000"/>
              <a:buFont typeface="StarSymbol"/>
              <a:buChar char=""/>
            </a:pPr>
            <a:r>
              <a:rPr lang="en-IN" sz="1400">
                <a:latin typeface="Arial"/>
              </a:rPr>
              <a:t>Click to edit the outline text format</a:t>
            </a:r>
            <a:endParaRPr/>
          </a:p>
          <a:p>
            <a:pPr lvl="1">
              <a:buSzPct val="75000"/>
              <a:buFont typeface="StarSymbol"/>
              <a:buChar char=""/>
            </a:pPr>
            <a:r>
              <a:rPr lang="en-IN" sz="1400">
                <a:latin typeface="Arial"/>
              </a:rPr>
              <a:t>Second Outline Level</a:t>
            </a:r>
            <a:endParaRPr/>
          </a:p>
          <a:p>
            <a:pPr lvl="2">
              <a:buSzPct val="45000"/>
              <a:buFont typeface="StarSymbol"/>
              <a:buChar char=""/>
            </a:pPr>
            <a:r>
              <a:rPr lang="en-IN" sz="1400">
                <a:latin typeface="Arial"/>
              </a:rPr>
              <a:t>Third Outline Level</a:t>
            </a:r>
            <a:endParaRPr/>
          </a:p>
          <a:p>
            <a:pPr lvl="3">
              <a:buSzPct val="75000"/>
              <a:buFont typeface="StarSymbol"/>
              <a:buChar char=""/>
            </a:pPr>
            <a:r>
              <a:rPr lang="en-IN" sz="14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
        <p:cNvGrpSpPr/>
        <p:nvPr/>
      </p:nvGrpSpPr>
      <p:grpSpPr>
        <a:xfrm>
          <a:off x="0" y="0"/>
          <a:ext cx="0" cy="0"/>
          <a:chOff x="0" y="0"/>
          <a:chExt cx="0" cy="0"/>
        </a:xfrm>
      </p:grpSpPr>
      <p:sp>
        <p:nvSpPr>
          <p:cNvPr id="42" name="CustomShape 1"/>
          <p:cNvSpPr/>
          <p:nvPr/>
        </p:nvSpPr>
        <p:spPr>
          <a:xfrm>
            <a:off x="5041440" y="940055"/>
            <a:ext cx="37851750" cy="4309920"/>
          </a:xfrm>
          <a:prstGeom prst="rect">
            <a:avLst/>
          </a:prstGeom>
          <a:solidFill>
            <a:schemeClr val="accent3">
              <a:lumMod val="75000"/>
            </a:schemeClr>
          </a:solidFill>
          <a:ln>
            <a:noFill/>
          </a:ln>
        </p:spPr>
        <p:txBody>
          <a:bodyPr/>
          <a:lstStyle/>
          <a:p>
            <a:endParaRPr lang="en-IN" dirty="0"/>
          </a:p>
        </p:txBody>
      </p:sp>
      <p:sp>
        <p:nvSpPr>
          <p:cNvPr id="43" name="CustomShape 2"/>
          <p:cNvSpPr/>
          <p:nvPr/>
        </p:nvSpPr>
        <p:spPr>
          <a:xfrm>
            <a:off x="1791360" y="911880"/>
            <a:ext cx="5025240" cy="4892040"/>
          </a:xfrm>
          <a:prstGeom prst="rect">
            <a:avLst/>
          </a:prstGeom>
          <a:solidFill>
            <a:srgbClr val="FFFFFF"/>
          </a:solidFill>
          <a:ln>
            <a:noFill/>
          </a:ln>
        </p:spPr>
      </p:sp>
      <p:sp>
        <p:nvSpPr>
          <p:cNvPr id="44" name="CustomShape 3"/>
          <p:cNvSpPr/>
          <p:nvPr/>
        </p:nvSpPr>
        <p:spPr>
          <a:xfrm>
            <a:off x="14910249" y="5536494"/>
            <a:ext cx="13879080" cy="26510040"/>
          </a:xfrm>
          <a:prstGeom prst="rect">
            <a:avLst/>
          </a:prstGeom>
          <a:solidFill>
            <a:srgbClr val="FFFFFF"/>
          </a:solidFill>
          <a:ln>
            <a:noFill/>
          </a:ln>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ea typeface="Calibri" panose="020F0502020204030204" pitchFamily="34" charset="0"/>
                <a:cs typeface="Times New Roman" panose="02020603050405020304" pitchFamily="18" charset="0"/>
              </a:rPr>
              <a:t>	</a:t>
            </a:r>
          </a:p>
          <a:p>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r>
              <a:rPr lang="en-IN" sz="2800" dirty="0">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800" dirty="0"/>
              <a:t>	</a:t>
            </a:r>
          </a:p>
          <a:p>
            <a:endParaRPr lang="en-IN" sz="2800" dirty="0"/>
          </a:p>
          <a:p>
            <a:endParaRPr lang="en-IN" sz="2800" dirty="0"/>
          </a:p>
          <a:p>
            <a:endParaRPr lang="en-IN" sz="2800" dirty="0"/>
          </a:p>
          <a:p>
            <a:pPr algn="just"/>
            <a:r>
              <a:rPr lang="en-IN" sz="2800" dirty="0"/>
              <a:t>	</a:t>
            </a:r>
            <a:endParaRPr lang="en-IN" dirty="0"/>
          </a:p>
        </p:txBody>
      </p:sp>
      <p:sp>
        <p:nvSpPr>
          <p:cNvPr id="45" name="CustomShape 4"/>
          <p:cNvSpPr/>
          <p:nvPr/>
        </p:nvSpPr>
        <p:spPr>
          <a:xfrm>
            <a:off x="896400" y="5536494"/>
            <a:ext cx="13879080" cy="26510040"/>
          </a:xfrm>
          <a:prstGeom prst="rect">
            <a:avLst/>
          </a:prstGeom>
          <a:solidFill>
            <a:srgbClr val="FFFFFF"/>
          </a:solidFill>
          <a:ln>
            <a:noFill/>
          </a:ln>
        </p:spPr>
        <p:txBody>
          <a:bodyPr/>
          <a:lstStyle/>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dirty="0">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6" name="CustomShape 5"/>
          <p:cNvSpPr/>
          <p:nvPr/>
        </p:nvSpPr>
        <p:spPr>
          <a:xfrm>
            <a:off x="28979575" y="5488893"/>
            <a:ext cx="13879080" cy="26510040"/>
          </a:xfrm>
          <a:prstGeom prst="rect">
            <a:avLst/>
          </a:prstGeom>
          <a:solidFill>
            <a:srgbClr val="FFFFFF"/>
          </a:solidFill>
          <a:ln>
            <a:noFill/>
          </a:ln>
        </p:spPr>
        <p:txBody>
          <a:bodyPr/>
          <a:lstStyle/>
          <a:p>
            <a:endParaRPr lang="en-IN" dirty="0"/>
          </a:p>
        </p:txBody>
      </p:sp>
      <p:sp>
        <p:nvSpPr>
          <p:cNvPr id="47" name="CustomShape 6"/>
          <p:cNvSpPr/>
          <p:nvPr/>
        </p:nvSpPr>
        <p:spPr>
          <a:xfrm>
            <a:off x="7738560" y="1882800"/>
            <a:ext cx="29207880" cy="2033640"/>
          </a:xfrm>
          <a:prstGeom prst="rect">
            <a:avLst/>
          </a:prstGeom>
          <a:noFill/>
          <a:ln>
            <a:noFill/>
          </a:ln>
        </p:spPr>
        <p:txBody>
          <a:bodyPr tIns="91440" bIns="91440"/>
          <a:lstStyle/>
          <a:p>
            <a:pPr>
              <a:lnSpc>
                <a:spcPct val="115000"/>
              </a:lnSpc>
            </a:pPr>
            <a:r>
              <a:rPr lang="en-IN" sz="7500" dirty="0">
                <a:solidFill>
                  <a:srgbClr val="FFFFFF"/>
                </a:solidFill>
                <a:latin typeface="Oswald"/>
              </a:rPr>
              <a:t>MENTAL HEALTH IN WORKPLACE</a:t>
            </a:r>
            <a:endParaRPr dirty="0"/>
          </a:p>
          <a:p>
            <a:pPr>
              <a:lnSpc>
                <a:spcPct val="100000"/>
              </a:lnSpc>
            </a:pPr>
            <a:endParaRPr dirty="0"/>
          </a:p>
        </p:txBody>
      </p:sp>
      <p:sp>
        <p:nvSpPr>
          <p:cNvPr id="48" name="CustomShape 7"/>
          <p:cNvSpPr/>
          <p:nvPr/>
        </p:nvSpPr>
        <p:spPr>
          <a:xfrm>
            <a:off x="7794000" y="3308400"/>
            <a:ext cx="34077240" cy="1230840"/>
          </a:xfrm>
          <a:prstGeom prst="rect">
            <a:avLst/>
          </a:prstGeom>
          <a:noFill/>
          <a:ln>
            <a:noFill/>
          </a:ln>
        </p:spPr>
        <p:txBody>
          <a:bodyPr tIns="91440" bIns="91440"/>
          <a:lstStyle/>
          <a:p>
            <a:pPr>
              <a:lnSpc>
                <a:spcPct val="115000"/>
              </a:lnSpc>
            </a:pPr>
            <a:r>
              <a:rPr lang="en-US" sz="5000" dirty="0">
                <a:solidFill>
                  <a:srgbClr val="FFFFFF"/>
                </a:solidFill>
                <a:latin typeface="Droid Serif"/>
                <a:ea typeface="Droid Serif"/>
              </a:rPr>
              <a:t>MTH-650, NORTHWOOD UNIVERSITY, MIDLAND, MI | MAR 2023</a:t>
            </a:r>
            <a:endParaRPr lang="en-US" dirty="0"/>
          </a:p>
          <a:p>
            <a:pPr>
              <a:lnSpc>
                <a:spcPct val="115000"/>
              </a:lnSpc>
            </a:pPr>
            <a:endParaRPr dirty="0"/>
          </a:p>
          <a:p>
            <a:pPr>
              <a:lnSpc>
                <a:spcPct val="100000"/>
              </a:lnSpc>
            </a:pPr>
            <a:endParaRPr dirty="0"/>
          </a:p>
          <a:p>
            <a:pPr>
              <a:lnSpc>
                <a:spcPct val="115000"/>
              </a:lnSpc>
            </a:pPr>
            <a:endParaRPr dirty="0"/>
          </a:p>
          <a:p>
            <a:pPr>
              <a:lnSpc>
                <a:spcPct val="100000"/>
              </a:lnSpc>
            </a:pPr>
            <a:endParaRPr dirty="0"/>
          </a:p>
        </p:txBody>
      </p:sp>
      <p:sp>
        <p:nvSpPr>
          <p:cNvPr id="49" name="CustomShape 8"/>
          <p:cNvSpPr/>
          <p:nvPr/>
        </p:nvSpPr>
        <p:spPr>
          <a:xfrm>
            <a:off x="24904080" y="3308400"/>
            <a:ext cx="12130920" cy="1230840"/>
          </a:xfrm>
          <a:prstGeom prst="rect">
            <a:avLst/>
          </a:prstGeom>
          <a:noFill/>
          <a:ln>
            <a:noFill/>
          </a:ln>
        </p:spPr>
        <p:txBody>
          <a:bodyPr tIns="91440" bIns="91440"/>
          <a:lstStyle/>
          <a:p>
            <a:pPr>
              <a:lnSpc>
                <a:spcPct val="115000"/>
              </a:lnSpc>
            </a:pPr>
            <a:endParaRPr dirty="0"/>
          </a:p>
          <a:p>
            <a:pPr>
              <a:lnSpc>
                <a:spcPct val="115000"/>
              </a:lnSpc>
            </a:pPr>
            <a:endParaRPr dirty="0"/>
          </a:p>
          <a:p>
            <a:pPr>
              <a:lnSpc>
                <a:spcPct val="115000"/>
              </a:lnSpc>
            </a:pPr>
            <a:endParaRPr dirty="0"/>
          </a:p>
          <a:p>
            <a:pPr>
              <a:lnSpc>
                <a:spcPct val="115000"/>
              </a:lnSpc>
            </a:pPr>
            <a:endParaRPr dirty="0"/>
          </a:p>
          <a:p>
            <a:pPr>
              <a:lnSpc>
                <a:spcPct val="100000"/>
              </a:lnSpc>
            </a:pPr>
            <a:endParaRPr dirty="0"/>
          </a:p>
          <a:p>
            <a:pPr>
              <a:lnSpc>
                <a:spcPct val="115000"/>
              </a:lnSpc>
            </a:pPr>
            <a:endParaRPr dirty="0"/>
          </a:p>
          <a:p>
            <a:pPr>
              <a:lnSpc>
                <a:spcPct val="100000"/>
              </a:lnSpc>
            </a:pPr>
            <a:endParaRPr dirty="0"/>
          </a:p>
        </p:txBody>
      </p:sp>
      <p:sp>
        <p:nvSpPr>
          <p:cNvPr id="50" name="CustomShape 9"/>
          <p:cNvSpPr/>
          <p:nvPr/>
        </p:nvSpPr>
        <p:spPr>
          <a:xfrm>
            <a:off x="1765183" y="10133702"/>
            <a:ext cx="11623320" cy="772571"/>
          </a:xfrm>
          <a:prstGeom prst="rect">
            <a:avLst/>
          </a:prstGeom>
          <a:noFill/>
          <a:ln>
            <a:noFill/>
          </a:ln>
        </p:spPr>
        <p:txBody>
          <a:bodyPr tIns="91440" bIns="91440"/>
          <a:lstStyle/>
          <a:p>
            <a:pPr>
              <a:lnSpc>
                <a:spcPct val="115000"/>
              </a:lnSpc>
            </a:pPr>
            <a:r>
              <a:rPr lang="en-US" sz="5400" b="1" dirty="0">
                <a:solidFill>
                  <a:srgbClr val="666666"/>
                </a:solidFill>
                <a:latin typeface="Oswald"/>
                <a:ea typeface="Oswald"/>
              </a:rPr>
              <a:t>Age and Gender wise Distribution </a:t>
            </a:r>
            <a:endParaRPr lang="en-US" dirty="0"/>
          </a:p>
          <a:p>
            <a:pPr>
              <a:lnSpc>
                <a:spcPct val="100000"/>
              </a:lnSpc>
            </a:pPr>
            <a:endParaRPr dirty="0"/>
          </a:p>
        </p:txBody>
      </p:sp>
      <p:sp>
        <p:nvSpPr>
          <p:cNvPr id="51" name="CustomShape 10"/>
          <p:cNvSpPr/>
          <p:nvPr/>
        </p:nvSpPr>
        <p:spPr>
          <a:xfrm>
            <a:off x="896400" y="31573800"/>
            <a:ext cx="13879080" cy="390960"/>
          </a:xfrm>
          <a:prstGeom prst="rect">
            <a:avLst/>
          </a:prstGeom>
          <a:solidFill>
            <a:schemeClr val="accent3">
              <a:lumMod val="75000"/>
            </a:schemeClr>
          </a:solidFill>
          <a:ln>
            <a:noFill/>
          </a:ln>
        </p:spPr>
      </p:sp>
      <p:sp>
        <p:nvSpPr>
          <p:cNvPr id="52" name="CustomShape 11"/>
          <p:cNvSpPr/>
          <p:nvPr/>
        </p:nvSpPr>
        <p:spPr>
          <a:xfrm>
            <a:off x="14907737" y="31572388"/>
            <a:ext cx="13879080" cy="390960"/>
          </a:xfrm>
          <a:prstGeom prst="rect">
            <a:avLst/>
          </a:prstGeom>
          <a:solidFill>
            <a:schemeClr val="accent3">
              <a:lumMod val="75000"/>
            </a:schemeClr>
          </a:solidFill>
          <a:ln>
            <a:noFill/>
          </a:ln>
        </p:spPr>
      </p:sp>
      <p:sp>
        <p:nvSpPr>
          <p:cNvPr id="53" name="CustomShape 12"/>
          <p:cNvSpPr/>
          <p:nvPr/>
        </p:nvSpPr>
        <p:spPr>
          <a:xfrm>
            <a:off x="28981453" y="31582174"/>
            <a:ext cx="13879080" cy="389547"/>
          </a:xfrm>
          <a:prstGeom prst="rect">
            <a:avLst/>
          </a:prstGeom>
          <a:solidFill>
            <a:schemeClr val="accent3">
              <a:lumMod val="75000"/>
            </a:schemeClr>
          </a:solidFill>
          <a:ln>
            <a:noFill/>
          </a:ln>
        </p:spPr>
      </p:sp>
      <p:sp>
        <p:nvSpPr>
          <p:cNvPr id="55" name="CustomShape 14"/>
          <p:cNvSpPr/>
          <p:nvPr/>
        </p:nvSpPr>
        <p:spPr>
          <a:xfrm>
            <a:off x="2039400" y="7718760"/>
            <a:ext cx="10285560" cy="6406200"/>
          </a:xfrm>
          <a:prstGeom prst="rect">
            <a:avLst/>
          </a:prstGeom>
          <a:noFill/>
          <a:ln>
            <a:noFill/>
          </a:ln>
        </p:spPr>
        <p:txBody>
          <a:bodyPr tIns="91440" bIns="91440"/>
          <a:lstStyle/>
          <a:p>
            <a:pPr>
              <a:lnSpc>
                <a:spcPct val="115000"/>
              </a:lnSpc>
            </a:pPr>
            <a:endParaRPr dirty="0"/>
          </a:p>
        </p:txBody>
      </p:sp>
      <p:sp>
        <p:nvSpPr>
          <p:cNvPr id="58" name="CustomShape 17"/>
          <p:cNvSpPr/>
          <p:nvPr/>
        </p:nvSpPr>
        <p:spPr>
          <a:xfrm>
            <a:off x="15808950" y="5716500"/>
            <a:ext cx="12539744" cy="1450800"/>
          </a:xfrm>
          <a:prstGeom prst="rect">
            <a:avLst/>
          </a:prstGeom>
          <a:noFill/>
          <a:ln>
            <a:noFill/>
          </a:ln>
        </p:spPr>
        <p:txBody>
          <a:bodyPr tIns="91440" bIns="91440"/>
          <a:lstStyle/>
          <a:p>
            <a:pPr>
              <a:lnSpc>
                <a:spcPct val="115000"/>
              </a:lnSpc>
            </a:pPr>
            <a:r>
              <a:rPr lang="en-IN" sz="5400" b="1" dirty="0">
                <a:solidFill>
                  <a:srgbClr val="666666"/>
                </a:solidFill>
                <a:latin typeface="Oswald"/>
                <a:ea typeface="Oswald"/>
              </a:rPr>
              <a:t>Workplace Attitude Towards Mental Health</a:t>
            </a:r>
            <a:endParaRPr dirty="0"/>
          </a:p>
          <a:p>
            <a:pPr>
              <a:lnSpc>
                <a:spcPct val="100000"/>
              </a:lnSpc>
            </a:pPr>
            <a:endParaRPr dirty="0"/>
          </a:p>
        </p:txBody>
      </p:sp>
      <p:sp>
        <p:nvSpPr>
          <p:cNvPr id="60" name="CustomShape 19"/>
          <p:cNvSpPr/>
          <p:nvPr/>
        </p:nvSpPr>
        <p:spPr>
          <a:xfrm>
            <a:off x="15918480" y="15268449"/>
            <a:ext cx="12108980" cy="1450800"/>
          </a:xfrm>
          <a:prstGeom prst="rect">
            <a:avLst/>
          </a:prstGeom>
          <a:noFill/>
          <a:ln>
            <a:noFill/>
          </a:ln>
        </p:spPr>
        <p:txBody>
          <a:bodyPr tIns="91440" bIns="91440"/>
          <a:lstStyle/>
          <a:p>
            <a:pPr>
              <a:lnSpc>
                <a:spcPct val="115000"/>
              </a:lnSpc>
            </a:pPr>
            <a:r>
              <a:rPr lang="en-IN" sz="5400" b="1" dirty="0">
                <a:solidFill>
                  <a:srgbClr val="666666"/>
                </a:solidFill>
                <a:latin typeface="Oswald"/>
              </a:rPr>
              <a:t>Effect of Mental Health Issues on Work</a:t>
            </a:r>
            <a:endParaRPr dirty="0"/>
          </a:p>
          <a:p>
            <a:pPr>
              <a:lnSpc>
                <a:spcPct val="100000"/>
              </a:lnSpc>
            </a:pPr>
            <a:endParaRPr dirty="0"/>
          </a:p>
        </p:txBody>
      </p:sp>
      <p:sp>
        <p:nvSpPr>
          <p:cNvPr id="62" name="CustomShape 21"/>
          <p:cNvSpPr/>
          <p:nvPr/>
        </p:nvSpPr>
        <p:spPr>
          <a:xfrm>
            <a:off x="15918479" y="22203487"/>
            <a:ext cx="12430213" cy="1450800"/>
          </a:xfrm>
          <a:prstGeom prst="rect">
            <a:avLst/>
          </a:prstGeom>
          <a:noFill/>
          <a:ln>
            <a:noFill/>
          </a:ln>
        </p:spPr>
        <p:txBody>
          <a:bodyPr tIns="91440" bIns="91440"/>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Those who experienced mental health issues categorically say that these issues significantly affect their productivity.</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endParaRPr dirty="0"/>
          </a:p>
        </p:txBody>
      </p:sp>
      <p:sp>
        <p:nvSpPr>
          <p:cNvPr id="64" name="CustomShape 23"/>
          <p:cNvSpPr/>
          <p:nvPr/>
        </p:nvSpPr>
        <p:spPr>
          <a:xfrm>
            <a:off x="30080295" y="5803920"/>
            <a:ext cx="10331105" cy="1450800"/>
          </a:xfrm>
          <a:prstGeom prst="rect">
            <a:avLst/>
          </a:prstGeom>
          <a:noFill/>
          <a:ln>
            <a:noFill/>
          </a:ln>
        </p:spPr>
        <p:txBody>
          <a:bodyPr tIns="91440" bIns="91440"/>
          <a:lstStyle/>
          <a:p>
            <a:pPr>
              <a:lnSpc>
                <a:spcPct val="115000"/>
              </a:lnSpc>
            </a:pPr>
            <a:r>
              <a:rPr lang="en-IN" sz="5400" b="1" dirty="0">
                <a:solidFill>
                  <a:srgbClr val="666666"/>
                </a:solidFill>
                <a:latin typeface="Oswald"/>
                <a:ea typeface="Oswald"/>
              </a:rPr>
              <a:t>Effect of Remote Work Policy</a:t>
            </a:r>
            <a:endParaRPr dirty="0"/>
          </a:p>
          <a:p>
            <a:pPr>
              <a:lnSpc>
                <a:spcPct val="100000"/>
              </a:lnSpc>
            </a:pPr>
            <a:endParaRPr dirty="0"/>
          </a:p>
        </p:txBody>
      </p:sp>
      <p:sp>
        <p:nvSpPr>
          <p:cNvPr id="65" name="CustomShape 24"/>
          <p:cNvSpPr/>
          <p:nvPr/>
        </p:nvSpPr>
        <p:spPr>
          <a:xfrm>
            <a:off x="15808950" y="28525476"/>
            <a:ext cx="12218510" cy="1920047"/>
          </a:xfrm>
          <a:prstGeom prst="rect">
            <a:avLst/>
          </a:prstGeom>
          <a:noFill/>
          <a:ln>
            <a:noFill/>
          </a:ln>
        </p:spPr>
        <p:txBody>
          <a:bodyPr tIns="91440" bIns="91440"/>
          <a:lstStyle/>
          <a:p>
            <a:pPr marL="0" marR="0" algn="just">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There is a positive correlation between employee Attitude and treatment. This indicates that a more open an employee about their mental health the greater are the chances that they take treatment and solve their issues, there by increasing productivity.</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pPr>
            <a:endParaRPr dirty="0"/>
          </a:p>
          <a:p>
            <a:pPr>
              <a:lnSpc>
                <a:spcPct val="115000"/>
              </a:lnSpc>
            </a:pPr>
            <a:endParaRPr dirty="0"/>
          </a:p>
          <a:p>
            <a:pPr>
              <a:lnSpc>
                <a:spcPct val="115000"/>
              </a:lnSpc>
            </a:pPr>
            <a:endParaRPr dirty="0"/>
          </a:p>
          <a:p>
            <a:pPr>
              <a:lnSpc>
                <a:spcPct val="115000"/>
              </a:lnSpc>
            </a:pPr>
            <a:endParaRPr dirty="0"/>
          </a:p>
          <a:p>
            <a:pPr>
              <a:lnSpc>
                <a:spcPct val="115000"/>
              </a:lnSpc>
            </a:pPr>
            <a:endParaRPr dirty="0"/>
          </a:p>
        </p:txBody>
      </p:sp>
      <p:sp>
        <p:nvSpPr>
          <p:cNvPr id="67" name="CustomShape 26"/>
          <p:cNvSpPr/>
          <p:nvPr/>
        </p:nvSpPr>
        <p:spPr>
          <a:xfrm>
            <a:off x="29937512" y="13253634"/>
            <a:ext cx="11697533" cy="1195748"/>
          </a:xfrm>
          <a:prstGeom prst="rect">
            <a:avLst/>
          </a:prstGeom>
          <a:noFill/>
          <a:ln>
            <a:noFill/>
          </a:ln>
        </p:spPr>
        <p:txBody>
          <a:bodyPr tIns="91440" bIns="91440"/>
          <a:lstStyle/>
          <a:p>
            <a:pPr algn="just">
              <a:lnSpc>
                <a:spcPct val="107000"/>
              </a:lnSpc>
              <a:spcAft>
                <a:spcPts val="6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From this we can reject the hypothesis that Remote work and Mental health issues are statistically related.</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8" name="CustomShape 27"/>
          <p:cNvSpPr/>
          <p:nvPr/>
        </p:nvSpPr>
        <p:spPr>
          <a:xfrm>
            <a:off x="29937512" y="14486311"/>
            <a:ext cx="11840316" cy="1450800"/>
          </a:xfrm>
          <a:prstGeom prst="rect">
            <a:avLst/>
          </a:prstGeom>
          <a:noFill/>
          <a:ln>
            <a:noFill/>
          </a:ln>
        </p:spPr>
        <p:txBody>
          <a:bodyPr tIns="91440" bIns="91440"/>
          <a:lstStyle/>
          <a:p>
            <a:pPr>
              <a:lnSpc>
                <a:spcPct val="115000"/>
              </a:lnSpc>
            </a:pPr>
            <a:r>
              <a:rPr lang="en-US" sz="5400" b="1" dirty="0">
                <a:solidFill>
                  <a:srgbClr val="666666"/>
                </a:solidFill>
                <a:latin typeface="Oswald"/>
              </a:rPr>
              <a:t>F</a:t>
            </a:r>
            <a:r>
              <a:rPr lang="en-IN" sz="5400" b="1" dirty="0">
                <a:solidFill>
                  <a:srgbClr val="666666"/>
                </a:solidFill>
                <a:latin typeface="Oswald"/>
              </a:rPr>
              <a:t>actors affecting Mental Health</a:t>
            </a:r>
            <a:endParaRPr dirty="0"/>
          </a:p>
        </p:txBody>
      </p:sp>
      <p:sp>
        <p:nvSpPr>
          <p:cNvPr id="69" name="CustomShape 28"/>
          <p:cNvSpPr/>
          <p:nvPr/>
        </p:nvSpPr>
        <p:spPr>
          <a:xfrm>
            <a:off x="29937511" y="23843056"/>
            <a:ext cx="12790485" cy="1689258"/>
          </a:xfrm>
          <a:prstGeom prst="rect">
            <a:avLst/>
          </a:prstGeom>
          <a:noFill/>
          <a:ln>
            <a:noFill/>
          </a:ln>
        </p:spPr>
        <p:txBody>
          <a:bodyPr tIns="91440" bIns="91440"/>
          <a:lstStyle/>
          <a:p>
            <a:pPr marL="133350" marR="685800" algn="just">
              <a:lnSpc>
                <a:spcPct val="107000"/>
              </a:lnSpc>
              <a:spcBef>
                <a:spcPts val="1800"/>
              </a:spcBef>
              <a:spcAft>
                <a:spcPts val="900"/>
              </a:spcAft>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Occurrence of mental issues is a function of age and family history but solving these issues depends on the attitude of the employees and the companies at which they work.</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0" name="CustomShape 29"/>
          <p:cNvSpPr/>
          <p:nvPr/>
        </p:nvSpPr>
        <p:spPr>
          <a:xfrm>
            <a:off x="896400" y="912239"/>
            <a:ext cx="894960" cy="4310611"/>
          </a:xfrm>
          <a:prstGeom prst="rect">
            <a:avLst/>
          </a:prstGeom>
          <a:solidFill>
            <a:schemeClr val="accent3"/>
          </a:solidFill>
          <a:ln>
            <a:noFill/>
          </a:ln>
        </p:spPr>
      </p:sp>
      <p:sp>
        <p:nvSpPr>
          <p:cNvPr id="72" name="CustomShape 30"/>
          <p:cNvSpPr/>
          <p:nvPr/>
        </p:nvSpPr>
        <p:spPr>
          <a:xfrm>
            <a:off x="879467" y="31997880"/>
            <a:ext cx="41996790" cy="920160"/>
          </a:xfrm>
          <a:prstGeom prst="rect">
            <a:avLst/>
          </a:prstGeom>
          <a:noFill/>
          <a:ln>
            <a:noFill/>
          </a:ln>
        </p:spPr>
        <p:txBody>
          <a:bodyPr tIns="91440" bIns="91440" anchor="ctr"/>
          <a:lstStyle/>
          <a:p>
            <a:pPr algn="r">
              <a:lnSpc>
                <a:spcPct val="115000"/>
              </a:lnSpc>
            </a:pPr>
            <a:r>
              <a:rPr lang="en-IN" sz="3200" dirty="0">
                <a:solidFill>
                  <a:srgbClr val="FFFFFF"/>
                </a:solidFill>
                <a:latin typeface="Droid Serif"/>
                <a:ea typeface="Droid Serif"/>
              </a:rPr>
              <a:t>This poster presentation  was prepared by Draksharam N V Priya Harshitha, Garimella Manoja, Gorla Venkata Saketh. </a:t>
            </a:r>
            <a:r>
              <a:rPr lang="en-IN" sz="3200" u="sng" dirty="0">
                <a:solidFill>
                  <a:srgbClr val="0097A7"/>
                </a:solidFill>
                <a:latin typeface="Droid Serif"/>
                <a:ea typeface="Droid Serif"/>
              </a:rPr>
              <a:t> </a:t>
            </a:r>
            <a:endParaRPr sz="3200" dirty="0"/>
          </a:p>
        </p:txBody>
      </p:sp>
      <p:pic>
        <p:nvPicPr>
          <p:cNvPr id="2" name="Picture 1" descr="Histogram of Age by treatMent">
            <a:extLst>
              <a:ext uri="{FF2B5EF4-FFF2-40B4-BE49-F238E27FC236}">
                <a16:creationId xmlns:a16="http://schemas.microsoft.com/office/drawing/2014/main" id="{2B127255-4640-ADB4-31CF-802476C9EBE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1360" y="12704321"/>
            <a:ext cx="11506196" cy="5386570"/>
          </a:xfrm>
          <a:prstGeom prst="rect">
            <a:avLst/>
          </a:prstGeom>
          <a:noFill/>
          <a:ln>
            <a:noFill/>
          </a:ln>
        </p:spPr>
      </p:pic>
      <p:pic>
        <p:nvPicPr>
          <p:cNvPr id="14" name="Picture 13" descr="Histogram of treatMent by Gender">
            <a:extLst>
              <a:ext uri="{FF2B5EF4-FFF2-40B4-BE49-F238E27FC236}">
                <a16:creationId xmlns:a16="http://schemas.microsoft.com/office/drawing/2014/main" id="{DF43F561-E0DB-00C6-1A12-F10EA64E69A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91360" y="18431564"/>
            <a:ext cx="11506196" cy="5707246"/>
          </a:xfrm>
          <a:prstGeom prst="rect">
            <a:avLst/>
          </a:prstGeom>
          <a:noFill/>
          <a:ln>
            <a:noFill/>
          </a:ln>
        </p:spPr>
      </p:pic>
      <p:pic>
        <p:nvPicPr>
          <p:cNvPr id="15" name="Picture 14" descr="exporting">
            <a:extLst>
              <a:ext uri="{FF2B5EF4-FFF2-40B4-BE49-F238E27FC236}">
                <a16:creationId xmlns:a16="http://schemas.microsoft.com/office/drawing/2014/main" id="{4E4AECEA-465F-7508-FF3F-6443A57638E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808951" y="8133301"/>
            <a:ext cx="12218510" cy="4626130"/>
          </a:xfrm>
          <a:prstGeom prst="rect">
            <a:avLst/>
          </a:prstGeom>
          <a:noFill/>
          <a:ln>
            <a:noFill/>
          </a:ln>
        </p:spPr>
      </p:pic>
      <p:pic>
        <p:nvPicPr>
          <p:cNvPr id="16" name="Picture 15" descr="Matrix Plot of work_interFere, treatMent">
            <a:extLst>
              <a:ext uri="{FF2B5EF4-FFF2-40B4-BE49-F238E27FC236}">
                <a16:creationId xmlns:a16="http://schemas.microsoft.com/office/drawing/2014/main" id="{2D6542E2-03ED-6EA3-0F5E-C2F3977C6EA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5918480" y="18728793"/>
            <a:ext cx="5870107" cy="3256936"/>
          </a:xfrm>
          <a:prstGeom prst="rect">
            <a:avLst/>
          </a:prstGeom>
          <a:noFill/>
          <a:ln>
            <a:noFill/>
          </a:ln>
        </p:spPr>
      </p:pic>
      <p:pic>
        <p:nvPicPr>
          <p:cNvPr id="18" name="Picture 17">
            <a:extLst>
              <a:ext uri="{FF2B5EF4-FFF2-40B4-BE49-F238E27FC236}">
                <a16:creationId xmlns:a16="http://schemas.microsoft.com/office/drawing/2014/main" id="{94A93272-9637-4CD2-3D4A-8AAA3056DC3C}"/>
              </a:ext>
            </a:extLst>
          </p:cNvPr>
          <p:cNvPicPr>
            <a:picLocks noChangeAspect="1"/>
          </p:cNvPicPr>
          <p:nvPr/>
        </p:nvPicPr>
        <p:blipFill>
          <a:blip r:embed="rId7"/>
          <a:stretch>
            <a:fillRect/>
          </a:stretch>
        </p:blipFill>
        <p:spPr>
          <a:xfrm>
            <a:off x="22342500" y="18598774"/>
            <a:ext cx="4316167" cy="1765064"/>
          </a:xfrm>
          <a:prstGeom prst="rect">
            <a:avLst/>
          </a:prstGeom>
        </p:spPr>
      </p:pic>
      <p:pic>
        <p:nvPicPr>
          <p:cNvPr id="19" name="Picture 18" descr="Matrix Plot of treatMent, Employee Attitude">
            <a:extLst>
              <a:ext uri="{FF2B5EF4-FFF2-40B4-BE49-F238E27FC236}">
                <a16:creationId xmlns:a16="http://schemas.microsoft.com/office/drawing/2014/main" id="{0EE6FA0E-256E-D091-D8E4-51111AE03F61}"/>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5808950" y="23510486"/>
            <a:ext cx="5902667" cy="4158703"/>
          </a:xfrm>
          <a:prstGeom prst="rect">
            <a:avLst/>
          </a:prstGeom>
          <a:noFill/>
          <a:ln>
            <a:noFill/>
          </a:ln>
        </p:spPr>
      </p:pic>
      <p:pic>
        <p:nvPicPr>
          <p:cNvPr id="21" name="Picture 20">
            <a:extLst>
              <a:ext uri="{FF2B5EF4-FFF2-40B4-BE49-F238E27FC236}">
                <a16:creationId xmlns:a16="http://schemas.microsoft.com/office/drawing/2014/main" id="{2D5FAF00-2D8D-7186-3540-696D72663375}"/>
              </a:ext>
            </a:extLst>
          </p:cNvPr>
          <p:cNvPicPr>
            <a:picLocks noChangeAspect="1"/>
          </p:cNvPicPr>
          <p:nvPr/>
        </p:nvPicPr>
        <p:blipFill>
          <a:blip r:embed="rId9"/>
          <a:stretch>
            <a:fillRect/>
          </a:stretch>
        </p:blipFill>
        <p:spPr>
          <a:xfrm>
            <a:off x="22342500" y="23480635"/>
            <a:ext cx="4515979" cy="1865631"/>
          </a:xfrm>
          <a:prstGeom prst="rect">
            <a:avLst/>
          </a:prstGeom>
        </p:spPr>
      </p:pic>
      <p:pic>
        <p:nvPicPr>
          <p:cNvPr id="23" name="Picture 22">
            <a:extLst>
              <a:ext uri="{FF2B5EF4-FFF2-40B4-BE49-F238E27FC236}">
                <a16:creationId xmlns:a16="http://schemas.microsoft.com/office/drawing/2014/main" id="{F9DBC48A-98BD-9C63-B92F-485AECEB6910}"/>
              </a:ext>
            </a:extLst>
          </p:cNvPr>
          <p:cNvPicPr>
            <a:picLocks noChangeAspect="1"/>
          </p:cNvPicPr>
          <p:nvPr/>
        </p:nvPicPr>
        <p:blipFill>
          <a:blip r:embed="rId10"/>
          <a:stretch>
            <a:fillRect/>
          </a:stretch>
        </p:blipFill>
        <p:spPr>
          <a:xfrm>
            <a:off x="29729256" y="8389119"/>
            <a:ext cx="7456344" cy="4869588"/>
          </a:xfrm>
          <a:prstGeom prst="rect">
            <a:avLst/>
          </a:prstGeom>
        </p:spPr>
      </p:pic>
      <p:sp>
        <p:nvSpPr>
          <p:cNvPr id="3" name="TextBox 2">
            <a:extLst>
              <a:ext uri="{FF2B5EF4-FFF2-40B4-BE49-F238E27FC236}">
                <a16:creationId xmlns:a16="http://schemas.microsoft.com/office/drawing/2014/main" id="{8C1022CA-B17A-E015-06E4-B73EF0B5DBD5}"/>
              </a:ext>
            </a:extLst>
          </p:cNvPr>
          <p:cNvSpPr txBox="1"/>
          <p:nvPr/>
        </p:nvSpPr>
        <p:spPr>
          <a:xfrm>
            <a:off x="15918480" y="16797408"/>
            <a:ext cx="12430214" cy="1384995"/>
          </a:xfrm>
          <a:prstGeom prst="rect">
            <a:avLst/>
          </a:prstGeom>
          <a:noFill/>
        </p:spPr>
        <p:txBody>
          <a:bodyPr wrap="square" rtlCol="0">
            <a:spAutoFit/>
          </a:bodyPr>
          <a:lstStyle/>
          <a:p>
            <a:pPr algn="just"/>
            <a:r>
              <a:rPr lang="en-IN" sz="2800" dirty="0">
                <a:latin typeface="Times New Roman" panose="02020603050405020304" pitchFamily="18" charset="0"/>
                <a:cs typeface="Times New Roman" panose="02020603050405020304" pitchFamily="18" charset="0"/>
              </a:rPr>
              <a:t>In an effort to understand the impact of mental health issues and employee attitude on work productivity, we correlated the employees who were undergoing treatment, their attitude and productivity and we found an important detail.</a:t>
            </a:r>
          </a:p>
        </p:txBody>
      </p:sp>
      <p:sp>
        <p:nvSpPr>
          <p:cNvPr id="5" name="TextBox 4">
            <a:extLst>
              <a:ext uri="{FF2B5EF4-FFF2-40B4-BE49-F238E27FC236}">
                <a16:creationId xmlns:a16="http://schemas.microsoft.com/office/drawing/2014/main" id="{71DFE83F-DF3F-0E5E-9259-D0415C89FF77}"/>
              </a:ext>
            </a:extLst>
          </p:cNvPr>
          <p:cNvSpPr txBox="1"/>
          <p:nvPr/>
        </p:nvSpPr>
        <p:spPr>
          <a:xfrm>
            <a:off x="15918480" y="12894209"/>
            <a:ext cx="12108980" cy="2677656"/>
          </a:xfrm>
          <a:prstGeom prst="rect">
            <a:avLst/>
          </a:prstGeom>
          <a:noFill/>
        </p:spPr>
        <p:txBody>
          <a:bodyPr wrap="square" rtlCol="0">
            <a:spAutoFit/>
          </a:bodyPr>
          <a:lstStyle/>
          <a:p>
            <a:pPr algn="just"/>
            <a:r>
              <a:rPr lang="en-US" sz="2800" dirty="0">
                <a:effectLst/>
                <a:latin typeface="Times New Roman" panose="02020603050405020304" pitchFamily="18" charset="0"/>
                <a:ea typeface="Calibri" panose="020F0502020204030204" pitchFamily="34" charset="0"/>
                <a:cs typeface="Times New Roman" panose="02020603050405020304" pitchFamily="18" charset="0"/>
              </a:rPr>
              <a:t>Employee Attitude is an indication of how open an employee is on discussing mental health issues.</a:t>
            </a:r>
          </a:p>
          <a:p>
            <a:pPr algn="just"/>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Company Attitude is an indication of how helpful a company is to solve mental health issues of its employees.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800" dirty="0"/>
          </a:p>
        </p:txBody>
      </p:sp>
      <p:pic>
        <p:nvPicPr>
          <p:cNvPr id="8" name="Picture 7">
            <a:extLst>
              <a:ext uri="{FF2B5EF4-FFF2-40B4-BE49-F238E27FC236}">
                <a16:creationId xmlns:a16="http://schemas.microsoft.com/office/drawing/2014/main" id="{92BF89EE-3D15-28D8-CE96-8460F5CCD62F}"/>
              </a:ext>
            </a:extLst>
          </p:cNvPr>
          <p:cNvPicPr>
            <a:picLocks noChangeAspect="1"/>
          </p:cNvPicPr>
          <p:nvPr/>
        </p:nvPicPr>
        <p:blipFill>
          <a:blip r:embed="rId11"/>
          <a:stretch>
            <a:fillRect/>
          </a:stretch>
        </p:blipFill>
        <p:spPr>
          <a:xfrm>
            <a:off x="1791360" y="24311697"/>
            <a:ext cx="3878522" cy="2663820"/>
          </a:xfrm>
          <a:prstGeom prst="rect">
            <a:avLst/>
          </a:prstGeom>
        </p:spPr>
      </p:pic>
      <p:sp>
        <p:nvSpPr>
          <p:cNvPr id="9" name="TextBox 8">
            <a:extLst>
              <a:ext uri="{FF2B5EF4-FFF2-40B4-BE49-F238E27FC236}">
                <a16:creationId xmlns:a16="http://schemas.microsoft.com/office/drawing/2014/main" id="{1F1F0878-76D2-1E33-92D1-396C1E321139}"/>
              </a:ext>
            </a:extLst>
          </p:cNvPr>
          <p:cNvSpPr txBox="1"/>
          <p:nvPr/>
        </p:nvSpPr>
        <p:spPr>
          <a:xfrm>
            <a:off x="21488400" y="16002000"/>
            <a:ext cx="914400" cy="914400"/>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4D71FF2A-38C6-6F00-36C9-F7D11548979A}"/>
              </a:ext>
            </a:extLst>
          </p:cNvPr>
          <p:cNvSpPr txBox="1"/>
          <p:nvPr/>
        </p:nvSpPr>
        <p:spPr>
          <a:xfrm>
            <a:off x="21488400" y="16002000"/>
            <a:ext cx="914400" cy="914400"/>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480A4DFA-1EFE-3574-2AFF-5903ECFAAA24}"/>
              </a:ext>
            </a:extLst>
          </p:cNvPr>
          <p:cNvSpPr txBox="1"/>
          <p:nvPr/>
        </p:nvSpPr>
        <p:spPr>
          <a:xfrm>
            <a:off x="1696376" y="5809364"/>
            <a:ext cx="11718303" cy="461665"/>
          </a:xfrm>
          <a:prstGeom prst="rect">
            <a:avLst/>
          </a:prstGeom>
          <a:noFill/>
        </p:spPr>
        <p:txBody>
          <a:bodyPr wrap="square" rtlCol="0">
            <a:spAutoFit/>
          </a:bodyPr>
          <a:lstStyle/>
          <a:p>
            <a:endParaRPr lang="en-IN" sz="2400" dirty="0"/>
          </a:p>
        </p:txBody>
      </p:sp>
      <p:sp>
        <p:nvSpPr>
          <p:cNvPr id="17" name="CustomShape 9">
            <a:extLst>
              <a:ext uri="{FF2B5EF4-FFF2-40B4-BE49-F238E27FC236}">
                <a16:creationId xmlns:a16="http://schemas.microsoft.com/office/drawing/2014/main" id="{8A7DB5E9-4F54-F72B-A467-828BCC56F86B}"/>
              </a:ext>
            </a:extLst>
          </p:cNvPr>
          <p:cNvSpPr/>
          <p:nvPr/>
        </p:nvSpPr>
        <p:spPr>
          <a:xfrm>
            <a:off x="1674236" y="5611416"/>
            <a:ext cx="11623320" cy="772571"/>
          </a:xfrm>
          <a:prstGeom prst="rect">
            <a:avLst/>
          </a:prstGeom>
          <a:noFill/>
          <a:ln>
            <a:noFill/>
          </a:ln>
        </p:spPr>
        <p:txBody>
          <a:bodyPr tIns="91440" bIns="91440"/>
          <a:lstStyle/>
          <a:p>
            <a:pPr>
              <a:lnSpc>
                <a:spcPct val="115000"/>
              </a:lnSpc>
            </a:pPr>
            <a:r>
              <a:rPr lang="en-US" sz="5400" b="1" dirty="0">
                <a:solidFill>
                  <a:srgbClr val="666666"/>
                </a:solidFill>
                <a:latin typeface="Oswald"/>
              </a:rPr>
              <a:t>Introduction</a:t>
            </a:r>
            <a:endParaRPr lang="en-US" dirty="0"/>
          </a:p>
          <a:p>
            <a:pPr>
              <a:lnSpc>
                <a:spcPct val="100000"/>
              </a:lnSpc>
            </a:pPr>
            <a:endParaRPr dirty="0"/>
          </a:p>
        </p:txBody>
      </p:sp>
      <p:sp>
        <p:nvSpPr>
          <p:cNvPr id="20" name="TextBox 19">
            <a:extLst>
              <a:ext uri="{FF2B5EF4-FFF2-40B4-BE49-F238E27FC236}">
                <a16:creationId xmlns:a16="http://schemas.microsoft.com/office/drawing/2014/main" id="{C6456CDC-4EE4-66F5-937C-7F7085D51F4E}"/>
              </a:ext>
            </a:extLst>
          </p:cNvPr>
          <p:cNvSpPr txBox="1"/>
          <p:nvPr/>
        </p:nvSpPr>
        <p:spPr>
          <a:xfrm>
            <a:off x="21488400" y="16002000"/>
            <a:ext cx="914400" cy="914400"/>
          </a:xfrm>
          <a:prstGeom prst="rect">
            <a:avLst/>
          </a:prstGeom>
          <a:noFill/>
        </p:spPr>
        <p:txBody>
          <a:bodyPr wrap="square" rtlCol="0">
            <a:spAutoFit/>
          </a:bodyPr>
          <a:lstStyle/>
          <a:p>
            <a:endParaRPr lang="en-IN" dirty="0"/>
          </a:p>
        </p:txBody>
      </p:sp>
      <p:sp>
        <p:nvSpPr>
          <p:cNvPr id="22" name="TextBox 21">
            <a:extLst>
              <a:ext uri="{FF2B5EF4-FFF2-40B4-BE49-F238E27FC236}">
                <a16:creationId xmlns:a16="http://schemas.microsoft.com/office/drawing/2014/main" id="{4C005D37-B612-29BD-C094-F862F73CE83A}"/>
              </a:ext>
            </a:extLst>
          </p:cNvPr>
          <p:cNvSpPr txBox="1"/>
          <p:nvPr/>
        </p:nvSpPr>
        <p:spPr>
          <a:xfrm>
            <a:off x="1768096" y="6697630"/>
            <a:ext cx="11718302" cy="3108543"/>
          </a:xfrm>
          <a:prstGeom prst="rect">
            <a:avLst/>
          </a:prstGeom>
          <a:noFill/>
        </p:spPr>
        <p:txBody>
          <a:bodyPr wrap="square" rtlCol="0">
            <a:spAutoFit/>
          </a:bodyPr>
          <a:lstStyle/>
          <a:p>
            <a:r>
              <a:rPr lang="en-US" sz="2800" dirty="0"/>
              <a:t>Mental health issues currently affect 10.7% (2017) and has been increasing at a rate of 13%. </a:t>
            </a:r>
          </a:p>
          <a:p>
            <a:endParaRPr lang="en-US" sz="2800" dirty="0"/>
          </a:p>
          <a:p>
            <a:r>
              <a:rPr lang="en-US" sz="2800" dirty="0"/>
              <a:t>In the context of workplace mental health has been some what neglected. This poster aims to understand the impact of mental health issues specifically on employees working in tech companies and how to improve this situation.</a:t>
            </a:r>
            <a:endParaRPr lang="en-IN" sz="2800" dirty="0"/>
          </a:p>
        </p:txBody>
      </p:sp>
      <p:sp>
        <p:nvSpPr>
          <p:cNvPr id="24" name="TextBox 23">
            <a:extLst>
              <a:ext uri="{FF2B5EF4-FFF2-40B4-BE49-F238E27FC236}">
                <a16:creationId xmlns:a16="http://schemas.microsoft.com/office/drawing/2014/main" id="{7453C0EE-F553-02B2-992D-972BDCCDD40F}"/>
              </a:ext>
            </a:extLst>
          </p:cNvPr>
          <p:cNvSpPr txBox="1"/>
          <p:nvPr/>
        </p:nvSpPr>
        <p:spPr>
          <a:xfrm>
            <a:off x="1791360" y="26696599"/>
            <a:ext cx="11506196" cy="4563557"/>
          </a:xfrm>
          <a:prstGeom prst="rect">
            <a:avLst/>
          </a:prstGeom>
          <a:noFill/>
        </p:spPr>
        <p:txBody>
          <a:bodyPr wrap="square" rtlCol="0">
            <a:spAutoFit/>
          </a:body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0 – No Treatment						</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1 – Treatment Taken</a:t>
            </a:r>
          </a:p>
          <a:p>
            <a:pPr>
              <a:lnSpc>
                <a:spcPct val="107000"/>
              </a:lnSpc>
              <a:spcAft>
                <a:spcPts val="800"/>
              </a:spcAft>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Mental issues are more evenly distributed across ages 20 to 40 and they are more likely to occur at higher ages. </a:t>
            </a: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Females have significantly higher chance of mental health issues when compared to male.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Special attention should be placed on these cohorts of people.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dirty="0"/>
          </a:p>
        </p:txBody>
      </p:sp>
      <p:sp>
        <p:nvSpPr>
          <p:cNvPr id="26" name="TextBox 25">
            <a:extLst>
              <a:ext uri="{FF2B5EF4-FFF2-40B4-BE49-F238E27FC236}">
                <a16:creationId xmlns:a16="http://schemas.microsoft.com/office/drawing/2014/main" id="{419813E7-3C73-1131-D02E-618617F15777}"/>
              </a:ext>
            </a:extLst>
          </p:cNvPr>
          <p:cNvSpPr txBox="1"/>
          <p:nvPr/>
        </p:nvSpPr>
        <p:spPr>
          <a:xfrm>
            <a:off x="23106120" y="20936324"/>
            <a:ext cx="184731" cy="369332"/>
          </a:xfrm>
          <a:prstGeom prst="rect">
            <a:avLst/>
          </a:prstGeom>
          <a:noFill/>
        </p:spPr>
        <p:txBody>
          <a:bodyPr wrap="none" rtlCol="0">
            <a:spAutoFit/>
          </a:bodyPr>
          <a:lstStyle/>
          <a:p>
            <a:endParaRPr lang="en-IN" dirty="0"/>
          </a:p>
        </p:txBody>
      </p:sp>
      <p:sp>
        <p:nvSpPr>
          <p:cNvPr id="27" name="TextBox 26">
            <a:extLst>
              <a:ext uri="{FF2B5EF4-FFF2-40B4-BE49-F238E27FC236}">
                <a16:creationId xmlns:a16="http://schemas.microsoft.com/office/drawing/2014/main" id="{1CBBE7FE-80A8-3675-D379-92C82ED06BBB}"/>
              </a:ext>
            </a:extLst>
          </p:cNvPr>
          <p:cNvSpPr txBox="1"/>
          <p:nvPr/>
        </p:nvSpPr>
        <p:spPr>
          <a:xfrm>
            <a:off x="1791360" y="11478132"/>
            <a:ext cx="11025026" cy="830997"/>
          </a:xfrm>
          <a:prstGeom prst="rect">
            <a:avLst/>
          </a:prstGeom>
          <a:noFill/>
        </p:spPr>
        <p:txBody>
          <a:bodyPr wrap="square" rtlCol="0">
            <a:spAutoFit/>
          </a:bodyPr>
          <a:lstStyle/>
          <a:p>
            <a:r>
              <a:rPr lang="en-US" sz="2400" dirty="0"/>
              <a:t>The general distribution of mental health issues across age group and genders helps us identify specific areas of focus.</a:t>
            </a:r>
            <a:endParaRPr lang="en-IN" sz="2400" dirty="0"/>
          </a:p>
        </p:txBody>
      </p:sp>
      <p:pic>
        <p:nvPicPr>
          <p:cNvPr id="29" name="Picture 28">
            <a:extLst>
              <a:ext uri="{FF2B5EF4-FFF2-40B4-BE49-F238E27FC236}">
                <a16:creationId xmlns:a16="http://schemas.microsoft.com/office/drawing/2014/main" id="{EDAAE572-EFA4-502D-8ED7-8019019F313D}"/>
              </a:ext>
            </a:extLst>
          </p:cNvPr>
          <p:cNvPicPr>
            <a:picLocks noChangeAspect="1"/>
          </p:cNvPicPr>
          <p:nvPr/>
        </p:nvPicPr>
        <p:blipFill>
          <a:blip r:embed="rId12"/>
          <a:stretch>
            <a:fillRect/>
          </a:stretch>
        </p:blipFill>
        <p:spPr>
          <a:xfrm>
            <a:off x="9454593" y="24375156"/>
            <a:ext cx="3842963" cy="2579330"/>
          </a:xfrm>
          <a:prstGeom prst="rect">
            <a:avLst/>
          </a:prstGeom>
        </p:spPr>
      </p:pic>
      <p:pic>
        <p:nvPicPr>
          <p:cNvPr id="35" name="Picture 34">
            <a:extLst>
              <a:ext uri="{FF2B5EF4-FFF2-40B4-BE49-F238E27FC236}">
                <a16:creationId xmlns:a16="http://schemas.microsoft.com/office/drawing/2014/main" id="{2268A8F1-B110-E759-72A4-988B88F1E5B8}"/>
              </a:ext>
            </a:extLst>
          </p:cNvPr>
          <p:cNvPicPr>
            <a:picLocks noChangeAspect="1"/>
          </p:cNvPicPr>
          <p:nvPr/>
        </p:nvPicPr>
        <p:blipFill>
          <a:blip r:embed="rId13"/>
          <a:stretch>
            <a:fillRect/>
          </a:stretch>
        </p:blipFill>
        <p:spPr>
          <a:xfrm>
            <a:off x="2524740" y="1052420"/>
            <a:ext cx="3187040" cy="4173890"/>
          </a:xfrm>
          <a:prstGeom prst="rect">
            <a:avLst/>
          </a:prstGeom>
        </p:spPr>
      </p:pic>
      <p:sp>
        <p:nvSpPr>
          <p:cNvPr id="36" name="TextBox 35">
            <a:extLst>
              <a:ext uri="{FF2B5EF4-FFF2-40B4-BE49-F238E27FC236}">
                <a16:creationId xmlns:a16="http://schemas.microsoft.com/office/drawing/2014/main" id="{9C268887-F5E0-E87F-28B0-B12468E57E3D}"/>
              </a:ext>
            </a:extLst>
          </p:cNvPr>
          <p:cNvSpPr txBox="1"/>
          <p:nvPr/>
        </p:nvSpPr>
        <p:spPr>
          <a:xfrm>
            <a:off x="30077051" y="7032570"/>
            <a:ext cx="11700777" cy="1384995"/>
          </a:xfrm>
          <a:prstGeom prst="rect">
            <a:avLst/>
          </a:prstGeom>
          <a:noFill/>
        </p:spPr>
        <p:txBody>
          <a:bodyPr wrap="square" rtlCol="0">
            <a:spAutoFit/>
          </a:bodyPr>
          <a:lstStyle/>
          <a:p>
            <a:r>
              <a:rPr lang="en-US" sz="2800" dirty="0"/>
              <a:t>Now a days with remote working policies being widely used, we tested the hypothesis that remote working has an impact on mental health issues.</a:t>
            </a:r>
            <a:endParaRPr lang="en-IN" sz="2800" dirty="0"/>
          </a:p>
        </p:txBody>
      </p:sp>
      <p:sp>
        <p:nvSpPr>
          <p:cNvPr id="37" name="TextBox 36">
            <a:extLst>
              <a:ext uri="{FF2B5EF4-FFF2-40B4-BE49-F238E27FC236}">
                <a16:creationId xmlns:a16="http://schemas.microsoft.com/office/drawing/2014/main" id="{00620C13-48CD-8B5D-2B5D-38077B4CAEE6}"/>
              </a:ext>
            </a:extLst>
          </p:cNvPr>
          <p:cNvSpPr txBox="1"/>
          <p:nvPr/>
        </p:nvSpPr>
        <p:spPr>
          <a:xfrm>
            <a:off x="15808950" y="6930041"/>
            <a:ext cx="12218510" cy="954107"/>
          </a:xfrm>
          <a:prstGeom prst="rect">
            <a:avLst/>
          </a:prstGeom>
          <a:noFill/>
        </p:spPr>
        <p:txBody>
          <a:bodyPr wrap="square" rtlCol="0">
            <a:spAutoFit/>
          </a:bodyPr>
          <a:lstStyle/>
          <a:p>
            <a:pPr algn="just"/>
            <a:r>
              <a:rPr lang="en-US" sz="2800" dirty="0">
                <a:effectLst/>
                <a:latin typeface="Times New Roman" panose="02020603050405020304" pitchFamily="18" charset="0"/>
                <a:ea typeface="Calibri" panose="020F0502020204030204" pitchFamily="34" charset="0"/>
                <a:cs typeface="Times New Roman" panose="02020603050405020304" pitchFamily="18" charset="0"/>
              </a:rPr>
              <a:t>Employees in companies with a positive and open attitude towards mental health are also 	open minded and less affected by mental health issues.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9" name="TextBox 38">
            <a:extLst>
              <a:ext uri="{FF2B5EF4-FFF2-40B4-BE49-F238E27FC236}">
                <a16:creationId xmlns:a16="http://schemas.microsoft.com/office/drawing/2014/main" id="{6EB2207C-A732-2E1E-4025-13D5DF96A35E}"/>
              </a:ext>
            </a:extLst>
          </p:cNvPr>
          <p:cNvSpPr txBox="1"/>
          <p:nvPr/>
        </p:nvSpPr>
        <p:spPr>
          <a:xfrm>
            <a:off x="29937511" y="15571865"/>
            <a:ext cx="11691821" cy="954107"/>
          </a:xfrm>
          <a:prstGeom prst="rect">
            <a:avLst/>
          </a:prstGeom>
          <a:noFill/>
        </p:spPr>
        <p:txBody>
          <a:bodyPr wrap="square" rtlCol="0">
            <a:spAutoFit/>
          </a:bodyPr>
          <a:lstStyle/>
          <a:p>
            <a:r>
              <a:rPr lang="en-US" sz="2800" dirty="0"/>
              <a:t>As a final step we tried to find all the major factors and their effect on mental health </a:t>
            </a:r>
            <a:endParaRPr lang="en-IN" sz="2800" dirty="0"/>
          </a:p>
        </p:txBody>
      </p:sp>
      <p:sp>
        <p:nvSpPr>
          <p:cNvPr id="41" name="CustomShape 27">
            <a:extLst>
              <a:ext uri="{FF2B5EF4-FFF2-40B4-BE49-F238E27FC236}">
                <a16:creationId xmlns:a16="http://schemas.microsoft.com/office/drawing/2014/main" id="{4E114B7E-FC02-6C9E-7834-C57173C7D934}"/>
              </a:ext>
            </a:extLst>
          </p:cNvPr>
          <p:cNvSpPr/>
          <p:nvPr/>
        </p:nvSpPr>
        <p:spPr>
          <a:xfrm>
            <a:off x="30077051" y="25811818"/>
            <a:ext cx="11840316" cy="1142668"/>
          </a:xfrm>
          <a:prstGeom prst="rect">
            <a:avLst/>
          </a:prstGeom>
          <a:noFill/>
          <a:ln>
            <a:noFill/>
          </a:ln>
        </p:spPr>
        <p:txBody>
          <a:bodyPr tIns="91440" bIns="91440"/>
          <a:lstStyle/>
          <a:p>
            <a:pPr>
              <a:lnSpc>
                <a:spcPct val="115000"/>
              </a:lnSpc>
            </a:pPr>
            <a:r>
              <a:rPr lang="en-US" sz="5400" b="1" dirty="0">
                <a:solidFill>
                  <a:srgbClr val="666666"/>
                </a:solidFill>
                <a:latin typeface="Oswald"/>
              </a:rPr>
              <a:t>Conclusion</a:t>
            </a:r>
            <a:endParaRPr dirty="0"/>
          </a:p>
        </p:txBody>
      </p:sp>
      <p:sp>
        <p:nvSpPr>
          <p:cNvPr id="56" name="TextBox 55">
            <a:extLst>
              <a:ext uri="{FF2B5EF4-FFF2-40B4-BE49-F238E27FC236}">
                <a16:creationId xmlns:a16="http://schemas.microsoft.com/office/drawing/2014/main" id="{52BDEF86-6DD1-E7D7-DDD3-96149F7DEF83}"/>
              </a:ext>
            </a:extLst>
          </p:cNvPr>
          <p:cNvSpPr txBox="1"/>
          <p:nvPr/>
        </p:nvSpPr>
        <p:spPr>
          <a:xfrm>
            <a:off x="30077051" y="27341124"/>
            <a:ext cx="11794189" cy="3108543"/>
          </a:xfrm>
          <a:prstGeom prst="rect">
            <a:avLst/>
          </a:prstGeom>
          <a:noFill/>
        </p:spPr>
        <p:txBody>
          <a:bodyPr wrap="square" rtlCol="0">
            <a:spAutoFit/>
          </a:bodyPr>
          <a:lstStyle/>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Through all these analysis we found a few significant areas of improvement to solve mental health issues at workplace.</a:t>
            </a:r>
          </a:p>
          <a:p>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r>
              <a:rPr lang="en-US" sz="2800" dirty="0">
                <a:latin typeface="Times New Roman" panose="02020603050405020304" pitchFamily="18" charset="0"/>
                <a:ea typeface="Calibri" panose="020F0502020204030204" pitchFamily="34" charset="0"/>
                <a:cs typeface="Times New Roman" panose="02020603050405020304" pitchFamily="18" charset="0"/>
              </a:rPr>
              <a:t>To do this, 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ompanies should take policies more aligned towards solving mental health issues specifically for female employees to improve working conditions and increase productivity.</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32" name="Picture 8" descr="holy family catholic church&#10;">
            <a:extLst>
              <a:ext uri="{FF2B5EF4-FFF2-40B4-BE49-F238E27FC236}">
                <a16:creationId xmlns:a16="http://schemas.microsoft.com/office/drawing/2014/main" id="{2D306FAB-5D67-5A91-8253-5A0B61D8C83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390970" y="801534"/>
            <a:ext cx="4734960" cy="473496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0">
            <a:extLst>
              <a:ext uri="{FF2B5EF4-FFF2-40B4-BE49-F238E27FC236}">
                <a16:creationId xmlns:a16="http://schemas.microsoft.com/office/drawing/2014/main" id="{6B26E941-E52E-AB8D-479B-42E7703F0804}"/>
              </a:ext>
            </a:extLst>
          </p:cNvPr>
          <p:cNvPicPr>
            <a:picLocks noChangeAspect="1"/>
          </p:cNvPicPr>
          <p:nvPr/>
        </p:nvPicPr>
        <p:blipFill>
          <a:blip r:embed="rId15"/>
          <a:stretch>
            <a:fillRect/>
          </a:stretch>
        </p:blipFill>
        <p:spPr>
          <a:xfrm>
            <a:off x="29937511" y="16898530"/>
            <a:ext cx="7276499" cy="2410037"/>
          </a:xfrm>
          <a:prstGeom prst="rect">
            <a:avLst/>
          </a:prstGeom>
        </p:spPr>
      </p:pic>
      <p:pic>
        <p:nvPicPr>
          <p:cNvPr id="73" name="Picture 72">
            <a:extLst>
              <a:ext uri="{FF2B5EF4-FFF2-40B4-BE49-F238E27FC236}">
                <a16:creationId xmlns:a16="http://schemas.microsoft.com/office/drawing/2014/main" id="{33DDEE20-C36B-9B87-2014-9C692D0BBFB0}"/>
              </a:ext>
            </a:extLst>
          </p:cNvPr>
          <p:cNvPicPr>
            <a:picLocks noChangeAspect="1"/>
          </p:cNvPicPr>
          <p:nvPr/>
        </p:nvPicPr>
        <p:blipFill>
          <a:blip r:embed="rId16"/>
          <a:stretch>
            <a:fillRect/>
          </a:stretch>
        </p:blipFill>
        <p:spPr>
          <a:xfrm>
            <a:off x="29937511" y="19142966"/>
            <a:ext cx="4153407" cy="2623499"/>
          </a:xfrm>
          <a:prstGeom prst="rect">
            <a:avLst/>
          </a:prstGeom>
        </p:spPr>
      </p:pic>
      <p:pic>
        <p:nvPicPr>
          <p:cNvPr id="76" name="Picture 75">
            <a:extLst>
              <a:ext uri="{FF2B5EF4-FFF2-40B4-BE49-F238E27FC236}">
                <a16:creationId xmlns:a16="http://schemas.microsoft.com/office/drawing/2014/main" id="{358964AA-BCFE-F937-6CF8-C966DB3BA08E}"/>
              </a:ext>
            </a:extLst>
          </p:cNvPr>
          <p:cNvPicPr>
            <a:picLocks noChangeAspect="1"/>
          </p:cNvPicPr>
          <p:nvPr/>
        </p:nvPicPr>
        <p:blipFill>
          <a:blip r:embed="rId17"/>
          <a:stretch>
            <a:fillRect/>
          </a:stretch>
        </p:blipFill>
        <p:spPr>
          <a:xfrm>
            <a:off x="30077051" y="21592114"/>
            <a:ext cx="5528278" cy="1521104"/>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858</TotalTime>
  <Words>512</Words>
  <Application>Microsoft Office PowerPoint</Application>
  <PresentationFormat>Custom</PresentationFormat>
  <Paragraphs>93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Droid Serif</vt:lpstr>
      <vt:lpstr>Oswald</vt:lpstr>
      <vt:lpstr>StarSymbol</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B</dc:creator>
  <cp:lastModifiedBy>Gorla, Venkata Saketh</cp:lastModifiedBy>
  <cp:revision>7</cp:revision>
  <dcterms:modified xsi:type="dcterms:W3CDTF">2023-02-28T05:56:11Z</dcterms:modified>
</cp:coreProperties>
</file>