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64" r:id="rId3"/>
    <p:sldId id="265" r:id="rId4"/>
    <p:sldId id="266" r:id="rId5"/>
    <p:sldId id="267"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11702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213392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21F464-5AEA-417F-B2CC-9A035A7C9B6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511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36860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21F464-5AEA-417F-B2CC-9A035A7C9B6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509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195253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7730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252977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289350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862BD-BF0A-47A0-9807-3550B06366D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2370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311017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862BD-BF0A-47A0-9807-3550B06366D6}"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199371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862BD-BF0A-47A0-9807-3550B06366D6}"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221895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862BD-BF0A-47A0-9807-3550B06366D6}"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385323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71056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862BD-BF0A-47A0-9807-3550B06366D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21F464-5AEA-417F-B2CC-9A035A7C9B68}" type="slidenum">
              <a:rPr lang="en-IN" smtClean="0"/>
              <a:t>‹#›</a:t>
            </a:fld>
            <a:endParaRPr lang="en-IN"/>
          </a:p>
        </p:txBody>
      </p:sp>
    </p:spTree>
    <p:extLst>
      <p:ext uri="{BB962C8B-B14F-4D97-AF65-F5344CB8AC3E}">
        <p14:creationId xmlns:p14="http://schemas.microsoft.com/office/powerpoint/2010/main" val="170390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A862BD-BF0A-47A0-9807-3550B06366D6}" type="datetimeFigureOut">
              <a:rPr lang="en-IN" smtClean="0"/>
              <a:t>09-10-2022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21F464-5AEA-417F-B2CC-9A035A7C9B68}" type="slidenum">
              <a:rPr lang="en-IN" smtClean="0"/>
              <a:t>‹#›</a:t>
            </a:fld>
            <a:endParaRPr lang="en-IN"/>
          </a:p>
        </p:txBody>
      </p:sp>
    </p:spTree>
    <p:extLst>
      <p:ext uri="{BB962C8B-B14F-4D97-AF65-F5344CB8AC3E}">
        <p14:creationId xmlns:p14="http://schemas.microsoft.com/office/powerpoint/2010/main" val="134031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283D-BD66-4A37-81F0-3E761024FDA0}"/>
              </a:ext>
            </a:extLst>
          </p:cNvPr>
          <p:cNvSpPr>
            <a:spLocks noGrp="1"/>
          </p:cNvSpPr>
          <p:nvPr>
            <p:ph type="title"/>
          </p:nvPr>
        </p:nvSpPr>
        <p:spPr>
          <a:xfrm>
            <a:off x="1648178" y="1000253"/>
            <a:ext cx="10148712" cy="4857494"/>
          </a:xfrm>
        </p:spPr>
        <p:txBody>
          <a:bodyPr>
            <a:normAutofit/>
          </a:bodyPr>
          <a:lstStyle/>
          <a:p>
            <a:pPr algn="l"/>
            <a:r>
              <a:rPr lang="en-US" sz="4400" b="1" dirty="0">
                <a:solidFill>
                  <a:schemeClr val="tx1">
                    <a:lumMod val="95000"/>
                  </a:schemeClr>
                </a:solidFill>
                <a:latin typeface="Algerian" panose="04020705040A02060702" pitchFamily="82" charset="0"/>
              </a:rPr>
              <a:t>NAME-</a:t>
            </a:r>
            <a:r>
              <a:rPr lang="en-US" sz="4400" b="1" dirty="0" err="1">
                <a:solidFill>
                  <a:schemeClr val="tx1">
                    <a:lumMod val="95000"/>
                  </a:schemeClr>
                </a:solidFill>
                <a:latin typeface="Algerian" panose="04020705040A02060702" pitchFamily="82" charset="0"/>
              </a:rPr>
              <a:t>Sujal</a:t>
            </a:r>
            <a:r>
              <a:rPr lang="en-US" sz="4400" b="1" dirty="0">
                <a:solidFill>
                  <a:schemeClr val="tx1">
                    <a:lumMod val="95000"/>
                  </a:schemeClr>
                </a:solidFill>
                <a:latin typeface="Algerian" panose="04020705040A02060702" pitchFamily="82" charset="0"/>
              </a:rPr>
              <a:t> Kishor </a:t>
            </a:r>
            <a:r>
              <a:rPr lang="en-US" sz="4400" b="1" dirty="0" err="1">
                <a:solidFill>
                  <a:schemeClr val="tx1">
                    <a:lumMod val="95000"/>
                  </a:schemeClr>
                </a:solidFill>
                <a:latin typeface="Algerian" panose="04020705040A02060702" pitchFamily="82" charset="0"/>
              </a:rPr>
              <a:t>gamare</a:t>
            </a:r>
            <a:br>
              <a:rPr lang="en-US" sz="4400" b="1" dirty="0">
                <a:solidFill>
                  <a:schemeClr val="tx1">
                    <a:lumMod val="95000"/>
                  </a:schemeClr>
                </a:solidFill>
                <a:highlight>
                  <a:srgbClr val="FFFF00"/>
                </a:highlight>
                <a:latin typeface="Algerian" panose="04020705040A02060702" pitchFamily="82" charset="0"/>
              </a:rPr>
            </a:br>
            <a:r>
              <a:rPr lang="en-US" sz="4400" b="1" dirty="0">
                <a:solidFill>
                  <a:schemeClr val="tx1">
                    <a:lumMod val="95000"/>
                  </a:schemeClr>
                </a:solidFill>
                <a:latin typeface="Algerian" panose="04020705040A02060702" pitchFamily="82" charset="0"/>
              </a:rPr>
              <a:t>class- </a:t>
            </a:r>
            <a:r>
              <a:rPr lang="en-US" sz="4400" b="1" dirty="0" err="1">
                <a:solidFill>
                  <a:schemeClr val="tx1">
                    <a:lumMod val="95000"/>
                  </a:schemeClr>
                </a:solidFill>
                <a:latin typeface="Algerian" panose="04020705040A02060702" pitchFamily="82" charset="0"/>
              </a:rPr>
              <a:t>sybsc</a:t>
            </a:r>
            <a:r>
              <a:rPr lang="en-US" sz="4400" b="1" dirty="0">
                <a:solidFill>
                  <a:schemeClr val="tx1">
                    <a:lumMod val="95000"/>
                  </a:schemeClr>
                </a:solidFill>
                <a:latin typeface="Algerian" panose="04020705040A02060702" pitchFamily="82" charset="0"/>
              </a:rPr>
              <a:t>-pc</a:t>
            </a:r>
            <a:br>
              <a:rPr lang="en-US" sz="4400" b="1" dirty="0">
                <a:solidFill>
                  <a:schemeClr val="tx1">
                    <a:lumMod val="95000"/>
                  </a:schemeClr>
                </a:solidFill>
                <a:highlight>
                  <a:srgbClr val="FFFF00"/>
                </a:highlight>
                <a:latin typeface="Algerian" panose="04020705040A02060702" pitchFamily="82" charset="0"/>
              </a:rPr>
            </a:br>
            <a:r>
              <a:rPr lang="en-US" sz="4400" b="1" dirty="0">
                <a:solidFill>
                  <a:schemeClr val="tx1">
                    <a:lumMod val="95000"/>
                  </a:schemeClr>
                </a:solidFill>
                <a:latin typeface="Algerian" panose="04020705040A02060702" pitchFamily="82" charset="0"/>
              </a:rPr>
              <a:t>prn no- 2021420295</a:t>
            </a:r>
            <a:br>
              <a:rPr lang="en-US" sz="4400" b="1" i="1" u="sng" dirty="0">
                <a:solidFill>
                  <a:schemeClr val="tx1">
                    <a:lumMod val="95000"/>
                  </a:schemeClr>
                </a:solidFill>
                <a:latin typeface="Algerian" panose="04020705040A02060702" pitchFamily="82" charset="0"/>
              </a:rPr>
            </a:br>
            <a:r>
              <a:rPr lang="en-US" sz="4400" b="1" i="1" u="sng" dirty="0">
                <a:solidFill>
                  <a:schemeClr val="tx1">
                    <a:lumMod val="95000"/>
                  </a:schemeClr>
                </a:solidFill>
                <a:latin typeface="Algerian" panose="04020705040A02060702" pitchFamily="82" charset="0"/>
              </a:rPr>
              <a:t>physics project paper-1</a:t>
            </a:r>
            <a:br>
              <a:rPr lang="en-US" dirty="0"/>
            </a:br>
            <a:r>
              <a:rPr lang="en-US" dirty="0"/>
              <a:t>  </a:t>
            </a:r>
            <a:endParaRPr lang="en-IN" dirty="0"/>
          </a:p>
        </p:txBody>
      </p:sp>
    </p:spTree>
    <p:extLst>
      <p:ext uri="{BB962C8B-B14F-4D97-AF65-F5344CB8AC3E}">
        <p14:creationId xmlns:p14="http://schemas.microsoft.com/office/powerpoint/2010/main" val="299540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B156-65FD-4FFA-AEEC-D7D3FA51A2BC}"/>
              </a:ext>
            </a:extLst>
          </p:cNvPr>
          <p:cNvSpPr>
            <a:spLocks noGrp="1"/>
          </p:cNvSpPr>
          <p:nvPr>
            <p:ph type="title"/>
          </p:nvPr>
        </p:nvSpPr>
        <p:spPr/>
        <p:txBody>
          <a:bodyPr>
            <a:normAutofit/>
          </a:bodyPr>
          <a:lstStyle/>
          <a:p>
            <a:pPr algn="ctr"/>
            <a:r>
              <a:rPr lang="en-US" sz="4800" b="1" u="sng" dirty="0" err="1">
                <a:solidFill>
                  <a:srgbClr val="FF0000"/>
                </a:solidFill>
                <a:latin typeface="Algerian" panose="04020705040A02060702" pitchFamily="82" charset="0"/>
              </a:rPr>
              <a:t>iNTRODUCTION</a:t>
            </a:r>
            <a:endParaRPr lang="en-IN" sz="4800" b="1" u="sng"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3A8880C-40AC-428E-87DE-977DA81627F1}"/>
              </a:ext>
            </a:extLst>
          </p:cNvPr>
          <p:cNvSpPr>
            <a:spLocks noGrp="1"/>
          </p:cNvSpPr>
          <p:nvPr>
            <p:ph sz="half" idx="1"/>
          </p:nvPr>
        </p:nvSpPr>
        <p:spPr/>
        <p:txBody>
          <a:bodyPr>
            <a:normAutofit fontScale="92500" lnSpcReduction="10000"/>
          </a:bodyPr>
          <a:lstStyle/>
          <a:p>
            <a:pPr marL="0" indent="0">
              <a:buNone/>
            </a:pPr>
            <a:r>
              <a:rPr lang="en-US" sz="3200" b="1" dirty="0">
                <a:solidFill>
                  <a:srgbClr val="FF0000"/>
                </a:solidFill>
                <a:latin typeface="Algerian" panose="04020705040A02060702" pitchFamily="82" charset="0"/>
              </a:rPr>
              <a:t>DIESEL </a:t>
            </a:r>
            <a:r>
              <a:rPr lang="en-US" sz="3200" b="1" dirty="0" err="1">
                <a:solidFill>
                  <a:srgbClr val="FF0000"/>
                </a:solidFill>
                <a:latin typeface="Algerian" panose="04020705040A02060702" pitchFamily="82" charset="0"/>
              </a:rPr>
              <a:t>ENGINe</a:t>
            </a:r>
            <a:endParaRPr lang="en-US" sz="3200" b="1" dirty="0">
              <a:solidFill>
                <a:srgbClr val="FF0000"/>
              </a:solidFill>
              <a:latin typeface="Algerian" panose="04020705040A02060702" pitchFamily="82" charset="0"/>
            </a:endParaRPr>
          </a:p>
          <a:p>
            <a:pPr marL="0" indent="0">
              <a:buNone/>
            </a:pPr>
            <a:r>
              <a:rPr lang="en-US" sz="1600" b="1" dirty="0">
                <a:solidFill>
                  <a:srgbClr val="FF0000"/>
                </a:solidFill>
                <a:latin typeface="Algerian" panose="04020705040A02060702" pitchFamily="82" charset="0"/>
              </a:rPr>
              <a:t>	</a:t>
            </a:r>
            <a:r>
              <a:rPr lang="en-US" sz="1600" b="1" dirty="0">
                <a:solidFill>
                  <a:schemeClr val="tx1">
                    <a:lumMod val="95000"/>
                  </a:schemeClr>
                </a:solidFill>
                <a:latin typeface="Algerian" panose="04020705040A02060702" pitchFamily="82" charset="0"/>
              </a:rPr>
              <a:t>T</a:t>
            </a:r>
            <a:r>
              <a:rPr lang="en-US" sz="1600" b="1" dirty="0">
                <a:solidFill>
                  <a:schemeClr val="tx1">
                    <a:lumMod val="95000"/>
                  </a:schemeClr>
                </a:solidFill>
              </a:rPr>
              <a:t>he diesel engine, named after RUDOLF DIESEL, It is an internal combustion process of a type of engine in which the burning of fuel is triggered by heat generated in compressing fuel.</a:t>
            </a:r>
          </a:p>
          <a:p>
            <a:pPr marL="0" indent="0">
              <a:buNone/>
            </a:pPr>
            <a:r>
              <a:rPr lang="en-US" sz="2800" b="1" dirty="0">
                <a:solidFill>
                  <a:srgbClr val="FF0000"/>
                </a:solidFill>
                <a:latin typeface="Algerian" panose="04020705040A02060702" pitchFamily="82" charset="0"/>
              </a:rPr>
              <a:t>FOUR PARTS –</a:t>
            </a:r>
          </a:p>
          <a:p>
            <a:r>
              <a:rPr lang="en-US" sz="2000" b="1" dirty="0">
                <a:solidFill>
                  <a:schemeClr val="tx1">
                    <a:lumMod val="95000"/>
                  </a:schemeClr>
                </a:solidFill>
              </a:rPr>
              <a:t>Suction Stroke</a:t>
            </a:r>
          </a:p>
          <a:p>
            <a:r>
              <a:rPr lang="en-US" sz="2000" b="1" dirty="0">
                <a:solidFill>
                  <a:schemeClr val="tx1">
                    <a:lumMod val="95000"/>
                  </a:schemeClr>
                </a:solidFill>
              </a:rPr>
              <a:t>Compression Stroke</a:t>
            </a:r>
          </a:p>
          <a:p>
            <a:r>
              <a:rPr lang="en-US" sz="2000" b="1" dirty="0">
                <a:solidFill>
                  <a:schemeClr val="tx1">
                    <a:lumMod val="95000"/>
                  </a:schemeClr>
                </a:solidFill>
              </a:rPr>
              <a:t>Working Stroke</a:t>
            </a:r>
          </a:p>
          <a:p>
            <a:r>
              <a:rPr lang="en-US" sz="2000" b="1" dirty="0">
                <a:solidFill>
                  <a:schemeClr val="tx1">
                    <a:lumMod val="95000"/>
                  </a:schemeClr>
                </a:solidFill>
              </a:rPr>
              <a:t>Exhaust Stroke</a:t>
            </a:r>
          </a:p>
        </p:txBody>
      </p:sp>
      <p:pic>
        <p:nvPicPr>
          <p:cNvPr id="6" name="Content Placeholder 5">
            <a:extLst>
              <a:ext uri="{FF2B5EF4-FFF2-40B4-BE49-F238E27FC236}">
                <a16:creationId xmlns:a16="http://schemas.microsoft.com/office/drawing/2014/main" id="{B1AAF7D2-BB48-4D5E-BCFB-756F18EC7D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8678" y="2125663"/>
            <a:ext cx="4118632" cy="3778250"/>
          </a:xfrm>
        </p:spPr>
      </p:pic>
    </p:spTree>
    <p:extLst>
      <p:ext uri="{BB962C8B-B14F-4D97-AF65-F5344CB8AC3E}">
        <p14:creationId xmlns:p14="http://schemas.microsoft.com/office/powerpoint/2010/main" val="82253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F5734-201C-4AC8-981E-1B5A6806718F}"/>
              </a:ext>
            </a:extLst>
          </p:cNvPr>
          <p:cNvSpPr>
            <a:spLocks noGrp="1"/>
          </p:cNvSpPr>
          <p:nvPr>
            <p:ph idx="1"/>
          </p:nvPr>
        </p:nvSpPr>
        <p:spPr>
          <a:xfrm>
            <a:off x="685800" y="1341912"/>
            <a:ext cx="10820400" cy="4876773"/>
          </a:xfrm>
        </p:spPr>
        <p:txBody>
          <a:bodyPr>
            <a:normAutofit lnSpcReduction="10000"/>
          </a:bodyPr>
          <a:lstStyle/>
          <a:p>
            <a:r>
              <a:rPr lang="en-US" sz="2400" dirty="0">
                <a:solidFill>
                  <a:srgbClr val="FF0000"/>
                </a:solidFill>
                <a:latin typeface="Algerian" panose="04020705040A02060702" pitchFamily="82" charset="0"/>
              </a:rPr>
              <a:t>SUCTION/INTAKE  STROKE </a:t>
            </a:r>
            <a:r>
              <a:rPr lang="en-US" dirty="0">
                <a:solidFill>
                  <a:srgbClr val="FF0000"/>
                </a:solidFill>
              </a:rPr>
              <a:t>–</a:t>
            </a:r>
          </a:p>
          <a:p>
            <a:pPr marL="457200" lvl="1" indent="0">
              <a:buNone/>
            </a:pPr>
            <a:r>
              <a:rPr lang="en-US" sz="1400" dirty="0"/>
              <a:t>Suction stroke starts when piston is at top dead center </a:t>
            </a:r>
          </a:p>
          <a:p>
            <a:pPr marL="457200" lvl="1" indent="0">
              <a:buNone/>
            </a:pPr>
            <a:r>
              <a:rPr lang="en-US" sz="1400" dirty="0"/>
              <a:t>And about to move downwards. The inlet value is open</a:t>
            </a:r>
          </a:p>
          <a:p>
            <a:pPr marL="457200" lvl="1" indent="0">
              <a:buNone/>
            </a:pPr>
            <a:r>
              <a:rPr lang="en-US" sz="1400" dirty="0"/>
              <a:t>At this time and the exhaust valve is closed.</a:t>
            </a:r>
          </a:p>
          <a:p>
            <a:pPr marL="457200" lvl="1" indent="0">
              <a:buNone/>
            </a:pPr>
            <a:r>
              <a:rPr lang="en-US" sz="1400" dirty="0"/>
              <a:t>	Due to the suction created by the motion of piston </a:t>
            </a:r>
          </a:p>
          <a:p>
            <a:pPr marL="457200" lvl="1" indent="0">
              <a:buNone/>
            </a:pPr>
            <a:r>
              <a:rPr lang="en-US" sz="1400" dirty="0"/>
              <a:t>	towards the motion BDC, Air alone is inducted </a:t>
            </a:r>
            <a:r>
              <a:rPr lang="en-US" sz="1400" dirty="0" err="1"/>
              <a:t>duri</a:t>
            </a:r>
            <a:r>
              <a:rPr lang="en-US" sz="1400" dirty="0"/>
              <a:t>-</a:t>
            </a:r>
          </a:p>
          <a:p>
            <a:pPr marL="457200" lvl="1" indent="0">
              <a:buNone/>
            </a:pPr>
            <a:r>
              <a:rPr lang="en-US" sz="1400" dirty="0"/>
              <a:t>	ng the Suction Stroke.</a:t>
            </a:r>
          </a:p>
          <a:p>
            <a:pPr lvl="1"/>
            <a:endParaRPr lang="en-US" sz="1400" dirty="0"/>
          </a:p>
          <a:p>
            <a:r>
              <a:rPr lang="en-US" sz="2400" b="1" dirty="0">
                <a:solidFill>
                  <a:srgbClr val="FF0000"/>
                </a:solidFill>
                <a:latin typeface="Algerian" panose="04020705040A02060702" pitchFamily="82" charset="0"/>
              </a:rPr>
              <a:t>COMPRESSION STROKE </a:t>
            </a:r>
            <a:r>
              <a:rPr lang="en-US" sz="2600" b="1" dirty="0">
                <a:solidFill>
                  <a:srgbClr val="FF0000"/>
                </a:solidFill>
                <a:latin typeface="Algerian" panose="04020705040A02060702" pitchFamily="82" charset="0"/>
              </a:rPr>
              <a:t>–</a:t>
            </a:r>
          </a:p>
          <a:p>
            <a:pPr marL="457200" lvl="1" indent="0">
              <a:buNone/>
            </a:pPr>
            <a:r>
              <a:rPr lang="en-US" sz="1400" dirty="0"/>
              <a:t>In compression stroke, Once piston reaches BDC &amp; moves </a:t>
            </a:r>
          </a:p>
          <a:p>
            <a:pPr marL="457200" lvl="1" indent="0">
              <a:buNone/>
            </a:pPr>
            <a:r>
              <a:rPr lang="en-US" sz="1400" dirty="0"/>
              <a:t>Back TDC, inlet valve will be closed. As the piston moves </a:t>
            </a:r>
          </a:p>
          <a:p>
            <a:pPr marL="457200" lvl="1" indent="0">
              <a:buNone/>
            </a:pPr>
            <a:r>
              <a:rPr lang="en-US" sz="1400" dirty="0"/>
              <a:t>towards TDC. It compress air inside the cylinder.</a:t>
            </a:r>
          </a:p>
          <a:p>
            <a:pPr marL="457200" lvl="1" indent="0">
              <a:buNone/>
            </a:pPr>
            <a:r>
              <a:rPr lang="en-US" sz="1400" dirty="0"/>
              <a:t>	Compression takes place hence it is called </a:t>
            </a:r>
          </a:p>
          <a:p>
            <a:pPr marL="457200" lvl="1" indent="0">
              <a:buNone/>
            </a:pPr>
            <a:r>
              <a:rPr lang="en-US" sz="1400" dirty="0"/>
              <a:t>	compression stroke.</a:t>
            </a:r>
          </a:p>
        </p:txBody>
      </p:sp>
    </p:spTree>
    <p:extLst>
      <p:ext uri="{BB962C8B-B14F-4D97-AF65-F5344CB8AC3E}">
        <p14:creationId xmlns:p14="http://schemas.microsoft.com/office/powerpoint/2010/main" val="102974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1E2D4-D6F0-487C-83E7-E786307AE3E1}"/>
              </a:ext>
            </a:extLst>
          </p:cNvPr>
          <p:cNvSpPr>
            <a:spLocks noGrp="1"/>
          </p:cNvSpPr>
          <p:nvPr>
            <p:ph idx="1"/>
          </p:nvPr>
        </p:nvSpPr>
        <p:spPr>
          <a:xfrm>
            <a:off x="685800" y="1377538"/>
            <a:ext cx="10820400" cy="4841147"/>
          </a:xfrm>
        </p:spPr>
        <p:txBody>
          <a:bodyPr>
            <a:normAutofit fontScale="92500" lnSpcReduction="10000"/>
          </a:bodyPr>
          <a:lstStyle/>
          <a:p>
            <a:r>
              <a:rPr lang="en-US" sz="2400" dirty="0">
                <a:solidFill>
                  <a:srgbClr val="FF0000"/>
                </a:solidFill>
                <a:latin typeface="Algerian" panose="04020705040A02060702" pitchFamily="82" charset="0"/>
              </a:rPr>
              <a:t>POWER STROKE –</a:t>
            </a:r>
          </a:p>
          <a:p>
            <a:pPr marL="457200" lvl="1" indent="0">
              <a:buNone/>
            </a:pPr>
            <a:r>
              <a:rPr lang="en-US" sz="1600" dirty="0"/>
              <a:t>In power stroke, Both the valves are closed. When </a:t>
            </a:r>
          </a:p>
          <a:p>
            <a:pPr marL="457200" lvl="1" indent="0">
              <a:buNone/>
            </a:pPr>
            <a:r>
              <a:rPr lang="en-US" sz="1600" dirty="0"/>
              <a:t>Piston reaches top of its stroke. The fuel is sprinkled by </a:t>
            </a:r>
          </a:p>
          <a:p>
            <a:pPr marL="457200" lvl="1" indent="0">
              <a:buNone/>
            </a:pPr>
            <a:r>
              <a:rPr lang="en-US" sz="1600" dirty="0"/>
              <a:t>The fuel injector and the fuel mixture is ignited.</a:t>
            </a:r>
          </a:p>
          <a:p>
            <a:pPr marL="457200" lvl="1" indent="0">
              <a:buNone/>
            </a:pPr>
            <a:r>
              <a:rPr lang="en-US" sz="1600" dirty="0"/>
              <a:t>	 High temperature &amp; pressure generated inside the</a:t>
            </a:r>
          </a:p>
          <a:p>
            <a:pPr marL="457200" lvl="1" indent="0">
              <a:buNone/>
            </a:pPr>
            <a:r>
              <a:rPr lang="en-US" sz="1600" dirty="0"/>
              <a:t>	 cylinder &amp; push down the piston to BDC. Hence it</a:t>
            </a:r>
          </a:p>
          <a:p>
            <a:pPr marL="457200" lvl="1" indent="0">
              <a:buNone/>
            </a:pPr>
            <a:r>
              <a:rPr lang="en-US" sz="1600" dirty="0"/>
              <a:t>	 known as power or expansion stroke.</a:t>
            </a:r>
          </a:p>
          <a:p>
            <a:pPr marL="0" indent="0">
              <a:buNone/>
            </a:pPr>
            <a:endParaRPr lang="en-IN" sz="1600" dirty="0">
              <a:solidFill>
                <a:srgbClr val="FF0000"/>
              </a:solidFill>
              <a:latin typeface="Algerian" panose="04020705040A02060702" pitchFamily="82" charset="0"/>
            </a:endParaRPr>
          </a:p>
          <a:p>
            <a:r>
              <a:rPr lang="en-IN" sz="2400" dirty="0">
                <a:solidFill>
                  <a:srgbClr val="FF0000"/>
                </a:solidFill>
                <a:latin typeface="Algerian" panose="04020705040A02060702" pitchFamily="82" charset="0"/>
              </a:rPr>
              <a:t>EXHAUST STROKE –</a:t>
            </a:r>
          </a:p>
          <a:p>
            <a:pPr marL="457200" lvl="1" indent="0">
              <a:buNone/>
            </a:pPr>
            <a:r>
              <a:rPr lang="en-IN" sz="1600" dirty="0"/>
              <a:t>In this stroke exhaust valve is opened when piston reaches</a:t>
            </a:r>
          </a:p>
          <a:p>
            <a:pPr marL="457200" lvl="1" indent="0">
              <a:buNone/>
            </a:pPr>
            <a:r>
              <a:rPr lang="en-IN" sz="1600" dirty="0"/>
              <a:t>To BDC &amp; moves to upward.</a:t>
            </a:r>
          </a:p>
          <a:p>
            <a:pPr marL="457200" lvl="1" indent="0">
              <a:buNone/>
            </a:pPr>
            <a:r>
              <a:rPr lang="en-IN" sz="1600" dirty="0"/>
              <a:t>	Piston pushes out the burnt gases to the atmosphere </a:t>
            </a:r>
          </a:p>
          <a:p>
            <a:pPr marL="457200" lvl="1" indent="0">
              <a:buNone/>
            </a:pPr>
            <a:r>
              <a:rPr lang="en-IN" sz="1600" dirty="0"/>
              <a:t>	through the exhaust valve. Hence called exhaust &amp;</a:t>
            </a:r>
          </a:p>
          <a:p>
            <a:pPr marL="457200" lvl="1" indent="0">
              <a:buNone/>
            </a:pPr>
            <a:r>
              <a:rPr lang="en-IN" sz="1600" dirty="0"/>
              <a:t>	the engine is ready to begin the cycle again.</a:t>
            </a:r>
          </a:p>
        </p:txBody>
      </p:sp>
    </p:spTree>
    <p:extLst>
      <p:ext uri="{BB962C8B-B14F-4D97-AF65-F5344CB8AC3E}">
        <p14:creationId xmlns:p14="http://schemas.microsoft.com/office/powerpoint/2010/main" val="277200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C2F7-E665-4583-887F-3B7ECD745F8E}"/>
              </a:ext>
            </a:extLst>
          </p:cNvPr>
          <p:cNvSpPr>
            <a:spLocks noGrp="1"/>
          </p:cNvSpPr>
          <p:nvPr>
            <p:ph type="title"/>
          </p:nvPr>
        </p:nvSpPr>
        <p:spPr>
          <a:xfrm>
            <a:off x="2325585" y="1263136"/>
            <a:ext cx="8610600" cy="1293028"/>
          </a:xfrm>
        </p:spPr>
        <p:txBody>
          <a:bodyPr>
            <a:normAutofit/>
          </a:bodyPr>
          <a:lstStyle/>
          <a:p>
            <a:pPr algn="l"/>
            <a:r>
              <a:rPr lang="en-US" sz="2000" dirty="0">
                <a:solidFill>
                  <a:srgbClr val="FF0000"/>
                </a:solidFill>
                <a:latin typeface="Algerian" panose="04020705040A02060702" pitchFamily="82" charset="0"/>
              </a:rPr>
              <a:t>The four stroke diesel engine is an internal  combustion engine in which the piston complete four separate stroke while operating one cycle.</a:t>
            </a:r>
            <a:endParaRPr lang="en-IN" sz="2000"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7499E0A2-394B-4444-A753-E66998C81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077" y="2422566"/>
            <a:ext cx="6320539" cy="3016333"/>
          </a:xfrm>
        </p:spPr>
      </p:pic>
    </p:spTree>
    <p:extLst>
      <p:ext uri="{BB962C8B-B14F-4D97-AF65-F5344CB8AC3E}">
        <p14:creationId xmlns:p14="http://schemas.microsoft.com/office/powerpoint/2010/main" val="271280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4237-3C71-4059-9146-A04E4547D492}"/>
              </a:ext>
            </a:extLst>
          </p:cNvPr>
          <p:cNvSpPr>
            <a:spLocks noGrp="1"/>
          </p:cNvSpPr>
          <p:nvPr>
            <p:ph type="title"/>
          </p:nvPr>
        </p:nvSpPr>
        <p:spPr>
          <a:xfrm>
            <a:off x="4011881" y="675900"/>
            <a:ext cx="8610600" cy="1293028"/>
          </a:xfrm>
        </p:spPr>
        <p:txBody>
          <a:bodyPr>
            <a:normAutofit/>
          </a:bodyPr>
          <a:lstStyle/>
          <a:p>
            <a:pPr algn="l"/>
            <a:r>
              <a:rPr lang="en-US" sz="2400" dirty="0">
                <a:solidFill>
                  <a:srgbClr val="FF0000"/>
                </a:solidFill>
                <a:latin typeface="+mn-lt"/>
              </a:rPr>
              <a:t>   </a:t>
            </a:r>
            <a:r>
              <a:rPr lang="en-US" sz="2400" dirty="0">
                <a:solidFill>
                  <a:srgbClr val="FF0000"/>
                </a:solidFill>
                <a:latin typeface="Algerian" panose="04020705040A02060702" pitchFamily="82" charset="0"/>
              </a:rPr>
              <a:t>ADVANTAGE &amp; DISADVANTAGE OF </a:t>
            </a:r>
            <a:br>
              <a:rPr lang="en-US" sz="2400" dirty="0">
                <a:solidFill>
                  <a:srgbClr val="FF0000"/>
                </a:solidFill>
                <a:latin typeface="Algerian" panose="04020705040A02060702" pitchFamily="82" charset="0"/>
              </a:rPr>
            </a:br>
            <a:r>
              <a:rPr lang="en-US" sz="2400" dirty="0">
                <a:solidFill>
                  <a:srgbClr val="FF0000"/>
                </a:solidFill>
                <a:latin typeface="Algerian" panose="04020705040A02060702" pitchFamily="82" charset="0"/>
              </a:rPr>
              <a:t>		DIESEL ENGINE</a:t>
            </a:r>
            <a:endParaRPr lang="en-IN" sz="24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DA6D6DB-975D-4622-A2C1-C5029386B7AA}"/>
              </a:ext>
            </a:extLst>
          </p:cNvPr>
          <p:cNvSpPr>
            <a:spLocks noGrp="1"/>
          </p:cNvSpPr>
          <p:nvPr>
            <p:ph sz="half" idx="1"/>
          </p:nvPr>
        </p:nvSpPr>
        <p:spPr/>
        <p:txBody>
          <a:bodyPr/>
          <a:lstStyle/>
          <a:p>
            <a:pPr marL="0" indent="0" algn="ctr">
              <a:buNone/>
            </a:pPr>
            <a:r>
              <a:rPr lang="en-US" dirty="0">
                <a:solidFill>
                  <a:srgbClr val="FF0000"/>
                </a:solidFill>
                <a:latin typeface="Algerian" panose="04020705040A02060702" pitchFamily="82" charset="0"/>
              </a:rPr>
              <a:t>ADVANTAGE</a:t>
            </a:r>
          </a:p>
          <a:p>
            <a:pPr>
              <a:buFont typeface="Wingdings" panose="05000000000000000000" pitchFamily="2" charset="2"/>
              <a:buChar char="v"/>
            </a:pPr>
            <a:r>
              <a:rPr lang="en-US" sz="2000" dirty="0"/>
              <a:t>Easy to manufacture &amp; low cost.</a:t>
            </a:r>
          </a:p>
          <a:p>
            <a:pPr>
              <a:buFont typeface="Wingdings" panose="05000000000000000000" pitchFamily="2" charset="2"/>
              <a:buChar char="v"/>
            </a:pPr>
            <a:r>
              <a:rPr lang="en-US" sz="2000" dirty="0"/>
              <a:t>Gives less torsional oscillation.</a:t>
            </a:r>
          </a:p>
          <a:p>
            <a:pPr>
              <a:buFont typeface="Wingdings" panose="05000000000000000000" pitchFamily="2" charset="2"/>
              <a:buChar char="v"/>
            </a:pPr>
            <a:r>
              <a:rPr lang="en-US" sz="2000" dirty="0"/>
              <a:t>Requires less spare parts.</a:t>
            </a:r>
          </a:p>
          <a:p>
            <a:pPr>
              <a:buFont typeface="Wingdings" panose="05000000000000000000" pitchFamily="2" charset="2"/>
              <a:buChar char="v"/>
            </a:pPr>
            <a:r>
              <a:rPr lang="en-US" sz="2000" dirty="0"/>
              <a:t>Easy for maintenance.</a:t>
            </a:r>
            <a:endParaRPr lang="en-IN" sz="2000" dirty="0"/>
          </a:p>
        </p:txBody>
      </p:sp>
      <p:sp>
        <p:nvSpPr>
          <p:cNvPr id="4" name="Content Placeholder 3">
            <a:extLst>
              <a:ext uri="{FF2B5EF4-FFF2-40B4-BE49-F238E27FC236}">
                <a16:creationId xmlns:a16="http://schemas.microsoft.com/office/drawing/2014/main" id="{4BBF5874-89DD-4138-9228-BC968447E39B}"/>
              </a:ext>
            </a:extLst>
          </p:cNvPr>
          <p:cNvSpPr>
            <a:spLocks noGrp="1"/>
          </p:cNvSpPr>
          <p:nvPr>
            <p:ph sz="half" idx="2"/>
          </p:nvPr>
        </p:nvSpPr>
        <p:spPr/>
        <p:txBody>
          <a:bodyPr/>
          <a:lstStyle/>
          <a:p>
            <a:pPr marL="0" indent="0" algn="ctr">
              <a:buNone/>
            </a:pPr>
            <a:r>
              <a:rPr lang="en-US" dirty="0">
                <a:solidFill>
                  <a:srgbClr val="FF0000"/>
                </a:solidFill>
                <a:latin typeface="Algerian" panose="04020705040A02060702" pitchFamily="82" charset="0"/>
              </a:rPr>
              <a:t>DISADVANTADE</a:t>
            </a:r>
          </a:p>
          <a:p>
            <a:pPr>
              <a:buFont typeface="Wingdings" panose="05000000000000000000" pitchFamily="2" charset="2"/>
              <a:buChar char="v"/>
            </a:pPr>
            <a:r>
              <a:rPr lang="en-US" sz="2000" dirty="0"/>
              <a:t>High fuel consumption.</a:t>
            </a:r>
          </a:p>
          <a:p>
            <a:pPr>
              <a:buFont typeface="Wingdings" panose="05000000000000000000" pitchFamily="2" charset="2"/>
              <a:buChar char="v"/>
            </a:pPr>
            <a:r>
              <a:rPr lang="en-US" sz="2000" dirty="0"/>
              <a:t>Consumers more lubricating oil.</a:t>
            </a:r>
          </a:p>
          <a:p>
            <a:pPr>
              <a:buFont typeface="Wingdings" panose="05000000000000000000" pitchFamily="2" charset="2"/>
              <a:buChar char="v"/>
            </a:pPr>
            <a:r>
              <a:rPr lang="en-US" sz="2000" dirty="0"/>
              <a:t> More wear &amp; tear of moving parts hence its gives loud noise. </a:t>
            </a:r>
            <a:endParaRPr lang="en-IN" sz="2000" dirty="0"/>
          </a:p>
        </p:txBody>
      </p:sp>
    </p:spTree>
    <p:extLst>
      <p:ext uri="{BB962C8B-B14F-4D97-AF65-F5344CB8AC3E}">
        <p14:creationId xmlns:p14="http://schemas.microsoft.com/office/powerpoint/2010/main" val="105089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B3D0-44B1-4217-BC87-B9C7A9849407}"/>
              </a:ext>
            </a:extLst>
          </p:cNvPr>
          <p:cNvSpPr>
            <a:spLocks noGrp="1"/>
          </p:cNvSpPr>
          <p:nvPr>
            <p:ph type="ctrTitle"/>
          </p:nvPr>
        </p:nvSpPr>
        <p:spPr>
          <a:xfrm>
            <a:off x="1371600" y="1117605"/>
            <a:ext cx="9448800" cy="685801"/>
          </a:xfrm>
        </p:spPr>
        <p:txBody>
          <a:bodyPr>
            <a:normAutofit/>
          </a:bodyPr>
          <a:lstStyle/>
          <a:p>
            <a:pPr algn="ctr"/>
            <a:r>
              <a:rPr lang="en-US" sz="2800" b="1" dirty="0">
                <a:solidFill>
                  <a:srgbClr val="FF0000"/>
                </a:solidFill>
                <a:latin typeface="Algerian" panose="04020705040A02060702" pitchFamily="82" charset="0"/>
              </a:rPr>
              <a:t>Conclusion </a:t>
            </a:r>
            <a:endParaRPr lang="en-IN" dirty="0"/>
          </a:p>
        </p:txBody>
      </p:sp>
      <p:sp>
        <p:nvSpPr>
          <p:cNvPr id="3" name="Subtitle 2">
            <a:extLst>
              <a:ext uri="{FF2B5EF4-FFF2-40B4-BE49-F238E27FC236}">
                <a16:creationId xmlns:a16="http://schemas.microsoft.com/office/drawing/2014/main" id="{82A61404-CF73-4B7F-8987-42568E2F31B7}"/>
              </a:ext>
            </a:extLst>
          </p:cNvPr>
          <p:cNvSpPr>
            <a:spLocks noGrp="1"/>
          </p:cNvSpPr>
          <p:nvPr>
            <p:ph type="subTitle" idx="1"/>
          </p:nvPr>
        </p:nvSpPr>
        <p:spPr>
          <a:xfrm>
            <a:off x="1371600" y="1866573"/>
            <a:ext cx="8704613" cy="3124854"/>
          </a:xfrm>
        </p:spPr>
        <p:txBody>
          <a:bodyPr>
            <a:normAutofit/>
          </a:bodyPr>
          <a:lstStyle/>
          <a:p>
            <a:r>
              <a:rPr lang="en-US" dirty="0"/>
              <a:t>When the piston reaches TDC at the end of end of the exhaust step, the cycle is Fully done. That mean, there are 4 process, suction step when piston moving down, compression step when piston moving up, burning step when piston moving down, the last in exhaust step when piston moving up, the final step is exhaust stroke piston will move down and it go to the next cycle.</a:t>
            </a:r>
          </a:p>
          <a:p>
            <a:r>
              <a:rPr lang="en-US" dirty="0"/>
              <a:t>  	</a:t>
            </a:r>
          </a:p>
          <a:p>
            <a:r>
              <a:rPr lang="en-US" sz="4400" b="1" i="1" dirty="0">
                <a:solidFill>
                  <a:srgbClr val="FF0000"/>
                </a:solidFill>
                <a:latin typeface="Algerian" panose="04020705040A02060702" pitchFamily="82" charset="0"/>
              </a:rPr>
              <a:t>                    THANK YOU</a:t>
            </a:r>
            <a:endParaRPr lang="en-IN" sz="4400" b="1" i="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82789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2C0F-8475-421D-8FBB-6F3D6886B6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9FFD8D-02C8-441F-8FA6-DCA880FE61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25808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119</TotalTime>
  <Words>459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Wingdings</vt:lpstr>
      <vt:lpstr>Wingdings 3</vt:lpstr>
      <vt:lpstr>Wisp</vt:lpstr>
      <vt:lpstr>NAME-Sujal Kishor gamare class- sybsc-pc prn no- 2021420295 physics project paper-1   </vt:lpstr>
      <vt:lpstr>iNTRODUCTION</vt:lpstr>
      <vt:lpstr>PowerPoint Presentation</vt:lpstr>
      <vt:lpstr>PowerPoint Presentation</vt:lpstr>
      <vt:lpstr>The four stroke diesel engine is an internal  combustion engine in which the piston complete four separate stroke while operating one cycle.</vt:lpstr>
      <vt:lpstr>   ADVANTAGE &amp; DISADVANTAGE OF    DIESEL ENGINE</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NAME-Sujal Kishor gamare class- sybsc-pc prn no- 2021420295 physics project paper-1   </dc:title>
  <dc:creator>saket jaiswar</dc:creator>
  <cp:lastModifiedBy>saket jaiswar</cp:lastModifiedBy>
  <cp:revision>1</cp:revision>
  <dcterms:created xsi:type="dcterms:W3CDTF">2022-09-04T14:03:08Z</dcterms:created>
  <dcterms:modified xsi:type="dcterms:W3CDTF">2022-10-10T06:32:49Z</dcterms:modified>
</cp:coreProperties>
</file>