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368" r:id="rId3"/>
    <p:sldId id="713" r:id="rId4"/>
    <p:sldId id="714" r:id="rId5"/>
    <p:sldId id="715" r:id="rId6"/>
    <p:sldId id="716" r:id="rId7"/>
    <p:sldId id="717" r:id="rId8"/>
    <p:sldId id="719" r:id="rId9"/>
    <p:sldId id="726" r:id="rId10"/>
    <p:sldId id="725" r:id="rId11"/>
    <p:sldId id="724" r:id="rId12"/>
    <p:sldId id="720" r:id="rId13"/>
    <p:sldId id="723" r:id="rId14"/>
    <p:sldId id="721" r:id="rId15"/>
    <p:sldId id="722" r:id="rId16"/>
    <p:sldId id="727" r:id="rId17"/>
    <p:sldId id="731" r:id="rId18"/>
    <p:sldId id="730" r:id="rId19"/>
    <p:sldId id="729" r:id="rId20"/>
    <p:sldId id="728" r:id="rId21"/>
    <p:sldId id="732" r:id="rId22"/>
    <p:sldId id="733" r:id="rId23"/>
    <p:sldId id="734" r:id="rId24"/>
    <p:sldId id="738" r:id="rId25"/>
    <p:sldId id="276" r:id="rId26"/>
    <p:sldId id="277" r:id="rId27"/>
    <p:sldId id="278" r:id="rId28"/>
    <p:sldId id="279" r:id="rId29"/>
    <p:sldId id="283" r:id="rId30"/>
    <p:sldId id="284" r:id="rId31"/>
    <p:sldId id="287" r:id="rId32"/>
    <p:sldId id="735" r:id="rId33"/>
    <p:sldId id="737" r:id="rId34"/>
    <p:sldId id="739" r:id="rId35"/>
    <p:sldId id="740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23" r:id="rId60"/>
    <p:sldId id="324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3792" autoAdjust="0"/>
  </p:normalViewPr>
  <p:slideViewPr>
    <p:cSldViewPr>
      <p:cViewPr varScale="1">
        <p:scale>
          <a:sx n="80" d="100"/>
          <a:sy n="80" d="100"/>
        </p:scale>
        <p:origin x="87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6D0C3-9C4E-44FF-9504-A430B6218B9E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BE21A-2958-499F-9203-FA6BCA29B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61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B6EF-6E78-4A0E-AAE2-1904A19094DF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B6EF-6E78-4A0E-AAE2-1904A19094DF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B6EF-6E78-4A0E-AAE2-1904A19094DF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B6EF-6E78-4A0E-AAE2-1904A19094DF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82CFB59B-5F63-4990-969E-0421492B2E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84138"/>
            <a:ext cx="990600" cy="990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B6EF-6E78-4A0E-AAE2-1904A19094DF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B6EF-6E78-4A0E-AAE2-1904A19094DF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B6EF-6E78-4A0E-AAE2-1904A19094DF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B6EF-6E78-4A0E-AAE2-1904A19094DF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B6EF-6E78-4A0E-AAE2-1904A19094DF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B6EF-6E78-4A0E-AAE2-1904A19094DF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B6EF-6E78-4A0E-AAE2-1904A19094DF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6B6EF-6E78-4A0E-AAE2-1904A19094DF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609600"/>
            <a:ext cx="6781800" cy="1371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DATA STRUCTURES USING C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	Lecture 1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066800" y="4659182"/>
            <a:ext cx="7772400" cy="19050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P. S.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Avadhani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Tech., PhD., F.I.E,FCSI, FAPAS.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Visiting Professor, Central University of Odisha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Former Director, IIIT, Agartala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Former Principal, AU College of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Andhra University, Visakhapatnam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301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892" y="-33981"/>
            <a:ext cx="1421606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1EC7B17-0D08-4178-9AD4-80F421E00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5146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B7D4-95AC-447C-8402-0FE8A000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449B7-7B31-4E1D-8FF0-7C93AD645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242" name="Picture 2" descr=" Data&#10;&#10;Structure&#10;&#10; The&#10;&#10;logical or mathematical model of a particular&#10;organization of data&#10;&#10; Choice&#10; It&#10;&#10;of a model de...">
            <a:extLst>
              <a:ext uri="{FF2B5EF4-FFF2-40B4-BE49-F238E27FC236}">
                <a16:creationId xmlns:a16="http://schemas.microsoft.com/office/drawing/2014/main" id="{E7451487-A6E7-4BF6-B396-C5503B41D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86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B7D4-95AC-447C-8402-0FE8A000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Structure</a:t>
            </a:r>
          </a:p>
        </p:txBody>
      </p:sp>
      <p:pic>
        <p:nvPicPr>
          <p:cNvPr id="11266" name="Picture 2" descr="Customer&#10;&#10;Salesperson&#10;&#10;Adams&#10;&#10;Smith&#10;&#10;Brown&#10;&#10;Ray&#10;&#10;Clark&#10;&#10;Jones&#10;&#10;Drew&#10;&#10;Ray&#10;&#10;Evans&#10;&#10;Smith&#10;&#10;Farmer&#10;&#10;Jones&#10;&#10;Geller&#10;&#10;Ray&#10;&#10;Hill&#10;&#10;...">
            <a:extLst>
              <a:ext uri="{FF2B5EF4-FFF2-40B4-BE49-F238E27FC236}">
                <a16:creationId xmlns:a16="http://schemas.microsoft.com/office/drawing/2014/main" id="{3DED37F2-0320-4885-89AF-EE231903B0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619999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88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B7D4-95AC-447C-8402-0FE8A000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( Array)</a:t>
            </a:r>
          </a:p>
        </p:txBody>
      </p:sp>
      <p:pic>
        <p:nvPicPr>
          <p:cNvPr id="12290" name="Picture 2" descr="Customer&#10;&#10;Pointer&#10;&#10;Salesperson&#10;&#10;Adams&#10;&#10;3&#10;&#10;Jones&#10;&#10;Brown&#10;&#10;2&#10;&#10;Ray&#10;&#10;Clark&#10;&#10;1&#10;&#10;Smith&#10;&#10;Drew&#10;&#10;2&#10;&#10;Evans&#10;&#10;3&#10;&#10;Farmer&#10;&#10;1&#10;&#10;Geller&#10;&#10;2&#10;&#10;...">
            <a:extLst>
              <a:ext uri="{FF2B5EF4-FFF2-40B4-BE49-F238E27FC236}">
                <a16:creationId xmlns:a16="http://schemas.microsoft.com/office/drawing/2014/main" id="{7A8EDD26-ADEC-463C-9947-DCED9573ED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41" y="1600200"/>
            <a:ext cx="602831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85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B7D4-95AC-447C-8402-0FE8A000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pic>
        <p:nvPicPr>
          <p:cNvPr id="13314" name="Picture 2" descr="Customer&#10;&#10;Pointer&#10;&#10;Salesperson&#10;&#10;Pointer&#10;&#10;Adams&#10;&#10;3&#10;&#10;Jones&#10;&#10;3,6&#10;&#10;Brown&#10;&#10;2&#10;&#10;Ray&#10;&#10;2,4,5,7&#10;&#10;Clark&#10;&#10;1&#10;&#10;Smith&#10;&#10;1,5,8&#10;&#10;Drew&#10;&#10;2&#10;&#10;Ev...">
            <a:extLst>
              <a:ext uri="{FF2B5EF4-FFF2-40B4-BE49-F238E27FC236}">
                <a16:creationId xmlns:a16="http://schemas.microsoft.com/office/drawing/2014/main" id="{29B4504C-4A42-4C24-A1A8-C2962B4680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41" y="1600200"/>
            <a:ext cx="602831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31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B7D4-95AC-447C-8402-0FE8A000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pic>
        <p:nvPicPr>
          <p:cNvPr id="14338" name="Picture 2" descr="Customer&#10;&#10;Pointer&#10;&#10;Salesperson&#10;&#10;Pointer&#10;&#10;Adams&#10;&#10;5&#10;&#10;Jones&#10;&#10;3&#10;&#10;Brown&#10;&#10;4&#10;&#10;Ray&#10;&#10;2&#10;&#10;Clark&#10;&#10;6&#10;&#10;Smith&#10;&#10;1&#10;&#10;Drew&#10;&#10;7&#10;&#10;Evans&#10;&#10;8&#10;&#10;Farm...">
            <a:extLst>
              <a:ext uri="{FF2B5EF4-FFF2-40B4-BE49-F238E27FC236}">
                <a16:creationId xmlns:a16="http://schemas.microsoft.com/office/drawing/2014/main" id="{BF4A8119-B110-4E74-8A18-DB05AFBE84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41" y="1600200"/>
            <a:ext cx="602831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56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B7D4-95AC-447C-8402-0FE8A000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….</a:t>
            </a:r>
          </a:p>
        </p:txBody>
      </p:sp>
      <p:pic>
        <p:nvPicPr>
          <p:cNvPr id="15362" name="Picture 2" descr="&#10;&#10;A data structure is a way to logically&#10;organize data that specifies:&#10;A&#10;&#10;set of data elements i.e., a data object and&#10;...">
            <a:extLst>
              <a:ext uri="{FF2B5EF4-FFF2-40B4-BE49-F238E27FC236}">
                <a16:creationId xmlns:a16="http://schemas.microsoft.com/office/drawing/2014/main" id="{3B36573D-84BE-455A-AF33-4C116EA9E4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41" y="1600200"/>
            <a:ext cx="602831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182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E956-5AD2-40DB-BFEF-B391FBF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D931-FC83-420E-9F2E-3E6B77CA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 Data&#10;&#10;appearing in DS are processed by means of&#10;certain operation&#10;&#10; Particular&#10;&#10;DS one chooses for a given situation&#10;de...">
            <a:extLst>
              <a:ext uri="{FF2B5EF4-FFF2-40B4-BE49-F238E27FC236}">
                <a16:creationId xmlns:a16="http://schemas.microsoft.com/office/drawing/2014/main" id="{7C975397-621A-4F6B-855E-A86A5AEB1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1" y="1600200"/>
            <a:ext cx="8493039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33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E956-5AD2-40DB-BFEF-B391FBF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</a:t>
            </a:r>
          </a:p>
        </p:txBody>
      </p:sp>
      <p:pic>
        <p:nvPicPr>
          <p:cNvPr id="17410" name="Picture 2" descr=" Traversing:&#10;&#10;Accessing each record exactly once so&#10;that certain items in the record may be processed&#10;[ Also known as Vis...">
            <a:extLst>
              <a:ext uri="{FF2B5EF4-FFF2-40B4-BE49-F238E27FC236}">
                <a16:creationId xmlns:a16="http://schemas.microsoft.com/office/drawing/2014/main" id="{0DFB1779-6610-421F-B991-A516EC58C6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7638"/>
            <a:ext cx="8382000" cy="505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75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E956-5AD2-40DB-BFEF-B391FBF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Major Operations</a:t>
            </a:r>
          </a:p>
        </p:txBody>
      </p:sp>
      <p:pic>
        <p:nvPicPr>
          <p:cNvPr id="18434" name="Picture 2" descr=" Inserting&#10;&#10;: Adding a new record to the structure&#10;&#10; Deleting&#10;&#10;: Removing a record from the structure&#10;&#10; ">
            <a:extLst>
              <a:ext uri="{FF2B5EF4-FFF2-40B4-BE49-F238E27FC236}">
                <a16:creationId xmlns:a16="http://schemas.microsoft.com/office/drawing/2014/main" id="{F6D9A576-DFE1-43DA-AEA5-8725837224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444954" cy="528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64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E956-5AD2-40DB-BFEF-B391FBF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p:pic>
        <p:nvPicPr>
          <p:cNvPr id="19458" name="Picture 2" descr="In real life applications, various kind of data&#10;other than the primitive data are involved.&#10; Manipulation of real-life da...">
            <a:extLst>
              <a:ext uri="{FF2B5EF4-FFF2-40B4-BE49-F238E27FC236}">
                <a16:creationId xmlns:a16="http://schemas.microsoft.com/office/drawing/2014/main" id="{FA9FE81F-785C-4488-BBB1-156DE9BBC5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382000" cy="498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28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96200" cy="838200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pic>
        <p:nvPicPr>
          <p:cNvPr id="1026" name="Picture 2" descr="Collection of data are frequently organized&#10;into a hierarchy of fields, records and files&#10;&#10; ">
            <a:extLst>
              <a:ext uri="{FF2B5EF4-FFF2-40B4-BE49-F238E27FC236}">
                <a16:creationId xmlns:a16="http://schemas.microsoft.com/office/drawing/2014/main" id="{AA4DC749-0995-497B-811A-295152E615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8915399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92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E956-5AD2-40DB-BFEF-B391FBF2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7162800" cy="1143000"/>
          </a:xfrm>
        </p:spPr>
        <p:txBody>
          <a:bodyPr/>
          <a:lstStyle/>
          <a:p>
            <a:r>
              <a:rPr lang="en-IN" dirty="0"/>
              <a:t>Examples</a:t>
            </a:r>
          </a:p>
        </p:txBody>
      </p:sp>
      <p:pic>
        <p:nvPicPr>
          <p:cNvPr id="20482" name="Picture 2" descr="Lecture 1 data structures and algorithms">
            <a:extLst>
              <a:ext uri="{FF2B5EF4-FFF2-40B4-BE49-F238E27FC236}">
                <a16:creationId xmlns:a16="http://schemas.microsoft.com/office/drawing/2014/main" id="{AFFCE60C-52EA-4726-944E-E504850AD9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40" y="1295400"/>
            <a:ext cx="8102859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138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7627-EBB1-46CC-9B5D-8398EF86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</a:t>
            </a:r>
          </a:p>
        </p:txBody>
      </p:sp>
      <p:pic>
        <p:nvPicPr>
          <p:cNvPr id="21506" name="Picture 2" descr="Lecture 1 data structures and algorithms">
            <a:extLst>
              <a:ext uri="{FF2B5EF4-FFF2-40B4-BE49-F238E27FC236}">
                <a16:creationId xmlns:a16="http://schemas.microsoft.com/office/drawing/2014/main" id="{092E4F2F-5825-48AB-9A37-77E0E0599C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382000" cy="529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451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45E1-A11E-4838-89AB-C4813517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</a:t>
            </a:r>
          </a:p>
        </p:txBody>
      </p:sp>
      <p:pic>
        <p:nvPicPr>
          <p:cNvPr id="1026" name="Picture 2" descr="Types of Data Structure:&#10;Data Structure&#10;Non-primitive&#10;Linear&#10;Array&#10;Stack&#10;Queue&#10;Linked list&#10;Non-linear&#10;Tree&#10;GraphPrimitive&#10; ">
            <a:extLst>
              <a:ext uri="{FF2B5EF4-FFF2-40B4-BE49-F238E27FC236}">
                <a16:creationId xmlns:a16="http://schemas.microsoft.com/office/drawing/2014/main" id="{F8C50677-2FB3-443F-B43C-CE3AA448EF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41" y="1600200"/>
            <a:ext cx="602831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648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E465-F98C-4F2B-81F3-73A81DDC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</a:t>
            </a:r>
          </a:p>
        </p:txBody>
      </p:sp>
      <p:pic>
        <p:nvPicPr>
          <p:cNvPr id="2050" name="Picture 2" descr="Primitive and Non-Primitive Data&#10;Structure:&#10; Primitive data structures are directly operated&#10;on primary data types like i...">
            <a:extLst>
              <a:ext uri="{FF2B5EF4-FFF2-40B4-BE49-F238E27FC236}">
                <a16:creationId xmlns:a16="http://schemas.microsoft.com/office/drawing/2014/main" id="{61980ED0-B238-4E72-9583-B3A0372BB9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001000" cy="528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045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FE67-5618-4FE3-942A-94EB3B9E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9626-DB54-4EB8-9318-526A69FB6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ADT refers to a set of data values and associated operations that are specified accurately, independent of any particular implementation.</a:t>
            </a:r>
          </a:p>
          <a:p>
            <a:pPr algn="just"/>
            <a:r>
              <a:rPr lang="en-IN" dirty="0"/>
              <a:t>With an ADT, what data types are useful for implementation is known but how actually it is done is not mentioned. </a:t>
            </a:r>
          </a:p>
          <a:p>
            <a:pPr algn="just"/>
            <a:r>
              <a:rPr lang="en-IN" dirty="0"/>
              <a:t>ADT consists of a set of definitions that allow us to use the functions while hiding the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071961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 descr="Algorithms&#10;&#10;1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 descr="Informally Definition&#10;An algorithm is any well-defined&#10;computational procedure that&#10;takes some values or set of&#10;values as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81000" y="-3048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Formal Definition&#10;As a sequence of computational&#10;steps that transforms the input&#10;into output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096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Algorithms&#10;Properties of algorithms:&#10;•&#10;•&#10;•&#10;•&#10;•&#10;•&#10;•&#10;&#10;Input from a specified set,&#10;Output from a specified set (solution),&#10;D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5334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 descr="In reality&#10;Computers may be fast, but they&#10;are not infinitely fast and&#10;Memory may be cheap but it is not&#10;free&#10;Computing ti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8C49-4ED9-4235-B78D-F742C89F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Fields-Records-Files</a:t>
            </a:r>
          </a:p>
        </p:txBody>
      </p:sp>
      <p:pic>
        <p:nvPicPr>
          <p:cNvPr id="2050" name="Picture 2" descr=" Entity&#10;&#10;:&#10;&#10;Something that has certain attributes or properties&#10;which may be assigned values&#10; Values may be numeric or n...">
            <a:extLst>
              <a:ext uri="{FF2B5EF4-FFF2-40B4-BE49-F238E27FC236}">
                <a16:creationId xmlns:a16="http://schemas.microsoft.com/office/drawing/2014/main" id="{64118585-560C-4DEE-A3A4-9E691F1032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41" y="1600200"/>
            <a:ext cx="602831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332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9154" name="Picture 2" descr="Complexity&#10;In general, we are not so much interested&#10;in the time and space complexity for small&#10;inputs.&#10;For example, whil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 descr="Complexity&#10;This means that algorithm B cannot be used for&#10;large inputs, while algorithm A is still feasible.&#10;So what is im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51E1-76DB-4E52-9F93-6B72638C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96162-FFEF-4435-9106-1ED35842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 the numbers 15, 31 in the given array of numbers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DF8E2F-36FE-4777-ADCD-164EC1230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33820"/>
              </p:ext>
            </p:extLst>
          </p:nvPr>
        </p:nvGraphicFramePr>
        <p:xfrm>
          <a:off x="990600" y="2819400"/>
          <a:ext cx="67818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">
                  <a:extLst>
                    <a:ext uri="{9D8B030D-6E8A-4147-A177-3AD203B41FA5}">
                      <a16:colId xmlns:a16="http://schemas.microsoft.com/office/drawing/2014/main" val="118795906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3648414587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78410928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15804668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385610806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754324817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87973939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94416743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63253958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452843063"/>
                    </a:ext>
                  </a:extLst>
                </a:gridCol>
              </a:tblGrid>
              <a:tr h="361255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935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4770CA-6BCA-4481-8E95-1BF8F5D24516}"/>
              </a:ext>
            </a:extLst>
          </p:cNvPr>
          <p:cNvSpPr txBox="1"/>
          <p:nvPr/>
        </p:nvSpPr>
        <p:spPr>
          <a:xfrm>
            <a:off x="776906" y="3819037"/>
            <a:ext cx="73764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the numbers 31 in the given array of numbers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44D0921-F61D-4255-BF80-0EB86901B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56073"/>
              </p:ext>
            </p:extLst>
          </p:nvPr>
        </p:nvGraphicFramePr>
        <p:xfrm>
          <a:off x="1020416" y="5255812"/>
          <a:ext cx="71329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298">
                  <a:extLst>
                    <a:ext uri="{9D8B030D-6E8A-4147-A177-3AD203B41FA5}">
                      <a16:colId xmlns:a16="http://schemas.microsoft.com/office/drawing/2014/main" val="1187959064"/>
                    </a:ext>
                  </a:extLst>
                </a:gridCol>
                <a:gridCol w="713298">
                  <a:extLst>
                    <a:ext uri="{9D8B030D-6E8A-4147-A177-3AD203B41FA5}">
                      <a16:colId xmlns:a16="http://schemas.microsoft.com/office/drawing/2014/main" val="3648414587"/>
                    </a:ext>
                  </a:extLst>
                </a:gridCol>
                <a:gridCol w="713298">
                  <a:extLst>
                    <a:ext uri="{9D8B030D-6E8A-4147-A177-3AD203B41FA5}">
                      <a16:colId xmlns:a16="http://schemas.microsoft.com/office/drawing/2014/main" val="784109283"/>
                    </a:ext>
                  </a:extLst>
                </a:gridCol>
                <a:gridCol w="713298">
                  <a:extLst>
                    <a:ext uri="{9D8B030D-6E8A-4147-A177-3AD203B41FA5}">
                      <a16:colId xmlns:a16="http://schemas.microsoft.com/office/drawing/2014/main" val="1158046684"/>
                    </a:ext>
                  </a:extLst>
                </a:gridCol>
                <a:gridCol w="713298">
                  <a:extLst>
                    <a:ext uri="{9D8B030D-6E8A-4147-A177-3AD203B41FA5}">
                      <a16:colId xmlns:a16="http://schemas.microsoft.com/office/drawing/2014/main" val="3856108060"/>
                    </a:ext>
                  </a:extLst>
                </a:gridCol>
                <a:gridCol w="713298">
                  <a:extLst>
                    <a:ext uri="{9D8B030D-6E8A-4147-A177-3AD203B41FA5}">
                      <a16:colId xmlns:a16="http://schemas.microsoft.com/office/drawing/2014/main" val="1754324817"/>
                    </a:ext>
                  </a:extLst>
                </a:gridCol>
                <a:gridCol w="713298">
                  <a:extLst>
                    <a:ext uri="{9D8B030D-6E8A-4147-A177-3AD203B41FA5}">
                      <a16:colId xmlns:a16="http://schemas.microsoft.com/office/drawing/2014/main" val="879739391"/>
                    </a:ext>
                  </a:extLst>
                </a:gridCol>
                <a:gridCol w="713298">
                  <a:extLst>
                    <a:ext uri="{9D8B030D-6E8A-4147-A177-3AD203B41FA5}">
                      <a16:colId xmlns:a16="http://schemas.microsoft.com/office/drawing/2014/main" val="1944167432"/>
                    </a:ext>
                  </a:extLst>
                </a:gridCol>
                <a:gridCol w="713298">
                  <a:extLst>
                    <a:ext uri="{9D8B030D-6E8A-4147-A177-3AD203B41FA5}">
                      <a16:colId xmlns:a16="http://schemas.microsoft.com/office/drawing/2014/main" val="1632539582"/>
                    </a:ext>
                  </a:extLst>
                </a:gridCol>
                <a:gridCol w="713298">
                  <a:extLst>
                    <a:ext uri="{9D8B030D-6E8A-4147-A177-3AD203B41FA5}">
                      <a16:colId xmlns:a16="http://schemas.microsoft.com/office/drawing/2014/main" val="1452843063"/>
                    </a:ext>
                  </a:extLst>
                </a:gridCol>
              </a:tblGrid>
              <a:tr h="361255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9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935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51E1-76DB-4E52-9F93-6B72638C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96162-FFEF-4435-9106-1ED35842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 the numbers 61 in the given array of numbers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DF8E2F-36FE-4777-ADCD-164EC1230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761790"/>
              </p:ext>
            </p:extLst>
          </p:nvPr>
        </p:nvGraphicFramePr>
        <p:xfrm>
          <a:off x="990600" y="2819400"/>
          <a:ext cx="67818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">
                  <a:extLst>
                    <a:ext uri="{9D8B030D-6E8A-4147-A177-3AD203B41FA5}">
                      <a16:colId xmlns:a16="http://schemas.microsoft.com/office/drawing/2014/main" val="118795906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3648414587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78410928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15804668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385610806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754324817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87973939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94416743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63253958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452843063"/>
                    </a:ext>
                  </a:extLst>
                </a:gridCol>
              </a:tblGrid>
              <a:tr h="361255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935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4770CA-6BCA-4481-8E95-1BF8F5D24516}"/>
              </a:ext>
            </a:extLst>
          </p:cNvPr>
          <p:cNvSpPr txBox="1"/>
          <p:nvPr/>
        </p:nvSpPr>
        <p:spPr>
          <a:xfrm>
            <a:off x="776906" y="3819037"/>
            <a:ext cx="73764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the numbers 71 in the given array of numbers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44D0921-F61D-4255-BF80-0EB86901B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475506"/>
              </p:ext>
            </p:extLst>
          </p:nvPr>
        </p:nvGraphicFramePr>
        <p:xfrm>
          <a:off x="1020416" y="5255812"/>
          <a:ext cx="71329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298">
                  <a:extLst>
                    <a:ext uri="{9D8B030D-6E8A-4147-A177-3AD203B41FA5}">
                      <a16:colId xmlns:a16="http://schemas.microsoft.com/office/drawing/2014/main" val="1187959064"/>
                    </a:ext>
                  </a:extLst>
                </a:gridCol>
                <a:gridCol w="713298">
                  <a:extLst>
                    <a:ext uri="{9D8B030D-6E8A-4147-A177-3AD203B41FA5}">
                      <a16:colId xmlns:a16="http://schemas.microsoft.com/office/drawing/2014/main" val="3648414587"/>
                    </a:ext>
                  </a:extLst>
                </a:gridCol>
                <a:gridCol w="713298">
                  <a:extLst>
                    <a:ext uri="{9D8B030D-6E8A-4147-A177-3AD203B41FA5}">
                      <a16:colId xmlns:a16="http://schemas.microsoft.com/office/drawing/2014/main" val="784109283"/>
                    </a:ext>
                  </a:extLst>
                </a:gridCol>
                <a:gridCol w="713298">
                  <a:extLst>
                    <a:ext uri="{9D8B030D-6E8A-4147-A177-3AD203B41FA5}">
                      <a16:colId xmlns:a16="http://schemas.microsoft.com/office/drawing/2014/main" val="1158046684"/>
                    </a:ext>
                  </a:extLst>
                </a:gridCol>
                <a:gridCol w="713298">
                  <a:extLst>
                    <a:ext uri="{9D8B030D-6E8A-4147-A177-3AD203B41FA5}">
                      <a16:colId xmlns:a16="http://schemas.microsoft.com/office/drawing/2014/main" val="3856108060"/>
                    </a:ext>
                  </a:extLst>
                </a:gridCol>
                <a:gridCol w="713298">
                  <a:extLst>
                    <a:ext uri="{9D8B030D-6E8A-4147-A177-3AD203B41FA5}">
                      <a16:colId xmlns:a16="http://schemas.microsoft.com/office/drawing/2014/main" val="1754324817"/>
                    </a:ext>
                  </a:extLst>
                </a:gridCol>
                <a:gridCol w="713298">
                  <a:extLst>
                    <a:ext uri="{9D8B030D-6E8A-4147-A177-3AD203B41FA5}">
                      <a16:colId xmlns:a16="http://schemas.microsoft.com/office/drawing/2014/main" val="879739391"/>
                    </a:ext>
                  </a:extLst>
                </a:gridCol>
                <a:gridCol w="713298">
                  <a:extLst>
                    <a:ext uri="{9D8B030D-6E8A-4147-A177-3AD203B41FA5}">
                      <a16:colId xmlns:a16="http://schemas.microsoft.com/office/drawing/2014/main" val="1944167432"/>
                    </a:ext>
                  </a:extLst>
                </a:gridCol>
                <a:gridCol w="713298">
                  <a:extLst>
                    <a:ext uri="{9D8B030D-6E8A-4147-A177-3AD203B41FA5}">
                      <a16:colId xmlns:a16="http://schemas.microsoft.com/office/drawing/2014/main" val="1632539582"/>
                    </a:ext>
                  </a:extLst>
                </a:gridCol>
                <a:gridCol w="713298">
                  <a:extLst>
                    <a:ext uri="{9D8B030D-6E8A-4147-A177-3AD203B41FA5}">
                      <a16:colId xmlns:a16="http://schemas.microsoft.com/office/drawing/2014/main" val="1452843063"/>
                    </a:ext>
                  </a:extLst>
                </a:gridCol>
              </a:tblGrid>
              <a:tr h="361255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9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588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73914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2226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73914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6461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 descr="Growth Function&#10;The order of growth / rate of growth&#10;of the running time of an algorithm&#10;gives a simple characterization o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096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 descr="Asymptotic Efficiency&#10;Algorithm&#10;When the input size is large enough so&#10;that the rate of growth / order of&#10;growth of the ru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 descr="Asymptotic Efficiency&#10;Algorithm&#10;Usually, an&#10;algorithm that is&#10;asymptotically more efficient will&#10;be the best choice for al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 descr="Asymptotic Notation&#10;The notations we use to describe&#10;the asymptotic running time of an&#10;algorithm are defined in terms of&#10;f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4E42-88BC-4AF5-A8D9-01094E70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60337"/>
            <a:ext cx="7696200" cy="1143000"/>
          </a:xfrm>
        </p:spPr>
        <p:txBody>
          <a:bodyPr/>
          <a:lstStyle/>
          <a:p>
            <a:r>
              <a:rPr lang="en-IN" dirty="0"/>
              <a:t>Entity</a:t>
            </a:r>
          </a:p>
        </p:txBody>
      </p:sp>
      <p:pic>
        <p:nvPicPr>
          <p:cNvPr id="3074" name="Picture 2" descr=" Entity&#10;&#10;with similar attributes ( e.g all employees&#10;of an organization) form an entity set&#10;&#10; Each&#10;&#10;attribute of an enti...">
            <a:extLst>
              <a:ext uri="{FF2B5EF4-FFF2-40B4-BE49-F238E27FC236}">
                <a16:creationId xmlns:a16="http://schemas.microsoft.com/office/drawing/2014/main" id="{7B3DDE69-7D4A-4B3B-BF48-2A1F570EAE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8229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727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 descr="Asymptotic Notation&#10;Asymptotic&#10;notations&#10;are&#10;convenient for describing the&#10;worst-case running time function&#10;T(n), which is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 descr="Asymptotic Notation&#10;&#10;Let n be a non-negative integer&#10;representing the size of the&#10;input to an algorithm&#10;&#10;17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 descr="Asymptotic Notation&#10;Let f(n) and g(n) be two positive&#10;functions,&#10;representing&#10;the&#10;number of basic calculations&#10;(operations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096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346" name="Picture 2" descr="Asymptotic Notation&#10;Q - Big Theta&#10;O – Big O&#10;W - Big Omega&#10;o – Small o&#10;w - Small Omega&#10;19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6322" name="Picture 2" descr="Q - Notation&#10;For a given function g(n), we denote&#10;by Q(g(n)) the set of functions&#10;&#10;Q(g(n)) = {f(n) : there exist positive&#10;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298" name="Picture 2" descr="Q - Notation&#10;g(n) is an&#10;asymptotically tight&#10;bound for f(n).&#10;&#10;f(n) and g(n) are&#10;&#10;nonnegative, for large&#10;n.&#10;&#10;21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274" name="Picture 2" descr="Example&#10;Q(g(n)) = {f(n) :  positive constants c1, c2,&#10;and n0, such that n  n0,&#10;0  c1g(n)&#10; f(n)  c2g(n) }&#10;&#10;1/2n2 - 3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3250" name="Picture 2" descr="Example Contd ...&#10;c1  1/2 – 3/n  c2 (Divide by n2)&#10;c1 = 1/14 , c2 = ½ , n0 = 7&#10;1/2n2 - 3n = Q(n2)&#10;23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2466" name="Picture 2" descr="O-Notation&#10;For a given function g(n)&#10;O(g(n)) = {f(n) : there exist&#10;positive constants c and n0 such&#10;that 0  f(n)  c g(n)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42" name="Picture 2" descr="O-Notation&#10;&#10;g(n) is an asymptotic upper bound for f(n).&#10;&#10;f(n) = Q(g(n))  f(n) = O(g(n)).&#10;Q(g(n))  O(g(n)).&#10;&#10;25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C162-E41C-4E37-A68A-7547F9F5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 set</a:t>
            </a:r>
          </a:p>
        </p:txBody>
      </p:sp>
      <p:pic>
        <p:nvPicPr>
          <p:cNvPr id="4098" name="Picture 2" descr=" Field&#10;&#10;is a single elementary unit of information&#10;representing an attribute of an entity&#10;&#10; Record&#10;&#10;is the collection of...">
            <a:extLst>
              <a:ext uri="{FF2B5EF4-FFF2-40B4-BE49-F238E27FC236}">
                <a16:creationId xmlns:a16="http://schemas.microsoft.com/office/drawing/2014/main" id="{290AD964-2704-4448-BBA5-5BF1317ABA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458200" cy="516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665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0418" name="Picture 2" descr="Example&#10;O(g(n)) = {f(n) : there exist positive&#10;constants c and n0 such that 0  f(n) &#10;c g(n) for all n  n0 }&#10;&#10;Any linear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4" name="Picture 2" descr="Big-O Notation&#10;(Examples)&#10;f(n) = 5n+2 = O(n)&#10;&#10;// g(n) = n&#10;&#10;–&#10;&#10;f(n)  6n, for n  3 (C=6, n0=3)&#10;&#10;–&#10;&#10;f(n)  0.5 n for n  0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0" name="Picture 2" descr="W - Notation&#10;For a given function g(n)&#10;W(g(n)) = {f(n) : there exist&#10;positive constants c and n0 such&#10;that 0  c g(n)  f(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6562" name="Picture 2" descr="W - Notation&#10;&#10;g(n) is an asymptotic lower bound for f(n).&#10;&#10;f(n) = Q(g(n))  f(n) = W(g(n)).&#10;Q(g(n))  W(g(n)).&#10;&#10;29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5538" name="Picture 2" descr="Relations Between Q, O, W&#10;&#10;30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514" name="Picture 2" descr="Relations Between Q, O, W&#10;For any two function f(n) and g(n),&#10;we have f(n) = Q(g(n)) if and only&#10;if f(n) = O(g(n)) and f(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490" name="Picture 2" descr="The Growth of Functions&#10;“Popular” functions g(n) are&#10;n log n, 1, 2n, n2, n!, n, n3, log n&#10;&#10;Listed from slowest to fastest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2706" name="Picture 2" descr="Comparing Growth Rates&#10;2n&#10;&#10;n2&#10;&#10;n log2 n&#10;n&#10;&#10;T(n)&#10;&#10;log2 n&#10;&#10;Problem Size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682" name="Picture 2" descr="Example: Find sum of array elements&#10;Algorithm arraySum (A, n)&#10;Input array A of n integers&#10;Output Sum of elements of A&#10;sum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73914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D2AD-893E-4BED-8BB2-456B0A9A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" y="304800"/>
            <a:ext cx="7696200" cy="11430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Field-Record-File</a:t>
            </a:r>
            <a:br>
              <a:rPr lang="en-IN" dirty="0"/>
            </a:br>
            <a:r>
              <a:rPr lang="en-IN" dirty="0"/>
              <a:t>(Revisited)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7C4E-27C1-4B43-88C9-41520639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 descr="Nam Age&#10;e&#10;&#10;Sex&#10;&#10;Roll Number Branch&#10;&#10;A&#10;B&#10;&#10;17&#10;18&#10;&#10;M&#10;M&#10;&#10;109cs0132&#10;109ee1234&#10;&#10;CSE&#10;EE&#10;&#10;C&#10;D&#10;&#10;19&#10;20&#10;&#10;F&#10;F&#10;&#10;109ce0012&#10;108mm0132&#10;&#10;CE...">
            <a:extLst>
              <a:ext uri="{FF2B5EF4-FFF2-40B4-BE49-F238E27FC236}">
                <a16:creationId xmlns:a16="http://schemas.microsoft.com/office/drawing/2014/main" id="{62495063-EBA7-43DD-943B-A00CB8AB4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27367"/>
            <a:ext cx="8763000" cy="500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19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73914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AD9D-DA0C-40A4-B1CF-D7B32EF4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6146" name="Picture 2" descr="&#10;&#10;Record&#10; Fixed&#10;&#10;Length&#10; Variable Length&#10;&#10; ">
            <a:extLst>
              <a:ext uri="{FF2B5EF4-FFF2-40B4-BE49-F238E27FC236}">
                <a16:creationId xmlns:a16="http://schemas.microsoft.com/office/drawing/2014/main" id="{99E3DBF4-A071-4632-8D7B-D2BD6E21DE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54379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56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B7D4-95AC-447C-8402-0FE8A000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Record</a:t>
            </a:r>
          </a:p>
        </p:txBody>
      </p:sp>
      <p:pic>
        <p:nvPicPr>
          <p:cNvPr id="8194" name="Picture 2" descr="&#10;&#10;Study of Data Structure includes the following&#10;three steps&#10; Logical&#10;&#10;or Mathematical description of the structure&#10; Im...">
            <a:extLst>
              <a:ext uri="{FF2B5EF4-FFF2-40B4-BE49-F238E27FC236}">
                <a16:creationId xmlns:a16="http://schemas.microsoft.com/office/drawing/2014/main" id="{50FF9204-8144-4C9E-A264-AE14E3EE99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6962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1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B7D4-95AC-447C-8402-0FE8A000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Study of Data structures</a:t>
            </a:r>
          </a:p>
        </p:txBody>
      </p:sp>
      <p:pic>
        <p:nvPicPr>
          <p:cNvPr id="9218" name="Picture 2" descr="A&#10;&#10;data type is a term which refers to the kind of&#10;data that may appear in computation.&#10; Ex: in C&#10; int,&#10;&#10;float, char, d...">
            <a:extLst>
              <a:ext uri="{FF2B5EF4-FFF2-40B4-BE49-F238E27FC236}">
                <a16:creationId xmlns:a16="http://schemas.microsoft.com/office/drawing/2014/main" id="{F3557027-2BA6-4E08-AAA9-1B8EDB142D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79923"/>
            <a:ext cx="84582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03126-6FE2-42CF-A8E9-F86DAC61EE08}"/>
              </a:ext>
            </a:extLst>
          </p:cNvPr>
          <p:cNvSpPr txBox="1"/>
          <p:nvPr/>
        </p:nvSpPr>
        <p:spPr>
          <a:xfrm>
            <a:off x="1066800" y="1448118"/>
            <a:ext cx="6686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Amount memory is no more an issue because the memory has become very cheap now ( in  terms of its cost)</a:t>
            </a:r>
          </a:p>
        </p:txBody>
      </p:sp>
    </p:spTree>
    <p:extLst>
      <p:ext uri="{BB962C8B-B14F-4D97-AF65-F5344CB8AC3E}">
        <p14:creationId xmlns:p14="http://schemas.microsoft.com/office/powerpoint/2010/main" val="327413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4818</TotalTime>
  <Words>285</Words>
  <Application>Microsoft Office PowerPoint</Application>
  <PresentationFormat>On-screen Show (4:3)</PresentationFormat>
  <Paragraphs>84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Times New Roman</vt:lpstr>
      <vt:lpstr>Office Theme</vt:lpstr>
      <vt:lpstr>DATA STRUCTURES USING C  Lecture 1</vt:lpstr>
      <vt:lpstr>Data</vt:lpstr>
      <vt:lpstr>Fields-Records-Files</vt:lpstr>
      <vt:lpstr>Entity</vt:lpstr>
      <vt:lpstr>Entity set</vt:lpstr>
      <vt:lpstr> Field-Record-File (Revisited) </vt:lpstr>
      <vt:lpstr>Example</vt:lpstr>
      <vt:lpstr>Record</vt:lpstr>
      <vt:lpstr>Study of Data structures</vt:lpstr>
      <vt:lpstr>Data Types</vt:lpstr>
      <vt:lpstr>Data Structure</vt:lpstr>
      <vt:lpstr>Example ( Array)</vt:lpstr>
      <vt:lpstr>Contd…</vt:lpstr>
      <vt:lpstr>Contd…</vt:lpstr>
      <vt:lpstr>Contd….</vt:lpstr>
      <vt:lpstr>Data structures</vt:lpstr>
      <vt:lpstr>Operations</vt:lpstr>
      <vt:lpstr>Major Operations</vt:lpstr>
      <vt:lpstr>Continued…</vt:lpstr>
      <vt:lpstr>Examples</vt:lpstr>
      <vt:lpstr>Classification </vt:lpstr>
      <vt:lpstr>Classification</vt:lpstr>
      <vt:lpstr>Explanation</vt:lpstr>
      <vt:lpstr>ABSTRACT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Search</vt:lpstr>
      <vt:lpstr>Binary Search</vt:lpstr>
      <vt:lpstr>Questions?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Thank You</vt:lpstr>
    </vt:vector>
  </TitlesOfParts>
  <Company>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</dc:creator>
  <cp:lastModifiedBy>P S AVADHANI</cp:lastModifiedBy>
  <cp:revision>221</cp:revision>
  <dcterms:created xsi:type="dcterms:W3CDTF">2015-05-05T05:05:50Z</dcterms:created>
  <dcterms:modified xsi:type="dcterms:W3CDTF">2021-09-13T04:20:35Z</dcterms:modified>
</cp:coreProperties>
</file>