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68" r:id="rId3"/>
    <p:sldId id="741" r:id="rId4"/>
    <p:sldId id="742" r:id="rId5"/>
    <p:sldId id="713" r:id="rId6"/>
    <p:sldId id="748" r:id="rId7"/>
    <p:sldId id="743" r:id="rId8"/>
    <p:sldId id="745" r:id="rId9"/>
    <p:sldId id="744" r:id="rId10"/>
    <p:sldId id="747" r:id="rId11"/>
    <p:sldId id="746" r:id="rId12"/>
    <p:sldId id="715" r:id="rId13"/>
    <p:sldId id="749" r:id="rId14"/>
    <p:sldId id="750" r:id="rId15"/>
    <p:sldId id="714" r:id="rId16"/>
    <p:sldId id="716" r:id="rId17"/>
    <p:sldId id="752" r:id="rId18"/>
    <p:sldId id="755" r:id="rId19"/>
    <p:sldId id="757" r:id="rId20"/>
    <p:sldId id="754" r:id="rId21"/>
    <p:sldId id="739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23" r:id="rId46"/>
    <p:sldId id="32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3792" autoAdjust="0"/>
  </p:normalViewPr>
  <p:slideViewPr>
    <p:cSldViewPr>
      <p:cViewPr varScale="1">
        <p:scale>
          <a:sx n="77" d="100"/>
          <a:sy n="77" d="100"/>
        </p:scale>
        <p:origin x="1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D0C3-9C4E-44FF-9504-A430B6218B9E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BE21A-2958-499F-9203-FA6BCA29B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CFB59B-5F63-4990-969E-0421492B2E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84138"/>
            <a:ext cx="990600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B6EF-6E78-4A0E-AAE2-1904A19094DF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BAC1-2F81-49E3-A01C-E057A9CF9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81800" cy="1371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DATA STRUCTURES USING C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	Lecture 2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66800" y="4659182"/>
            <a:ext cx="7772400" cy="19050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P. S.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Tech., PhD., F.I.E,FCSI, FAPAS.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Professor, Central University of Odisha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Director, IIIT, Agartala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Principal, AU College of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University, Visakhapatnam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0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2" y="-33981"/>
            <a:ext cx="142160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EC7B17-0D08-4178-9AD4-80F421E0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FA5-0535-49EA-B684-782CAEAC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Input and Output Array Elements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70DD-D412-4A29-B23C-2BD5B185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Here's how you can take input from the user and store it in an array element.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//take input and store it in the third element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    </a:t>
            </a:r>
            <a:r>
              <a:rPr lang="en-IN" sz="2400" dirty="0" err="1">
                <a:solidFill>
                  <a:srgbClr val="FF0000"/>
                </a:solidFill>
              </a:rPr>
              <a:t>Scanf</a:t>
            </a:r>
            <a:r>
              <a:rPr lang="en-IN" sz="2400" dirty="0">
                <a:solidFill>
                  <a:srgbClr val="FF0000"/>
                </a:solidFill>
              </a:rPr>
              <a:t>(“%d”, &amp;mark[2]);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//take input and store it in the </a:t>
            </a:r>
            <a:r>
              <a:rPr lang="en-IN" sz="2400" dirty="0" err="1">
                <a:solidFill>
                  <a:srgbClr val="FF0000"/>
                </a:solidFill>
              </a:rPr>
              <a:t>ith</a:t>
            </a:r>
            <a:r>
              <a:rPr lang="en-IN" sz="2400" dirty="0">
                <a:solidFill>
                  <a:srgbClr val="FF0000"/>
                </a:solidFill>
              </a:rPr>
              <a:t> element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   </a:t>
            </a:r>
            <a:r>
              <a:rPr lang="en-IN" sz="2400" dirty="0" err="1">
                <a:solidFill>
                  <a:srgbClr val="FF0000"/>
                </a:solidFill>
              </a:rPr>
              <a:t>Scanf</a:t>
            </a:r>
            <a:r>
              <a:rPr lang="en-IN" sz="2400" dirty="0">
                <a:solidFill>
                  <a:srgbClr val="FF0000"/>
                </a:solidFill>
              </a:rPr>
              <a:t>(“%d”, &amp;mark[i-1]);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Here's how you can print an individual element of an array.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2600" dirty="0">
                <a:solidFill>
                  <a:srgbClr val="FF0000"/>
                </a:solidFill>
              </a:rPr>
              <a:t>//print the first element of the array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	   </a:t>
            </a:r>
            <a:r>
              <a:rPr lang="en-IN" sz="2600" dirty="0" err="1">
                <a:solidFill>
                  <a:srgbClr val="FF0000"/>
                </a:solidFill>
              </a:rPr>
              <a:t>printf</a:t>
            </a:r>
            <a:r>
              <a:rPr lang="en-IN" sz="2600" dirty="0">
                <a:solidFill>
                  <a:srgbClr val="FF0000"/>
                </a:solidFill>
              </a:rPr>
              <a:t>(“%d”, &amp;mark[0]);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	//print the </a:t>
            </a:r>
            <a:r>
              <a:rPr lang="en-IN" sz="2600" dirty="0" err="1">
                <a:solidFill>
                  <a:srgbClr val="FF0000"/>
                </a:solidFill>
              </a:rPr>
              <a:t>ith</a:t>
            </a:r>
            <a:r>
              <a:rPr lang="en-IN" sz="2600" dirty="0">
                <a:solidFill>
                  <a:srgbClr val="FF0000"/>
                </a:solidFill>
              </a:rPr>
              <a:t> element of the array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	</a:t>
            </a:r>
            <a:r>
              <a:rPr lang="en-IN" sz="2600" dirty="0" err="1">
                <a:solidFill>
                  <a:srgbClr val="FF0000"/>
                </a:solidFill>
              </a:rPr>
              <a:t>printf</a:t>
            </a:r>
            <a:r>
              <a:rPr lang="en-IN" sz="2600" dirty="0">
                <a:solidFill>
                  <a:srgbClr val="FF0000"/>
                </a:solidFill>
              </a:rPr>
              <a:t>(“%d”, &amp;mark[i-1]);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68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FA5-0535-49EA-B684-782CAE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484386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5265E"/>
                </a:solidFill>
                <a:effectLst/>
                <a:latin typeface="euclid_circular_a"/>
              </a:rPr>
              <a:t>Example 1: Array Input/Output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715775-5613-449E-96DB-93A851D58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512" y="1066800"/>
            <a:ext cx="7769087" cy="6217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Program to take 5 values from the user and store them in an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// Print the elements stored in the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	  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int values[5];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("Enter 5 integers: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// taking input and storing it in an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	 for(int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&lt; 5; 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droid sans mono"/>
              </a:rPr>
              <a:t>                   	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   	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("%d", &amp;values[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   	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("Displaying integers: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// printing elements of an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	for(int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&lt; 5; 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droid sans mono"/>
              </a:rPr>
              <a:t>                   	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    	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("%d\n", values[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      	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droid sans mono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           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162-E41C-4E37-A68A-7547F9F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E7980-2A33-440C-A12D-D8BD6AB7D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1770301"/>
            <a:ext cx="6705600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5 integers: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integers: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7EAABB-2867-4769-ACEE-11024285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65858"/>
            <a:ext cx="8305800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we have used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 to take 5 inputs from the user and store them in an array. Then, using another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loop, these elements are displayed on the screen.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162-E41C-4E37-A68A-7547F9F5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179"/>
            <a:ext cx="5715000" cy="566406"/>
          </a:xfrm>
        </p:spPr>
        <p:txBody>
          <a:bodyPr>
            <a:normAutofit fontScale="90000"/>
          </a:bodyPr>
          <a:lstStyle/>
          <a:p>
            <a:r>
              <a:rPr lang="en-IN" sz="3600" i="0" dirty="0">
                <a:solidFill>
                  <a:srgbClr val="25265E"/>
                </a:solidFill>
                <a:effectLst/>
                <a:latin typeface="euclid_circular_a"/>
              </a:rPr>
              <a:t>Example 2: Calculating Averag</a:t>
            </a:r>
            <a:r>
              <a:rPr lang="en-IN" sz="3600" dirty="0">
                <a:solidFill>
                  <a:srgbClr val="25265E"/>
                </a:solidFill>
                <a:latin typeface="euclid_circular_a"/>
              </a:rPr>
              <a:t>e</a:t>
            </a:r>
            <a:endParaRPr lang="en-IN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72910-6C3A-44F6-8F7B-21C97A079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591585"/>
            <a:ext cx="8001000" cy="62786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Program to find the average of n numbers using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int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int marks[10],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n, sum = 0, average;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 of elements: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&lt;n;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number%d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",i+1);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&amp;marks[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// adding integers entered by the user to the sum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+= marks[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average = sum/n;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("Average = %d", average);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38942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162-E41C-4E37-A68A-7547F9F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29AF43-0056-4822-AB3E-5338DED49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19200"/>
            <a:ext cx="2781211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n: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number1: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 number2: 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 number3: 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 number4: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 number5: 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Average = 39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4A053-E56E-4B55-8D1A-3BC053B85733}"/>
              </a:ext>
            </a:extLst>
          </p:cNvPr>
          <p:cNvSpPr txBox="1"/>
          <p:nvPr/>
        </p:nvSpPr>
        <p:spPr>
          <a:xfrm>
            <a:off x="609600" y="4343400"/>
            <a:ext cx="7848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computed the average of n numbers entered by the user.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4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4E42-88BC-4AF5-A8D9-01094E70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0999"/>
            <a:ext cx="7696200" cy="609601"/>
          </a:xfrm>
        </p:spPr>
        <p:txBody>
          <a:bodyPr>
            <a:normAutofit fontScale="90000"/>
          </a:bodyPr>
          <a:lstStyle/>
          <a:p>
            <a:r>
              <a:rPr lang="en-IN" dirty="0"/>
              <a:t>Multi-dimensional Arrays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A1E8EE3-3827-4AC1-8F6B-8967FA85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effectLst/>
                <a:latin typeface="euclid_circular_a"/>
              </a:rPr>
              <a:t>In C programming, you can create an array of arrays. These arrays are known as multidimensional arrays. For example,</a:t>
            </a:r>
          </a:p>
          <a:p>
            <a:pPr marL="0" indent="0" algn="just">
              <a:buNone/>
            </a:pPr>
            <a:r>
              <a:rPr lang="en-US" sz="2400" dirty="0">
                <a:latin typeface="euclid_circular_a"/>
              </a:rPr>
              <a:t>      </a:t>
            </a:r>
            <a:r>
              <a:rPr lang="en-US" sz="2400" dirty="0">
                <a:solidFill>
                  <a:srgbClr val="C00000"/>
                </a:solidFill>
                <a:latin typeface="euclid_circular_a"/>
              </a:rPr>
              <a:t>float x[3][4];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euclid_circular_a"/>
              </a:rPr>
              <a:t>Here, </a:t>
            </a:r>
            <a:r>
              <a:rPr lang="en-US" sz="2400" b="0" i="0" dirty="0">
                <a:effectLst/>
                <a:latin typeface="droid sans mono"/>
              </a:rPr>
              <a:t>x</a:t>
            </a:r>
            <a:r>
              <a:rPr lang="en-US" sz="2400" b="0" i="0" dirty="0">
                <a:effectLst/>
                <a:latin typeface="euclid_circular_a"/>
              </a:rPr>
              <a:t> is a two-dimensional array. The array can hold 12 elements. You can think of the array as a table with 3 rows and each row has 4 columns.</a:t>
            </a:r>
          </a:p>
          <a:p>
            <a:pPr marL="0" indent="0" algn="just">
              <a:buNone/>
            </a:pPr>
            <a:br>
              <a:rPr lang="en-US" sz="2400" dirty="0"/>
            </a:b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2069" name="Picture 21" descr="Two dimensional array in C programming">
            <a:extLst>
              <a:ext uri="{FF2B5EF4-FFF2-40B4-BE49-F238E27FC236}">
                <a16:creationId xmlns:a16="http://schemas.microsoft.com/office/drawing/2014/main" id="{1A0BF123-B4D6-4F8A-A1F2-ACFA6BD9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9" y="3429000"/>
            <a:ext cx="8305799" cy="15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096579-0897-43B2-A6E1-5D00ACDDA076}"/>
              </a:ext>
            </a:extLst>
          </p:cNvPr>
          <p:cNvSpPr txBox="1"/>
          <p:nvPr/>
        </p:nvSpPr>
        <p:spPr>
          <a:xfrm>
            <a:off x="389614" y="5265408"/>
            <a:ext cx="815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Similarly, you can declare a three-dimensional array. For example,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y[2][3][4];</a:t>
            </a:r>
          </a:p>
          <a:p>
            <a:pPr algn="just"/>
            <a:r>
              <a:rPr lang="en-US" sz="2400" b="0" i="0" dirty="0">
                <a:effectLst/>
                <a:latin typeface="euclid_circular_a"/>
              </a:rPr>
              <a:t>Here, the array </a:t>
            </a:r>
            <a:r>
              <a:rPr lang="en-US" sz="2400" b="0" i="0" dirty="0">
                <a:effectLst/>
                <a:latin typeface="droid sans mono"/>
              </a:rPr>
              <a:t>y</a:t>
            </a:r>
            <a:r>
              <a:rPr lang="en-US" sz="2400" b="0" i="0" dirty="0">
                <a:effectLst/>
                <a:latin typeface="euclid_circular_a"/>
              </a:rPr>
              <a:t> can hold 24 elements.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D2AD-893E-4BED-8BB2-456B0A9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167"/>
            <a:ext cx="7696200" cy="4572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/>
              <a:t>Initializing a Multi-Dimensional Array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E8225-1D8C-45E8-9066-9467FDB36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486" y="554750"/>
            <a:ext cx="8571114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//Different ways to initialize two-dimensional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c[2][3] = {{1, 3, 0}, {-1, 5, 9}};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c[][3] = {{1, 3, 0}, {-1, 5, 9}};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c[2][3] = {1, 3, 0, -1, 5, 9};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Three-dimensional array can be initialized in a similar way.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03FF03-DEBA-4CFA-99B6-DA4BE7F2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11762"/>
            <a:ext cx="7696200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test[2][3][4] =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	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{3, 4, 2, 3},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 -3, 9, 11},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{23, 12, 23, 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{13, 4, 56, 3},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{5, 9, 3, 5},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{3, 1, 4, 9}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77038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540-853E-4F09-A60D-F888298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9884"/>
            <a:ext cx="8077200" cy="30480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3: Two-dimensional array to store and print values</a:t>
            </a:r>
            <a:br>
              <a:rPr lang="en-US" sz="2700" b="1" dirty="0">
                <a:solidFill>
                  <a:srgbClr val="25265E"/>
                </a:solidFill>
                <a:effectLst/>
                <a:latin typeface="euclid_circular_a"/>
              </a:rPr>
            </a:b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D8877-0B22-41C0-8800-2B6BC3965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454623"/>
            <a:ext cx="8305800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 program to store temperature of two cities of a week and display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#include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const int CITY =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const int WEEK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{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int temperature[CITY][WEEK];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 Using nested loop to store values in a 2d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for (int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CITY; ++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for (int j = 0; j &lt; WEEK; ++j)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("City %d, Day %d: 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+ 1, j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&amp;temperature[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nDisplaying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values: \n\n");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 Using nested loop to display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2d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for (int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CITY; ++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for (int j = 0; j &lt; WEEK; ++j)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("City %d, Day %d = %d\n",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+ 1, j + 1, temperature[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} </a:t>
            </a:r>
          </a:p>
        </p:txBody>
      </p:sp>
    </p:spTree>
    <p:extLst>
      <p:ext uri="{BB962C8B-B14F-4D97-AF65-F5344CB8AC3E}">
        <p14:creationId xmlns:p14="http://schemas.microsoft.com/office/powerpoint/2010/main" val="85249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540-853E-4F09-A60D-F8882988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3: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772CA-BF56-4968-81DC-247A93317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380532"/>
            <a:ext cx="5570913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1: 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2: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3: 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4: 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5: 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6: 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7: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1: 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2: 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3: 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4: 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5: 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6: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7: 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540-853E-4F09-A60D-F888298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–contd..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8A585-F0D4-4B7E-AE46-5809E6C5FA1F}"/>
              </a:ext>
            </a:extLst>
          </p:cNvPr>
          <p:cNvSpPr txBox="1"/>
          <p:nvPr/>
        </p:nvSpPr>
        <p:spPr>
          <a:xfrm>
            <a:off x="838200" y="856357"/>
            <a:ext cx="457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1 = 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2 =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3 = 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4 = 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5 = 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6 =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1, Day 7 =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1 = 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2 = 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3 = 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4 = 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5 = 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6 =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2, Day 7 = 26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05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8382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Array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80BE-CF75-4A5D-815B-427B23F5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A  linear array is a list of finite number of homogeneous (same data-type) of data elements  such that </a:t>
            </a:r>
          </a:p>
          <a:p>
            <a:pPr marL="514350" indent="-514350">
              <a:buAutoNum type="alphaLcParenBoth"/>
            </a:pPr>
            <a:r>
              <a:rPr lang="en-IN" dirty="0"/>
              <a:t>The elements of the array are referenced respectively by an index set consisting of consecutive numbers.</a:t>
            </a:r>
          </a:p>
          <a:p>
            <a:pPr marL="514350" indent="-514350">
              <a:buAutoNum type="alphaLcParenBoth"/>
            </a:pPr>
            <a:r>
              <a:rPr lang="en-IN" dirty="0"/>
              <a:t>The elements of the array are stored respectively in successive memory locations.</a:t>
            </a:r>
          </a:p>
        </p:txBody>
      </p:sp>
    </p:spTree>
    <p:extLst>
      <p:ext uri="{BB962C8B-B14F-4D97-AF65-F5344CB8AC3E}">
        <p14:creationId xmlns:p14="http://schemas.microsoft.com/office/powerpoint/2010/main" val="419792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540-853E-4F09-A60D-F8882988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F8CE-2084-4E49-BBC3-722B4F52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1) Discuss, in detail, about the definition and concept of Data Structures</a:t>
            </a:r>
          </a:p>
          <a:p>
            <a:pPr marL="0" indent="0" algn="just">
              <a:buNone/>
            </a:pPr>
            <a:r>
              <a:rPr lang="en-IN" dirty="0"/>
              <a:t>2) Explain about the Linear and Multi-Dimensional Arrays with examples.</a:t>
            </a:r>
          </a:p>
          <a:p>
            <a:pPr marL="0" indent="0" algn="just">
              <a:buNone/>
            </a:pPr>
            <a:r>
              <a:rPr lang="en-IN" dirty="0"/>
              <a:t>3) Writ a program in C to find the sum of all the diagonal elements of a square matrix</a:t>
            </a:r>
          </a:p>
          <a:p>
            <a:pPr marL="0" indent="0" algn="just">
              <a:buNone/>
            </a:pPr>
            <a:r>
              <a:rPr lang="en-IN" dirty="0"/>
              <a:t>4) Write a C Program to find the product of two matrices of orders m x n and n x p.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Date of submission: 20</a:t>
            </a:r>
            <a:r>
              <a:rPr lang="en-IN" baseline="30000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 Sept 2021</a:t>
            </a:r>
          </a:p>
        </p:txBody>
      </p:sp>
    </p:spTree>
    <p:extLst>
      <p:ext uri="{BB962C8B-B14F-4D97-AF65-F5344CB8AC3E}">
        <p14:creationId xmlns:p14="http://schemas.microsoft.com/office/powerpoint/2010/main" val="375343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222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Growth Function&#10;The order of growth / rate of growth&#10;of the running time of an algorithm&#10;gives a simple characterization 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Asymptotic Efficiency&#10;Algorithm&#10;When the input size is large enough so&#10;that the rate of growth / order of&#10;growth of the r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Asymptotic Efficiency&#10;Algorithm&#10;Usually, an&#10;algorithm that is&#10;asymptotically more efficient will&#10;be the best choice for a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Asymptotic Notation&#10;The notations we use to describe&#10;the asymptotic running time of an&#10;algorithm are defined in terms of&#10;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Asymptotic Notation&#10;Asymptotic&#10;notations&#10;are&#10;convenient for describing the&#10;worst-case running time function&#10;T(n), which i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Asymptotic Notation&#10;&#10;Let n be a non-negative integer&#10;representing the size of the&#10;input to an algorithm&#10;&#10;17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Asymptotic Notation&#10;Let f(n) and g(n) be two positive&#10;functions,&#10;representing&#10;the&#10;number of basic calculations&#10;(operation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Asymptotic Notation&#10;Q - Big Theta&#10;O – Big O&#10;W - Big Omega&#10;o – Small o&#10;w - Small Omega&#10;19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8382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80BE-CF75-4A5D-815B-427B23F5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2047"/>
            <a:ext cx="8763000" cy="5581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ONE-DIMENSIONAL ARRAY (OR LINEAR ARRAY)</a:t>
            </a:r>
          </a:p>
          <a:p>
            <a:pPr marL="0" indent="0">
              <a:buNone/>
            </a:pPr>
            <a:r>
              <a:rPr lang="en-IN" sz="2400" dirty="0"/>
              <a:t>a[] =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a</a:t>
            </a:r>
            <a:r>
              <a:rPr lang="en-IN" sz="2400" dirty="0"/>
              <a:t> is a one-dimensional array with a[0] = 17, a[1] = 3, a[2] = 12 ……..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MULTI-DIMENSIONAL ARRAY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b[][] =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b </a:t>
            </a:r>
            <a:r>
              <a:rPr lang="en-IN" sz="2400" dirty="0"/>
              <a:t>is a two-dimensional array with b[0][0] = 12, b[0][1]= 31, b[0][2] = 7, b[1][0] = 16, b[1][1] = 59, b[1][2] = 18, b[2][0] = 21, b[2][1] = 27, b[2][2] = 99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17CE85-AED0-466D-BCC3-53FA3577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32077"/>
              </p:ext>
            </p:extLst>
          </p:nvPr>
        </p:nvGraphicFramePr>
        <p:xfrm>
          <a:off x="1676400" y="1419573"/>
          <a:ext cx="6781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485428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B51A76-11BA-4DDF-988A-EF4290136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48908"/>
              </p:ext>
            </p:extLst>
          </p:nvPr>
        </p:nvGraphicFramePr>
        <p:xfrm>
          <a:off x="1981200" y="3657600"/>
          <a:ext cx="342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6249393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353083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551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89453"/>
                  </a:ext>
                </a:extLst>
              </a:tr>
              <a:tr h="276871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90473"/>
                  </a:ext>
                </a:extLst>
              </a:tr>
              <a:tr h="276871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8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Q - Notation&#10;For a given function g(n), we denote&#10;by Q(g(n)) the set of functions&#10;&#10;Q(g(n)) = {f(n) : there exist positive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Q - Notation&#10;g(n) is an&#10;asymptotically tight&#10;bound for f(n).&#10;&#10;f(n) and g(n) are&#10;&#10;nonnegative, for large&#10;n.&#10;&#10;21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Example&#10;Q(g(n)) = {f(n) :  positive constants c1, c2,&#10;and n0, such that n  n0,&#10;0  c1g(n)&#10; f(n)  c2g(n) }&#10;&#10;1/2n2 - 3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3250" name="Picture 2" descr="Example Contd ...&#10;c1  1/2 – 3/n  c2 (Divide by n2)&#10;c1 = 1/14 , c2 = ½ , n0 = 7&#10;1/2n2 - 3n = Q(n2)&#10;23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O-Notation&#10;For a given function g(n)&#10;O(g(n)) = {f(n) : there exist&#10;positive constants c and n0 such&#10;that 0  f(n)  c g(n)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O-Notation&#10;&#10;g(n) is an asymptotic upper bound for f(n).&#10;&#10;f(n) = Q(g(n))  f(n) = O(g(n)).&#10;Q(g(n))  O(g(n)).&#10;&#10;25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Example&#10;O(g(n)) = {f(n) : there exist positive&#10;constants c and n0 such that 0  f(n) &#10;c g(n) for all n  n0 }&#10;&#10;Any linea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 descr="Big-O Notation&#10;(Examples)&#10;f(n) = 5n+2 = O(n)&#10;&#10;// g(n) = n&#10;&#10;–&#10;&#10;f(n)  6n, for n  3 (C=6, n0=3)&#10;&#10;–&#10;&#10;f(n)  0.5 n for n  0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 descr="W - Notation&#10;For a given function g(n)&#10;W(g(n)) = {f(n) : there exist&#10;positive constants c and n0 such&#10;that 0  c g(n)  f(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 descr="W - Notation&#10;&#10;g(n) is an asymptotic lower bound for f(n).&#10;&#10;f(n) = Q(g(n))  f(n) = W(g(n)).&#10;Q(g(n))  W(g(n)).&#10;&#10;29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8382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Array Definition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Contd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80BE-CF75-4A5D-815B-427B23F5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of the array is called the length or size of the array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UB is the upper bound (or the largest index) and LB is the lower bound ( or the smallest index) then </a:t>
            </a:r>
          </a:p>
          <a:p>
            <a:pPr marL="0" indent="0" algn="just"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= UB-LB+1</a:t>
            </a:r>
          </a:p>
          <a:p>
            <a:pPr marL="0" indent="0" algn="just">
              <a:buNone/>
            </a:pP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array, if we count from 0 then the last element is at 9. So, LB = 0, UB = 9 and hence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9-0+1 = 10.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start counting from, let us say 10, then UB = 19 and LB = 10 and the length is same.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8CD6F4-7417-4DB6-9B83-260A18640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6726"/>
              </p:ext>
            </p:extLst>
          </p:nvPr>
        </p:nvGraphicFramePr>
        <p:xfrm>
          <a:off x="1181100" y="3355954"/>
          <a:ext cx="6781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118795906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64841458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78410928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15804668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85610806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754324817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87973939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4416743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63253958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52843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0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5538" name="Picture 2" descr="Relations Between Q, O, W&#10;&#10;30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Relations Between Q, O, W&#10;For any two function f(n) and g(n),&#10;we have f(n) = Q(g(n)) if and only&#10;if f(n) = O(g(n)) and f(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The Growth of Functions&#10;“Popular” functions g(n) are&#10;n log n, 1, 2n, n2, n!, n, n3, log n&#10;&#10;Listed from slowest to fastes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 descr="Comparing Growth Rates&#10;2n&#10;&#10;n2&#10;&#10;n log2 n&#10;n&#10;&#10;T(n)&#10;&#10;log2 n&#10;&#10;Problem Size&#10;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white">
          <a:xfrm>
            <a:off x="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 descr="Example: Find sum of array elements&#10;Algorithm arraySum (A, n)&#10;Input array A of n integers&#10;Output Sum of elements of A&#10;sum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-4572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3914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C49-4ED9-4235-B78D-F742C89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C-Arrays</a:t>
            </a:r>
          </a:p>
        </p:txBody>
      </p:sp>
      <p:pic>
        <p:nvPicPr>
          <p:cNvPr id="1026" name="Picture 2" descr="C arrays">
            <a:extLst>
              <a:ext uri="{FF2B5EF4-FFF2-40B4-BE49-F238E27FC236}">
                <a16:creationId xmlns:a16="http://schemas.microsoft.com/office/drawing/2014/main" id="{CFBF429C-D14A-4F40-8499-58A4EB021E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958181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3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4E42-88BC-4AF5-A8D9-01094E70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0337"/>
            <a:ext cx="7696200" cy="754063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array in C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A40EAF7-F1E4-48F5-B87A-DE88642CF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3525"/>
            <a:ext cx="7239000" cy="541686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 mark[5];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declared an array, mark, of floating-point type and its size is 5. Meaning, it can hold 5 floating-point values.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to note that the size and type of an array cannot be changed once it is  declared.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FA5-0535-49EA-B684-782CAE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7696200" cy="1020762"/>
          </a:xfrm>
        </p:spPr>
        <p:txBody>
          <a:bodyPr>
            <a:normAutofit fontScale="90000"/>
          </a:bodyPr>
          <a:lstStyle/>
          <a:p>
            <a:b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elements of an Array</a:t>
            </a:r>
            <a:b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C46BCE-2039-442D-9018-3F52D80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676400"/>
            <a:ext cx="7239000" cy="344709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elements of an array by indices.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you declared an array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below. The first element is mark[0], the second element is mark[1] and so 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C Array declaration ">
            <a:extLst>
              <a:ext uri="{FF2B5EF4-FFF2-40B4-BE49-F238E27FC236}">
                <a16:creationId xmlns:a16="http://schemas.microsoft.com/office/drawing/2014/main" id="{ED6C7ACA-3E05-4BFE-99E2-7D324921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7924799" cy="15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FA5-0535-49EA-B684-782CAE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Some important points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A72893-46B9-4DDA-A759-0A348DF70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313021"/>
            <a:ext cx="8686800" cy="520142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have 0 as the first index, not 1. In this example, mark[0] is the first element.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an array is n, to access the last element, the n-1 index is used. In this example, mark[4]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the starting address of mark[0] is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2120d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Then, the address of the mark[1] will be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2124d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address of mark[2] will be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2128d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so on.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 size of a float is 4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8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FA5-0535-49EA-B684-782CAE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6629400" cy="944562"/>
          </a:xfrm>
        </p:spPr>
        <p:txBody>
          <a:bodyPr/>
          <a:lstStyle/>
          <a:p>
            <a:r>
              <a:rPr lang="en-IN" dirty="0"/>
              <a:t>Initialization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70DD-D412-4A29-B23C-2BD5B185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1125"/>
            <a:ext cx="8229600" cy="50958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euclid_circular_a"/>
              </a:rPr>
              <a:t>It is possible to initialize an array during declaration. For example,</a:t>
            </a:r>
          </a:p>
          <a:p>
            <a:pPr marL="0" indent="0" algn="just">
              <a:buNone/>
            </a:pPr>
            <a:r>
              <a:rPr lang="en-US" dirty="0">
                <a:latin typeface="euclid_circular_a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_circular_a"/>
              </a:rPr>
              <a:t>int mark[5] = { 19, 10, 8,17,9};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euclid_circular_a"/>
              </a:rPr>
              <a:t>You can also initialize an array like this.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euclid_circular_a"/>
              </a:rPr>
              <a:t>int mark[ ] = { 19, 10, 8,17,9};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just">
              <a:buNone/>
            </a:pPr>
            <a:endParaRPr lang="en-US" b="0" i="0" dirty="0">
              <a:effectLst/>
              <a:latin typeface="euclid_circular_a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euclid_circular_a"/>
              </a:rPr>
              <a:t>Here, we haven't specified the size. However, the compiler knows its size is 5 as we are initializing it with 5 elements.</a:t>
            </a:r>
          </a:p>
          <a:p>
            <a:pPr marL="0" indent="0" algn="just">
              <a:buNone/>
            </a:pPr>
            <a:r>
              <a:rPr lang="en-US" dirty="0">
                <a:latin typeface="euclid_circular_a"/>
              </a:rPr>
              <a:t>If we later want to change a particular value ( say, 17 as 5 then we can write mark[3] = 5;</a:t>
            </a:r>
            <a:endParaRPr lang="en-US" b="0" i="0" dirty="0">
              <a:effectLst/>
              <a:latin typeface="euclid_circular_a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133" name="Picture 13" descr="Initialize an array in C programming">
            <a:extLst>
              <a:ext uri="{FF2B5EF4-FFF2-40B4-BE49-F238E27FC236}">
                <a16:creationId xmlns:a16="http://schemas.microsoft.com/office/drawing/2014/main" id="{03EB302B-52F3-41C9-B178-00509B73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79824"/>
            <a:ext cx="75438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3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2104</Words>
  <Application>Microsoft Office PowerPoint</Application>
  <PresentationFormat>On-screen Show (4:3)</PresentationFormat>
  <Paragraphs>250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droid sans mono</vt:lpstr>
      <vt:lpstr>euclid_circular_a</vt:lpstr>
      <vt:lpstr>Times New Roman</vt:lpstr>
      <vt:lpstr>Office Theme</vt:lpstr>
      <vt:lpstr>DATA STRUCTURES USING C  Lecture 2</vt:lpstr>
      <vt:lpstr>Array Definition</vt:lpstr>
      <vt:lpstr>Arrays</vt:lpstr>
      <vt:lpstr>Array Definition Contd…</vt:lpstr>
      <vt:lpstr>C-Arrays</vt:lpstr>
      <vt:lpstr>Declaring an array in C</vt:lpstr>
      <vt:lpstr> Accessing the elements of an Array </vt:lpstr>
      <vt:lpstr>Some important points</vt:lpstr>
      <vt:lpstr>Initialization of an array</vt:lpstr>
      <vt:lpstr>Input and Output Array Elements </vt:lpstr>
      <vt:lpstr>Example 1: Array Input/Output</vt:lpstr>
      <vt:lpstr>Output </vt:lpstr>
      <vt:lpstr>Example 2: Calculating Average</vt:lpstr>
      <vt:lpstr>Example 2: Output</vt:lpstr>
      <vt:lpstr>Multi-dimensional Arrays</vt:lpstr>
      <vt:lpstr> Initializing a Multi-Dimensional Array </vt:lpstr>
      <vt:lpstr>  Example 3: Two-dimensional array to store and print values  </vt:lpstr>
      <vt:lpstr>Example 3: Output</vt:lpstr>
      <vt:lpstr>Output –contd..</vt:lpstr>
      <vt:lpstr>Assignment 1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</vt:lpstr>
    </vt:vector>
  </TitlesOfParts>
  <Company>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</dc:creator>
  <cp:lastModifiedBy>P S AVADHANI</cp:lastModifiedBy>
  <cp:revision>236</cp:revision>
  <dcterms:created xsi:type="dcterms:W3CDTF">2015-05-05T05:05:50Z</dcterms:created>
  <dcterms:modified xsi:type="dcterms:W3CDTF">2021-09-15T09:13:34Z</dcterms:modified>
</cp:coreProperties>
</file>