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20" r:id="rId2"/>
    <p:sldId id="343" r:id="rId3"/>
    <p:sldId id="328" r:id="rId4"/>
    <p:sldId id="345" r:id="rId5"/>
    <p:sldId id="346" r:id="rId6"/>
    <p:sldId id="347" r:id="rId7"/>
    <p:sldId id="348" r:id="rId8"/>
    <p:sldId id="349" r:id="rId9"/>
    <p:sldId id="350" r:id="rId10"/>
    <p:sldId id="342" r:id="rId11"/>
    <p:sldId id="341" r:id="rId12"/>
    <p:sldId id="340" r:id="rId13"/>
    <p:sldId id="339" r:id="rId14"/>
    <p:sldId id="351" r:id="rId15"/>
    <p:sldId id="352" r:id="rId16"/>
    <p:sldId id="353" r:id="rId17"/>
    <p:sldId id="354" r:id="rId18"/>
    <p:sldId id="330" r:id="rId19"/>
    <p:sldId id="338" r:id="rId20"/>
    <p:sldId id="337" r:id="rId21"/>
    <p:sldId id="336" r:id="rId22"/>
    <p:sldId id="335" r:id="rId23"/>
    <p:sldId id="334" r:id="rId24"/>
    <p:sldId id="31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57145-1E9C-41D5-8A50-6D2D64C7E899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EC5BC-267B-4F4E-B107-AF947E135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709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94AD-FA84-4B40-8482-6EBF25B4F415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E0D7-6E58-4665-AEAA-4AF525C870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94AD-FA84-4B40-8482-6EBF25B4F415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E0D7-6E58-4665-AEAA-4AF525C870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94AD-FA84-4B40-8482-6EBF25B4F415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E0D7-6E58-4665-AEAA-4AF525C870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94AD-FA84-4B40-8482-6EBF25B4F415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E0D7-6E58-4665-AEAA-4AF525C870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94AD-FA84-4B40-8482-6EBF25B4F415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E0D7-6E58-4665-AEAA-4AF525C870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94AD-FA84-4B40-8482-6EBF25B4F415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E0D7-6E58-4665-AEAA-4AF525C870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94AD-FA84-4B40-8482-6EBF25B4F415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E0D7-6E58-4665-AEAA-4AF525C870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94AD-FA84-4B40-8482-6EBF25B4F415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E0D7-6E58-4665-AEAA-4AF525C870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94AD-FA84-4B40-8482-6EBF25B4F415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E0D7-6E58-4665-AEAA-4AF525C870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94AD-FA84-4B40-8482-6EBF25B4F415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E0D7-6E58-4665-AEAA-4AF525C870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94AD-FA84-4B40-8482-6EBF25B4F415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E0D7-6E58-4665-AEAA-4AF525C870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694AD-FA84-4B40-8482-6EBF25B4F415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2E0D7-6E58-4665-AEAA-4AF525C870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609600"/>
            <a:ext cx="6781800" cy="13716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DATA STRUCTURES USING C</a:t>
            </a:r>
            <a:br>
              <a:rPr lang="en-US" sz="3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	Lecture 5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066800" y="4659182"/>
            <a:ext cx="7772400" cy="1905000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P. S.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Avadhani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 	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Tech., PhD., F.I.E,FCSI, FAPAS.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Visiting Professor, Central University of Odisha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Former Director, IIIT, Agartala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Former Principal, AU College of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Andhra University, Visakhapatnam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oogle Shape;301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892" y="-33981"/>
            <a:ext cx="1421606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1EC7B17-0D08-4178-9AD4-80F421E00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514600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Algorithm&#10;Binary Search ( A[0 1 2 3…….n-1] , key)&#10;low 0&#10;high n-1&#10;while(low &lt;= high)&#10;do&#10;{&#10;m(low + high)/2&#10;if (key=A[m])&#10;...">
            <a:extLst>
              <a:ext uri="{FF2B5EF4-FFF2-40B4-BE49-F238E27FC236}">
                <a16:creationId xmlns:a16="http://schemas.microsoft.com/office/drawing/2014/main" id="{59BE683D-3D27-48B0-9E81-021799C18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76200"/>
            <a:ext cx="89915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259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Algorithm&#10;return m&#10;else if (key&lt;A[m])&#10;then&#10;high m-1&#10;else&#10;low m+1&#10;}&#10; ">
            <a:extLst>
              <a:ext uri="{FF2B5EF4-FFF2-40B4-BE49-F238E27FC236}">
                <a16:creationId xmlns:a16="http://schemas.microsoft.com/office/drawing/2014/main" id="{265B0E33-0A37-4CB7-98CC-DF85502D3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" y="0"/>
            <a:ext cx="891062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0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Example&#10; Let the number givens be 4,6,7,9,10 and the key is 9.&#10; So , according to the algorithm these numbers are to&#10;be ...">
            <a:extLst>
              <a:ext uri="{FF2B5EF4-FFF2-40B4-BE49-F238E27FC236}">
                <a16:creationId xmlns:a16="http://schemas.microsoft.com/office/drawing/2014/main" id="{C974B277-DE7E-4BAC-94FD-C87ADEFAE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8915400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468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Example&#10;Iteration 1:&#10;m=2&#10;low=3 //here key=9 is greater than A[m]=7 ,thus it&#10;executes last else condition .&#10;Since,(3&lt;4) loo...">
            <a:extLst>
              <a:ext uri="{FF2B5EF4-FFF2-40B4-BE49-F238E27FC236}">
                <a16:creationId xmlns:a16="http://schemas.microsoft.com/office/drawing/2014/main" id="{7F1DAD98-7621-4C7E-9EA4-B1C532168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-59425"/>
            <a:ext cx="9067800" cy="691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364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E6AA1D-D08E-404B-8352-3544701D79AE}"/>
              </a:ext>
            </a:extLst>
          </p:cNvPr>
          <p:cNvSpPr txBox="1"/>
          <p:nvPr/>
        </p:nvSpPr>
        <p:spPr>
          <a:xfrm>
            <a:off x="228600" y="-25400"/>
            <a:ext cx="87630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  <a:latin typeface="Consolas" panose="020B0609020204030204" pitchFamily="49" charset="0"/>
              </a:rPr>
              <a:t>* Write a C program to accept N numbers sorted in ascending order and to search for a given number using binary search. Report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sucess</a:t>
            </a:r>
            <a:r>
              <a:rPr lang="en-IN" b="0" dirty="0">
                <a:effectLst/>
                <a:latin typeface="Consolas" panose="020B0609020204030204" pitchFamily="49" charset="0"/>
              </a:rPr>
              <a:t> or 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fialure</a:t>
            </a:r>
            <a:r>
              <a:rPr lang="en-IN" b="0" dirty="0">
                <a:effectLst/>
                <a:latin typeface="Consolas" panose="020B0609020204030204" pitchFamily="49" charset="0"/>
              </a:rPr>
              <a:t> in the form of suitable messages*/</a:t>
            </a:r>
          </a:p>
          <a:p>
            <a:br>
              <a:rPr lang="en-IN" b="0" dirty="0">
                <a:effectLst/>
                <a:latin typeface="Consolas" panose="020B0609020204030204" pitchFamily="49" charset="0"/>
              </a:rPr>
            </a:br>
            <a:r>
              <a:rPr lang="en-IN" b="0" dirty="0">
                <a:effectLst/>
                <a:latin typeface="Consolas" panose="020B0609020204030204" pitchFamily="49" charset="0"/>
              </a:rPr>
              <a:t>#include &lt;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stdio.h</a:t>
            </a:r>
            <a:r>
              <a:rPr lang="en-IN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#include &lt;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conio.h</a:t>
            </a:r>
            <a:r>
              <a:rPr lang="en-IN" b="0" dirty="0"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b="0" dirty="0">
                <a:effectLst/>
                <a:latin typeface="Consolas" panose="020B0609020204030204" pitchFamily="49" charset="0"/>
              </a:rPr>
            </a:br>
            <a:r>
              <a:rPr lang="en-IN" b="0" dirty="0">
                <a:effectLst/>
                <a:latin typeface="Consolas" panose="020B0609020204030204" pitchFamily="49" charset="0"/>
              </a:rPr>
              <a:t>void main()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int array[10];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int 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effectLst/>
                <a:latin typeface="Consolas" panose="020B0609020204030204" pitchFamily="49" charset="0"/>
              </a:rPr>
              <a:t>, j, N, temp, 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keynum</a:t>
            </a:r>
            <a:r>
              <a:rPr lang="en-IN" b="0" dirty="0"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low,mid,high</a:t>
            </a:r>
            <a:r>
              <a:rPr lang="en-IN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clrscr</a:t>
            </a:r>
            <a:r>
              <a:rPr lang="en-IN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effectLst/>
                <a:latin typeface="Consolas" panose="020B0609020204030204" pitchFamily="49" charset="0"/>
              </a:rPr>
              <a:t>("Enter the value of N\n");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scanf</a:t>
            </a:r>
            <a:r>
              <a:rPr lang="en-IN" b="0" dirty="0">
                <a:effectLst/>
                <a:latin typeface="Consolas" panose="020B0609020204030204" pitchFamily="49" charset="0"/>
              </a:rPr>
              <a:t>("%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d",&amp;N</a:t>
            </a:r>
            <a:r>
              <a:rPr lang="en-IN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effectLst/>
                <a:latin typeface="Consolas" panose="020B0609020204030204" pitchFamily="49" charset="0"/>
              </a:rPr>
              <a:t>("Enter the elements one by one\n");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for(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effectLst/>
                <a:latin typeface="Consolas" panose="020B0609020204030204" pitchFamily="49" charset="0"/>
              </a:rPr>
              <a:t>=0; 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effectLst/>
                <a:latin typeface="Consolas" panose="020B0609020204030204" pitchFamily="49" charset="0"/>
              </a:rPr>
              <a:t>&lt;N ; 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scanf</a:t>
            </a:r>
            <a:r>
              <a:rPr lang="en-IN" b="0" dirty="0">
                <a:effectLst/>
                <a:latin typeface="Consolas" panose="020B0609020204030204" pitchFamily="49" charset="0"/>
              </a:rPr>
              <a:t>("%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d",&amp;array</a:t>
            </a:r>
            <a:r>
              <a:rPr lang="en-IN" b="0" dirty="0"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}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effectLst/>
                <a:latin typeface="Consolas" panose="020B0609020204030204" pitchFamily="49" charset="0"/>
              </a:rPr>
              <a:t>("Input array elements\n");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for(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effectLst/>
                <a:latin typeface="Consolas" panose="020B0609020204030204" pitchFamily="49" charset="0"/>
              </a:rPr>
              <a:t>=0; 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effectLst/>
                <a:latin typeface="Consolas" panose="020B0609020204030204" pitchFamily="49" charset="0"/>
              </a:rPr>
              <a:t>&lt;N ; 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effectLst/>
                <a:latin typeface="Consolas" panose="020B0609020204030204" pitchFamily="49" charset="0"/>
              </a:rPr>
              <a:t>("%d\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n",array</a:t>
            </a:r>
            <a:r>
              <a:rPr lang="en-IN" b="0" dirty="0"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}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779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E6AA1D-D08E-404B-8352-3544701D79AE}"/>
              </a:ext>
            </a:extLst>
          </p:cNvPr>
          <p:cNvSpPr txBox="1"/>
          <p:nvPr/>
        </p:nvSpPr>
        <p:spPr>
          <a:xfrm>
            <a:off x="457200" y="1371600"/>
            <a:ext cx="79248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  <a:latin typeface="Consolas" panose="020B0609020204030204" pitchFamily="49" charset="0"/>
              </a:rPr>
              <a:t>   /* Bubble sorting begins */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for(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effectLst/>
                <a:latin typeface="Consolas" panose="020B0609020204030204" pitchFamily="49" charset="0"/>
              </a:rPr>
              <a:t>=0; 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effectLst/>
                <a:latin typeface="Consolas" panose="020B0609020204030204" pitchFamily="49" charset="0"/>
              </a:rPr>
              <a:t>&lt; N ; 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effectLst/>
                <a:latin typeface="Consolas" panose="020B0609020204030204" pitchFamily="49" charset="0"/>
              </a:rPr>
              <a:t>++)  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   for(j=0; j&lt; (N-i-1) ; 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j++</a:t>
            </a:r>
            <a:r>
              <a:rPr lang="en-IN" b="0" dirty="0"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      if(array[j] &gt; array[j+1]) 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     temp       = array[j];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     array[j]   = array[j+1];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     array[j+1] = temp;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                                 }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                              }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                        }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effectLst/>
                <a:latin typeface="Consolas" panose="020B0609020204030204" pitchFamily="49" charset="0"/>
              </a:rPr>
              <a:t>("Sorted array is...\n");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for(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effectLst/>
                <a:latin typeface="Consolas" panose="020B0609020204030204" pitchFamily="49" charset="0"/>
              </a:rPr>
              <a:t>=0; 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effectLst/>
                <a:latin typeface="Consolas" panose="020B0609020204030204" pitchFamily="49" charset="0"/>
              </a:rPr>
              <a:t>&lt;N ; 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    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effectLst/>
                <a:latin typeface="Consolas" panose="020B0609020204030204" pitchFamily="49" charset="0"/>
              </a:rPr>
              <a:t>("%d\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n",array</a:t>
            </a:r>
            <a:r>
              <a:rPr lang="en-IN" b="0" dirty="0"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}</a:t>
            </a:r>
          </a:p>
          <a:p>
            <a:br>
              <a:rPr lang="en-IN" b="0" dirty="0">
                <a:effectLst/>
                <a:latin typeface="Consolas" panose="020B0609020204030204" pitchFamily="49" charset="0"/>
              </a:rPr>
            </a:br>
            <a:r>
              <a:rPr lang="en-IN" b="0" dirty="0">
                <a:effectLst/>
                <a:latin typeface="Consolas" panose="020B0609020204030204" pitchFamily="49" charset="0"/>
              </a:rPr>
              <a:t>   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605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E6AA1D-D08E-404B-8352-3544701D79AE}"/>
              </a:ext>
            </a:extLst>
          </p:cNvPr>
          <p:cNvSpPr txBox="1"/>
          <p:nvPr/>
        </p:nvSpPr>
        <p:spPr>
          <a:xfrm>
            <a:off x="0" y="1"/>
            <a:ext cx="8991600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  <a:latin typeface="Consolas" panose="020B0609020204030204" pitchFamily="49" charset="0"/>
              </a:rPr>
              <a:t>   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effectLst/>
                <a:latin typeface="Consolas" panose="020B0609020204030204" pitchFamily="49" charset="0"/>
              </a:rPr>
              <a:t>("Enter the element to be searched\n");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scanf</a:t>
            </a:r>
            <a:r>
              <a:rPr lang="en-IN" b="0" dirty="0">
                <a:effectLst/>
                <a:latin typeface="Consolas" panose="020B0609020204030204" pitchFamily="49" charset="0"/>
              </a:rPr>
              <a:t>("%d", &amp;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keynum</a:t>
            </a:r>
            <a:r>
              <a:rPr lang="en-IN" b="0" dirty="0"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b="0" dirty="0">
                <a:effectLst/>
                <a:latin typeface="Consolas" panose="020B0609020204030204" pitchFamily="49" charset="0"/>
              </a:rPr>
            </a:br>
            <a:r>
              <a:rPr lang="en-IN" b="0" dirty="0">
                <a:effectLst/>
                <a:latin typeface="Consolas" panose="020B0609020204030204" pitchFamily="49" charset="0"/>
              </a:rPr>
              <a:t>   /* Binary searching begins */</a:t>
            </a:r>
          </a:p>
          <a:p>
            <a:br>
              <a:rPr lang="en-IN" b="0" dirty="0">
                <a:effectLst/>
                <a:latin typeface="Consolas" panose="020B0609020204030204" pitchFamily="49" charset="0"/>
              </a:rPr>
            </a:br>
            <a:r>
              <a:rPr lang="en-IN" b="0" dirty="0">
                <a:effectLst/>
                <a:latin typeface="Consolas" panose="020B0609020204030204" pitchFamily="49" charset="0"/>
              </a:rPr>
              <a:t>   low=1;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high=N;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do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    mid= (low + high) / 2;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    if ( 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keynum</a:t>
            </a:r>
            <a:r>
              <a:rPr lang="en-IN" b="0" dirty="0">
                <a:effectLst/>
                <a:latin typeface="Consolas" panose="020B0609020204030204" pitchFamily="49" charset="0"/>
              </a:rPr>
              <a:t> &lt; array[mid] )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  high = mid - 1;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    else if ( 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keynum</a:t>
            </a:r>
            <a:r>
              <a:rPr lang="en-IN" b="0" dirty="0">
                <a:effectLst/>
                <a:latin typeface="Consolas" panose="020B0609020204030204" pitchFamily="49" charset="0"/>
              </a:rPr>
              <a:t> &gt; array[mid])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  low = mid + 1;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} while( 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keynum</a:t>
            </a:r>
            <a:r>
              <a:rPr lang="en-IN" b="0" dirty="0">
                <a:effectLst/>
                <a:latin typeface="Consolas" panose="020B0609020204030204" pitchFamily="49" charset="0"/>
              </a:rPr>
              <a:t>!=array[mid] &amp;&amp; low &lt;= high); /* End of do- while */</a:t>
            </a:r>
          </a:p>
          <a:p>
            <a:br>
              <a:rPr lang="en-IN" b="0" dirty="0">
                <a:effectLst/>
                <a:latin typeface="Consolas" panose="020B0609020204030204" pitchFamily="49" charset="0"/>
              </a:rPr>
            </a:br>
            <a:r>
              <a:rPr lang="en-IN" b="0" dirty="0">
                <a:effectLst/>
                <a:latin typeface="Consolas" panose="020B0609020204030204" pitchFamily="49" charset="0"/>
              </a:rPr>
              <a:t>   if( 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keynum</a:t>
            </a:r>
            <a:r>
              <a:rPr lang="en-IN" b="0" dirty="0">
                <a:effectLst/>
                <a:latin typeface="Consolas" panose="020B0609020204030204" pitchFamily="49" charset="0"/>
              </a:rPr>
              <a:t> == array[mid] )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  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effectLst/>
                <a:latin typeface="Consolas" panose="020B0609020204030204" pitchFamily="49" charset="0"/>
              </a:rPr>
              <a:t>("SUCCESSFUL SEARCH\n");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}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else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  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effectLst/>
                <a:latin typeface="Consolas" panose="020B0609020204030204" pitchFamily="49" charset="0"/>
              </a:rPr>
              <a:t>("Search is FAILED\n");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} /* End of main*/</a:t>
            </a:r>
          </a:p>
          <a:p>
            <a:endParaRPr lang="en-IN" b="0" dirty="0"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585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E6AA1D-D08E-404B-8352-3544701D79AE}"/>
              </a:ext>
            </a:extLst>
          </p:cNvPr>
          <p:cNvSpPr txBox="1"/>
          <p:nvPr/>
        </p:nvSpPr>
        <p:spPr>
          <a:xfrm>
            <a:off x="304800" y="762000"/>
            <a:ext cx="86868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  <a:latin typeface="Consolas" panose="020B0609020204030204" pitchFamily="49" charset="0"/>
              </a:rPr>
              <a:t>Output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Enter the value of N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4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Enter the elements one by one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3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1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4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2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Input array elements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3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1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4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2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Sorted array is...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1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2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3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4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Enter the element to be searched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4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SUCCESSFUL SEARCH</a:t>
            </a:r>
          </a:p>
        </p:txBody>
      </p:sp>
    </p:spTree>
    <p:extLst>
      <p:ext uri="{BB962C8B-B14F-4D97-AF65-F5344CB8AC3E}">
        <p14:creationId xmlns:p14="http://schemas.microsoft.com/office/powerpoint/2010/main" val="953385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ntroduction&#10;  Binary search, also known as half-interval&#10;search or logarithmic search, is a search&#10;algorithm that finds ...">
            <a:extLst>
              <a:ext uri="{FF2B5EF4-FFF2-40B4-BE49-F238E27FC236}">
                <a16:creationId xmlns:a16="http://schemas.microsoft.com/office/drawing/2014/main" id="{7FB0832F-ED0F-4DB5-9198-FB8A88AB7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839200" cy="678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20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Time Analysis&#10; Suppose we have an array A and in this array we are&#10;searching for a value K. If A has no special propertie...">
            <a:extLst>
              <a:ext uri="{FF2B5EF4-FFF2-40B4-BE49-F238E27FC236}">
                <a16:creationId xmlns:a16="http://schemas.microsoft.com/office/drawing/2014/main" id="{3A53D977-611E-45AA-A6F8-FE844BBF0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0837"/>
            <a:ext cx="8610600" cy="651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75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1524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7200" dirty="0"/>
              <a:t>Binary Search</a:t>
            </a:r>
          </a:p>
        </p:txBody>
      </p:sp>
    </p:spTree>
    <p:extLst>
      <p:ext uri="{BB962C8B-B14F-4D97-AF65-F5344CB8AC3E}">
        <p14:creationId xmlns:p14="http://schemas.microsoft.com/office/powerpoint/2010/main" val="3674166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Time Analysis&#10; Binary Search can be analyzed with the best, worst,&#10;and average case number of comparisons. These&#10;analyses...">
            <a:extLst>
              <a:ext uri="{FF2B5EF4-FFF2-40B4-BE49-F238E27FC236}">
                <a16:creationId xmlns:a16="http://schemas.microsoft.com/office/drawing/2014/main" id="{25A508FC-7483-431E-89CD-88502B1E4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83"/>
            <a:ext cx="8991600" cy="675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76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Time Analysis&#10; Best case - O (1) comparisons : In the best case, the&#10;item X is the middle in the array A. A constant numb...">
            <a:extLst>
              <a:ext uri="{FF2B5EF4-FFF2-40B4-BE49-F238E27FC236}">
                <a16:creationId xmlns:a16="http://schemas.microsoft.com/office/drawing/2014/main" id="{F7984725-08E0-44DA-8FD5-05B64CD1D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0839"/>
            <a:ext cx="8915399" cy="669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345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Time Analysis&#10; Average case - O (log n) comparisons : To find the&#10;average case, take the sum over all elements of the&#10;pro...">
            <a:extLst>
              <a:ext uri="{FF2B5EF4-FFF2-40B4-BE49-F238E27FC236}">
                <a16:creationId xmlns:a16="http://schemas.microsoft.com/office/drawing/2014/main" id="{B041C69F-B83B-40B6-8C6F-585A73419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6" y="76200"/>
            <a:ext cx="8931466" cy="670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033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Advantage and Disadvantage&#10; Advantage:&#10;1. Binary search is an optimal searching algorithm using&#10;which we can search desir...">
            <a:extLst>
              <a:ext uri="{FF2B5EF4-FFF2-40B4-BE49-F238E27FC236}">
                <a16:creationId xmlns:a16="http://schemas.microsoft.com/office/drawing/2014/main" id="{30CBFAE0-D1A8-4F6B-AE0C-F6357BDB9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83"/>
            <a:ext cx="8991600" cy="675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26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7200" b="1" dirty="0"/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ntroduction&#10; The Binary Search can be implemented on only&#10;sorted list of elements.&#10; The process starts with finding the...">
            <a:extLst>
              <a:ext uri="{FF2B5EF4-FFF2-40B4-BE49-F238E27FC236}">
                <a16:creationId xmlns:a16="http://schemas.microsoft.com/office/drawing/2014/main" id="{F773280D-DA57-4739-8CD8-FC0ED2077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8991599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67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9/30/15 © Reem Al-Attas 3&#10;Binary Search&#10;• Find 37?&#10;1. Sort Array.&#10; ">
            <a:extLst>
              <a:ext uri="{FF2B5EF4-FFF2-40B4-BE49-F238E27FC236}">
                <a16:creationId xmlns:a16="http://schemas.microsoft.com/office/drawing/2014/main" id="{30E5CE8C-2961-4205-8222-C1E7EDCB3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89154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C1E5E7-F84B-4BAF-9364-3DA61D5D5042}"/>
              </a:ext>
            </a:extLst>
          </p:cNvPr>
          <p:cNvSpPr txBox="1"/>
          <p:nvPr/>
        </p:nvSpPr>
        <p:spPr>
          <a:xfrm>
            <a:off x="990600" y="5029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Sort the </a:t>
            </a:r>
            <a:r>
              <a:rPr lang="en-IN" sz="2800" dirty="0" err="1"/>
              <a:t>arrary</a:t>
            </a:r>
            <a:r>
              <a:rPr lang="en-IN" sz="2800" dirty="0"/>
              <a:t> if it is not already sorted</a:t>
            </a:r>
          </a:p>
        </p:txBody>
      </p:sp>
    </p:spTree>
    <p:extLst>
      <p:ext uri="{BB962C8B-B14F-4D97-AF65-F5344CB8AC3E}">
        <p14:creationId xmlns:p14="http://schemas.microsoft.com/office/powerpoint/2010/main" val="291241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9/30/15 © Reem Al-Attas 3&#10;Binary Search&#10;• Find 37?&#10;1. Sort Array.&#10; ">
            <a:extLst>
              <a:ext uri="{FF2B5EF4-FFF2-40B4-BE49-F238E27FC236}">
                <a16:creationId xmlns:a16="http://schemas.microsoft.com/office/drawing/2014/main" id="{30E5CE8C-2961-4205-8222-C1E7EDCB3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3" y="40719"/>
            <a:ext cx="8915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1099F6-4659-474D-AB51-E23D33B7E4A8}"/>
              </a:ext>
            </a:extLst>
          </p:cNvPr>
          <p:cNvSpPr txBox="1"/>
          <p:nvPr/>
        </p:nvSpPr>
        <p:spPr>
          <a:xfrm>
            <a:off x="152400" y="4572000"/>
            <a:ext cx="868679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dirty="0"/>
              <a:t>Calculate middle = (</a:t>
            </a:r>
            <a:r>
              <a:rPr lang="en-IN" sz="2800" dirty="0" err="1"/>
              <a:t>low+high</a:t>
            </a:r>
            <a:r>
              <a:rPr lang="en-IN" sz="2800" dirty="0"/>
              <a:t>)/2 = (0+8)/2 = 4</a:t>
            </a:r>
          </a:p>
          <a:p>
            <a:pPr algn="just"/>
            <a:r>
              <a:rPr lang="en-IN" sz="2800" dirty="0"/>
              <a:t>Array[middle] = </a:t>
            </a:r>
            <a:r>
              <a:rPr lang="en-IN" sz="2800" dirty="0" err="1"/>
              <a:t>arrary</a:t>
            </a:r>
            <a:r>
              <a:rPr lang="en-IN" sz="2800" dirty="0"/>
              <a:t>[4] = 45.  The key 37 is less than 45 so remove the upper half form 45. set high = middle-1 = 3.   Now we need to check from 0 to 3.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577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09/30/15 © Reem Al-Attas 5&#10;Binary Search&#10;Repeat 2. Calculate middle = (low + high) / 2.&#10;= (0 + 3) / 2 = 1.&#10;If 37 == array[...">
            <a:extLst>
              <a:ext uri="{FF2B5EF4-FFF2-40B4-BE49-F238E27FC236}">
                <a16:creationId xmlns:a16="http://schemas.microsoft.com/office/drawing/2014/main" id="{A1BFA532-1303-4F1B-85B1-7252D6C26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0837"/>
            <a:ext cx="8839200" cy="663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81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09/30/15 © Reem Al-Attas 6&#10;Binary Search&#10;Repeat 2. Calculate middle = (low + high) / 2.&#10;= (2 + 3) / 2 = 2.&#10;If 37 == array[...">
            <a:extLst>
              <a:ext uri="{FF2B5EF4-FFF2-40B4-BE49-F238E27FC236}">
                <a16:creationId xmlns:a16="http://schemas.microsoft.com/office/drawing/2014/main" id="{02A512A4-F0F2-47C1-98D8-6FA48E0E8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0837"/>
            <a:ext cx="8610600" cy="646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29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09/30/15 © Reem Al-Attas 7&#10;Binary Search&#10; ">
            <a:extLst>
              <a:ext uri="{FF2B5EF4-FFF2-40B4-BE49-F238E27FC236}">
                <a16:creationId xmlns:a16="http://schemas.microsoft.com/office/drawing/2014/main" id="{95F25055-1D80-41DC-B061-A25E7CCCF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0837"/>
            <a:ext cx="8783839" cy="659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180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09/30/15 © Reem Al-Attas 8&#10;Binary Search&#10;• If not found  stop when low &gt; high.&#10; ">
            <a:extLst>
              <a:ext uri="{FF2B5EF4-FFF2-40B4-BE49-F238E27FC236}">
                <a16:creationId xmlns:a16="http://schemas.microsoft.com/office/drawing/2014/main" id="{EEAAA434-BF9F-413A-BCA6-B6246376E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1"/>
            <a:ext cx="8991600" cy="648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202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866</Words>
  <Application>Microsoft Office PowerPoint</Application>
  <PresentationFormat>On-screen Show (4:3)</PresentationFormat>
  <Paragraphs>93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Consolas</vt:lpstr>
      <vt:lpstr>Times New Roman</vt:lpstr>
      <vt:lpstr>Office Theme</vt:lpstr>
      <vt:lpstr>DATA STRUCTURES USING C  Lecture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P S AVADHANI</cp:lastModifiedBy>
  <cp:revision>22</cp:revision>
  <dcterms:created xsi:type="dcterms:W3CDTF">2021-09-17T02:02:11Z</dcterms:created>
  <dcterms:modified xsi:type="dcterms:W3CDTF">2021-09-22T10:15:28Z</dcterms:modified>
</cp:coreProperties>
</file>