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8" r:id="rId9"/>
    <p:sldId id="264" r:id="rId10"/>
    <p:sldId id="267" r:id="rId11"/>
    <p:sldId id="265" r:id="rId12"/>
    <p:sldId id="266" r:id="rId13"/>
    <p:sldId id="269" r:id="rId14"/>
    <p:sldId id="270" r:id="rId15"/>
    <p:sldId id="271" r:id="rId16"/>
    <p:sldId id="274" r:id="rId17"/>
    <p:sldId id="272" r:id="rId18"/>
    <p:sldId id="273" r:id="rId19"/>
    <p:sldId id="280" r:id="rId20"/>
    <p:sldId id="281" r:id="rId21"/>
    <p:sldId id="275" r:id="rId22"/>
    <p:sldId id="287" r:id="rId23"/>
    <p:sldId id="277" r:id="rId24"/>
    <p:sldId id="285" r:id="rId25"/>
    <p:sldId id="286" r:id="rId26"/>
    <p:sldId id="279" r:id="rId27"/>
    <p:sldId id="276" r:id="rId28"/>
    <p:sldId id="282" r:id="rId29"/>
    <p:sldId id="283" r:id="rId30"/>
    <p:sldId id="284" r:id="rId31"/>
    <p:sldId id="293" r:id="rId32"/>
    <p:sldId id="288" r:id="rId33"/>
    <p:sldId id="289" r:id="rId34"/>
    <p:sldId id="297" r:id="rId35"/>
    <p:sldId id="290" r:id="rId36"/>
    <p:sldId id="291" r:id="rId37"/>
    <p:sldId id="294" r:id="rId38"/>
    <p:sldId id="296" r:id="rId39"/>
    <p:sldId id="292" r:id="rId40"/>
    <p:sldId id="298" r:id="rId41"/>
    <p:sldId id="299" r:id="rId42"/>
    <p:sldId id="302" r:id="rId43"/>
    <p:sldId id="300" r:id="rId44"/>
    <p:sldId id="301" r:id="rId45"/>
    <p:sldId id="303" r:id="rId46"/>
    <p:sldId id="304" r:id="rId47"/>
    <p:sldId id="305" r:id="rId48"/>
    <p:sldId id="306" r:id="rId49"/>
  </p:sldIdLst>
  <p:sldSz cx="109728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52" y="-90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8" Type="http://schemas.openxmlformats.org/officeDocument/2006/relationships/slide" Target="slides/slide7.xml" /><Relationship Id="rId5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9DF19DB-4BC5-4C51-97FA-7D2CC2645C84}"/>
              </a:ext>
            </a:extLst>
          </p:cNvPr>
          <p:cNvGrpSpPr>
            <a:grpSpLocks/>
          </p:cNvGrpSpPr>
          <p:nvPr/>
        </p:nvGrpSpPr>
        <p:grpSpPr bwMode="auto">
          <a:xfrm>
            <a:off x="5659438" y="5345113"/>
            <a:ext cx="5313362" cy="1512887"/>
            <a:chOff x="2971" y="3367"/>
            <a:chExt cx="2789" cy="95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7B628ACA-0137-406F-99BD-7C02FD54AE9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/>
              <a:ahLst/>
              <a:cxnLst>
                <a:cxn ang="0">
                  <a:pos x="2768" y="18"/>
                </a:cxn>
                <a:cxn ang="0">
                  <a:pos x="2678" y="24"/>
                </a:cxn>
                <a:cxn ang="0">
                  <a:pos x="2613" y="102"/>
                </a:cxn>
                <a:cxn ang="0">
                  <a:pos x="2511" y="156"/>
                </a:cxn>
                <a:cxn ang="0">
                  <a:pos x="2505" y="222"/>
                </a:cxn>
                <a:cxn ang="0">
                  <a:pos x="2487" y="246"/>
                </a:cxn>
                <a:cxn ang="0">
                  <a:pos x="2469" y="252"/>
                </a:cxn>
                <a:cxn ang="0">
                  <a:pos x="2397" y="210"/>
                </a:cxn>
                <a:cxn ang="0">
                  <a:pos x="2260" y="192"/>
                </a:cxn>
                <a:cxn ang="0">
                  <a:pos x="2236" y="186"/>
                </a:cxn>
                <a:cxn ang="0">
                  <a:pos x="2218" y="192"/>
                </a:cxn>
                <a:cxn ang="0">
                  <a:pos x="2146" y="228"/>
                </a:cxn>
                <a:cxn ang="0">
                  <a:pos x="2110" y="240"/>
                </a:cxn>
                <a:cxn ang="0">
                  <a:pos x="2086" y="246"/>
                </a:cxn>
                <a:cxn ang="0">
                  <a:pos x="2074" y="258"/>
                </a:cxn>
                <a:cxn ang="0">
                  <a:pos x="2074" y="276"/>
                </a:cxn>
                <a:cxn ang="0">
                  <a:pos x="2051" y="300"/>
                </a:cxn>
                <a:cxn ang="0">
                  <a:pos x="2033" y="312"/>
                </a:cxn>
                <a:cxn ang="0">
                  <a:pos x="2021" y="324"/>
                </a:cxn>
                <a:cxn ang="0">
                  <a:pos x="2009" y="336"/>
                </a:cxn>
                <a:cxn ang="0">
                  <a:pos x="1979" y="342"/>
                </a:cxn>
                <a:cxn ang="0">
                  <a:pos x="1913" y="336"/>
                </a:cxn>
                <a:cxn ang="0">
                  <a:pos x="1877" y="330"/>
                </a:cxn>
                <a:cxn ang="0">
                  <a:pos x="1865" y="342"/>
                </a:cxn>
                <a:cxn ang="0">
                  <a:pos x="1853" y="354"/>
                </a:cxn>
                <a:cxn ang="0">
                  <a:pos x="1823" y="360"/>
                </a:cxn>
                <a:cxn ang="0">
                  <a:pos x="1764" y="342"/>
                </a:cxn>
                <a:cxn ang="0">
                  <a:pos x="1740" y="342"/>
                </a:cxn>
                <a:cxn ang="0">
                  <a:pos x="1716" y="354"/>
                </a:cxn>
                <a:cxn ang="0">
                  <a:pos x="1656" y="425"/>
                </a:cxn>
                <a:cxn ang="0">
                  <a:pos x="1614" y="569"/>
                </a:cxn>
                <a:cxn ang="0">
                  <a:pos x="1614" y="593"/>
                </a:cxn>
                <a:cxn ang="0">
                  <a:pos x="1620" y="641"/>
                </a:cxn>
                <a:cxn ang="0">
                  <a:pos x="1638" y="659"/>
                </a:cxn>
                <a:cxn ang="0">
                  <a:pos x="1632" y="671"/>
                </a:cxn>
                <a:cxn ang="0">
                  <a:pos x="1620" y="683"/>
                </a:cxn>
                <a:cxn ang="0">
                  <a:pos x="1542" y="689"/>
                </a:cxn>
                <a:cxn ang="0">
                  <a:pos x="1465" y="629"/>
                </a:cxn>
                <a:cxn ang="0">
                  <a:pos x="1333" y="587"/>
                </a:cxn>
                <a:cxn ang="0">
                  <a:pos x="1184" y="671"/>
                </a:cxn>
                <a:cxn ang="0">
                  <a:pos x="1016" y="731"/>
                </a:cxn>
                <a:cxn ang="0">
                  <a:pos x="813" y="743"/>
                </a:cxn>
                <a:cxn ang="0">
                  <a:pos x="628" y="701"/>
                </a:cxn>
                <a:cxn ang="0">
                  <a:pos x="568" y="695"/>
                </a:cxn>
                <a:cxn ang="0">
                  <a:pos x="556" y="701"/>
                </a:cxn>
                <a:cxn ang="0">
                  <a:pos x="520" y="731"/>
                </a:cxn>
                <a:cxn ang="0">
                  <a:pos x="436" y="809"/>
                </a:cxn>
                <a:cxn ang="0">
                  <a:pos x="406" y="821"/>
                </a:cxn>
                <a:cxn ang="0">
                  <a:pos x="382" y="821"/>
                </a:cxn>
                <a:cxn ang="0">
                  <a:pos x="335" y="827"/>
                </a:cxn>
                <a:cxn ang="0">
                  <a:pos x="209" y="851"/>
                </a:cxn>
                <a:cxn ang="0">
                  <a:pos x="173" y="857"/>
                </a:cxn>
                <a:cxn ang="0">
                  <a:pos x="125" y="851"/>
                </a:cxn>
                <a:cxn ang="0">
                  <a:pos x="107" y="857"/>
                </a:cxn>
                <a:cxn ang="0">
                  <a:pos x="101" y="875"/>
                </a:cxn>
                <a:cxn ang="0">
                  <a:pos x="83" y="887"/>
                </a:cxn>
                <a:cxn ang="0">
                  <a:pos x="48" y="899"/>
                </a:cxn>
                <a:cxn ang="0">
                  <a:pos x="2780" y="24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  <a:lnTo>
                    <a:pt x="2780" y="24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7F80FFB5-3C4D-4AAB-B59D-EAA55F9BD94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7AAF5B04-C711-480F-8423-23062EC7453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1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8C07DF5-856C-4860-AE78-1EDB52883EE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/>
              <a:ahLst/>
              <a:cxnLst>
                <a:cxn ang="0">
                  <a:pos x="280" y="42"/>
                </a:cxn>
                <a:cxn ang="0">
                  <a:pos x="274" y="42"/>
                </a:cxn>
                <a:cxn ang="0">
                  <a:pos x="268" y="42"/>
                </a:cxn>
                <a:cxn ang="0">
                  <a:pos x="256" y="42"/>
                </a:cxn>
                <a:cxn ang="0">
                  <a:pos x="238" y="48"/>
                </a:cxn>
                <a:cxn ang="0">
                  <a:pos x="214" y="12"/>
                </a:cxn>
                <a:cxn ang="0">
                  <a:pos x="196" y="0"/>
                </a:cxn>
                <a:cxn ang="0">
                  <a:pos x="196" y="0"/>
                </a:cxn>
                <a:cxn ang="0">
                  <a:pos x="164" y="167"/>
                </a:cxn>
                <a:cxn ang="0">
                  <a:pos x="144" y="217"/>
                </a:cxn>
                <a:cxn ang="0">
                  <a:pos x="110" y="281"/>
                </a:cxn>
                <a:cxn ang="0">
                  <a:pos x="96" y="327"/>
                </a:cxn>
                <a:cxn ang="0">
                  <a:pos x="124" y="405"/>
                </a:cxn>
                <a:cxn ang="0">
                  <a:pos x="100" y="463"/>
                </a:cxn>
                <a:cxn ang="0">
                  <a:pos x="68" y="503"/>
                </a:cxn>
                <a:cxn ang="0">
                  <a:pos x="30" y="539"/>
                </a:cxn>
                <a:cxn ang="0">
                  <a:pos x="24" y="613"/>
                </a:cxn>
                <a:cxn ang="0">
                  <a:pos x="0" y="741"/>
                </a:cxn>
                <a:cxn ang="0">
                  <a:pos x="202" y="741"/>
                </a:cxn>
                <a:cxn ang="0">
                  <a:pos x="180" y="639"/>
                </a:cxn>
                <a:cxn ang="0">
                  <a:pos x="192" y="589"/>
                </a:cxn>
                <a:cxn ang="0">
                  <a:pos x="178" y="539"/>
                </a:cxn>
                <a:cxn ang="0">
                  <a:pos x="190" y="499"/>
                </a:cxn>
                <a:cxn ang="0">
                  <a:pos x="184" y="465"/>
                </a:cxn>
                <a:cxn ang="0">
                  <a:pos x="192" y="391"/>
                </a:cxn>
                <a:cxn ang="0">
                  <a:pos x="216" y="313"/>
                </a:cxn>
                <a:cxn ang="0">
                  <a:pos x="238" y="249"/>
                </a:cxn>
                <a:cxn ang="0">
                  <a:pos x="268" y="185"/>
                </a:cxn>
                <a:cxn ang="0">
                  <a:pos x="284" y="159"/>
                </a:cxn>
                <a:cxn ang="0">
                  <a:pos x="304" y="12"/>
                </a:cxn>
                <a:cxn ang="0">
                  <a:pos x="298" y="24"/>
                </a:cxn>
                <a:cxn ang="0">
                  <a:pos x="292" y="30"/>
                </a:cxn>
                <a:cxn ang="0">
                  <a:pos x="292" y="36"/>
                </a:cxn>
                <a:cxn ang="0">
                  <a:pos x="286" y="36"/>
                </a:cxn>
                <a:cxn ang="0">
                  <a:pos x="286" y="42"/>
                </a:cxn>
                <a:cxn ang="0">
                  <a:pos x="280" y="42"/>
                </a:cxn>
                <a:cxn ang="0">
                  <a:pos x="280" y="42"/>
                </a:cxn>
                <a:cxn ang="0">
                  <a:pos x="280" y="42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60685AC-82A2-464B-81E7-59006E498D9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918" y="3553"/>
              <a:ext cx="312" cy="767"/>
            </a:xfrm>
            <a:custGeom>
              <a:avLst/>
              <a:gdLst/>
              <a:ahLst/>
              <a:cxnLst>
                <a:cxn ang="0">
                  <a:pos x="284" y="6"/>
                </a:cxn>
                <a:cxn ang="0">
                  <a:pos x="278" y="6"/>
                </a:cxn>
                <a:cxn ang="0">
                  <a:pos x="272" y="12"/>
                </a:cxn>
                <a:cxn ang="0">
                  <a:pos x="254" y="18"/>
                </a:cxn>
                <a:cxn ang="0">
                  <a:pos x="230" y="24"/>
                </a:cxn>
                <a:cxn ang="0">
                  <a:pos x="206" y="42"/>
                </a:cxn>
                <a:cxn ang="0">
                  <a:pos x="188" y="48"/>
                </a:cxn>
                <a:cxn ang="0">
                  <a:pos x="176" y="54"/>
                </a:cxn>
                <a:cxn ang="0">
                  <a:pos x="170" y="54"/>
                </a:cxn>
                <a:cxn ang="0">
                  <a:pos x="150" y="169"/>
                </a:cxn>
                <a:cxn ang="0">
                  <a:pos x="110" y="225"/>
                </a:cxn>
                <a:cxn ang="0">
                  <a:pos x="54" y="383"/>
                </a:cxn>
                <a:cxn ang="0">
                  <a:pos x="82" y="555"/>
                </a:cxn>
                <a:cxn ang="0">
                  <a:pos x="40" y="679"/>
                </a:cxn>
                <a:cxn ang="0">
                  <a:pos x="0" y="767"/>
                </a:cxn>
                <a:cxn ang="0">
                  <a:pos x="108" y="767"/>
                </a:cxn>
                <a:cxn ang="0">
                  <a:pos x="120" y="611"/>
                </a:cxn>
                <a:cxn ang="0">
                  <a:pos x="148" y="499"/>
                </a:cxn>
                <a:cxn ang="0">
                  <a:pos x="160" y="367"/>
                </a:cxn>
                <a:cxn ang="0">
                  <a:pos x="218" y="327"/>
                </a:cxn>
                <a:cxn ang="0">
                  <a:pos x="238" y="221"/>
                </a:cxn>
                <a:cxn ang="0">
                  <a:pos x="296" y="135"/>
                </a:cxn>
                <a:cxn ang="0">
                  <a:pos x="314" y="0"/>
                </a:cxn>
                <a:cxn ang="0">
                  <a:pos x="302" y="0"/>
                </a:cxn>
                <a:cxn ang="0">
                  <a:pos x="296" y="0"/>
                </a:cxn>
                <a:cxn ang="0">
                  <a:pos x="290" y="0"/>
                </a:cxn>
                <a:cxn ang="0">
                  <a:pos x="284" y="6"/>
                </a:cxn>
                <a:cxn ang="0">
                  <a:pos x="284" y="6"/>
                </a:cxn>
                <a:cxn ang="0">
                  <a:pos x="284" y="6"/>
                </a:cxn>
                <a:cxn ang="0">
                  <a:pos x="284" y="6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15D93D8F-14CB-493F-AF5E-8EC8355AB44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/>
              <a:ahLst/>
              <a:cxnLst>
                <a:cxn ang="0">
                  <a:pos x="257" y="12"/>
                </a:cxn>
                <a:cxn ang="0">
                  <a:pos x="239" y="6"/>
                </a:cxn>
                <a:cxn ang="0">
                  <a:pos x="203" y="6"/>
                </a:cxn>
                <a:cxn ang="0">
                  <a:pos x="203" y="6"/>
                </a:cxn>
                <a:cxn ang="0">
                  <a:pos x="197" y="6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66" y="0"/>
                </a:cxn>
                <a:cxn ang="0">
                  <a:pos x="160" y="0"/>
                </a:cxn>
                <a:cxn ang="0">
                  <a:pos x="144" y="117"/>
                </a:cxn>
                <a:cxn ang="0">
                  <a:pos x="128" y="185"/>
                </a:cxn>
                <a:cxn ang="0">
                  <a:pos x="58" y="299"/>
                </a:cxn>
                <a:cxn ang="0">
                  <a:pos x="54" y="441"/>
                </a:cxn>
                <a:cxn ang="0">
                  <a:pos x="24" y="523"/>
                </a:cxn>
                <a:cxn ang="0">
                  <a:pos x="0" y="623"/>
                </a:cxn>
                <a:cxn ang="0">
                  <a:pos x="78" y="623"/>
                </a:cxn>
                <a:cxn ang="0">
                  <a:pos x="92" y="555"/>
                </a:cxn>
                <a:cxn ang="0">
                  <a:pos x="134" y="447"/>
                </a:cxn>
                <a:cxn ang="0">
                  <a:pos x="158" y="315"/>
                </a:cxn>
                <a:cxn ang="0">
                  <a:pos x="184" y="257"/>
                </a:cxn>
                <a:cxn ang="0">
                  <a:pos x="216" y="211"/>
                </a:cxn>
                <a:cxn ang="0">
                  <a:pos x="222" y="145"/>
                </a:cxn>
                <a:cxn ang="0">
                  <a:pos x="240" y="111"/>
                </a:cxn>
                <a:cxn ang="0">
                  <a:pos x="262" y="79"/>
                </a:cxn>
                <a:cxn ang="0">
                  <a:pos x="275" y="6"/>
                </a:cxn>
                <a:cxn ang="0">
                  <a:pos x="263" y="12"/>
                </a:cxn>
                <a:cxn ang="0">
                  <a:pos x="257" y="12"/>
                </a:cxn>
                <a:cxn ang="0">
                  <a:pos x="257" y="12"/>
                </a:cxn>
                <a:cxn ang="0">
                  <a:pos x="257" y="12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AD4FAC5F-E2A0-4268-9A4C-24AFDA39CC9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/>
              <a:ahLst/>
              <a:cxnLst>
                <a:cxn ang="0">
                  <a:pos x="171" y="12"/>
                </a:cxn>
                <a:cxn ang="0">
                  <a:pos x="159" y="24"/>
                </a:cxn>
                <a:cxn ang="0">
                  <a:pos x="153" y="36"/>
                </a:cxn>
                <a:cxn ang="0">
                  <a:pos x="128" y="60"/>
                </a:cxn>
                <a:cxn ang="0">
                  <a:pos x="110" y="83"/>
                </a:cxn>
                <a:cxn ang="0">
                  <a:pos x="86" y="119"/>
                </a:cxn>
                <a:cxn ang="0">
                  <a:pos x="68" y="167"/>
                </a:cxn>
                <a:cxn ang="0">
                  <a:pos x="68" y="221"/>
                </a:cxn>
                <a:cxn ang="0">
                  <a:pos x="68" y="227"/>
                </a:cxn>
                <a:cxn ang="0">
                  <a:pos x="68" y="233"/>
                </a:cxn>
                <a:cxn ang="0">
                  <a:pos x="68" y="239"/>
                </a:cxn>
                <a:cxn ang="0">
                  <a:pos x="68" y="245"/>
                </a:cxn>
                <a:cxn ang="0">
                  <a:pos x="68" y="251"/>
                </a:cxn>
                <a:cxn ang="0">
                  <a:pos x="68" y="251"/>
                </a:cxn>
                <a:cxn ang="0">
                  <a:pos x="68" y="257"/>
                </a:cxn>
                <a:cxn ang="0">
                  <a:pos x="68" y="269"/>
                </a:cxn>
                <a:cxn ang="0">
                  <a:pos x="74" y="287"/>
                </a:cxn>
                <a:cxn ang="0">
                  <a:pos x="80" y="305"/>
                </a:cxn>
                <a:cxn ang="0">
                  <a:pos x="86" y="311"/>
                </a:cxn>
                <a:cxn ang="0">
                  <a:pos x="86" y="311"/>
                </a:cxn>
                <a:cxn ang="0">
                  <a:pos x="92" y="317"/>
                </a:cxn>
                <a:cxn ang="0">
                  <a:pos x="92" y="323"/>
                </a:cxn>
                <a:cxn ang="0">
                  <a:pos x="92" y="323"/>
                </a:cxn>
                <a:cxn ang="0">
                  <a:pos x="24" y="437"/>
                </a:cxn>
                <a:cxn ang="0">
                  <a:pos x="18" y="471"/>
                </a:cxn>
                <a:cxn ang="0">
                  <a:pos x="0" y="547"/>
                </a:cxn>
                <a:cxn ang="0">
                  <a:pos x="50" y="611"/>
                </a:cxn>
                <a:cxn ang="0">
                  <a:pos x="114" y="611"/>
                </a:cxn>
                <a:cxn ang="0">
                  <a:pos x="104" y="555"/>
                </a:cxn>
                <a:cxn ang="0">
                  <a:pos x="120" y="515"/>
                </a:cxn>
                <a:cxn ang="0">
                  <a:pos x="150" y="449"/>
                </a:cxn>
                <a:cxn ang="0">
                  <a:pos x="166" y="377"/>
                </a:cxn>
                <a:cxn ang="0">
                  <a:pos x="156" y="295"/>
                </a:cxn>
                <a:cxn ang="0">
                  <a:pos x="170" y="203"/>
                </a:cxn>
                <a:cxn ang="0">
                  <a:pos x="212" y="95"/>
                </a:cxn>
                <a:cxn ang="0">
                  <a:pos x="213" y="0"/>
                </a:cxn>
                <a:cxn ang="0">
                  <a:pos x="207" y="0"/>
                </a:cxn>
                <a:cxn ang="0">
                  <a:pos x="201" y="0"/>
                </a:cxn>
                <a:cxn ang="0">
                  <a:pos x="195" y="0"/>
                </a:cxn>
                <a:cxn ang="0">
                  <a:pos x="189" y="0"/>
                </a:cxn>
                <a:cxn ang="0">
                  <a:pos x="183" y="6"/>
                </a:cxn>
                <a:cxn ang="0">
                  <a:pos x="177" y="6"/>
                </a:cxn>
                <a:cxn ang="0">
                  <a:pos x="171" y="12"/>
                </a:cxn>
                <a:cxn ang="0">
                  <a:pos x="171" y="12"/>
                </a:cxn>
                <a:cxn ang="0">
                  <a:pos x="171" y="12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56D89C7A-26F5-4AD3-8420-07B9165AB3E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/>
              <a:ahLst/>
              <a:cxnLst>
                <a:cxn ang="0">
                  <a:pos x="149" y="60"/>
                </a:cxn>
                <a:cxn ang="0">
                  <a:pos x="119" y="30"/>
                </a:cxn>
                <a:cxn ang="0">
                  <a:pos x="89" y="12"/>
                </a:cxn>
                <a:cxn ang="0">
                  <a:pos x="59" y="0"/>
                </a:cxn>
                <a:cxn ang="0">
                  <a:pos x="54" y="70"/>
                </a:cxn>
                <a:cxn ang="0">
                  <a:pos x="46" y="112"/>
                </a:cxn>
                <a:cxn ang="0">
                  <a:pos x="52" y="168"/>
                </a:cxn>
                <a:cxn ang="0">
                  <a:pos x="24" y="194"/>
                </a:cxn>
                <a:cxn ang="0">
                  <a:pos x="16" y="258"/>
                </a:cxn>
                <a:cxn ang="0">
                  <a:pos x="2" y="300"/>
                </a:cxn>
                <a:cxn ang="0">
                  <a:pos x="0" y="352"/>
                </a:cxn>
                <a:cxn ang="0">
                  <a:pos x="47" y="384"/>
                </a:cxn>
                <a:cxn ang="0">
                  <a:pos x="149" y="384"/>
                </a:cxn>
                <a:cxn ang="0">
                  <a:pos x="134" y="350"/>
                </a:cxn>
                <a:cxn ang="0">
                  <a:pos x="104" y="324"/>
                </a:cxn>
                <a:cxn ang="0">
                  <a:pos x="138" y="274"/>
                </a:cxn>
                <a:cxn ang="0">
                  <a:pos x="122" y="220"/>
                </a:cxn>
                <a:cxn ang="0">
                  <a:pos x="132" y="186"/>
                </a:cxn>
                <a:cxn ang="0">
                  <a:pos x="140" y="154"/>
                </a:cxn>
                <a:cxn ang="0">
                  <a:pos x="167" y="90"/>
                </a:cxn>
                <a:cxn ang="0">
                  <a:pos x="149" y="60"/>
                </a:cxn>
                <a:cxn ang="0">
                  <a:pos x="149" y="60"/>
                </a:cxn>
                <a:cxn ang="0">
                  <a:pos x="149" y="60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E9740F53-7382-4D40-B956-7BA28E03DF3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/>
              <a:ahLst/>
              <a:cxnLst>
                <a:cxn ang="0">
                  <a:pos x="136" y="12"/>
                </a:cxn>
                <a:cxn ang="0">
                  <a:pos x="100" y="0"/>
                </a:cxn>
                <a:cxn ang="0">
                  <a:pos x="78" y="64"/>
                </a:cxn>
                <a:cxn ang="0">
                  <a:pos x="70" y="126"/>
                </a:cxn>
                <a:cxn ang="0">
                  <a:pos x="46" y="184"/>
                </a:cxn>
                <a:cxn ang="0">
                  <a:pos x="58" y="232"/>
                </a:cxn>
                <a:cxn ang="0">
                  <a:pos x="38" y="268"/>
                </a:cxn>
                <a:cxn ang="0">
                  <a:pos x="0" y="300"/>
                </a:cxn>
                <a:cxn ang="0">
                  <a:pos x="160" y="300"/>
                </a:cxn>
                <a:cxn ang="0">
                  <a:pos x="136" y="272"/>
                </a:cxn>
                <a:cxn ang="0">
                  <a:pos x="98" y="234"/>
                </a:cxn>
                <a:cxn ang="0">
                  <a:pos x="130" y="188"/>
                </a:cxn>
                <a:cxn ang="0">
                  <a:pos x="138" y="134"/>
                </a:cxn>
                <a:cxn ang="0">
                  <a:pos x="144" y="94"/>
                </a:cxn>
                <a:cxn ang="0">
                  <a:pos x="164" y="60"/>
                </a:cxn>
                <a:cxn ang="0">
                  <a:pos x="166" y="0"/>
                </a:cxn>
                <a:cxn ang="0">
                  <a:pos x="136" y="12"/>
                </a:cxn>
                <a:cxn ang="0">
                  <a:pos x="136" y="12"/>
                </a:cxn>
                <a:cxn ang="0">
                  <a:pos x="136" y="12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75F841D6-B750-41E7-B6E2-BBDE405A921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/>
              <a:ahLst/>
              <a:cxnLst>
                <a:cxn ang="0">
                  <a:pos x="201" y="0"/>
                </a:cxn>
                <a:cxn ang="0">
                  <a:pos x="183" y="0"/>
                </a:cxn>
                <a:cxn ang="0">
                  <a:pos x="158" y="50"/>
                </a:cxn>
                <a:cxn ang="0">
                  <a:pos x="148" y="92"/>
                </a:cxn>
                <a:cxn ang="0">
                  <a:pos x="120" y="144"/>
                </a:cxn>
                <a:cxn ang="0">
                  <a:pos x="82" y="182"/>
                </a:cxn>
                <a:cxn ang="0">
                  <a:pos x="60" y="232"/>
                </a:cxn>
                <a:cxn ang="0">
                  <a:pos x="0" y="282"/>
                </a:cxn>
                <a:cxn ang="0">
                  <a:pos x="128" y="282"/>
                </a:cxn>
                <a:cxn ang="0">
                  <a:pos x="154" y="254"/>
                </a:cxn>
                <a:cxn ang="0">
                  <a:pos x="158" y="196"/>
                </a:cxn>
                <a:cxn ang="0">
                  <a:pos x="188" y="148"/>
                </a:cxn>
                <a:cxn ang="0">
                  <a:pos x="196" y="70"/>
                </a:cxn>
                <a:cxn ang="0">
                  <a:pos x="237" y="0"/>
                </a:cxn>
                <a:cxn ang="0">
                  <a:pos x="201" y="0"/>
                </a:cxn>
                <a:cxn ang="0">
                  <a:pos x="201" y="0"/>
                </a:cxn>
                <a:cxn ang="0">
                  <a:pos x="201" y="0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AE73FE57-5B32-48C3-B897-8CC45E4D346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/>
              <a:ahLst/>
              <a:cxnLst>
                <a:cxn ang="0">
                  <a:pos x="167" y="54"/>
                </a:cxn>
                <a:cxn ang="0">
                  <a:pos x="113" y="24"/>
                </a:cxn>
                <a:cxn ang="0">
                  <a:pos x="83" y="0"/>
                </a:cxn>
                <a:cxn ang="0">
                  <a:pos x="80" y="62"/>
                </a:cxn>
                <a:cxn ang="0">
                  <a:pos x="58" y="100"/>
                </a:cxn>
                <a:cxn ang="0">
                  <a:pos x="54" y="160"/>
                </a:cxn>
                <a:cxn ang="0">
                  <a:pos x="36" y="202"/>
                </a:cxn>
                <a:cxn ang="0">
                  <a:pos x="0" y="234"/>
                </a:cxn>
                <a:cxn ang="0">
                  <a:pos x="146" y="234"/>
                </a:cxn>
                <a:cxn ang="0">
                  <a:pos x="170" y="198"/>
                </a:cxn>
                <a:cxn ang="0">
                  <a:pos x="158" y="138"/>
                </a:cxn>
                <a:cxn ang="0">
                  <a:pos x="196" y="100"/>
                </a:cxn>
                <a:cxn ang="0">
                  <a:pos x="191" y="5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167" y="54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A3312ED-31B6-4595-A7FC-443BEDE2AFE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166" y="0"/>
                </a:cxn>
                <a:cxn ang="0">
                  <a:pos x="158" y="38"/>
                </a:cxn>
                <a:cxn ang="0">
                  <a:pos x="138" y="120"/>
                </a:cxn>
                <a:cxn ang="0">
                  <a:pos x="94" y="180"/>
                </a:cxn>
                <a:cxn ang="0">
                  <a:pos x="62" y="234"/>
                </a:cxn>
                <a:cxn ang="0">
                  <a:pos x="0" y="252"/>
                </a:cxn>
                <a:cxn ang="0">
                  <a:pos x="128" y="252"/>
                </a:cxn>
                <a:cxn ang="0">
                  <a:pos x="142" y="188"/>
                </a:cxn>
                <a:cxn ang="0">
                  <a:pos x="186" y="90"/>
                </a:cxn>
                <a:cxn ang="0">
                  <a:pos x="190" y="38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0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5739629-E6E1-4721-BB06-94DA9AF6B65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/>
              <a:ahLst/>
              <a:cxnLst>
                <a:cxn ang="0">
                  <a:pos x="197" y="0"/>
                </a:cxn>
                <a:cxn ang="0">
                  <a:pos x="191" y="0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61" y="0"/>
                </a:cxn>
                <a:cxn ang="0">
                  <a:pos x="155" y="0"/>
                </a:cxn>
                <a:cxn ang="0">
                  <a:pos x="138" y="6"/>
                </a:cxn>
                <a:cxn ang="0">
                  <a:pos x="132" y="6"/>
                </a:cxn>
                <a:cxn ang="0">
                  <a:pos x="35" y="18"/>
                </a:cxn>
                <a:cxn ang="0">
                  <a:pos x="11" y="30"/>
                </a:cxn>
                <a:cxn ang="0">
                  <a:pos x="23" y="54"/>
                </a:cxn>
                <a:cxn ang="0">
                  <a:pos x="0" y="100"/>
                </a:cxn>
                <a:cxn ang="0">
                  <a:pos x="0" y="132"/>
                </a:cxn>
                <a:cxn ang="0">
                  <a:pos x="162" y="132"/>
                </a:cxn>
                <a:cxn ang="0">
                  <a:pos x="204" y="88"/>
                </a:cxn>
                <a:cxn ang="0">
                  <a:pos x="230" y="46"/>
                </a:cxn>
                <a:cxn ang="0">
                  <a:pos x="214" y="24"/>
                </a:cxn>
                <a:cxn ang="0">
                  <a:pos x="215" y="0"/>
                </a:cxn>
                <a:cxn ang="0">
                  <a:pos x="209" y="0"/>
                </a:cxn>
                <a:cxn ang="0">
                  <a:pos x="203" y="0"/>
                </a:cxn>
                <a:cxn ang="0">
                  <a:pos x="203" y="0"/>
                </a:cxn>
                <a:cxn ang="0">
                  <a:pos x="197" y="0"/>
                </a:cxn>
                <a:cxn ang="0">
                  <a:pos x="197" y="0"/>
                </a:cxn>
                <a:cxn ang="0">
                  <a:pos x="197" y="0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791C832C-93E9-4C6A-9965-D8AC7B8DC41E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044" y="4218"/>
              <a:ext cx="87" cy="102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66" y="48"/>
                </a:cxn>
                <a:cxn ang="0">
                  <a:pos x="30" y="72"/>
                </a:cxn>
                <a:cxn ang="0">
                  <a:pos x="0" y="102"/>
                </a:cxn>
                <a:cxn ang="0">
                  <a:pos x="66" y="102"/>
                </a:cxn>
                <a:cxn ang="0">
                  <a:pos x="88" y="56"/>
                </a:cxn>
                <a:cxn ang="0">
                  <a:pos x="89" y="6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DB29B17D-A287-4743-8E4B-E952C15DAE5E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/>
              <a:ahLst/>
              <a:cxnLst>
                <a:cxn ang="0">
                  <a:pos x="278" y="24"/>
                </a:cxn>
                <a:cxn ang="0">
                  <a:pos x="272" y="24"/>
                </a:cxn>
                <a:cxn ang="0">
                  <a:pos x="272" y="18"/>
                </a:cxn>
                <a:cxn ang="0">
                  <a:pos x="266" y="18"/>
                </a:cxn>
                <a:cxn ang="0">
                  <a:pos x="254" y="12"/>
                </a:cxn>
                <a:cxn ang="0">
                  <a:pos x="236" y="6"/>
                </a:cxn>
                <a:cxn ang="0">
                  <a:pos x="212" y="0"/>
                </a:cxn>
                <a:cxn ang="0">
                  <a:pos x="206" y="6"/>
                </a:cxn>
                <a:cxn ang="0">
                  <a:pos x="198" y="129"/>
                </a:cxn>
                <a:cxn ang="0">
                  <a:pos x="184" y="209"/>
                </a:cxn>
                <a:cxn ang="0">
                  <a:pos x="182" y="249"/>
                </a:cxn>
                <a:cxn ang="0">
                  <a:pos x="200" y="339"/>
                </a:cxn>
                <a:cxn ang="0">
                  <a:pos x="186" y="481"/>
                </a:cxn>
                <a:cxn ang="0">
                  <a:pos x="176" y="521"/>
                </a:cxn>
                <a:cxn ang="0">
                  <a:pos x="156" y="601"/>
                </a:cxn>
                <a:cxn ang="0">
                  <a:pos x="172" y="681"/>
                </a:cxn>
                <a:cxn ang="0">
                  <a:pos x="138" y="765"/>
                </a:cxn>
                <a:cxn ang="0">
                  <a:pos x="96" y="847"/>
                </a:cxn>
                <a:cxn ang="0">
                  <a:pos x="50" y="899"/>
                </a:cxn>
                <a:cxn ang="0">
                  <a:pos x="0" y="953"/>
                </a:cxn>
                <a:cxn ang="0">
                  <a:pos x="278" y="953"/>
                </a:cxn>
                <a:cxn ang="0">
                  <a:pos x="278" y="24"/>
                </a:cxn>
                <a:cxn ang="0">
                  <a:pos x="278" y="24"/>
                </a:cxn>
                <a:cxn ang="0">
                  <a:pos x="278" y="24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3266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822325" y="1600200"/>
            <a:ext cx="9328150" cy="1828800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3267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46238" y="3733800"/>
            <a:ext cx="7680325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9C9BCF64-15E6-4E39-A7EA-0B98DE78350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65D42E37-DBF2-4BF9-870B-AB3D49A4F1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A799EC93-BEF4-4D2E-A01B-F4C8EA35BD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AE5BC-7F39-4DF9-8EE5-887CA00C37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38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95F7669-4265-4A52-816A-FA3A33DBEC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7A015E3C-33E4-4960-A280-F6D52820B6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01002D05-90BF-4C6F-BBF2-80D6304C66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6FB97-4B1F-46D7-8B10-990610B78E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98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4963" y="277813"/>
            <a:ext cx="2468562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277813"/>
            <a:ext cx="7253288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1C3C55B2-7174-4026-A324-A2AFD95783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6386E5E9-940F-4F1B-AB8D-EFF64B8DAA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09C045E9-FED7-4677-869E-5FCAE7AE02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B36812-9D92-4C02-A2AB-0065AF2784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963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77813"/>
            <a:ext cx="987425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49275" y="1600200"/>
            <a:ext cx="987425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8AE1E766-9FD7-4592-BBF5-1BE71819D7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93B55F3D-239B-4BDE-B48E-01C04146BA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E3B8185E-CA19-464B-AAB0-EE49BD9AE9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7806B-E370-45E5-82FD-617E140764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563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49275" y="277813"/>
            <a:ext cx="987425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F554555-F62D-400A-8085-15C38207F9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F40505E2-8408-42F4-81D8-D4E9EF8E05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ACE46114-1699-4172-AC07-D2EC069D2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78CB2C-C98C-4472-8113-A0F602D63E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3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B54679A-6177-4FF8-AFDB-B630F9123D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D60F22B1-B757-4EDD-8C68-0C59D4B31A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ADD00738-50A0-415B-996D-65B2F46C29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50250-97C4-47C6-894D-5DDA14463A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47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4406900"/>
            <a:ext cx="93265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2906713"/>
            <a:ext cx="93265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6F9BB2C-51AE-4980-A5C5-35CE427AA7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9D0522D0-FB12-4F82-99DA-296CD37E6E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B33CE6EE-9D95-49C5-B8A0-5D6A28B31F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CD326-4837-47DF-BAA0-25955288E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38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0"/>
            <a:ext cx="4860925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1600200"/>
            <a:ext cx="4860925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E7E7F35-7A35-42A2-99F2-5EB30CDC79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CB5BC18-6B3D-45E8-B033-35E90C2E64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8726A34A-7D9C-4BE5-A561-EF99CBCF8D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B82B28-3EDF-4140-B6B6-8C556FFF8E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94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74638"/>
            <a:ext cx="987425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535113"/>
            <a:ext cx="48482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5" y="2174875"/>
            <a:ext cx="48482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3713" y="1535113"/>
            <a:ext cx="48498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3713" y="2174875"/>
            <a:ext cx="48498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7DFB6122-7CD0-4B6D-BB18-B0720970C8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FC142A36-FCE7-423A-99B2-D64A0DFCD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F82F58D3-C62F-4730-B17C-8154610138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701EF-EB9C-4AFC-A0A8-0F1951C38D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38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0532A16B-EE76-4C2A-B7D2-4D3001C396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8239900A-8B92-479A-B99C-69FDB14099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5DC74ACF-749E-4433-998A-E266788D58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F6C3D4-6D89-4EBF-9D46-968138AF3F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29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63B081E7-DFEB-48E5-90C0-9899392358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4768599E-B0FF-43B2-B390-3BAE53C84B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586BDAA1-C774-4A9D-B8B0-AEE9ED6700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99B39-3D31-4111-A19C-A9E1E68C6D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00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73050"/>
            <a:ext cx="360997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425" y="273050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9275" y="1435100"/>
            <a:ext cx="36099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500D428-9BA5-45E6-9794-42DD44A96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B53132EC-5356-4F96-A705-35D2A50AA9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1E154A5C-52D0-4895-85A3-F602B8498B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B402F-6ACA-4595-BE31-851BB9403B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12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063" y="4800600"/>
            <a:ext cx="65833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1063" y="612775"/>
            <a:ext cx="658336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063" y="5367338"/>
            <a:ext cx="65833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30FC83D-9A1B-432A-8AB4-EC5006073F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266AF61E-A304-405E-ABEF-01A74FDA1E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1CE14EA2-EF0C-4C7A-B2B6-AE9DF65B4B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2D539-3E8C-45DE-A8B3-25862B3067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24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63529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C0007AF0-74AE-4FD9-8981-4A5BCF8438E4}"/>
              </a:ext>
            </a:extLst>
          </p:cNvPr>
          <p:cNvGrpSpPr>
            <a:grpSpLocks/>
          </p:cNvGrpSpPr>
          <p:nvPr/>
        </p:nvGrpSpPr>
        <p:grpSpPr bwMode="auto">
          <a:xfrm>
            <a:off x="5659438" y="5345113"/>
            <a:ext cx="5313362" cy="1512887"/>
            <a:chOff x="2971" y="3367"/>
            <a:chExt cx="2789" cy="953"/>
          </a:xfrm>
        </p:grpSpPr>
        <p:sp>
          <p:nvSpPr>
            <p:cNvPr id="52227" name="Freeform 3">
              <a:extLst>
                <a:ext uri="{FF2B5EF4-FFF2-40B4-BE49-F238E27FC236}">
                  <a16:creationId xmlns:a16="http://schemas.microsoft.com/office/drawing/2014/main" id="{9399AC27-F508-4FC9-BF2A-8D536FDF7AA2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/>
              <a:ahLst/>
              <a:cxnLst>
                <a:cxn ang="0">
                  <a:pos x="2768" y="18"/>
                </a:cxn>
                <a:cxn ang="0">
                  <a:pos x="2678" y="24"/>
                </a:cxn>
                <a:cxn ang="0">
                  <a:pos x="2613" y="102"/>
                </a:cxn>
                <a:cxn ang="0">
                  <a:pos x="2511" y="156"/>
                </a:cxn>
                <a:cxn ang="0">
                  <a:pos x="2505" y="222"/>
                </a:cxn>
                <a:cxn ang="0">
                  <a:pos x="2487" y="246"/>
                </a:cxn>
                <a:cxn ang="0">
                  <a:pos x="2469" y="252"/>
                </a:cxn>
                <a:cxn ang="0">
                  <a:pos x="2397" y="210"/>
                </a:cxn>
                <a:cxn ang="0">
                  <a:pos x="2260" y="192"/>
                </a:cxn>
                <a:cxn ang="0">
                  <a:pos x="2236" y="186"/>
                </a:cxn>
                <a:cxn ang="0">
                  <a:pos x="2218" y="192"/>
                </a:cxn>
                <a:cxn ang="0">
                  <a:pos x="2146" y="228"/>
                </a:cxn>
                <a:cxn ang="0">
                  <a:pos x="2110" y="240"/>
                </a:cxn>
                <a:cxn ang="0">
                  <a:pos x="2086" y="246"/>
                </a:cxn>
                <a:cxn ang="0">
                  <a:pos x="2074" y="258"/>
                </a:cxn>
                <a:cxn ang="0">
                  <a:pos x="2074" y="276"/>
                </a:cxn>
                <a:cxn ang="0">
                  <a:pos x="2051" y="300"/>
                </a:cxn>
                <a:cxn ang="0">
                  <a:pos x="2033" y="312"/>
                </a:cxn>
                <a:cxn ang="0">
                  <a:pos x="2021" y="324"/>
                </a:cxn>
                <a:cxn ang="0">
                  <a:pos x="2009" y="336"/>
                </a:cxn>
                <a:cxn ang="0">
                  <a:pos x="1979" y="342"/>
                </a:cxn>
                <a:cxn ang="0">
                  <a:pos x="1913" y="336"/>
                </a:cxn>
                <a:cxn ang="0">
                  <a:pos x="1877" y="330"/>
                </a:cxn>
                <a:cxn ang="0">
                  <a:pos x="1865" y="342"/>
                </a:cxn>
                <a:cxn ang="0">
                  <a:pos x="1853" y="354"/>
                </a:cxn>
                <a:cxn ang="0">
                  <a:pos x="1823" y="360"/>
                </a:cxn>
                <a:cxn ang="0">
                  <a:pos x="1764" y="342"/>
                </a:cxn>
                <a:cxn ang="0">
                  <a:pos x="1740" y="342"/>
                </a:cxn>
                <a:cxn ang="0">
                  <a:pos x="1716" y="354"/>
                </a:cxn>
                <a:cxn ang="0">
                  <a:pos x="1656" y="425"/>
                </a:cxn>
                <a:cxn ang="0">
                  <a:pos x="1614" y="569"/>
                </a:cxn>
                <a:cxn ang="0">
                  <a:pos x="1614" y="593"/>
                </a:cxn>
                <a:cxn ang="0">
                  <a:pos x="1620" y="641"/>
                </a:cxn>
                <a:cxn ang="0">
                  <a:pos x="1638" y="659"/>
                </a:cxn>
                <a:cxn ang="0">
                  <a:pos x="1632" y="671"/>
                </a:cxn>
                <a:cxn ang="0">
                  <a:pos x="1620" y="683"/>
                </a:cxn>
                <a:cxn ang="0">
                  <a:pos x="1542" y="689"/>
                </a:cxn>
                <a:cxn ang="0">
                  <a:pos x="1465" y="629"/>
                </a:cxn>
                <a:cxn ang="0">
                  <a:pos x="1333" y="587"/>
                </a:cxn>
                <a:cxn ang="0">
                  <a:pos x="1184" y="671"/>
                </a:cxn>
                <a:cxn ang="0">
                  <a:pos x="1016" y="731"/>
                </a:cxn>
                <a:cxn ang="0">
                  <a:pos x="813" y="743"/>
                </a:cxn>
                <a:cxn ang="0">
                  <a:pos x="628" y="701"/>
                </a:cxn>
                <a:cxn ang="0">
                  <a:pos x="568" y="695"/>
                </a:cxn>
                <a:cxn ang="0">
                  <a:pos x="556" y="701"/>
                </a:cxn>
                <a:cxn ang="0">
                  <a:pos x="520" y="731"/>
                </a:cxn>
                <a:cxn ang="0">
                  <a:pos x="436" y="809"/>
                </a:cxn>
                <a:cxn ang="0">
                  <a:pos x="406" y="821"/>
                </a:cxn>
                <a:cxn ang="0">
                  <a:pos x="382" y="821"/>
                </a:cxn>
                <a:cxn ang="0">
                  <a:pos x="335" y="827"/>
                </a:cxn>
                <a:cxn ang="0">
                  <a:pos x="209" y="851"/>
                </a:cxn>
                <a:cxn ang="0">
                  <a:pos x="173" y="857"/>
                </a:cxn>
                <a:cxn ang="0">
                  <a:pos x="125" y="851"/>
                </a:cxn>
                <a:cxn ang="0">
                  <a:pos x="107" y="857"/>
                </a:cxn>
                <a:cxn ang="0">
                  <a:pos x="101" y="875"/>
                </a:cxn>
                <a:cxn ang="0">
                  <a:pos x="83" y="887"/>
                </a:cxn>
                <a:cxn ang="0">
                  <a:pos x="48" y="899"/>
                </a:cxn>
                <a:cxn ang="0">
                  <a:pos x="2780" y="24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  <a:lnTo>
                    <a:pt x="2780" y="24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228" name="Freeform 4">
              <a:extLst>
                <a:ext uri="{FF2B5EF4-FFF2-40B4-BE49-F238E27FC236}">
                  <a16:creationId xmlns:a16="http://schemas.microsoft.com/office/drawing/2014/main" id="{713BC202-F920-4746-A233-6D8363BFB3D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229" name="Freeform 5">
              <a:extLst>
                <a:ext uri="{FF2B5EF4-FFF2-40B4-BE49-F238E27FC236}">
                  <a16:creationId xmlns:a16="http://schemas.microsoft.com/office/drawing/2014/main" id="{54792877-F997-4BF1-A62A-AE65290EA11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1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230" name="Freeform 6">
              <a:extLst>
                <a:ext uri="{FF2B5EF4-FFF2-40B4-BE49-F238E27FC236}">
                  <a16:creationId xmlns:a16="http://schemas.microsoft.com/office/drawing/2014/main" id="{AF2675FB-1D84-4A52-A69F-9AA6316FFBF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/>
              <a:ahLst/>
              <a:cxnLst>
                <a:cxn ang="0">
                  <a:pos x="280" y="42"/>
                </a:cxn>
                <a:cxn ang="0">
                  <a:pos x="274" y="42"/>
                </a:cxn>
                <a:cxn ang="0">
                  <a:pos x="268" y="42"/>
                </a:cxn>
                <a:cxn ang="0">
                  <a:pos x="256" y="42"/>
                </a:cxn>
                <a:cxn ang="0">
                  <a:pos x="238" y="48"/>
                </a:cxn>
                <a:cxn ang="0">
                  <a:pos x="214" y="12"/>
                </a:cxn>
                <a:cxn ang="0">
                  <a:pos x="196" y="0"/>
                </a:cxn>
                <a:cxn ang="0">
                  <a:pos x="196" y="0"/>
                </a:cxn>
                <a:cxn ang="0">
                  <a:pos x="164" y="167"/>
                </a:cxn>
                <a:cxn ang="0">
                  <a:pos x="144" y="217"/>
                </a:cxn>
                <a:cxn ang="0">
                  <a:pos x="110" y="281"/>
                </a:cxn>
                <a:cxn ang="0">
                  <a:pos x="96" y="327"/>
                </a:cxn>
                <a:cxn ang="0">
                  <a:pos x="124" y="405"/>
                </a:cxn>
                <a:cxn ang="0">
                  <a:pos x="100" y="463"/>
                </a:cxn>
                <a:cxn ang="0">
                  <a:pos x="68" y="503"/>
                </a:cxn>
                <a:cxn ang="0">
                  <a:pos x="30" y="539"/>
                </a:cxn>
                <a:cxn ang="0">
                  <a:pos x="24" y="613"/>
                </a:cxn>
                <a:cxn ang="0">
                  <a:pos x="0" y="741"/>
                </a:cxn>
                <a:cxn ang="0">
                  <a:pos x="202" y="741"/>
                </a:cxn>
                <a:cxn ang="0">
                  <a:pos x="180" y="639"/>
                </a:cxn>
                <a:cxn ang="0">
                  <a:pos x="192" y="589"/>
                </a:cxn>
                <a:cxn ang="0">
                  <a:pos x="178" y="539"/>
                </a:cxn>
                <a:cxn ang="0">
                  <a:pos x="190" y="499"/>
                </a:cxn>
                <a:cxn ang="0">
                  <a:pos x="184" y="465"/>
                </a:cxn>
                <a:cxn ang="0">
                  <a:pos x="192" y="391"/>
                </a:cxn>
                <a:cxn ang="0">
                  <a:pos x="216" y="313"/>
                </a:cxn>
                <a:cxn ang="0">
                  <a:pos x="238" y="249"/>
                </a:cxn>
                <a:cxn ang="0">
                  <a:pos x="268" y="185"/>
                </a:cxn>
                <a:cxn ang="0">
                  <a:pos x="284" y="159"/>
                </a:cxn>
                <a:cxn ang="0">
                  <a:pos x="304" y="12"/>
                </a:cxn>
                <a:cxn ang="0">
                  <a:pos x="298" y="24"/>
                </a:cxn>
                <a:cxn ang="0">
                  <a:pos x="292" y="30"/>
                </a:cxn>
                <a:cxn ang="0">
                  <a:pos x="292" y="36"/>
                </a:cxn>
                <a:cxn ang="0">
                  <a:pos x="286" y="36"/>
                </a:cxn>
                <a:cxn ang="0">
                  <a:pos x="286" y="42"/>
                </a:cxn>
                <a:cxn ang="0">
                  <a:pos x="280" y="42"/>
                </a:cxn>
                <a:cxn ang="0">
                  <a:pos x="280" y="42"/>
                </a:cxn>
                <a:cxn ang="0">
                  <a:pos x="280" y="42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231" name="Freeform 7">
              <a:extLst>
                <a:ext uri="{FF2B5EF4-FFF2-40B4-BE49-F238E27FC236}">
                  <a16:creationId xmlns:a16="http://schemas.microsoft.com/office/drawing/2014/main" id="{53057818-E8DF-42CA-80E2-630F9E1E144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918" y="3553"/>
              <a:ext cx="312" cy="767"/>
            </a:xfrm>
            <a:custGeom>
              <a:avLst/>
              <a:gdLst/>
              <a:ahLst/>
              <a:cxnLst>
                <a:cxn ang="0">
                  <a:pos x="284" y="6"/>
                </a:cxn>
                <a:cxn ang="0">
                  <a:pos x="278" y="6"/>
                </a:cxn>
                <a:cxn ang="0">
                  <a:pos x="272" y="12"/>
                </a:cxn>
                <a:cxn ang="0">
                  <a:pos x="254" y="18"/>
                </a:cxn>
                <a:cxn ang="0">
                  <a:pos x="230" y="24"/>
                </a:cxn>
                <a:cxn ang="0">
                  <a:pos x="206" y="42"/>
                </a:cxn>
                <a:cxn ang="0">
                  <a:pos x="188" y="48"/>
                </a:cxn>
                <a:cxn ang="0">
                  <a:pos x="176" y="54"/>
                </a:cxn>
                <a:cxn ang="0">
                  <a:pos x="170" y="54"/>
                </a:cxn>
                <a:cxn ang="0">
                  <a:pos x="150" y="169"/>
                </a:cxn>
                <a:cxn ang="0">
                  <a:pos x="110" y="225"/>
                </a:cxn>
                <a:cxn ang="0">
                  <a:pos x="54" y="383"/>
                </a:cxn>
                <a:cxn ang="0">
                  <a:pos x="82" y="555"/>
                </a:cxn>
                <a:cxn ang="0">
                  <a:pos x="40" y="679"/>
                </a:cxn>
                <a:cxn ang="0">
                  <a:pos x="0" y="767"/>
                </a:cxn>
                <a:cxn ang="0">
                  <a:pos x="108" y="767"/>
                </a:cxn>
                <a:cxn ang="0">
                  <a:pos x="120" y="611"/>
                </a:cxn>
                <a:cxn ang="0">
                  <a:pos x="148" y="499"/>
                </a:cxn>
                <a:cxn ang="0">
                  <a:pos x="160" y="367"/>
                </a:cxn>
                <a:cxn ang="0">
                  <a:pos x="218" y="327"/>
                </a:cxn>
                <a:cxn ang="0">
                  <a:pos x="238" y="221"/>
                </a:cxn>
                <a:cxn ang="0">
                  <a:pos x="296" y="135"/>
                </a:cxn>
                <a:cxn ang="0">
                  <a:pos x="314" y="0"/>
                </a:cxn>
                <a:cxn ang="0">
                  <a:pos x="302" y="0"/>
                </a:cxn>
                <a:cxn ang="0">
                  <a:pos x="296" y="0"/>
                </a:cxn>
                <a:cxn ang="0">
                  <a:pos x="290" y="0"/>
                </a:cxn>
                <a:cxn ang="0">
                  <a:pos x="284" y="6"/>
                </a:cxn>
                <a:cxn ang="0">
                  <a:pos x="284" y="6"/>
                </a:cxn>
                <a:cxn ang="0">
                  <a:pos x="284" y="6"/>
                </a:cxn>
                <a:cxn ang="0">
                  <a:pos x="284" y="6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232" name="Freeform 8">
              <a:extLst>
                <a:ext uri="{FF2B5EF4-FFF2-40B4-BE49-F238E27FC236}">
                  <a16:creationId xmlns:a16="http://schemas.microsoft.com/office/drawing/2014/main" id="{BFFA94AE-2970-4069-91EB-CC670AB5173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/>
              <a:ahLst/>
              <a:cxnLst>
                <a:cxn ang="0">
                  <a:pos x="257" y="12"/>
                </a:cxn>
                <a:cxn ang="0">
                  <a:pos x="239" y="6"/>
                </a:cxn>
                <a:cxn ang="0">
                  <a:pos x="203" y="6"/>
                </a:cxn>
                <a:cxn ang="0">
                  <a:pos x="203" y="6"/>
                </a:cxn>
                <a:cxn ang="0">
                  <a:pos x="197" y="6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66" y="0"/>
                </a:cxn>
                <a:cxn ang="0">
                  <a:pos x="160" y="0"/>
                </a:cxn>
                <a:cxn ang="0">
                  <a:pos x="144" y="117"/>
                </a:cxn>
                <a:cxn ang="0">
                  <a:pos x="128" y="185"/>
                </a:cxn>
                <a:cxn ang="0">
                  <a:pos x="58" y="299"/>
                </a:cxn>
                <a:cxn ang="0">
                  <a:pos x="54" y="441"/>
                </a:cxn>
                <a:cxn ang="0">
                  <a:pos x="24" y="523"/>
                </a:cxn>
                <a:cxn ang="0">
                  <a:pos x="0" y="623"/>
                </a:cxn>
                <a:cxn ang="0">
                  <a:pos x="78" y="623"/>
                </a:cxn>
                <a:cxn ang="0">
                  <a:pos x="92" y="555"/>
                </a:cxn>
                <a:cxn ang="0">
                  <a:pos x="134" y="447"/>
                </a:cxn>
                <a:cxn ang="0">
                  <a:pos x="158" y="315"/>
                </a:cxn>
                <a:cxn ang="0">
                  <a:pos x="184" y="257"/>
                </a:cxn>
                <a:cxn ang="0">
                  <a:pos x="216" y="211"/>
                </a:cxn>
                <a:cxn ang="0">
                  <a:pos x="222" y="145"/>
                </a:cxn>
                <a:cxn ang="0">
                  <a:pos x="240" y="111"/>
                </a:cxn>
                <a:cxn ang="0">
                  <a:pos x="262" y="79"/>
                </a:cxn>
                <a:cxn ang="0">
                  <a:pos x="275" y="6"/>
                </a:cxn>
                <a:cxn ang="0">
                  <a:pos x="263" y="12"/>
                </a:cxn>
                <a:cxn ang="0">
                  <a:pos x="257" y="12"/>
                </a:cxn>
                <a:cxn ang="0">
                  <a:pos x="257" y="12"/>
                </a:cxn>
                <a:cxn ang="0">
                  <a:pos x="257" y="12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233" name="Freeform 9">
              <a:extLst>
                <a:ext uri="{FF2B5EF4-FFF2-40B4-BE49-F238E27FC236}">
                  <a16:creationId xmlns:a16="http://schemas.microsoft.com/office/drawing/2014/main" id="{D3AA5D50-3BB5-4254-9BC3-6235395DD7C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/>
              <a:ahLst/>
              <a:cxnLst>
                <a:cxn ang="0">
                  <a:pos x="171" y="12"/>
                </a:cxn>
                <a:cxn ang="0">
                  <a:pos x="159" y="24"/>
                </a:cxn>
                <a:cxn ang="0">
                  <a:pos x="153" y="36"/>
                </a:cxn>
                <a:cxn ang="0">
                  <a:pos x="128" y="60"/>
                </a:cxn>
                <a:cxn ang="0">
                  <a:pos x="110" y="83"/>
                </a:cxn>
                <a:cxn ang="0">
                  <a:pos x="86" y="119"/>
                </a:cxn>
                <a:cxn ang="0">
                  <a:pos x="68" y="167"/>
                </a:cxn>
                <a:cxn ang="0">
                  <a:pos x="68" y="221"/>
                </a:cxn>
                <a:cxn ang="0">
                  <a:pos x="68" y="227"/>
                </a:cxn>
                <a:cxn ang="0">
                  <a:pos x="68" y="233"/>
                </a:cxn>
                <a:cxn ang="0">
                  <a:pos x="68" y="239"/>
                </a:cxn>
                <a:cxn ang="0">
                  <a:pos x="68" y="245"/>
                </a:cxn>
                <a:cxn ang="0">
                  <a:pos x="68" y="251"/>
                </a:cxn>
                <a:cxn ang="0">
                  <a:pos x="68" y="251"/>
                </a:cxn>
                <a:cxn ang="0">
                  <a:pos x="68" y="257"/>
                </a:cxn>
                <a:cxn ang="0">
                  <a:pos x="68" y="269"/>
                </a:cxn>
                <a:cxn ang="0">
                  <a:pos x="74" y="287"/>
                </a:cxn>
                <a:cxn ang="0">
                  <a:pos x="80" y="305"/>
                </a:cxn>
                <a:cxn ang="0">
                  <a:pos x="86" y="311"/>
                </a:cxn>
                <a:cxn ang="0">
                  <a:pos x="86" y="311"/>
                </a:cxn>
                <a:cxn ang="0">
                  <a:pos x="92" y="317"/>
                </a:cxn>
                <a:cxn ang="0">
                  <a:pos x="92" y="323"/>
                </a:cxn>
                <a:cxn ang="0">
                  <a:pos x="92" y="323"/>
                </a:cxn>
                <a:cxn ang="0">
                  <a:pos x="24" y="437"/>
                </a:cxn>
                <a:cxn ang="0">
                  <a:pos x="18" y="471"/>
                </a:cxn>
                <a:cxn ang="0">
                  <a:pos x="0" y="547"/>
                </a:cxn>
                <a:cxn ang="0">
                  <a:pos x="50" y="611"/>
                </a:cxn>
                <a:cxn ang="0">
                  <a:pos x="114" y="611"/>
                </a:cxn>
                <a:cxn ang="0">
                  <a:pos x="104" y="555"/>
                </a:cxn>
                <a:cxn ang="0">
                  <a:pos x="120" y="515"/>
                </a:cxn>
                <a:cxn ang="0">
                  <a:pos x="150" y="449"/>
                </a:cxn>
                <a:cxn ang="0">
                  <a:pos x="166" y="377"/>
                </a:cxn>
                <a:cxn ang="0">
                  <a:pos x="156" y="295"/>
                </a:cxn>
                <a:cxn ang="0">
                  <a:pos x="170" y="203"/>
                </a:cxn>
                <a:cxn ang="0">
                  <a:pos x="212" y="95"/>
                </a:cxn>
                <a:cxn ang="0">
                  <a:pos x="213" y="0"/>
                </a:cxn>
                <a:cxn ang="0">
                  <a:pos x="207" y="0"/>
                </a:cxn>
                <a:cxn ang="0">
                  <a:pos x="201" y="0"/>
                </a:cxn>
                <a:cxn ang="0">
                  <a:pos x="195" y="0"/>
                </a:cxn>
                <a:cxn ang="0">
                  <a:pos x="189" y="0"/>
                </a:cxn>
                <a:cxn ang="0">
                  <a:pos x="183" y="6"/>
                </a:cxn>
                <a:cxn ang="0">
                  <a:pos x="177" y="6"/>
                </a:cxn>
                <a:cxn ang="0">
                  <a:pos x="171" y="12"/>
                </a:cxn>
                <a:cxn ang="0">
                  <a:pos x="171" y="12"/>
                </a:cxn>
                <a:cxn ang="0">
                  <a:pos x="171" y="12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234" name="Freeform 10">
              <a:extLst>
                <a:ext uri="{FF2B5EF4-FFF2-40B4-BE49-F238E27FC236}">
                  <a16:creationId xmlns:a16="http://schemas.microsoft.com/office/drawing/2014/main" id="{63FF9979-298A-4FFF-A463-438C3B6A4A5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/>
              <a:ahLst/>
              <a:cxnLst>
                <a:cxn ang="0">
                  <a:pos x="149" y="60"/>
                </a:cxn>
                <a:cxn ang="0">
                  <a:pos x="119" y="30"/>
                </a:cxn>
                <a:cxn ang="0">
                  <a:pos x="89" y="12"/>
                </a:cxn>
                <a:cxn ang="0">
                  <a:pos x="59" y="0"/>
                </a:cxn>
                <a:cxn ang="0">
                  <a:pos x="54" y="70"/>
                </a:cxn>
                <a:cxn ang="0">
                  <a:pos x="46" y="112"/>
                </a:cxn>
                <a:cxn ang="0">
                  <a:pos x="52" y="168"/>
                </a:cxn>
                <a:cxn ang="0">
                  <a:pos x="24" y="194"/>
                </a:cxn>
                <a:cxn ang="0">
                  <a:pos x="16" y="258"/>
                </a:cxn>
                <a:cxn ang="0">
                  <a:pos x="2" y="300"/>
                </a:cxn>
                <a:cxn ang="0">
                  <a:pos x="0" y="352"/>
                </a:cxn>
                <a:cxn ang="0">
                  <a:pos x="47" y="384"/>
                </a:cxn>
                <a:cxn ang="0">
                  <a:pos x="149" y="384"/>
                </a:cxn>
                <a:cxn ang="0">
                  <a:pos x="134" y="350"/>
                </a:cxn>
                <a:cxn ang="0">
                  <a:pos x="104" y="324"/>
                </a:cxn>
                <a:cxn ang="0">
                  <a:pos x="138" y="274"/>
                </a:cxn>
                <a:cxn ang="0">
                  <a:pos x="122" y="220"/>
                </a:cxn>
                <a:cxn ang="0">
                  <a:pos x="132" y="186"/>
                </a:cxn>
                <a:cxn ang="0">
                  <a:pos x="140" y="154"/>
                </a:cxn>
                <a:cxn ang="0">
                  <a:pos x="167" y="90"/>
                </a:cxn>
                <a:cxn ang="0">
                  <a:pos x="149" y="60"/>
                </a:cxn>
                <a:cxn ang="0">
                  <a:pos x="149" y="60"/>
                </a:cxn>
                <a:cxn ang="0">
                  <a:pos x="149" y="60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235" name="Freeform 11">
              <a:extLst>
                <a:ext uri="{FF2B5EF4-FFF2-40B4-BE49-F238E27FC236}">
                  <a16:creationId xmlns:a16="http://schemas.microsoft.com/office/drawing/2014/main" id="{830511CA-A243-468A-A6F3-EFDCCC9399C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/>
              <a:ahLst/>
              <a:cxnLst>
                <a:cxn ang="0">
                  <a:pos x="136" y="12"/>
                </a:cxn>
                <a:cxn ang="0">
                  <a:pos x="100" y="0"/>
                </a:cxn>
                <a:cxn ang="0">
                  <a:pos x="78" y="64"/>
                </a:cxn>
                <a:cxn ang="0">
                  <a:pos x="70" y="126"/>
                </a:cxn>
                <a:cxn ang="0">
                  <a:pos x="46" y="184"/>
                </a:cxn>
                <a:cxn ang="0">
                  <a:pos x="58" y="232"/>
                </a:cxn>
                <a:cxn ang="0">
                  <a:pos x="38" y="268"/>
                </a:cxn>
                <a:cxn ang="0">
                  <a:pos x="0" y="300"/>
                </a:cxn>
                <a:cxn ang="0">
                  <a:pos x="160" y="300"/>
                </a:cxn>
                <a:cxn ang="0">
                  <a:pos x="136" y="272"/>
                </a:cxn>
                <a:cxn ang="0">
                  <a:pos x="98" y="234"/>
                </a:cxn>
                <a:cxn ang="0">
                  <a:pos x="130" y="188"/>
                </a:cxn>
                <a:cxn ang="0">
                  <a:pos x="138" y="134"/>
                </a:cxn>
                <a:cxn ang="0">
                  <a:pos x="144" y="94"/>
                </a:cxn>
                <a:cxn ang="0">
                  <a:pos x="164" y="60"/>
                </a:cxn>
                <a:cxn ang="0">
                  <a:pos x="166" y="0"/>
                </a:cxn>
                <a:cxn ang="0">
                  <a:pos x="136" y="12"/>
                </a:cxn>
                <a:cxn ang="0">
                  <a:pos x="136" y="12"/>
                </a:cxn>
                <a:cxn ang="0">
                  <a:pos x="136" y="12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236" name="Freeform 12">
              <a:extLst>
                <a:ext uri="{FF2B5EF4-FFF2-40B4-BE49-F238E27FC236}">
                  <a16:creationId xmlns:a16="http://schemas.microsoft.com/office/drawing/2014/main" id="{FE74CC9A-5691-476C-BCDD-E90EBDD4BB6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/>
              <a:ahLst/>
              <a:cxnLst>
                <a:cxn ang="0">
                  <a:pos x="201" y="0"/>
                </a:cxn>
                <a:cxn ang="0">
                  <a:pos x="183" y="0"/>
                </a:cxn>
                <a:cxn ang="0">
                  <a:pos x="158" y="50"/>
                </a:cxn>
                <a:cxn ang="0">
                  <a:pos x="148" y="92"/>
                </a:cxn>
                <a:cxn ang="0">
                  <a:pos x="120" y="144"/>
                </a:cxn>
                <a:cxn ang="0">
                  <a:pos x="82" y="182"/>
                </a:cxn>
                <a:cxn ang="0">
                  <a:pos x="60" y="232"/>
                </a:cxn>
                <a:cxn ang="0">
                  <a:pos x="0" y="282"/>
                </a:cxn>
                <a:cxn ang="0">
                  <a:pos x="128" y="282"/>
                </a:cxn>
                <a:cxn ang="0">
                  <a:pos x="154" y="254"/>
                </a:cxn>
                <a:cxn ang="0">
                  <a:pos x="158" y="196"/>
                </a:cxn>
                <a:cxn ang="0">
                  <a:pos x="188" y="148"/>
                </a:cxn>
                <a:cxn ang="0">
                  <a:pos x="196" y="70"/>
                </a:cxn>
                <a:cxn ang="0">
                  <a:pos x="237" y="0"/>
                </a:cxn>
                <a:cxn ang="0">
                  <a:pos x="201" y="0"/>
                </a:cxn>
                <a:cxn ang="0">
                  <a:pos x="201" y="0"/>
                </a:cxn>
                <a:cxn ang="0">
                  <a:pos x="201" y="0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237" name="Freeform 13">
              <a:extLst>
                <a:ext uri="{FF2B5EF4-FFF2-40B4-BE49-F238E27FC236}">
                  <a16:creationId xmlns:a16="http://schemas.microsoft.com/office/drawing/2014/main" id="{D5B222F8-FB44-4CAA-9F03-8F822802B6B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/>
              <a:ahLst/>
              <a:cxnLst>
                <a:cxn ang="0">
                  <a:pos x="167" y="54"/>
                </a:cxn>
                <a:cxn ang="0">
                  <a:pos x="113" y="24"/>
                </a:cxn>
                <a:cxn ang="0">
                  <a:pos x="83" y="0"/>
                </a:cxn>
                <a:cxn ang="0">
                  <a:pos x="80" y="62"/>
                </a:cxn>
                <a:cxn ang="0">
                  <a:pos x="58" y="100"/>
                </a:cxn>
                <a:cxn ang="0">
                  <a:pos x="54" y="160"/>
                </a:cxn>
                <a:cxn ang="0">
                  <a:pos x="36" y="202"/>
                </a:cxn>
                <a:cxn ang="0">
                  <a:pos x="0" y="234"/>
                </a:cxn>
                <a:cxn ang="0">
                  <a:pos x="146" y="234"/>
                </a:cxn>
                <a:cxn ang="0">
                  <a:pos x="170" y="198"/>
                </a:cxn>
                <a:cxn ang="0">
                  <a:pos x="158" y="138"/>
                </a:cxn>
                <a:cxn ang="0">
                  <a:pos x="196" y="100"/>
                </a:cxn>
                <a:cxn ang="0">
                  <a:pos x="191" y="5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167" y="54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238" name="Freeform 14">
              <a:extLst>
                <a:ext uri="{FF2B5EF4-FFF2-40B4-BE49-F238E27FC236}">
                  <a16:creationId xmlns:a16="http://schemas.microsoft.com/office/drawing/2014/main" id="{B1DBF7E6-EAD6-4FE4-BEA7-4C391D5F383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166" y="0"/>
                </a:cxn>
                <a:cxn ang="0">
                  <a:pos x="158" y="38"/>
                </a:cxn>
                <a:cxn ang="0">
                  <a:pos x="138" y="120"/>
                </a:cxn>
                <a:cxn ang="0">
                  <a:pos x="94" y="180"/>
                </a:cxn>
                <a:cxn ang="0">
                  <a:pos x="62" y="234"/>
                </a:cxn>
                <a:cxn ang="0">
                  <a:pos x="0" y="252"/>
                </a:cxn>
                <a:cxn ang="0">
                  <a:pos x="128" y="252"/>
                </a:cxn>
                <a:cxn ang="0">
                  <a:pos x="142" y="188"/>
                </a:cxn>
                <a:cxn ang="0">
                  <a:pos x="186" y="90"/>
                </a:cxn>
                <a:cxn ang="0">
                  <a:pos x="190" y="38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0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239" name="Freeform 15">
              <a:extLst>
                <a:ext uri="{FF2B5EF4-FFF2-40B4-BE49-F238E27FC236}">
                  <a16:creationId xmlns:a16="http://schemas.microsoft.com/office/drawing/2014/main" id="{95D03269-D8D6-4DAE-9EB4-EA7C3FD8E04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/>
              <a:ahLst/>
              <a:cxnLst>
                <a:cxn ang="0">
                  <a:pos x="197" y="0"/>
                </a:cxn>
                <a:cxn ang="0">
                  <a:pos x="191" y="0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61" y="0"/>
                </a:cxn>
                <a:cxn ang="0">
                  <a:pos x="155" y="0"/>
                </a:cxn>
                <a:cxn ang="0">
                  <a:pos x="138" y="6"/>
                </a:cxn>
                <a:cxn ang="0">
                  <a:pos x="132" y="6"/>
                </a:cxn>
                <a:cxn ang="0">
                  <a:pos x="35" y="18"/>
                </a:cxn>
                <a:cxn ang="0">
                  <a:pos x="11" y="30"/>
                </a:cxn>
                <a:cxn ang="0">
                  <a:pos x="23" y="54"/>
                </a:cxn>
                <a:cxn ang="0">
                  <a:pos x="0" y="100"/>
                </a:cxn>
                <a:cxn ang="0">
                  <a:pos x="0" y="132"/>
                </a:cxn>
                <a:cxn ang="0">
                  <a:pos x="162" y="132"/>
                </a:cxn>
                <a:cxn ang="0">
                  <a:pos x="204" y="88"/>
                </a:cxn>
                <a:cxn ang="0">
                  <a:pos x="230" y="46"/>
                </a:cxn>
                <a:cxn ang="0">
                  <a:pos x="214" y="24"/>
                </a:cxn>
                <a:cxn ang="0">
                  <a:pos x="215" y="0"/>
                </a:cxn>
                <a:cxn ang="0">
                  <a:pos x="209" y="0"/>
                </a:cxn>
                <a:cxn ang="0">
                  <a:pos x="203" y="0"/>
                </a:cxn>
                <a:cxn ang="0">
                  <a:pos x="203" y="0"/>
                </a:cxn>
                <a:cxn ang="0">
                  <a:pos x="197" y="0"/>
                </a:cxn>
                <a:cxn ang="0">
                  <a:pos x="197" y="0"/>
                </a:cxn>
                <a:cxn ang="0">
                  <a:pos x="197" y="0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240" name="Freeform 16">
              <a:extLst>
                <a:ext uri="{FF2B5EF4-FFF2-40B4-BE49-F238E27FC236}">
                  <a16:creationId xmlns:a16="http://schemas.microsoft.com/office/drawing/2014/main" id="{E1F60648-A057-4138-9914-4296020A575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044" y="4218"/>
              <a:ext cx="87" cy="102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66" y="48"/>
                </a:cxn>
                <a:cxn ang="0">
                  <a:pos x="30" y="72"/>
                </a:cxn>
                <a:cxn ang="0">
                  <a:pos x="0" y="102"/>
                </a:cxn>
                <a:cxn ang="0">
                  <a:pos x="66" y="102"/>
                </a:cxn>
                <a:cxn ang="0">
                  <a:pos x="88" y="56"/>
                </a:cxn>
                <a:cxn ang="0">
                  <a:pos x="89" y="6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241" name="Freeform 17">
              <a:extLst>
                <a:ext uri="{FF2B5EF4-FFF2-40B4-BE49-F238E27FC236}">
                  <a16:creationId xmlns:a16="http://schemas.microsoft.com/office/drawing/2014/main" id="{04AF15CC-B397-41A3-A9B1-48F085C66BA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/>
              <a:ahLst/>
              <a:cxnLst>
                <a:cxn ang="0">
                  <a:pos x="278" y="24"/>
                </a:cxn>
                <a:cxn ang="0">
                  <a:pos x="272" y="24"/>
                </a:cxn>
                <a:cxn ang="0">
                  <a:pos x="272" y="18"/>
                </a:cxn>
                <a:cxn ang="0">
                  <a:pos x="266" y="18"/>
                </a:cxn>
                <a:cxn ang="0">
                  <a:pos x="254" y="12"/>
                </a:cxn>
                <a:cxn ang="0">
                  <a:pos x="236" y="6"/>
                </a:cxn>
                <a:cxn ang="0">
                  <a:pos x="212" y="0"/>
                </a:cxn>
                <a:cxn ang="0">
                  <a:pos x="206" y="6"/>
                </a:cxn>
                <a:cxn ang="0">
                  <a:pos x="198" y="129"/>
                </a:cxn>
                <a:cxn ang="0">
                  <a:pos x="184" y="209"/>
                </a:cxn>
                <a:cxn ang="0">
                  <a:pos x="182" y="249"/>
                </a:cxn>
                <a:cxn ang="0">
                  <a:pos x="200" y="339"/>
                </a:cxn>
                <a:cxn ang="0">
                  <a:pos x="186" y="481"/>
                </a:cxn>
                <a:cxn ang="0">
                  <a:pos x="176" y="521"/>
                </a:cxn>
                <a:cxn ang="0">
                  <a:pos x="156" y="601"/>
                </a:cxn>
                <a:cxn ang="0">
                  <a:pos x="172" y="681"/>
                </a:cxn>
                <a:cxn ang="0">
                  <a:pos x="138" y="765"/>
                </a:cxn>
                <a:cxn ang="0">
                  <a:pos x="96" y="847"/>
                </a:cxn>
                <a:cxn ang="0">
                  <a:pos x="50" y="899"/>
                </a:cxn>
                <a:cxn ang="0">
                  <a:pos x="0" y="953"/>
                </a:cxn>
                <a:cxn ang="0">
                  <a:pos x="278" y="953"/>
                </a:cxn>
                <a:cxn ang="0">
                  <a:pos x="278" y="24"/>
                </a:cxn>
                <a:cxn ang="0">
                  <a:pos x="278" y="24"/>
                </a:cxn>
                <a:cxn ang="0">
                  <a:pos x="278" y="24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2242" name="Rectangle 18">
            <a:extLst>
              <a:ext uri="{FF2B5EF4-FFF2-40B4-BE49-F238E27FC236}">
                <a16:creationId xmlns:a16="http://schemas.microsoft.com/office/drawing/2014/main" id="{99224506-4234-4C1D-AD26-8EEF3C0C1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277813"/>
            <a:ext cx="9874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2243" name="Rectangle 19">
            <a:extLst>
              <a:ext uri="{FF2B5EF4-FFF2-40B4-BE49-F238E27FC236}">
                <a16:creationId xmlns:a16="http://schemas.microsoft.com/office/drawing/2014/main" id="{D1ADD591-CE4B-4D2E-8223-C04C286ED4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243638"/>
            <a:ext cx="255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44" name="Rectangle 20">
            <a:extLst>
              <a:ext uri="{FF2B5EF4-FFF2-40B4-BE49-F238E27FC236}">
                <a16:creationId xmlns:a16="http://schemas.microsoft.com/office/drawing/2014/main" id="{197E4EDC-81B9-4F68-9A51-31F6CB491EC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49675" y="6248400"/>
            <a:ext cx="347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45" name="Rectangle 21">
            <a:extLst>
              <a:ext uri="{FF2B5EF4-FFF2-40B4-BE49-F238E27FC236}">
                <a16:creationId xmlns:a16="http://schemas.microsoft.com/office/drawing/2014/main" id="{EB4E0916-05D6-4AB6-83D2-375F29331C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64475" y="6243638"/>
            <a:ext cx="255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B8F3BDD-47F0-4A71-8EFE-0FBF04ED39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2246" name="Rectangle 22">
            <a:extLst>
              <a:ext uri="{FF2B5EF4-FFF2-40B4-BE49-F238E27FC236}">
                <a16:creationId xmlns:a16="http://schemas.microsoft.com/office/drawing/2014/main" id="{2457B97F-47EE-4C0E-8190-B4A527A61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600200"/>
            <a:ext cx="987425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 /><Relationship Id="rId1" Type="http://schemas.openxmlformats.org/officeDocument/2006/relationships/slideLayout" Target="../slideLayouts/slideLayout13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>
            <a:extLst>
              <a:ext uri="{FF2B5EF4-FFF2-40B4-BE49-F238E27FC236}">
                <a16:creationId xmlns:a16="http://schemas.microsoft.com/office/drawing/2014/main" id="{5AA1E714-22F6-4DB1-9FC7-EA80B84EC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638" y="2514600"/>
            <a:ext cx="9875837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PERCEPTION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A490DDA-6E4B-4BA7-ABC3-D39ACB9C7A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SENSATION VS PERCEPTION</a:t>
            </a:r>
          </a:p>
        </p:txBody>
      </p:sp>
      <p:graphicFrame>
        <p:nvGraphicFramePr>
          <p:cNvPr id="23584" name="Group 32">
            <a:extLst>
              <a:ext uri="{FF2B5EF4-FFF2-40B4-BE49-F238E27FC236}">
                <a16:creationId xmlns:a16="http://schemas.microsoft.com/office/drawing/2014/main" id="{DD5A3A04-0283-4F96-9911-1C9587BA95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9966325" cy="4086225"/>
        </p:xfrm>
        <a:graphic>
          <a:graphicData uri="http://schemas.openxmlformats.org/drawingml/2006/table">
            <a:tbl>
              <a:tblPr/>
              <a:tblGrid>
                <a:gridCol w="526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5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6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Sensation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Perception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001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It’s the physical functioning of the physical senses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It’s filtering, modifying or even changing the stimuli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79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It’s not cognitive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It’s cognitive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It’s part of perception.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It’s the whole.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F04_01">
            <a:extLst>
              <a:ext uri="{FF2B5EF4-FFF2-40B4-BE49-F238E27FC236}">
                <a16:creationId xmlns:a16="http://schemas.microsoft.com/office/drawing/2014/main" id="{0DDA695E-A44D-4D93-8114-2C203D976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10150475" cy="5715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BF96DEB9-7760-4DB4-ACC9-AD3A1F42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" y="3022600"/>
            <a:ext cx="10607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800"/>
              <a:t>“It is the brain that smells, but not the nose”.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9BB70A0-1161-4FBA-9CEF-767345364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PERCEPTUAL PROCESS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557A206-F58E-41CC-8E78-47A9C945A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275" y="1600200"/>
            <a:ext cx="987425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1. 	Receiving of stimuli</a:t>
            </a:r>
          </a:p>
          <a:p>
            <a:pPr eaLnBrk="1" hangingPunct="1">
              <a:defRPr/>
            </a:pPr>
            <a:r>
              <a:rPr lang="en-US" dirty="0"/>
              <a:t>2. 	Selecting stimuli</a:t>
            </a:r>
          </a:p>
          <a:p>
            <a:pPr eaLnBrk="1" hangingPunct="1">
              <a:defRPr/>
            </a:pPr>
            <a:r>
              <a:rPr lang="en-US" dirty="0"/>
              <a:t>3. 	Organizing </a:t>
            </a:r>
          </a:p>
          <a:p>
            <a:pPr eaLnBrk="1" hangingPunct="1">
              <a:defRPr/>
            </a:pPr>
            <a:r>
              <a:rPr lang="en-US" dirty="0"/>
              <a:t>4. 	Interpreting </a:t>
            </a:r>
          </a:p>
          <a:p>
            <a:pPr eaLnBrk="1" hangingPunct="1">
              <a:defRPr/>
            </a:pPr>
            <a:r>
              <a:rPr lang="en-US" dirty="0"/>
              <a:t>5. 	Checking </a:t>
            </a:r>
          </a:p>
          <a:p>
            <a:pPr eaLnBrk="1" hangingPunct="1">
              <a:defRPr/>
            </a:pPr>
            <a:r>
              <a:rPr lang="en-US" dirty="0"/>
              <a:t>6. 	Reacting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C05236C-66A6-4565-8BFA-24D03683E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RECEIVING OF STIMULI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FB80DC4-D207-42C2-AAA7-E8E2FEB15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1905000"/>
            <a:ext cx="9875837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It is sensation.</a:t>
            </a:r>
          </a:p>
          <a:p>
            <a:pPr eaLnBrk="1" hangingPunct="1">
              <a:defRPr/>
            </a:pPr>
            <a:r>
              <a:rPr lang="en-US" dirty="0"/>
              <a:t>It’s a physiological process.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1">
            <a:extLst>
              <a:ext uri="{FF2B5EF4-FFF2-40B4-BE49-F238E27FC236}">
                <a16:creationId xmlns:a16="http://schemas.microsoft.com/office/drawing/2014/main" id="{88F66674-D28D-4263-A684-CDA70EF6806E}"/>
              </a:ext>
            </a:extLst>
          </p:cNvPr>
          <p:cNvGrpSpPr>
            <a:grpSpLocks/>
          </p:cNvGrpSpPr>
          <p:nvPr/>
        </p:nvGrpSpPr>
        <p:grpSpPr bwMode="auto">
          <a:xfrm>
            <a:off x="1006475" y="228600"/>
            <a:ext cx="7497763" cy="5638800"/>
            <a:chOff x="384" y="480"/>
            <a:chExt cx="3936" cy="3552"/>
          </a:xfrm>
        </p:grpSpPr>
        <p:sp>
          <p:nvSpPr>
            <p:cNvPr id="17412" name="Rectangle 5">
              <a:extLst>
                <a:ext uri="{FF2B5EF4-FFF2-40B4-BE49-F238E27FC236}">
                  <a16:creationId xmlns:a16="http://schemas.microsoft.com/office/drawing/2014/main" id="{40489692-1FC1-4DDC-88B9-BBE10BC03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016"/>
              <a:ext cx="912" cy="86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/>
                <a:t>Seeing </a:t>
              </a:r>
            </a:p>
          </p:txBody>
        </p:sp>
        <p:sp>
          <p:nvSpPr>
            <p:cNvPr id="17413" name="Rectangle 6">
              <a:extLst>
                <a:ext uri="{FF2B5EF4-FFF2-40B4-BE49-F238E27FC236}">
                  <a16:creationId xmlns:a16="http://schemas.microsoft.com/office/drawing/2014/main" id="{D659A6F9-CE69-497B-9028-C45F7F9C8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168"/>
              <a:ext cx="912" cy="86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/>
                <a:t>Smelling</a:t>
              </a:r>
            </a:p>
          </p:txBody>
        </p:sp>
        <p:sp>
          <p:nvSpPr>
            <p:cNvPr id="17414" name="Rectangle 7">
              <a:extLst>
                <a:ext uri="{FF2B5EF4-FFF2-40B4-BE49-F238E27FC236}">
                  <a16:creationId xmlns:a16="http://schemas.microsoft.com/office/drawing/2014/main" id="{285EC5E4-8F4E-4A98-89A1-6E1B023AF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016"/>
              <a:ext cx="912" cy="86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/>
                <a:t>Tasting </a:t>
              </a:r>
            </a:p>
          </p:txBody>
        </p:sp>
        <p:sp>
          <p:nvSpPr>
            <p:cNvPr id="17415" name="Rectangle 8">
              <a:extLst>
                <a:ext uri="{FF2B5EF4-FFF2-40B4-BE49-F238E27FC236}">
                  <a16:creationId xmlns:a16="http://schemas.microsoft.com/office/drawing/2014/main" id="{E0606E4B-92AB-4FF2-AE4E-F45B78F14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28"/>
              <a:ext cx="912" cy="86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/>
                <a:t>touching </a:t>
              </a:r>
            </a:p>
          </p:txBody>
        </p:sp>
        <p:sp>
          <p:nvSpPr>
            <p:cNvPr id="17416" name="Rectangle 9">
              <a:extLst>
                <a:ext uri="{FF2B5EF4-FFF2-40B4-BE49-F238E27FC236}">
                  <a16:creationId xmlns:a16="http://schemas.microsoft.com/office/drawing/2014/main" id="{60CAAD56-8D74-4620-816E-2A7BFC4F8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480"/>
              <a:ext cx="912" cy="86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/>
                <a:t>Hearing</a:t>
              </a:r>
            </a:p>
          </p:txBody>
        </p:sp>
        <p:sp>
          <p:nvSpPr>
            <p:cNvPr id="17417" name="Rectangle 10">
              <a:extLst>
                <a:ext uri="{FF2B5EF4-FFF2-40B4-BE49-F238E27FC236}">
                  <a16:creationId xmlns:a16="http://schemas.microsoft.com/office/drawing/2014/main" id="{EE257842-2917-4B02-AF65-38240943B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80"/>
              <a:ext cx="912" cy="86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/>
                <a:t>Receiving </a:t>
              </a:r>
            </a:p>
          </p:txBody>
        </p:sp>
        <p:sp>
          <p:nvSpPr>
            <p:cNvPr id="17418" name="Line 11">
              <a:extLst>
                <a:ext uri="{FF2B5EF4-FFF2-40B4-BE49-F238E27FC236}">
                  <a16:creationId xmlns:a16="http://schemas.microsoft.com/office/drawing/2014/main" id="{EE971DF2-5FE8-4FC9-BC0F-0D9080CA68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1680" y="1296"/>
              <a:ext cx="192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17">
              <a:extLst>
                <a:ext uri="{FF2B5EF4-FFF2-40B4-BE49-F238E27FC236}">
                  <a16:creationId xmlns:a16="http://schemas.microsoft.com/office/drawing/2014/main" id="{4CEDD38A-224E-435F-AA77-29D9E55404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392" y="2352"/>
              <a:ext cx="528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18">
              <a:extLst>
                <a:ext uri="{FF2B5EF4-FFF2-40B4-BE49-F238E27FC236}">
                  <a16:creationId xmlns:a16="http://schemas.microsoft.com/office/drawing/2014/main" id="{D980AFE9-D3F0-4244-AE32-966D9BE682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448" y="2544"/>
              <a:ext cx="0" cy="52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19">
              <a:extLst>
                <a:ext uri="{FF2B5EF4-FFF2-40B4-BE49-F238E27FC236}">
                  <a16:creationId xmlns:a16="http://schemas.microsoft.com/office/drawing/2014/main" id="{75E5C1D4-3D48-44CB-8FE2-FA203B8A69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880" y="2304"/>
              <a:ext cx="6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20">
              <a:extLst>
                <a:ext uri="{FF2B5EF4-FFF2-40B4-BE49-F238E27FC236}">
                  <a16:creationId xmlns:a16="http://schemas.microsoft.com/office/drawing/2014/main" id="{24E269F6-1624-49B5-89E1-101D181121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544" y="1392"/>
              <a:ext cx="336" cy="24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Text Box 22">
            <a:extLst>
              <a:ext uri="{FF2B5EF4-FFF2-40B4-BE49-F238E27FC236}">
                <a16:creationId xmlns:a16="http://schemas.microsoft.com/office/drawing/2014/main" id="{D2FBB3A6-ABF0-4EC4-8C6C-C361C94A4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75" y="6248400"/>
            <a:ext cx="4098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/>
              <a:t>Sensation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57C13B6-3EC4-4843-BE06-D24EED6F21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125" y="2667000"/>
            <a:ext cx="9875838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SELECTING 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j0299171">
            <a:extLst>
              <a:ext uri="{FF2B5EF4-FFF2-40B4-BE49-F238E27FC236}">
                <a16:creationId xmlns:a16="http://schemas.microsoft.com/office/drawing/2014/main" id="{3F527F5C-BA4C-49E1-972E-DD3FC071CB21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9525" y="228600"/>
            <a:ext cx="8686800" cy="6427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601D73B-2E50-414D-92D0-846333E4E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EXTERNAL FACTORS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17725CC-9C08-4207-B35C-7E9E73B2D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9874250" cy="3429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Nature </a:t>
            </a:r>
            <a:endParaRPr lang="en-US" dirty="0"/>
          </a:p>
          <a:p>
            <a:pPr eaLnBrk="1" hangingPunct="1">
              <a:defRPr/>
            </a:pPr>
            <a:r>
              <a:rPr lang="en-US" b="1" dirty="0"/>
              <a:t>Location</a:t>
            </a:r>
            <a:r>
              <a:rPr lang="en-US" dirty="0"/>
              <a:t> </a:t>
            </a:r>
          </a:p>
          <a:p>
            <a:pPr eaLnBrk="1" hangingPunct="1">
              <a:defRPr/>
            </a:pPr>
            <a:r>
              <a:rPr lang="en-US" b="1" dirty="0"/>
              <a:t>Intensity </a:t>
            </a:r>
            <a:endParaRPr lang="en-US" dirty="0"/>
          </a:p>
          <a:p>
            <a:pPr eaLnBrk="1" hangingPunct="1">
              <a:defRPr/>
            </a:pPr>
            <a:r>
              <a:rPr lang="en-US" b="1" dirty="0"/>
              <a:t>Size </a:t>
            </a:r>
            <a:endParaRPr lang="en-US" dirty="0"/>
          </a:p>
          <a:p>
            <a:pPr eaLnBrk="1" hangingPunct="1">
              <a:defRPr/>
            </a:pPr>
            <a:r>
              <a:rPr lang="en-US" b="1" dirty="0"/>
              <a:t>Contrast</a:t>
            </a:r>
            <a:r>
              <a:rPr lang="en-US" dirty="0"/>
              <a:t>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4">
            <a:extLst>
              <a:ext uri="{FF2B5EF4-FFF2-40B4-BE49-F238E27FC236}">
                <a16:creationId xmlns:a16="http://schemas.microsoft.com/office/drawing/2014/main" id="{88A5332D-F959-4F57-906C-1EC791D1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800600"/>
            <a:ext cx="549275" cy="457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07" name="Oval 6">
            <a:extLst>
              <a:ext uri="{FF2B5EF4-FFF2-40B4-BE49-F238E27FC236}">
                <a16:creationId xmlns:a16="http://schemas.microsoft.com/office/drawing/2014/main" id="{7DE9D11D-38DA-4BEC-9DD5-DC94E657B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4541838"/>
            <a:ext cx="219075" cy="1825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08" name="Oval 7">
            <a:extLst>
              <a:ext uri="{FF2B5EF4-FFF2-40B4-BE49-F238E27FC236}">
                <a16:creationId xmlns:a16="http://schemas.microsoft.com/office/drawing/2014/main" id="{CCFC4034-64A0-4138-AFA7-9AA656778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5257800"/>
            <a:ext cx="219075" cy="1825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09" name="Oval 8">
            <a:extLst>
              <a:ext uri="{FF2B5EF4-FFF2-40B4-BE49-F238E27FC236}">
                <a16:creationId xmlns:a16="http://schemas.microsoft.com/office/drawing/2014/main" id="{B0510773-6686-4145-8075-F8890BA38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4572000"/>
            <a:ext cx="219075" cy="1825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0" name="Oval 9">
            <a:extLst>
              <a:ext uri="{FF2B5EF4-FFF2-40B4-BE49-F238E27FC236}">
                <a16:creationId xmlns:a16="http://schemas.microsoft.com/office/drawing/2014/main" id="{E2A03ECF-E039-4388-84B2-79A156F94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5181600"/>
            <a:ext cx="219075" cy="1825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1" name="Oval 12">
            <a:extLst>
              <a:ext uri="{FF2B5EF4-FFF2-40B4-BE49-F238E27FC236}">
                <a16:creationId xmlns:a16="http://schemas.microsoft.com/office/drawing/2014/main" id="{6953C913-AC30-4A7A-9771-734AD1FA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2362200"/>
            <a:ext cx="547687" cy="457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2" name="Oval 14">
            <a:extLst>
              <a:ext uri="{FF2B5EF4-FFF2-40B4-BE49-F238E27FC236}">
                <a16:creationId xmlns:a16="http://schemas.microsoft.com/office/drawing/2014/main" id="{6D6EF09D-7D37-4148-981A-5A5F69852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8" y="1066800"/>
            <a:ext cx="1646237" cy="137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3" name="Oval 15">
            <a:extLst>
              <a:ext uri="{FF2B5EF4-FFF2-40B4-BE49-F238E27FC236}">
                <a16:creationId xmlns:a16="http://schemas.microsoft.com/office/drawing/2014/main" id="{BAF9F9BB-8C48-4790-89DD-2E70017B2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2438400"/>
            <a:ext cx="1646237" cy="137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4" name="Oval 16">
            <a:extLst>
              <a:ext uri="{FF2B5EF4-FFF2-40B4-BE49-F238E27FC236}">
                <a16:creationId xmlns:a16="http://schemas.microsoft.com/office/drawing/2014/main" id="{05AB40B2-D4A8-4E18-9F71-CD1800B3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4725" y="2209800"/>
            <a:ext cx="1646238" cy="137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5" name="Oval 17">
            <a:extLst>
              <a:ext uri="{FF2B5EF4-FFF2-40B4-BE49-F238E27FC236}">
                <a16:creationId xmlns:a16="http://schemas.microsoft.com/office/drawing/2014/main" id="{E5B61785-9296-4708-AE15-D1065CEC0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5" y="990600"/>
            <a:ext cx="1644650" cy="137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6" name="Oval 18">
            <a:extLst>
              <a:ext uri="{FF2B5EF4-FFF2-40B4-BE49-F238E27FC236}">
                <a16:creationId xmlns:a16="http://schemas.microsoft.com/office/drawing/2014/main" id="{9E2436F0-1DC6-4121-A9D0-DF15E78CC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4846638"/>
            <a:ext cx="219075" cy="1825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7" name="Oval 19">
            <a:extLst>
              <a:ext uri="{FF2B5EF4-FFF2-40B4-BE49-F238E27FC236}">
                <a16:creationId xmlns:a16="http://schemas.microsoft.com/office/drawing/2014/main" id="{E8A22F0F-17F8-43F6-A8C8-766F890E9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618038"/>
            <a:ext cx="219075" cy="1825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8" name="Oval 20">
            <a:extLst>
              <a:ext uri="{FF2B5EF4-FFF2-40B4-BE49-F238E27FC236}">
                <a16:creationId xmlns:a16="http://schemas.microsoft.com/office/drawing/2014/main" id="{98096F10-1A09-4BAD-9094-1FECFC227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334000"/>
            <a:ext cx="219075" cy="1825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9" name="Oval 21">
            <a:extLst>
              <a:ext uri="{FF2B5EF4-FFF2-40B4-BE49-F238E27FC236}">
                <a16:creationId xmlns:a16="http://schemas.microsoft.com/office/drawing/2014/main" id="{D4FA6D4D-ACDA-4FD8-95AA-DA2DCC77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0" y="4953000"/>
            <a:ext cx="219075" cy="1825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20" name="Oval 22">
            <a:extLst>
              <a:ext uri="{FF2B5EF4-FFF2-40B4-BE49-F238E27FC236}">
                <a16:creationId xmlns:a16="http://schemas.microsoft.com/office/drawing/2014/main" id="{F61AA417-8325-4DDB-A646-33F4C4488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5" y="2971800"/>
            <a:ext cx="1646238" cy="137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id="{49C33921-5939-4B16-8D94-55129AA8E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2743200"/>
            <a:ext cx="9875837" cy="12954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	It’s is the way we view the world around us.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>
            <a:extLst>
              <a:ext uri="{FF2B5EF4-FFF2-40B4-BE49-F238E27FC236}">
                <a16:creationId xmlns:a16="http://schemas.microsoft.com/office/drawing/2014/main" id="{EC73A1C6-6A52-4D3E-8CC2-E91EFD59E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CONTD…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A527E52C-B0E6-433D-9E59-65B5EEAB7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Movement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 </a:t>
            </a:r>
          </a:p>
          <a:p>
            <a:pPr eaLnBrk="1" hangingPunct="1">
              <a:defRPr/>
            </a:pPr>
            <a:r>
              <a:rPr lang="en-US" b="1" dirty="0"/>
              <a:t>Repetition</a:t>
            </a:r>
            <a:r>
              <a:rPr lang="en-US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b="1" dirty="0"/>
              <a:t>Novelty and familiarity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46EF3C4-C334-4389-AEFA-BD24E5412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INTERNAL FACTORS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1224E80-DA6C-4DA4-8187-BADC6F613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b="1" dirty="0"/>
              <a:t>Learning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b="1" dirty="0"/>
          </a:p>
          <a:p>
            <a:pPr eaLnBrk="1" hangingPunct="1">
              <a:lnSpc>
                <a:spcPct val="80000"/>
              </a:lnSpc>
              <a:defRPr/>
            </a:pPr>
            <a:endParaRPr lang="en-US" sz="2800" b="1" dirty="0"/>
          </a:p>
          <a:p>
            <a:pPr eaLnBrk="1" hangingPunct="1">
              <a:lnSpc>
                <a:spcPct val="80000"/>
              </a:lnSpc>
              <a:defRPr/>
            </a:pPr>
            <a:endParaRPr lang="en-US" sz="2800" b="1" dirty="0"/>
          </a:p>
          <a:p>
            <a:pPr eaLnBrk="1" hangingPunct="1">
              <a:lnSpc>
                <a:spcPct val="80000"/>
              </a:lnSpc>
              <a:defRPr/>
            </a:pPr>
            <a:endParaRPr lang="en-US" sz="2800" b="1" dirty="0"/>
          </a:p>
          <a:p>
            <a:pPr eaLnBrk="1" hangingPunct="1">
              <a:lnSpc>
                <a:spcPct val="80000"/>
              </a:lnSpc>
              <a:defRPr/>
            </a:pPr>
            <a:endParaRPr lang="en-US" sz="2800" b="1" dirty="0"/>
          </a:p>
          <a:p>
            <a:pPr eaLnBrk="1" hangingPunct="1">
              <a:lnSpc>
                <a:spcPct val="80000"/>
              </a:lnSpc>
              <a:defRPr/>
            </a:pPr>
            <a:endParaRPr lang="en-US" sz="2800" b="1" dirty="0"/>
          </a:p>
          <a:p>
            <a:pPr eaLnBrk="1" hangingPunct="1">
              <a:lnSpc>
                <a:spcPct val="80000"/>
              </a:lnSpc>
              <a:defRPr/>
            </a:pPr>
            <a:endParaRPr lang="en-US" sz="2800" b="1" dirty="0"/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/>
              <a:t> </a:t>
            </a:r>
          </a:p>
        </p:txBody>
      </p:sp>
      <p:sp>
        <p:nvSpPr>
          <p:cNvPr id="23556" name="AutoShape 4">
            <a:extLst>
              <a:ext uri="{FF2B5EF4-FFF2-40B4-BE49-F238E27FC236}">
                <a16:creationId xmlns:a16="http://schemas.microsoft.com/office/drawing/2014/main" id="{871DC7C1-7EB8-489E-A198-CF226DB5A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8" y="2362200"/>
            <a:ext cx="10515600" cy="39624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TURN OFF THHE   ENGIENE.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>
            <a:extLst>
              <a:ext uri="{FF2B5EF4-FFF2-40B4-BE49-F238E27FC236}">
                <a16:creationId xmlns:a16="http://schemas.microsoft.com/office/drawing/2014/main" id="{CDE4DDED-2819-419E-8838-B74695FBF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1676400"/>
            <a:ext cx="7315200" cy="42672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en-US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M-A-C-D-O-W-E-L-L </a:t>
            </a:r>
          </a:p>
          <a:p>
            <a:pPr algn="ctr" eaLnBrk="1" hangingPunct="1"/>
            <a:endParaRPr lang="en-US" altLang="en-US" sz="20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4">
            <a:extLst>
              <a:ext uri="{FF2B5EF4-FFF2-40B4-BE49-F238E27FC236}">
                <a16:creationId xmlns:a16="http://schemas.microsoft.com/office/drawing/2014/main" id="{7E330D99-CB3A-4160-95CC-960612DCE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1676400"/>
            <a:ext cx="7315200" cy="42672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M-A-C-M-I-L-L-A-N </a:t>
            </a:r>
          </a:p>
          <a:p>
            <a:pPr algn="ctr" eaLnBrk="1" hangingPunct="1"/>
            <a:endParaRPr lang="en-US" altLang="en-US" sz="20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>
            <a:extLst>
              <a:ext uri="{FF2B5EF4-FFF2-40B4-BE49-F238E27FC236}">
                <a16:creationId xmlns:a16="http://schemas.microsoft.com/office/drawing/2014/main" id="{F4E771D0-89A8-4858-B6A0-04CF3CE0D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1676400"/>
            <a:ext cx="7315200" cy="42672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M-A-C-M-I-L-L-I-O-N </a:t>
            </a:r>
          </a:p>
          <a:p>
            <a:pPr algn="ctr" eaLnBrk="1" hangingPunct="1"/>
            <a:endParaRPr lang="en-US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>
            <a:extLst>
              <a:ext uri="{FF2B5EF4-FFF2-40B4-BE49-F238E27FC236}">
                <a16:creationId xmlns:a16="http://schemas.microsoft.com/office/drawing/2014/main" id="{C1383861-3FB3-4E97-B2C9-313B877B7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76400"/>
            <a:ext cx="7315200" cy="42672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en-US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M-A-C-H-E-N-E-R-Y </a:t>
            </a:r>
          </a:p>
          <a:p>
            <a:pPr algn="ctr" eaLnBrk="1" hangingPunct="1"/>
            <a:endParaRPr lang="en-US" altLang="en-US" sz="20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4">
            <a:extLst>
              <a:ext uri="{FF2B5EF4-FFF2-40B4-BE49-F238E27FC236}">
                <a16:creationId xmlns:a16="http://schemas.microsoft.com/office/drawing/2014/main" id="{DB6175C3-8264-4D14-B7F4-0FB40E119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1676400"/>
            <a:ext cx="7315200" cy="42672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en-US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M-A-C-H-I-N-E-R-Y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FE01CEA-7217-49ED-9830-6AD6BD964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CONTD…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18E73C2-B7C2-4418-AC98-30432A921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819400"/>
            <a:ext cx="9874250" cy="22098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Psychological Needs</a:t>
            </a:r>
            <a:r>
              <a:rPr lang="en-US" dirty="0"/>
              <a:t> </a:t>
            </a:r>
          </a:p>
          <a:p>
            <a:pPr eaLnBrk="1" hangingPunct="1">
              <a:defRPr/>
            </a:pPr>
            <a:r>
              <a:rPr lang="en-US" b="1" dirty="0"/>
              <a:t>Age</a:t>
            </a:r>
            <a:r>
              <a:rPr lang="en-US" dirty="0"/>
              <a:t> ( </a:t>
            </a:r>
            <a:r>
              <a:rPr lang="en-US" sz="3600" i="1" dirty="0"/>
              <a:t>Generation gap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b="1" dirty="0"/>
              <a:t>Interest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D38118A-C6C8-4B48-BFF3-997F975EF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ORGANIZING 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0A44EC7-5C55-4E83-81FE-E95D08DA5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9875838" cy="129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	It’s organizing the bits of information into a meaningful whole.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4DBE683-6AD0-4D18-8174-D463458CE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9275" y="2971800"/>
            <a:ext cx="98742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DIMENSIONS OF ORGANIZING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3A833D9-036D-4E50-BF66-0382858BE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LEARNING OBJECTIVES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C60BBF2-751B-4049-8B94-839F5B067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275" y="2133600"/>
            <a:ext cx="9874250" cy="1905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Perception—Meaning and definition </a:t>
            </a:r>
          </a:p>
          <a:p>
            <a:pPr eaLnBrk="1" hangingPunct="1">
              <a:defRPr/>
            </a:pPr>
            <a:r>
              <a:rPr lang="en-US" dirty="0"/>
              <a:t>Perceptual process</a:t>
            </a:r>
          </a:p>
          <a:p>
            <a:pPr eaLnBrk="1" hangingPunct="1">
              <a:defRPr/>
            </a:pPr>
            <a:r>
              <a:rPr lang="en-US" dirty="0"/>
              <a:t>Importance of perception in OB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24BEE3B-FA81-4299-9086-F90AF1F0E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325" y="685800"/>
            <a:ext cx="9875838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FIGURE-GROUND PRINCIPLE 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233AEC50-27DB-487D-BCF3-E631017F8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1905000"/>
            <a:ext cx="9875837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 Figure: the meaningful bits and pieces of stimuli </a:t>
            </a:r>
          </a:p>
          <a:p>
            <a:pPr eaLnBrk="1" hangingPunct="1">
              <a:defRPr/>
            </a:pPr>
            <a:r>
              <a:rPr lang="en-US"/>
              <a:t>Ground: the meaningless bits and pieces of stimuli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5">
            <a:extLst>
              <a:ext uri="{FF2B5EF4-FFF2-40B4-BE49-F238E27FC236}">
                <a16:creationId xmlns:a16="http://schemas.microsoft.com/office/drawing/2014/main" id="{D2C7CDF0-95B6-40A1-94D9-2BDA248BC99A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152400"/>
            <a:ext cx="9234487" cy="6477000"/>
            <a:chOff x="4672" y="4661"/>
            <a:chExt cx="4319" cy="4320"/>
          </a:xfrm>
        </p:grpSpPr>
        <p:sp>
          <p:nvSpPr>
            <p:cNvPr id="33795" name="Oval 6">
              <a:extLst>
                <a:ext uri="{FF2B5EF4-FFF2-40B4-BE49-F238E27FC236}">
                  <a16:creationId xmlns:a16="http://schemas.microsoft.com/office/drawing/2014/main" id="{E18AC274-C049-4E2F-8FA3-8AC0A7C97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" y="4661"/>
              <a:ext cx="4319" cy="432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796" name="Oval 7">
              <a:extLst>
                <a:ext uri="{FF2B5EF4-FFF2-40B4-BE49-F238E27FC236}">
                  <a16:creationId xmlns:a16="http://schemas.microsoft.com/office/drawing/2014/main" id="{0A15F922-F874-4D5F-8977-90AE1B37B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5381"/>
              <a:ext cx="2880" cy="28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C64067B-EF54-4A6B-8831-4E9F5D8FE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9275" y="304800"/>
            <a:ext cx="987425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b="1"/>
              <a:t>PERCEPTUAL GROUPING</a:t>
            </a:r>
            <a:r>
              <a:rPr lang="en-US"/>
              <a:t> 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5CA1E331-E83C-4B5C-AE3E-B2A4A4693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9601200" cy="41148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sz="5400" b="1"/>
              <a:t>Closure</a:t>
            </a:r>
            <a:r>
              <a:rPr lang="en-US" sz="5400"/>
              <a:t> </a:t>
            </a:r>
          </a:p>
          <a:p>
            <a:pPr lvl="1" eaLnBrk="1" hangingPunct="1">
              <a:defRPr/>
            </a:pPr>
            <a:r>
              <a:rPr lang="en-US" sz="5400" b="1"/>
              <a:t>Continuity</a:t>
            </a:r>
            <a:r>
              <a:rPr lang="en-US" sz="5400"/>
              <a:t>  </a:t>
            </a:r>
          </a:p>
          <a:p>
            <a:pPr lvl="1" eaLnBrk="1" hangingPunct="1">
              <a:defRPr/>
            </a:pPr>
            <a:r>
              <a:rPr lang="en-US" sz="5400" b="1"/>
              <a:t>Proximity</a:t>
            </a:r>
            <a:r>
              <a:rPr lang="en-US" sz="5400"/>
              <a:t>  </a:t>
            </a:r>
          </a:p>
          <a:p>
            <a:pPr lvl="1" eaLnBrk="1" hangingPunct="1">
              <a:defRPr/>
            </a:pPr>
            <a:r>
              <a:rPr lang="en-US" sz="5400" b="1"/>
              <a:t>Similarity</a:t>
            </a:r>
            <a:r>
              <a:rPr lang="en-US" sz="540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014B6C9-3426-45E4-94B1-59D824CBF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9875838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7200" b="1"/>
              <a:t>Closure</a:t>
            </a:r>
          </a:p>
        </p:txBody>
      </p:sp>
      <p:pic>
        <p:nvPicPr>
          <p:cNvPr id="35843" name="Picture 6">
            <a:extLst>
              <a:ext uri="{FF2B5EF4-FFF2-40B4-BE49-F238E27FC236}">
                <a16:creationId xmlns:a16="http://schemas.microsoft.com/office/drawing/2014/main" id="{BA0B9DA8-4D1B-41E6-A8BE-8118EA801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0238"/>
            <a:ext cx="5867400" cy="396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6">
            <a:extLst>
              <a:ext uri="{FF2B5EF4-FFF2-40B4-BE49-F238E27FC236}">
                <a16:creationId xmlns:a16="http://schemas.microsoft.com/office/drawing/2014/main" id="{B6234831-046C-4C5D-B4F7-7055573E7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787400"/>
            <a:ext cx="6477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612A207A-7E96-43E6-9E24-5D1B7C581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9875838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7200" b="1"/>
              <a:t>Continuity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F701F62E-DF72-42D1-A174-3489F1A28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2743200"/>
            <a:ext cx="7620000" cy="106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/>
              <a:t>It’s the continuity of pattern.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/>
              <a:t>It leads to non-creativity.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5016109-FEF8-408F-AC6D-F064F4F93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200" b="1"/>
              <a:t>Proximity</a:t>
            </a:r>
          </a:p>
        </p:txBody>
      </p:sp>
      <p:sp>
        <p:nvSpPr>
          <p:cNvPr id="38915" name="Oval 4">
            <a:extLst>
              <a:ext uri="{FF2B5EF4-FFF2-40B4-BE49-F238E27FC236}">
                <a16:creationId xmlns:a16="http://schemas.microsoft.com/office/drawing/2014/main" id="{B23EDB86-1185-4FE9-A711-C5E612CE8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352800"/>
            <a:ext cx="1096963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8916" name="Oval 5">
            <a:extLst>
              <a:ext uri="{FF2B5EF4-FFF2-40B4-BE49-F238E27FC236}">
                <a16:creationId xmlns:a16="http://schemas.microsoft.com/office/drawing/2014/main" id="{EC11B7FC-B364-4E79-B00E-0ECE9A339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352800"/>
            <a:ext cx="1096963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8917" name="Oval 6">
            <a:extLst>
              <a:ext uri="{FF2B5EF4-FFF2-40B4-BE49-F238E27FC236}">
                <a16:creationId xmlns:a16="http://schemas.microsoft.com/office/drawing/2014/main" id="{420BED6E-AABF-4948-BAC0-54A288741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52800"/>
            <a:ext cx="1096963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8918" name="Oval 9">
            <a:extLst>
              <a:ext uri="{FF2B5EF4-FFF2-40B4-BE49-F238E27FC236}">
                <a16:creationId xmlns:a16="http://schemas.microsoft.com/office/drawing/2014/main" id="{1173E99E-B595-4468-A9FE-C91BC1AB1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352800"/>
            <a:ext cx="1096963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8919" name="Oval 10">
            <a:extLst>
              <a:ext uri="{FF2B5EF4-FFF2-40B4-BE49-F238E27FC236}">
                <a16:creationId xmlns:a16="http://schemas.microsoft.com/office/drawing/2014/main" id="{EE66440B-345D-4A6D-9FFA-6DFA1CF3B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525" y="3352800"/>
            <a:ext cx="109855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8920" name="Oval 11">
            <a:extLst>
              <a:ext uri="{FF2B5EF4-FFF2-40B4-BE49-F238E27FC236}">
                <a16:creationId xmlns:a16="http://schemas.microsoft.com/office/drawing/2014/main" id="{5A6256C2-E0A5-498E-BF6B-97F55DD30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638" y="3352800"/>
            <a:ext cx="1096962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3">
            <a:extLst>
              <a:ext uri="{FF2B5EF4-FFF2-40B4-BE49-F238E27FC236}">
                <a16:creationId xmlns:a16="http://schemas.microsoft.com/office/drawing/2014/main" id="{E0A17004-F025-4250-BCFF-247ABFE79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352800"/>
            <a:ext cx="1096963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39" name="Oval 4">
            <a:extLst>
              <a:ext uri="{FF2B5EF4-FFF2-40B4-BE49-F238E27FC236}">
                <a16:creationId xmlns:a16="http://schemas.microsoft.com/office/drawing/2014/main" id="{72999886-939B-41EB-9318-2C8651A2B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352800"/>
            <a:ext cx="1096963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0" name="Oval 5">
            <a:extLst>
              <a:ext uri="{FF2B5EF4-FFF2-40B4-BE49-F238E27FC236}">
                <a16:creationId xmlns:a16="http://schemas.microsoft.com/office/drawing/2014/main" id="{666C3FEA-95C5-448E-911A-C4EB15974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3352800"/>
            <a:ext cx="1096962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1" name="Oval 6">
            <a:extLst>
              <a:ext uri="{FF2B5EF4-FFF2-40B4-BE49-F238E27FC236}">
                <a16:creationId xmlns:a16="http://schemas.microsoft.com/office/drawing/2014/main" id="{E70619EC-7E10-4865-8981-B30AE52C6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52800"/>
            <a:ext cx="1096963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2" name="Oval 7">
            <a:extLst>
              <a:ext uri="{FF2B5EF4-FFF2-40B4-BE49-F238E27FC236}">
                <a16:creationId xmlns:a16="http://schemas.microsoft.com/office/drawing/2014/main" id="{9CB6F600-0AA4-4397-A55A-66971374E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525" y="3352800"/>
            <a:ext cx="109855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3" name="Oval 8">
            <a:extLst>
              <a:ext uri="{FF2B5EF4-FFF2-40B4-BE49-F238E27FC236}">
                <a16:creationId xmlns:a16="http://schemas.microsoft.com/office/drawing/2014/main" id="{8051621E-C630-4CFE-837E-4DC9D905E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638" y="3352800"/>
            <a:ext cx="1096962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val 3">
            <a:extLst>
              <a:ext uri="{FF2B5EF4-FFF2-40B4-BE49-F238E27FC236}">
                <a16:creationId xmlns:a16="http://schemas.microsoft.com/office/drawing/2014/main" id="{A107D33D-F5F2-4B4E-B9F9-9DFEFAF2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838" y="3352800"/>
            <a:ext cx="1096962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63" name="Oval 4">
            <a:extLst>
              <a:ext uri="{FF2B5EF4-FFF2-40B4-BE49-F238E27FC236}">
                <a16:creationId xmlns:a16="http://schemas.microsoft.com/office/drawing/2014/main" id="{9011BDC2-07EB-499B-8FFA-57CA9FDDE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352800"/>
            <a:ext cx="1096963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64" name="Oval 5">
            <a:extLst>
              <a:ext uri="{FF2B5EF4-FFF2-40B4-BE49-F238E27FC236}">
                <a16:creationId xmlns:a16="http://schemas.microsoft.com/office/drawing/2014/main" id="{12EA6467-E2E3-4DE9-82ED-A34D65D91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52800"/>
            <a:ext cx="1096963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65" name="Oval 6">
            <a:extLst>
              <a:ext uri="{FF2B5EF4-FFF2-40B4-BE49-F238E27FC236}">
                <a16:creationId xmlns:a16="http://schemas.microsoft.com/office/drawing/2014/main" id="{10E29C81-5D97-4A2C-BC99-F05681763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52800"/>
            <a:ext cx="1096963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66" name="Oval 7">
            <a:extLst>
              <a:ext uri="{FF2B5EF4-FFF2-40B4-BE49-F238E27FC236}">
                <a16:creationId xmlns:a16="http://schemas.microsoft.com/office/drawing/2014/main" id="{8EEC6E16-6E4B-4178-866B-FD74207C5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352800"/>
            <a:ext cx="109855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67" name="Oval 8">
            <a:extLst>
              <a:ext uri="{FF2B5EF4-FFF2-40B4-BE49-F238E27FC236}">
                <a16:creationId xmlns:a16="http://schemas.microsoft.com/office/drawing/2014/main" id="{69592229-FA21-4AF6-BAA5-5C77C4794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352800"/>
            <a:ext cx="1096963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285A494-7858-4BB4-A2B5-1D8B1BE49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200" b="1"/>
              <a:t>Similarity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74094E1-FF1F-4CB4-A410-A56319647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		</a:t>
            </a:r>
            <a:r>
              <a:rPr lang="en-US" sz="6600"/>
              <a:t>-	- 	- 	- 	- 	- 	- 	-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6600"/>
              <a:t>			</a:t>
            </a:r>
            <a:r>
              <a:rPr lang="en-US" sz="6600" baseline="-25000"/>
              <a:t>+	+	+	+	+	+	+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6600" baseline="-25000"/>
              <a:t>			-	-	-	-	-	-	-	-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6600" baseline="-25000"/>
              <a:t>			+	+	+	+	+	+	+	+</a:t>
            </a:r>
            <a:endParaRPr lang="en-US" sz="6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4FB0038-C089-483B-BBB9-E31ED731C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DEFINITION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E111FD7-FCEB-4343-A8D7-35CCA7338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275" y="1600200"/>
            <a:ext cx="9874250" cy="26670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b="1" i="1" dirty="0"/>
              <a:t>	Perception can be defined as the process of receiving, selecting, organizing, interpreting, checking, and reacting to sensory stimuli or data. </a:t>
            </a:r>
            <a:endParaRPr lang="en-US" dirty="0"/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9E0102A-FE44-40D0-9E3C-FE522C43F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PERCEPTUAL CONSTANCY</a:t>
            </a:r>
            <a:r>
              <a:rPr lang="en-US"/>
              <a:t> 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779F039-1D0F-4540-9DDF-925C8E77A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9874250" cy="2209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The size, shape, colour, brightness, and location of an object are fairly constant regardless of the information/stimuli perceived by the senses.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A9DC1EF-7AA0-4A3B-A5D9-1AFE2C494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PERCEPTUAL CONTEXT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4928BE9C-19B8-4851-812E-85225789F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971800"/>
            <a:ext cx="9874250" cy="99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It gives a context for interpreting the stimuli.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7B4E780-5E47-4CA5-A8C6-3CEB7CFE8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INTERPRETING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FF8BA7E-2976-4DD9-A3E2-8368B1963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2590800"/>
            <a:ext cx="7162800" cy="1600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Interpreting is meaning-giving.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6108CA7-B65C-4615-AA6B-AAAF07B4F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INTERPRETING 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A419CFE-5AD8-4FE9-A1FF-23ED03873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275" y="1295400"/>
            <a:ext cx="9874250" cy="4835525"/>
          </a:xfrm>
        </p:spPr>
        <p:txBody>
          <a:bodyPr/>
          <a:lstStyle/>
          <a:p>
            <a:pPr eaLnBrk="1" hangingPunct="1">
              <a:defRPr/>
            </a:pPr>
            <a:r>
              <a:rPr lang="en-US" b="1"/>
              <a:t>Perceptual set</a:t>
            </a:r>
            <a:endParaRPr lang="en-US"/>
          </a:p>
          <a:p>
            <a:pPr eaLnBrk="1" hangingPunct="1">
              <a:defRPr/>
            </a:pPr>
            <a:r>
              <a:rPr lang="en-US" b="1"/>
              <a:t>Attribution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1"/>
              <a:t>	</a:t>
            </a:r>
            <a:r>
              <a:rPr lang="en-US" b="1">
                <a:solidFill>
                  <a:srgbClr val="FF3300"/>
                </a:solidFill>
              </a:rPr>
              <a:t>(types: Status, intention and status)</a:t>
            </a:r>
            <a:r>
              <a:rPr lang="en-US"/>
              <a:t> </a:t>
            </a:r>
          </a:p>
          <a:p>
            <a:pPr eaLnBrk="1" hangingPunct="1">
              <a:defRPr/>
            </a:pPr>
            <a:r>
              <a:rPr lang="en-US" b="1"/>
              <a:t>Stereotyping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1"/>
              <a:t>	</a:t>
            </a:r>
            <a:r>
              <a:rPr lang="en-US" i="1">
                <a:solidFill>
                  <a:schemeClr val="accent2"/>
                </a:solidFill>
              </a:rPr>
              <a:t>(Americans are materialistic.)</a:t>
            </a:r>
          </a:p>
          <a:p>
            <a:pPr eaLnBrk="1" hangingPunct="1">
              <a:defRPr/>
            </a:pPr>
            <a:r>
              <a:rPr lang="en-US" b="1"/>
              <a:t>Halo effect</a:t>
            </a:r>
            <a:r>
              <a:rPr lang="en-US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</a:t>
            </a:r>
            <a:r>
              <a:rPr lang="en-US">
                <a:solidFill>
                  <a:srgbClr val="FF3300"/>
                </a:solidFill>
              </a:rPr>
              <a:t>(Overrating negative: </a:t>
            </a:r>
            <a:r>
              <a:rPr lang="en-US" i="1">
                <a:solidFill>
                  <a:srgbClr val="FF3300"/>
                </a:solidFill>
              </a:rPr>
              <a:t>rusty halo or horns effect</a:t>
            </a:r>
            <a:r>
              <a:rPr lang="en-US">
                <a:solidFill>
                  <a:srgbClr val="FF3300"/>
                </a:solidFill>
              </a:rPr>
              <a:t> )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0D598DFC-FA00-45D7-B78A-23E3508DF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INTERPRETENING (CONTD..)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CE906C2-5315-4DE9-A4BE-7ADDC8BD9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275" y="1600200"/>
            <a:ext cx="10271125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b="1"/>
              <a:t>Projection</a:t>
            </a:r>
            <a:r>
              <a:rPr lang="en-US"/>
              <a:t> </a:t>
            </a:r>
          </a:p>
          <a:p>
            <a:pPr eaLnBrk="1" hangingPunct="1">
              <a:defRPr/>
            </a:pPr>
            <a:r>
              <a:rPr lang="en-US" b="1"/>
              <a:t>Implicit personality theory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rgbClr val="FF3300"/>
                </a:solidFill>
              </a:rPr>
              <a:t>(</a:t>
            </a:r>
            <a:r>
              <a:rPr lang="en-US" sz="2400">
                <a:solidFill>
                  <a:srgbClr val="FF3300"/>
                </a:solidFill>
              </a:rPr>
              <a:t>Honest          Hardworking; Religious               outspoken</a:t>
            </a:r>
            <a:r>
              <a:rPr lang="en-US" sz="2800">
                <a:solidFill>
                  <a:srgbClr val="FF3300"/>
                </a:solidFill>
              </a:rPr>
              <a:t>)</a:t>
            </a:r>
          </a:p>
          <a:p>
            <a:pPr eaLnBrk="1" hangingPunct="1">
              <a:defRPr/>
            </a:pPr>
            <a:r>
              <a:rPr lang="en-US" b="1"/>
              <a:t>Self-serving bias </a:t>
            </a:r>
            <a:r>
              <a:rPr lang="en-US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</a:t>
            </a:r>
            <a:r>
              <a:rPr lang="en-US" sz="2400">
                <a:solidFill>
                  <a:srgbClr val="FF3300"/>
                </a:solidFill>
              </a:rPr>
              <a:t>(White House statements: “Mission accomplished” or “Intelligence failure” ?)</a:t>
            </a:r>
          </a:p>
          <a:p>
            <a:pPr eaLnBrk="1" hangingPunct="1">
              <a:defRPr/>
            </a:pPr>
            <a:endParaRPr lang="en-US" sz="2400"/>
          </a:p>
        </p:txBody>
      </p:sp>
      <p:sp>
        <p:nvSpPr>
          <p:cNvPr id="47108" name="Line 4">
            <a:extLst>
              <a:ext uri="{FF2B5EF4-FFF2-40B4-BE49-F238E27FC236}">
                <a16:creationId xmlns:a16="http://schemas.microsoft.com/office/drawing/2014/main" id="{B7D721A4-4A57-4471-B151-2DF27BE75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048000"/>
            <a:ext cx="914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9" name="Line 5">
            <a:extLst>
              <a:ext uri="{FF2B5EF4-FFF2-40B4-BE49-F238E27FC236}">
                <a16:creationId xmlns:a16="http://schemas.microsoft.com/office/drawing/2014/main" id="{93B03FAE-6DAF-4889-909C-09F3F46D9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09562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6D1C483-4D77-4A94-BBB4-D3FBE3B4A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CHECKING 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A3C707F-CA26-440E-859A-50122BE42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275" y="1600200"/>
            <a:ext cx="9874250" cy="2590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/>
              <a:t>Two ways of checking are: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Introspection/self-analysis.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/>
              <a:t> 	</a:t>
            </a:r>
          </a:p>
          <a:p>
            <a:pPr eaLnBrk="1" hangingPunct="1">
              <a:defRPr/>
            </a:pPr>
            <a:r>
              <a:rPr lang="en-US" sz="2800"/>
              <a:t>With others.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5192A18-5FAE-4C37-AC14-CEA5AB32B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Reacting 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02F1D888-81FA-4205-A057-80C3C37DA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275" y="1600200"/>
            <a:ext cx="9874250" cy="2209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/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Resultant behaviour emerging from the perceptual process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FC950288-2D25-4962-BDCD-5CB101BEE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PERCEPTION AND OB </a:t>
            </a:r>
          </a:p>
        </p:txBody>
      </p:sp>
      <p:sp>
        <p:nvSpPr>
          <p:cNvPr id="50179" name="Oval 4">
            <a:extLst>
              <a:ext uri="{FF2B5EF4-FFF2-40B4-BE49-F238E27FC236}">
                <a16:creationId xmlns:a16="http://schemas.microsoft.com/office/drawing/2014/main" id="{4C31996B-D18A-444B-8D16-DFBB717BE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35814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/>
              <a:t>DECISION-MAKING/JUDGING  </a:t>
            </a:r>
          </a:p>
        </p:txBody>
      </p:sp>
      <p:sp>
        <p:nvSpPr>
          <p:cNvPr id="50180" name="Oval 5">
            <a:extLst>
              <a:ext uri="{FF2B5EF4-FFF2-40B4-BE49-F238E27FC236}">
                <a16:creationId xmlns:a16="http://schemas.microsoft.com/office/drawing/2014/main" id="{E2CCBD81-95DE-4E4E-97DF-EDE53B45C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286000"/>
            <a:ext cx="3352800" cy="213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/>
              <a:t>PERCEPTION </a:t>
            </a:r>
          </a:p>
        </p:txBody>
      </p:sp>
      <p:sp>
        <p:nvSpPr>
          <p:cNvPr id="50181" name="Line 8">
            <a:extLst>
              <a:ext uri="{FF2B5EF4-FFF2-40B4-BE49-F238E27FC236}">
                <a16:creationId xmlns:a16="http://schemas.microsoft.com/office/drawing/2014/main" id="{FF92996A-5735-4C95-A363-A26C12F75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962400"/>
            <a:ext cx="14478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>
            <a:extLst>
              <a:ext uri="{FF2B5EF4-FFF2-40B4-BE49-F238E27FC236}">
                <a16:creationId xmlns:a16="http://schemas.microsoft.com/office/drawing/2014/main" id="{8E8A55DC-3954-49C5-8031-A1D941957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275" y="1600200"/>
            <a:ext cx="9874250" cy="3810000"/>
          </a:xfrm>
        </p:spPr>
        <p:txBody>
          <a:bodyPr/>
          <a:lstStyle/>
          <a:p>
            <a:pPr eaLnBrk="1" hangingPunct="1">
              <a:defRPr/>
            </a:pPr>
            <a:r>
              <a:rPr lang="en-US" b="1"/>
              <a:t>Employment Interview</a:t>
            </a:r>
            <a:r>
              <a:rPr lang="en-US"/>
              <a:t> </a:t>
            </a:r>
          </a:p>
          <a:p>
            <a:pPr eaLnBrk="1" hangingPunct="1">
              <a:defRPr/>
            </a:pPr>
            <a:r>
              <a:rPr lang="en-US" b="1"/>
              <a:t>Performance Appraisal</a:t>
            </a:r>
            <a:r>
              <a:rPr lang="en-US"/>
              <a:t> </a:t>
            </a:r>
          </a:p>
          <a:p>
            <a:pPr eaLnBrk="1" hangingPunct="1">
              <a:defRPr/>
            </a:pPr>
            <a:r>
              <a:rPr lang="en-US" b="1"/>
              <a:t>Performance Expectation</a:t>
            </a:r>
            <a:r>
              <a:rPr lang="en-US"/>
              <a:t> </a:t>
            </a:r>
          </a:p>
          <a:p>
            <a:pPr eaLnBrk="1" hangingPunct="1">
              <a:defRPr/>
            </a:pPr>
            <a:r>
              <a:rPr lang="en-US" b="1"/>
              <a:t>Employee Effort</a:t>
            </a:r>
          </a:p>
          <a:p>
            <a:pPr eaLnBrk="1" hangingPunct="1">
              <a:defRPr/>
            </a:pPr>
            <a:r>
              <a:rPr lang="en-US" b="1"/>
              <a:t>Employee Loyalty</a:t>
            </a:r>
            <a:r>
              <a:rPr lang="en-US"/>
              <a:t> </a:t>
            </a:r>
          </a:p>
          <a:p>
            <a:pPr eaLnBrk="1" hangingPunct="1">
              <a:defRPr/>
            </a:pPr>
            <a:r>
              <a:rPr lang="en-US" b="1"/>
              <a:t>Impression Management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D8FFB3B2-7899-482B-96CC-A62396A3E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275" y="1600200"/>
            <a:ext cx="9874250" cy="32766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b="1" i="1" dirty="0"/>
              <a:t>	Perception can be defined as a process by which individuals organize and interpret their sensory impressions in order to give meaning to their environments. 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46B2A86-BC25-4F24-9AB1-DDDFD1B67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KEY FEATURE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A017618-B4BD-462C-A257-3DA3DCA93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981200"/>
            <a:ext cx="9875838" cy="2971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dirty="0"/>
              <a:t>It ‘s a  cognitive process.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dirty="0"/>
              <a:t>The perceptual world may be different from the world of reality.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dirty="0"/>
              <a:t>The world as it is perceived is the world that is </a:t>
            </a:r>
            <a:r>
              <a:rPr lang="en-US" dirty="0" err="1"/>
              <a:t>behaviourally</a:t>
            </a:r>
            <a:r>
              <a:rPr lang="en-US" dirty="0"/>
              <a:t> important.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79BEE20-DDF5-41DA-AE4C-D840D3EF5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KEY ELEMENTS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6E8B834-2E73-4BB7-AB29-B772F0CA2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b="1" i="1" dirty="0"/>
              <a:t>receiving, </a:t>
            </a:r>
          </a:p>
          <a:p>
            <a:pPr algn="just" eaLnBrk="1" hangingPunct="1">
              <a:defRPr/>
            </a:pPr>
            <a:r>
              <a:rPr lang="en-US" b="1" i="1" dirty="0"/>
              <a:t>selecting,</a:t>
            </a:r>
          </a:p>
          <a:p>
            <a:pPr algn="just" eaLnBrk="1" hangingPunct="1">
              <a:defRPr/>
            </a:pPr>
            <a:r>
              <a:rPr lang="en-US" b="1" i="1" dirty="0"/>
              <a:t>organizing,</a:t>
            </a:r>
          </a:p>
          <a:p>
            <a:pPr algn="just" eaLnBrk="1" hangingPunct="1">
              <a:defRPr/>
            </a:pPr>
            <a:r>
              <a:rPr lang="en-US" b="1" i="1" dirty="0"/>
              <a:t>interpreting,</a:t>
            </a:r>
          </a:p>
          <a:p>
            <a:pPr algn="just" eaLnBrk="1" hangingPunct="1">
              <a:defRPr/>
            </a:pPr>
            <a:r>
              <a:rPr lang="en-US" b="1" i="1" dirty="0"/>
              <a:t>checking, and</a:t>
            </a:r>
          </a:p>
          <a:p>
            <a:pPr algn="just" eaLnBrk="1" hangingPunct="1">
              <a:defRPr/>
            </a:pPr>
            <a:r>
              <a:rPr lang="en-US" b="1" i="1" dirty="0"/>
              <a:t>reacting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0AC5473-C0AB-4073-A246-7B41DE5B1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638" y="2286000"/>
            <a:ext cx="10423525" cy="2133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FACTORS AFFECTING PERCEPTION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5">
            <a:extLst>
              <a:ext uri="{FF2B5EF4-FFF2-40B4-BE49-F238E27FC236}">
                <a16:creationId xmlns:a16="http://schemas.microsoft.com/office/drawing/2014/main" id="{C42BF79E-9D43-4CFB-9A9D-AC58F9552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2454275"/>
            <a:ext cx="3603625" cy="1431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600" b="1">
                <a:solidFill>
                  <a:srgbClr val="FF3300"/>
                </a:solidFill>
              </a:rPr>
              <a:t>Factors in the situation</a:t>
            </a:r>
          </a:p>
          <a:p>
            <a:endParaRPr lang="en-US" altLang="en-US" sz="1600">
              <a:solidFill>
                <a:srgbClr val="FF33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b="1">
                <a:solidFill>
                  <a:srgbClr val="FF3300"/>
                </a:solidFill>
              </a:rPr>
              <a:t>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b="1">
                <a:solidFill>
                  <a:srgbClr val="FF3300"/>
                </a:solidFill>
              </a:rPr>
              <a:t>Work setting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b="1">
                <a:solidFill>
                  <a:srgbClr val="FF3300"/>
                </a:solidFill>
              </a:rPr>
              <a:t>Social setting </a:t>
            </a:r>
          </a:p>
        </p:txBody>
      </p:sp>
      <p:sp>
        <p:nvSpPr>
          <p:cNvPr id="11267" name="Text Box 6">
            <a:extLst>
              <a:ext uri="{FF2B5EF4-FFF2-40B4-BE49-F238E27FC236}">
                <a16:creationId xmlns:a16="http://schemas.microsoft.com/office/drawing/2014/main" id="{22DC1E81-5E00-4DA8-ACDF-9F9025FF2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2760663"/>
            <a:ext cx="3517900" cy="1023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 sz="1200"/>
          </a:p>
          <a:p>
            <a:pPr algn="ctr"/>
            <a:r>
              <a:rPr lang="en-US" altLang="en-US" sz="2000" b="1">
                <a:solidFill>
                  <a:srgbClr val="FF3300"/>
                </a:solidFill>
              </a:rPr>
              <a:t>Perception</a:t>
            </a:r>
            <a:r>
              <a:rPr lang="en-US" altLang="en-US" sz="1200" b="1">
                <a:solidFill>
                  <a:srgbClr val="FF3300"/>
                </a:solidFill>
              </a:rPr>
              <a:t> </a:t>
            </a: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11268" name="Text Box 7">
            <a:extLst>
              <a:ext uri="{FF2B5EF4-FFF2-40B4-BE49-F238E27FC236}">
                <a16:creationId xmlns:a16="http://schemas.microsoft.com/office/drawing/2014/main" id="{D262F468-1B1A-4DC9-AB2E-23EF008D5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194175"/>
            <a:ext cx="3517900" cy="2359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3300"/>
                </a:solidFill>
              </a:rPr>
              <a:t>Factors in the target</a:t>
            </a:r>
            <a:r>
              <a:rPr lang="en-US" altLang="en-US" sz="1600">
                <a:solidFill>
                  <a:srgbClr val="FF3300"/>
                </a:solidFill>
              </a:rPr>
              <a:t>: </a:t>
            </a:r>
          </a:p>
          <a:p>
            <a:pPr algn="ctr"/>
            <a:endParaRPr lang="en-US" altLang="en-US" sz="1600">
              <a:solidFill>
                <a:srgbClr val="FF33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b="1">
                <a:solidFill>
                  <a:srgbClr val="FF3300"/>
                </a:solidFill>
              </a:rPr>
              <a:t>Novelty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b="1">
                <a:solidFill>
                  <a:srgbClr val="FF3300"/>
                </a:solidFill>
              </a:rPr>
              <a:t>Motion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b="1">
                <a:solidFill>
                  <a:srgbClr val="FF3300"/>
                </a:solidFill>
              </a:rPr>
              <a:t>Sound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b="1">
                <a:solidFill>
                  <a:srgbClr val="FF3300"/>
                </a:solidFill>
              </a:rPr>
              <a:t>Size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b="1">
                <a:solidFill>
                  <a:srgbClr val="FF3300"/>
                </a:solidFill>
              </a:rPr>
              <a:t>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b="1">
                <a:solidFill>
                  <a:srgbClr val="FF3300"/>
                </a:solidFill>
              </a:rPr>
              <a:t>Proximity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b="1">
                <a:solidFill>
                  <a:srgbClr val="FF3300"/>
                </a:solidFill>
              </a:rPr>
              <a:t>Similarity </a:t>
            </a:r>
          </a:p>
        </p:txBody>
      </p:sp>
      <p:sp>
        <p:nvSpPr>
          <p:cNvPr id="11269" name="Text Box 8">
            <a:extLst>
              <a:ext uri="{FF2B5EF4-FFF2-40B4-BE49-F238E27FC236}">
                <a16:creationId xmlns:a16="http://schemas.microsoft.com/office/drawing/2014/main" id="{434019B7-A681-4C63-B11C-A28FFC59C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0"/>
            <a:ext cx="4432300" cy="2254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FF3300"/>
                </a:solidFill>
              </a:rPr>
              <a:t>Factors in the perceiver</a:t>
            </a:r>
            <a:endParaRPr lang="en-US" altLang="en-US">
              <a:solidFill>
                <a:srgbClr val="FF3300"/>
              </a:solidFill>
            </a:endParaRPr>
          </a:p>
          <a:p>
            <a:endParaRPr lang="en-US" altLang="en-US">
              <a:solidFill>
                <a:srgbClr val="FF33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FF3300"/>
                </a:solidFill>
              </a:rPr>
              <a:t>Attitudes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FF3300"/>
                </a:solidFill>
              </a:rPr>
              <a:t>Motives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FF3300"/>
                </a:solidFill>
              </a:rPr>
              <a:t>Interests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FF3300"/>
                </a:solidFill>
              </a:rPr>
              <a:t>Experience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FF3300"/>
                </a:solidFill>
              </a:rPr>
              <a:t> Expectations </a:t>
            </a:r>
          </a:p>
        </p:txBody>
      </p:sp>
      <p:sp>
        <p:nvSpPr>
          <p:cNvPr id="11270" name="Line 9">
            <a:extLst>
              <a:ext uri="{FF2B5EF4-FFF2-40B4-BE49-F238E27FC236}">
                <a16:creationId xmlns:a16="http://schemas.microsoft.com/office/drawing/2014/main" id="{C670680B-D08B-4766-9AA0-5B8D6D34D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463" y="3195638"/>
            <a:ext cx="741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10">
            <a:extLst>
              <a:ext uri="{FF2B5EF4-FFF2-40B4-BE49-F238E27FC236}">
                <a16:creationId xmlns:a16="http://schemas.microsoft.com/office/drawing/2014/main" id="{08851E64-07B2-4124-987A-9AB063595ED9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723062" y="3989388"/>
            <a:ext cx="409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11">
            <a:extLst>
              <a:ext uri="{FF2B5EF4-FFF2-40B4-BE49-F238E27FC236}">
                <a16:creationId xmlns:a16="http://schemas.microsoft.com/office/drawing/2014/main" id="{1F83AC4A-CA33-4685-8699-FF7E546062C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657975" y="24907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liff">
  <a:themeElements>
    <a:clrScheme name="Cliff 5">
      <a:dk1>
        <a:srgbClr val="009999"/>
      </a:dk1>
      <a:lt1>
        <a:srgbClr val="EAEAEA"/>
      </a:lt1>
      <a:dk2>
        <a:srgbClr val="006666"/>
      </a:dk2>
      <a:lt2>
        <a:srgbClr val="FFFFCC"/>
      </a:lt2>
      <a:accent1>
        <a:srgbClr val="339966"/>
      </a:accent1>
      <a:accent2>
        <a:srgbClr val="5E855B"/>
      </a:accent2>
      <a:accent3>
        <a:srgbClr val="AAB8B8"/>
      </a:accent3>
      <a:accent4>
        <a:srgbClr val="C8C8C8"/>
      </a:accent4>
      <a:accent5>
        <a:srgbClr val="ADCAB8"/>
      </a:accent5>
      <a:accent6>
        <a:srgbClr val="547852"/>
      </a:accent6>
      <a:hlink>
        <a:srgbClr val="EEC85E"/>
      </a:hlink>
      <a:folHlink>
        <a:srgbClr val="AA8456"/>
      </a:folHlink>
    </a:clrScheme>
    <a:fontScheme name="Cliff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liff 1">
        <a:dk1>
          <a:srgbClr val="5B5B49"/>
        </a:dk1>
        <a:lt1>
          <a:srgbClr val="DDDDDD"/>
        </a:lt1>
        <a:dk2>
          <a:srgbClr val="2B2A00"/>
        </a:dk2>
        <a:lt2>
          <a:srgbClr val="E0DFBE"/>
        </a:lt2>
        <a:accent1>
          <a:srgbClr val="878543"/>
        </a:accent1>
        <a:accent2>
          <a:srgbClr val="716E00"/>
        </a:accent2>
        <a:accent3>
          <a:srgbClr val="ACACAA"/>
        </a:accent3>
        <a:accent4>
          <a:srgbClr val="BDBDBD"/>
        </a:accent4>
        <a:accent5>
          <a:srgbClr val="C3C2B0"/>
        </a:accent5>
        <a:accent6>
          <a:srgbClr val="666300"/>
        </a:accent6>
        <a:hlink>
          <a:srgbClr val="CC9900"/>
        </a:hlink>
        <a:folHlink>
          <a:srgbClr val="99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2">
        <a:dk1>
          <a:srgbClr val="746354"/>
        </a:dk1>
        <a:lt1>
          <a:srgbClr val="FFFFFF"/>
        </a:lt1>
        <a:dk2>
          <a:srgbClr val="523E26"/>
        </a:dk2>
        <a:lt2>
          <a:srgbClr val="E1DFAF"/>
        </a:lt2>
        <a:accent1>
          <a:srgbClr val="CC9900"/>
        </a:accent1>
        <a:accent2>
          <a:srgbClr val="669900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5C8A00"/>
        </a:accent6>
        <a:hlink>
          <a:srgbClr val="CCCC00"/>
        </a:hlink>
        <a:folHlink>
          <a:srgbClr val="AC793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3">
        <a:dk1>
          <a:srgbClr val="667B5B"/>
        </a:dk1>
        <a:lt1>
          <a:srgbClr val="E6E6DA"/>
        </a:lt1>
        <a:dk2>
          <a:srgbClr val="295200"/>
        </a:dk2>
        <a:lt2>
          <a:srgbClr val="F3F2D9"/>
        </a:lt2>
        <a:accent1>
          <a:srgbClr val="808000"/>
        </a:accent1>
        <a:accent2>
          <a:srgbClr val="838D75"/>
        </a:accent2>
        <a:accent3>
          <a:srgbClr val="ACB3AA"/>
        </a:accent3>
        <a:accent4>
          <a:srgbClr val="C4C4BA"/>
        </a:accent4>
        <a:accent5>
          <a:srgbClr val="C0C0AA"/>
        </a:accent5>
        <a:accent6>
          <a:srgbClr val="767F69"/>
        </a:accent6>
        <a:hlink>
          <a:srgbClr val="33CC33"/>
        </a:hlink>
        <a:folHlink>
          <a:srgbClr val="33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4">
        <a:dk1>
          <a:srgbClr val="86615A"/>
        </a:dk1>
        <a:lt1>
          <a:srgbClr val="FFFFFF"/>
        </a:lt1>
        <a:dk2>
          <a:srgbClr val="633427"/>
        </a:dk2>
        <a:lt2>
          <a:srgbClr val="E9DDCD"/>
        </a:lt2>
        <a:accent1>
          <a:srgbClr val="A34545"/>
        </a:accent1>
        <a:accent2>
          <a:srgbClr val="C86400"/>
        </a:accent2>
        <a:accent3>
          <a:srgbClr val="B7AEAC"/>
        </a:accent3>
        <a:accent4>
          <a:srgbClr val="DADADA"/>
        </a:accent4>
        <a:accent5>
          <a:srgbClr val="CEB0B0"/>
        </a:accent5>
        <a:accent6>
          <a:srgbClr val="B55A00"/>
        </a:accent6>
        <a:hlink>
          <a:srgbClr val="ECAE00"/>
        </a:hlink>
        <a:folHlink>
          <a:srgbClr val="BAA8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5">
        <a:dk1>
          <a:srgbClr val="009999"/>
        </a:dk1>
        <a:lt1>
          <a:srgbClr val="EAEAEA"/>
        </a:lt1>
        <a:dk2>
          <a:srgbClr val="006666"/>
        </a:dk2>
        <a:lt2>
          <a:srgbClr val="FFFFCC"/>
        </a:lt2>
        <a:accent1>
          <a:srgbClr val="339966"/>
        </a:accent1>
        <a:accent2>
          <a:srgbClr val="5E855B"/>
        </a:accent2>
        <a:accent3>
          <a:srgbClr val="AAB8B8"/>
        </a:accent3>
        <a:accent4>
          <a:srgbClr val="C8C8C8"/>
        </a:accent4>
        <a:accent5>
          <a:srgbClr val="ADCAB8"/>
        </a:accent5>
        <a:accent6>
          <a:srgbClr val="547852"/>
        </a:accent6>
        <a:hlink>
          <a:srgbClr val="EEC85E"/>
        </a:hlink>
        <a:folHlink>
          <a:srgbClr val="AA84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6">
        <a:dk1>
          <a:srgbClr val="B8A47C"/>
        </a:dk1>
        <a:lt1>
          <a:srgbClr val="FFFFFF"/>
        </a:lt1>
        <a:dk2>
          <a:srgbClr val="A68A58"/>
        </a:dk2>
        <a:lt2>
          <a:srgbClr val="DAD79C"/>
        </a:lt2>
        <a:accent1>
          <a:srgbClr val="816B35"/>
        </a:accent1>
        <a:accent2>
          <a:srgbClr val="FFCC00"/>
        </a:accent2>
        <a:accent3>
          <a:srgbClr val="D0C4B4"/>
        </a:accent3>
        <a:accent4>
          <a:srgbClr val="DADADA"/>
        </a:accent4>
        <a:accent5>
          <a:srgbClr val="C1BAAE"/>
        </a:accent5>
        <a:accent6>
          <a:srgbClr val="E7B900"/>
        </a:accent6>
        <a:hlink>
          <a:srgbClr val="0066CC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7">
        <a:dk1>
          <a:srgbClr val="336699"/>
        </a:dk1>
        <a:lt1>
          <a:srgbClr val="F8F8F8"/>
        </a:lt1>
        <a:dk2>
          <a:srgbClr val="003366"/>
        </a:dk2>
        <a:lt2>
          <a:srgbClr val="D1DDD4"/>
        </a:lt2>
        <a:accent1>
          <a:srgbClr val="3399FF"/>
        </a:accent1>
        <a:accent2>
          <a:srgbClr val="006699"/>
        </a:accent2>
        <a:accent3>
          <a:srgbClr val="AAADB8"/>
        </a:accent3>
        <a:accent4>
          <a:srgbClr val="D4D4D4"/>
        </a:accent4>
        <a:accent5>
          <a:srgbClr val="ADCAFF"/>
        </a:accent5>
        <a:accent6>
          <a:srgbClr val="005C8A"/>
        </a:accent6>
        <a:hlink>
          <a:srgbClr val="86C0CE"/>
        </a:hlink>
        <a:folHlink>
          <a:srgbClr val="0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Cliff</Template>
  <TotalTime>318</TotalTime>
  <Words>323</Words>
  <Application>Microsoft Office PowerPoint</Application>
  <PresentationFormat>Custom</PresentationFormat>
  <Paragraphs>168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Cliff</vt:lpstr>
      <vt:lpstr>PERCEPTION </vt:lpstr>
      <vt:lpstr>PowerPoint Presentation</vt:lpstr>
      <vt:lpstr>LEARNING OBJECTIVES</vt:lpstr>
      <vt:lpstr>DEFINITION </vt:lpstr>
      <vt:lpstr>PowerPoint Presentation</vt:lpstr>
      <vt:lpstr>KEY FEATURE </vt:lpstr>
      <vt:lpstr>KEY ELEMENTS </vt:lpstr>
      <vt:lpstr>FACTORS AFFECTING PERCEPTION </vt:lpstr>
      <vt:lpstr>PowerPoint Presentation</vt:lpstr>
      <vt:lpstr>SENSATION VS PERCEPTION</vt:lpstr>
      <vt:lpstr>PowerPoint Presentation</vt:lpstr>
      <vt:lpstr>PowerPoint Presentation</vt:lpstr>
      <vt:lpstr>PERCEPTUAL PROCESS</vt:lpstr>
      <vt:lpstr>RECEIVING OF STIMULI </vt:lpstr>
      <vt:lpstr>PowerPoint Presentation</vt:lpstr>
      <vt:lpstr>SELECTING </vt:lpstr>
      <vt:lpstr>PowerPoint Presentation</vt:lpstr>
      <vt:lpstr>EXTERNAL FACTORS</vt:lpstr>
      <vt:lpstr>PowerPoint Presentation</vt:lpstr>
      <vt:lpstr>CONTD…</vt:lpstr>
      <vt:lpstr>INTERNAL FACTORS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CONTD…</vt:lpstr>
      <vt:lpstr>ORGANIZING </vt:lpstr>
      <vt:lpstr>DIMENSIONS OF ORGANIZING</vt:lpstr>
      <vt:lpstr>FIGURE-GROUND PRINCIPLE </vt:lpstr>
      <vt:lpstr>PowerPoint Presentation</vt:lpstr>
      <vt:lpstr>PERCEPTUAL GROUPING </vt:lpstr>
      <vt:lpstr>Closure</vt:lpstr>
      <vt:lpstr>PowerPoint Presentation</vt:lpstr>
      <vt:lpstr>Continuity</vt:lpstr>
      <vt:lpstr>Proximity</vt:lpstr>
      <vt:lpstr>PowerPoint Presentation</vt:lpstr>
      <vt:lpstr>PowerPoint Presentation</vt:lpstr>
      <vt:lpstr>Similarity</vt:lpstr>
      <vt:lpstr>PERCEPTUAL CONSTANCY </vt:lpstr>
      <vt:lpstr>PERCEPTUAL CONTEXT</vt:lpstr>
      <vt:lpstr>INTERPRETING</vt:lpstr>
      <vt:lpstr>INTERPRETING </vt:lpstr>
      <vt:lpstr>INTERPRETENING (CONTD..)</vt:lpstr>
      <vt:lpstr>CHECKING </vt:lpstr>
      <vt:lpstr>Reacting </vt:lpstr>
      <vt:lpstr>PERCEPTION AND OB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Unknown User</cp:lastModifiedBy>
  <cp:revision>50</cp:revision>
  <cp:lastPrinted>1601-01-01T00:00:00Z</cp:lastPrinted>
  <dcterms:created xsi:type="dcterms:W3CDTF">1601-01-01T00:00:00Z</dcterms:created>
  <dcterms:modified xsi:type="dcterms:W3CDTF">2021-01-23T10:51:27Z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