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304" r:id="rId5"/>
    <p:sldId id="305" r:id="rId6"/>
    <p:sldId id="306" r:id="rId7"/>
    <p:sldId id="307" r:id="rId8"/>
    <p:sldId id="308" r:id="rId9"/>
    <p:sldId id="309" r:id="rId10"/>
    <p:sldId id="259" r:id="rId11"/>
    <p:sldId id="260" r:id="rId12"/>
    <p:sldId id="310" r:id="rId13"/>
    <p:sldId id="311" r:id="rId14"/>
    <p:sldId id="312" r:id="rId15"/>
    <p:sldId id="261" r:id="rId16"/>
    <p:sldId id="262" r:id="rId17"/>
    <p:sldId id="263" r:id="rId18"/>
    <p:sldId id="297" r:id="rId19"/>
    <p:sldId id="264" r:id="rId20"/>
    <p:sldId id="265" r:id="rId21"/>
    <p:sldId id="301" r:id="rId22"/>
    <p:sldId id="302" r:id="rId23"/>
    <p:sldId id="266" r:id="rId24"/>
    <p:sldId id="299" r:id="rId25"/>
    <p:sldId id="303" r:id="rId26"/>
    <p:sldId id="300"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314" r:id="rId49"/>
    <p:sldId id="315" r:id="rId50"/>
    <p:sldId id="288" r:id="rId51"/>
    <p:sldId id="289" r:id="rId52"/>
    <p:sldId id="290" r:id="rId53"/>
    <p:sldId id="291" r:id="rId54"/>
    <p:sldId id="292" r:id="rId55"/>
    <p:sldId id="313" r:id="rId56"/>
    <p:sldId id="293" r:id="rId57"/>
    <p:sldId id="294" r:id="rId58"/>
    <p:sldId id="295" r:id="rId59"/>
    <p:sldId id="296" r:id="rId60"/>
    <p:sldId id="316" r:id="rId61"/>
    <p:sldId id="317" r:id="rId62"/>
    <p:sldId id="318" r:id="rId63"/>
    <p:sldId id="319" r:id="rId64"/>
    <p:sldId id="32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7BEFD-1931-4478-90EB-629E70AD0D24}" type="datetimeFigureOut">
              <a:rPr lang="en-US" smtClean="0"/>
              <a:pPr/>
              <a:t>10/12/2022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3DC172-2638-4B72-9095-4BB548627B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9B988E-22FD-4F6B-82D7-14CA805F3DF3}" type="datetime1">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D70AD-1D60-4FC1-9332-C2D43AD24E44}" type="datetime1">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74CC8-76CD-4C6F-A8B3-6D6D423F8C2C}" type="datetime1">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E65395-16A1-4AA1-92A7-AA8CB0E3D4C8}" type="datetime1">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DECD60-99F8-40A5-A53F-1E8579292E18}" type="datetime1">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4D0B8-282A-4019-8A93-A184D04104E1}" type="datetime1">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BAF3E-C296-45CC-8708-2E5FE5A72481}" type="datetime1">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B7637-B819-46D7-A9F5-0FA24B06A2EB}" type="datetime1">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FFB42-CD7F-46E9-A41A-3D6C72ABBC9B}" type="datetime1">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ED7A2-6108-4458-BBED-54370369E7BB}" type="datetime1">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9F456-8D31-4FF9-AF28-FB585DC9C9A9}" type="datetime1">
              <a:rPr lang="en-US" smtClean="0"/>
              <a:pPr/>
              <a:t>10/12/2022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SKUMAR\Desktop\JSCRIPT\JS-1.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Users\SKUMAR\Desktop\JSCRIPT\JS-HEAD-2.txt" TargetMode="External"/><Relationship Id="rId2" Type="http://schemas.openxmlformats.org/officeDocument/2006/relationships/hyperlink" Target="file:///C:\Users\SKUMAR\Desktop\JSCRIPT\JS-HEAD-1.txt" TargetMode="External"/><Relationship Id="rId1" Type="http://schemas.openxmlformats.org/officeDocument/2006/relationships/slideLayout" Target="../slideLayouts/slideLayout2.xml"/><Relationship Id="rId6" Type="http://schemas.openxmlformats.org/officeDocument/2006/relationships/hyperlink" Target="file:///C:\Users\SKUMAR\Desktop\JSCRIPT\JS-EXTERNAL-1.txt" TargetMode="External"/><Relationship Id="rId5" Type="http://schemas.openxmlformats.org/officeDocument/2006/relationships/hyperlink" Target="file:///C:\Users\SKUMAR\Desktop\JSCRIPT\JS-HEAD-BODY-1.txt" TargetMode="External"/><Relationship Id="rId4" Type="http://schemas.openxmlformats.org/officeDocument/2006/relationships/hyperlink" Target="file:///C:\Users\SKUMAR\Desktop\JSCRIPT\JS-BODY-1.tx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dirty="0" smtClean="0">
                <a:latin typeface="Times New Roman" pitchFamily="18" charset="0"/>
                <a:cs typeface="Times New Roman" pitchFamily="18" charset="0"/>
              </a:rPr>
              <a:t>JAVASCRIPT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sz="2600" dirty="0" smtClean="0">
                <a:latin typeface="Times New Roman" pitchFamily="18" charset="0"/>
                <a:cs typeface="Times New Roman" pitchFamily="18" charset="0"/>
              </a:rPr>
              <a:t>A dynamic computer programming language. </a:t>
            </a:r>
          </a:p>
          <a:p>
            <a:pPr algn="just"/>
            <a:r>
              <a:rPr lang="en-US" sz="2600" dirty="0" smtClean="0">
                <a:latin typeface="Times New Roman" pitchFamily="18" charset="0"/>
                <a:cs typeface="Times New Roman" pitchFamily="18" charset="0"/>
              </a:rPr>
              <a:t>It is lightweight and most commonly used as a part of web pages.</a:t>
            </a:r>
          </a:p>
          <a:p>
            <a:pPr algn="just"/>
            <a:r>
              <a:rPr lang="en-US" sz="2600" dirty="0" smtClean="0">
                <a:latin typeface="Times New Roman" pitchFamily="18" charset="0"/>
                <a:cs typeface="Times New Roman" pitchFamily="18" charset="0"/>
              </a:rPr>
              <a:t> Its implementations allow client-side script to interact with the user and make dynamic pages.</a:t>
            </a:r>
          </a:p>
          <a:p>
            <a:pPr algn="just"/>
            <a:r>
              <a:rPr lang="en-US" sz="2600" dirty="0" smtClean="0">
                <a:latin typeface="Times New Roman" pitchFamily="18" charset="0"/>
                <a:cs typeface="Times New Roman" pitchFamily="18" charset="0"/>
              </a:rPr>
              <a:t> It is an interpreted programming language with object-oriented capabilities. </a:t>
            </a:r>
          </a:p>
          <a:p>
            <a:pPr algn="just"/>
            <a:r>
              <a:rPr lang="en-US" sz="2600" dirty="0" smtClean="0">
                <a:latin typeface="Times New Roman" pitchFamily="18" charset="0"/>
                <a:cs typeface="Times New Roman" pitchFamily="18" charset="0"/>
              </a:rPr>
              <a:t>The script should be included in or referenced by an HTML document for the code to be interpreted by the browser. </a:t>
            </a:r>
          </a:p>
          <a:p>
            <a:r>
              <a:rPr lang="en-US" sz="2600" dirty="0" smtClean="0">
                <a:latin typeface="Times New Roman" pitchFamily="18" charset="0"/>
                <a:cs typeface="Times New Roman" pitchFamily="18" charset="0"/>
              </a:rPr>
              <a:t>JavaScript made its first appearance in </a:t>
            </a:r>
            <a:r>
              <a:rPr lang="en-US" sz="2600" b="1" dirty="0" smtClean="0">
                <a:latin typeface="Times New Roman" pitchFamily="18" charset="0"/>
                <a:cs typeface="Times New Roman" pitchFamily="18" charset="0"/>
              </a:rPr>
              <a:t>Netscape 2.0</a:t>
            </a:r>
            <a:r>
              <a:rPr lang="en-US" sz="2600" dirty="0" smtClean="0">
                <a:latin typeface="Times New Roman" pitchFamily="18" charset="0"/>
                <a:cs typeface="Times New Roman" pitchFamily="18" charset="0"/>
              </a:rPr>
              <a:t> in </a:t>
            </a:r>
            <a:r>
              <a:rPr lang="en-US" sz="2600" b="1" dirty="0" smtClean="0">
                <a:latin typeface="Times New Roman" pitchFamily="18" charset="0"/>
                <a:cs typeface="Times New Roman" pitchFamily="18" charset="0"/>
              </a:rPr>
              <a:t>1995</a:t>
            </a:r>
            <a:r>
              <a:rPr lang="en-US" sz="2600" dirty="0" smtClean="0">
                <a:latin typeface="Times New Roman" pitchFamily="18" charset="0"/>
                <a:cs typeface="Times New Roman" pitchFamily="18" charset="0"/>
              </a:rPr>
              <a:t> with the name </a:t>
            </a:r>
            <a:r>
              <a:rPr lang="en-US" sz="2600" b="1" dirty="0" err="1" smtClean="0">
                <a:latin typeface="Times New Roman" pitchFamily="18" charset="0"/>
                <a:cs typeface="Times New Roman" pitchFamily="18" charset="0"/>
              </a:rPr>
              <a:t>LiveScript</a:t>
            </a:r>
            <a:r>
              <a:rPr lang="en-US" sz="26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223CE5EE-8231-4B77-BFF5-0E4A68B1B2A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2800" b="1" dirty="0" smtClean="0">
                <a:latin typeface="Times New Roman" pitchFamily="18" charset="0"/>
                <a:cs typeface="Times New Roman" pitchFamily="18" charset="0"/>
              </a:rPr>
              <a:t>Syntax </a:t>
            </a:r>
            <a:br>
              <a:rPr lang="en-US" sz="2800" b="1" dirty="0" smtClean="0">
                <a:latin typeface="Times New Roman" pitchFamily="18" charset="0"/>
                <a:cs typeface="Times New Roman" pitchFamily="18" charset="0"/>
              </a:rPr>
            </a:br>
            <a:endParaRPr lang="en-US" sz="28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US" sz="2800" dirty="0" smtClean="0">
                <a:latin typeface="Times New Roman" pitchFamily="18" charset="0"/>
                <a:cs typeface="Times New Roman" pitchFamily="18" charset="0"/>
              </a:rPr>
              <a:t>   &lt;script language="</a:t>
            </a:r>
            <a:r>
              <a:rPr lang="en-US" sz="2800" dirty="0" err="1" smtClean="0">
                <a:latin typeface="Times New Roman" pitchFamily="18" charset="0"/>
                <a:cs typeface="Times New Roman" pitchFamily="18" charset="0"/>
              </a:rPr>
              <a:t>javascript</a:t>
            </a:r>
            <a:r>
              <a:rPr lang="en-US" sz="2800" dirty="0" smtClean="0">
                <a:latin typeface="Times New Roman" pitchFamily="18" charset="0"/>
                <a:cs typeface="Times New Roman" pitchFamily="18" charset="0"/>
              </a:rPr>
              <a:t>" type="text/</a:t>
            </a:r>
            <a:r>
              <a:rPr lang="en-US" sz="2800" dirty="0" err="1" smtClean="0">
                <a:latin typeface="Times New Roman" pitchFamily="18" charset="0"/>
                <a:cs typeface="Times New Roman" pitchFamily="18" charset="0"/>
              </a:rPr>
              <a:t>javascript</a:t>
            </a:r>
            <a:r>
              <a:rPr lang="en-US" sz="2800" dirty="0" smtClean="0">
                <a:latin typeface="Times New Roman" pitchFamily="18" charset="0"/>
                <a:cs typeface="Times New Roman" pitchFamily="18" charset="0"/>
              </a:rPr>
              <a:t>"&gt; </a:t>
            </a:r>
          </a:p>
          <a:p>
            <a:pPr algn="just">
              <a:buNone/>
            </a:pPr>
            <a:r>
              <a:rPr lang="en-US" sz="2800" dirty="0" smtClean="0">
                <a:latin typeface="Times New Roman" pitchFamily="18" charset="0"/>
                <a:cs typeface="Times New Roman" pitchFamily="18" charset="0"/>
              </a:rPr>
              <a:t>    JavaScript code </a:t>
            </a:r>
          </a:p>
          <a:p>
            <a:pPr algn="just">
              <a:buNone/>
            </a:pPr>
            <a:r>
              <a:rPr lang="en-US" sz="2800" dirty="0" smtClean="0">
                <a:latin typeface="Times New Roman" pitchFamily="18" charset="0"/>
                <a:cs typeface="Times New Roman" pitchFamily="18" charset="0"/>
              </a:rPr>
              <a:t>&lt;/script&gt; </a:t>
            </a:r>
          </a:p>
          <a:p>
            <a:pPr algn="just"/>
            <a:r>
              <a:rPr lang="en-US" sz="2800" b="1" dirty="0" smtClean="0">
                <a:latin typeface="Times New Roman" pitchFamily="18" charset="0"/>
                <a:cs typeface="Times New Roman" pitchFamily="18" charset="0"/>
              </a:rPr>
              <a:t>Language:</a:t>
            </a:r>
            <a:r>
              <a:rPr lang="en-US" sz="2800" dirty="0" smtClean="0">
                <a:latin typeface="Times New Roman" pitchFamily="18" charset="0"/>
                <a:cs typeface="Times New Roman" pitchFamily="18" charset="0"/>
              </a:rPr>
              <a:t> This attribute specifies what scripting language you are using. Typically, its value will be </a:t>
            </a:r>
            <a:r>
              <a:rPr lang="en-US" sz="2800" dirty="0" err="1" smtClean="0">
                <a:latin typeface="Times New Roman" pitchFamily="18" charset="0"/>
                <a:cs typeface="Times New Roman" pitchFamily="18" charset="0"/>
              </a:rPr>
              <a:t>javascript</a:t>
            </a:r>
            <a:r>
              <a:rPr lang="en-US" sz="2800" dirty="0" smtClean="0">
                <a:latin typeface="Times New Roman" pitchFamily="18" charset="0"/>
                <a:cs typeface="Times New Roman" pitchFamily="18" charset="0"/>
              </a:rPr>
              <a:t>. </a:t>
            </a:r>
          </a:p>
          <a:p>
            <a:pPr algn="just"/>
            <a:r>
              <a:rPr lang="en-US" sz="2800" b="1" dirty="0" smtClean="0">
                <a:latin typeface="Times New Roman" pitchFamily="18" charset="0"/>
                <a:cs typeface="Times New Roman" pitchFamily="18" charset="0"/>
              </a:rPr>
              <a:t>Type:</a:t>
            </a:r>
            <a:r>
              <a:rPr lang="en-US" sz="2800" dirty="0" smtClean="0">
                <a:latin typeface="Times New Roman" pitchFamily="18" charset="0"/>
                <a:cs typeface="Times New Roman" pitchFamily="18" charset="0"/>
              </a:rPr>
              <a:t> This attribute is what is now recommended to indicate the scripting language in use and its value should be set to "text/</a:t>
            </a:r>
            <a:r>
              <a:rPr lang="en-US" sz="2800" dirty="0" err="1" smtClean="0">
                <a:latin typeface="Times New Roman" pitchFamily="18" charset="0"/>
                <a:cs typeface="Times New Roman" pitchFamily="18" charset="0"/>
              </a:rPr>
              <a:t>javascript</a:t>
            </a:r>
            <a:r>
              <a:rPr lang="en-US" sz="2800" dirty="0" smtClean="0">
                <a:latin typeface="Times New Roman" pitchFamily="18" charset="0"/>
                <a:cs typeface="Times New Roman" pitchFamily="18" charset="0"/>
              </a:rPr>
              <a:t>". </a:t>
            </a:r>
          </a:p>
          <a:p>
            <a:r>
              <a:rPr lang="en-US" sz="2800" b="1" dirty="0" smtClean="0">
                <a:latin typeface="Times New Roman" pitchFamily="18" charset="0"/>
                <a:cs typeface="Times New Roman" pitchFamily="18" charset="0"/>
                <a:hlinkClick r:id="rId2" action="ppaction://program"/>
              </a:rPr>
              <a:t>Example</a:t>
            </a:r>
            <a:endParaRPr lang="en-US" sz="28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FCC3B1E-DC8E-4C38-8534-16EC1C93BAAA}"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a:bodyPr>
          <a:lstStyle/>
          <a:p>
            <a:r>
              <a:rPr lang="en-US" sz="2800" b="1" dirty="0" smtClean="0">
                <a:latin typeface="Times New Roman" pitchFamily="18" charset="0"/>
                <a:cs typeface="Times New Roman" pitchFamily="18" charset="0"/>
              </a:rPr>
              <a:t>Ways to include JavaScript in an HTML File</a:t>
            </a:r>
          </a:p>
        </p:txBody>
      </p:sp>
      <p:sp>
        <p:nvSpPr>
          <p:cNvPr id="3" name="Content Placeholder 2"/>
          <p:cNvSpPr>
            <a:spLocks noGrp="1"/>
          </p:cNvSpPr>
          <p:nvPr>
            <p:ph idx="1"/>
          </p:nvPr>
        </p:nvSpPr>
        <p:spPr>
          <a:xfrm>
            <a:off x="457200" y="762000"/>
            <a:ext cx="8229600" cy="5715000"/>
          </a:xfrm>
        </p:spPr>
        <p:txBody>
          <a:bodyPr>
            <a:normAutofit fontScale="92500" lnSpcReduction="10000"/>
          </a:bodyPr>
          <a:lstStyle/>
          <a:p>
            <a:pPr marL="457200" indent="-457200">
              <a:buNone/>
            </a:pPr>
            <a:r>
              <a:rPr lang="en-US" sz="2400" b="1" dirty="0" smtClean="0">
                <a:latin typeface="Times New Roman" pitchFamily="18" charset="0"/>
                <a:cs typeface="Times New Roman" pitchFamily="18" charset="0"/>
              </a:rPr>
              <a:t>1. </a:t>
            </a:r>
            <a:r>
              <a:rPr lang="en-US" sz="2400" b="1" dirty="0" smtClean="0">
                <a:latin typeface="Times New Roman" pitchFamily="18" charset="0"/>
                <a:cs typeface="Times New Roman" pitchFamily="18" charset="0"/>
                <a:hlinkClick r:id="rId2" action="ppaction://program"/>
              </a:rPr>
              <a:t>Script in &lt;head&gt;...&lt;/head&gt; section:</a:t>
            </a:r>
            <a:endParaRPr lang="en-US" sz="2400" b="1" dirty="0" smtClean="0">
              <a:latin typeface="Times New Roman" pitchFamily="18" charset="0"/>
              <a:cs typeface="Times New Roman" pitchFamily="18" charset="0"/>
            </a:endParaRPr>
          </a:p>
          <a:p>
            <a:pPr marL="457200" indent="-457200" algn="just">
              <a:buNone/>
            </a:pPr>
            <a:r>
              <a:rPr lang="en-US" sz="2400" dirty="0" smtClean="0"/>
              <a:t>  </a:t>
            </a:r>
            <a:r>
              <a:rPr lang="en-US" sz="2400" dirty="0" smtClean="0">
                <a:latin typeface="Times New Roman" pitchFamily="18" charset="0"/>
                <a:cs typeface="Times New Roman" pitchFamily="18" charset="0"/>
              </a:rPr>
              <a:t>If you want to have a script run on some event, such as when a user clicks </a:t>
            </a:r>
            <a:r>
              <a:rPr lang="en-US" sz="2400" dirty="0" smtClean="0">
                <a:latin typeface="Times New Roman" pitchFamily="18" charset="0"/>
                <a:cs typeface="Times New Roman" pitchFamily="18" charset="0"/>
                <a:hlinkClick r:id="rId3" action="ppaction://program"/>
              </a:rPr>
              <a:t>somewhere</a:t>
            </a:r>
            <a:r>
              <a:rPr lang="en-US" sz="2400" dirty="0" smtClean="0">
                <a:latin typeface="Times New Roman" pitchFamily="18" charset="0"/>
                <a:cs typeface="Times New Roman" pitchFamily="18" charset="0"/>
              </a:rPr>
              <a:t>.</a:t>
            </a:r>
          </a:p>
          <a:p>
            <a:pPr marL="457200" indent="-457200">
              <a:buNone/>
            </a:pPr>
            <a:r>
              <a:rPr lang="en-US" sz="2400" b="1"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hlinkClick r:id="rId4" action="ppaction://program"/>
              </a:rPr>
              <a:t>Script in &lt;body&gt;...&lt;/body&gt; section: </a:t>
            </a:r>
            <a:endParaRPr lang="en-US" sz="2400" b="1" dirty="0" smtClean="0">
              <a:latin typeface="Times New Roman" pitchFamily="18" charset="0"/>
              <a:cs typeface="Times New Roman" pitchFamily="18" charset="0"/>
            </a:endParaRPr>
          </a:p>
          <a:p>
            <a:pPr marL="457200" indent="-457200" algn="just">
              <a:buNone/>
            </a:pPr>
            <a:r>
              <a:rPr lang="en-US" sz="2400" dirty="0" smtClean="0">
                <a:latin typeface="Times New Roman" pitchFamily="18" charset="0"/>
                <a:cs typeface="Times New Roman" pitchFamily="18" charset="0"/>
              </a:rPr>
              <a:t>If you need a script to run as the page loads so that the script generates content in the page.</a:t>
            </a:r>
          </a:p>
          <a:p>
            <a:pPr marL="457200" indent="-457200" algn="just">
              <a:buNone/>
            </a:pPr>
            <a:r>
              <a:rPr lang="en-US" sz="2400" dirty="0" smtClean="0">
                <a:latin typeface="Times New Roman" pitchFamily="18" charset="0"/>
                <a:cs typeface="Times New Roman" pitchFamily="18" charset="0"/>
              </a:rPr>
              <a:t>In this case, you would not have any function defined using JavaScript. </a:t>
            </a:r>
            <a:endParaRPr lang="en-US" sz="2400" b="1" dirty="0" smtClean="0">
              <a:latin typeface="Times New Roman" pitchFamily="18" charset="0"/>
              <a:cs typeface="Times New Roman" pitchFamily="18" charset="0"/>
            </a:endParaRPr>
          </a:p>
          <a:p>
            <a:pPr marL="457200" indent="-457200">
              <a:buNone/>
            </a:pPr>
            <a:r>
              <a:rPr lang="en-US" sz="2400" b="1" dirty="0" smtClean="0">
                <a:latin typeface="Times New Roman" pitchFamily="18" charset="0"/>
                <a:cs typeface="Times New Roman" pitchFamily="18" charset="0"/>
              </a:rPr>
              <a:t>3. </a:t>
            </a:r>
            <a:r>
              <a:rPr lang="en-US" sz="2400" b="1" dirty="0" smtClean="0">
                <a:latin typeface="Times New Roman" pitchFamily="18" charset="0"/>
                <a:cs typeface="Times New Roman" pitchFamily="18" charset="0"/>
                <a:hlinkClick r:id="rId5" action="ppaction://program"/>
              </a:rPr>
              <a:t>Script in &lt;body&gt;...&lt;/body&gt; and &lt;head&gt;...&lt;/head&gt; sections:</a:t>
            </a:r>
            <a:endParaRPr lang="en-US" sz="2400" b="1" dirty="0" smtClean="0">
              <a:latin typeface="Times New Roman" pitchFamily="18" charset="0"/>
              <a:cs typeface="Times New Roman" pitchFamily="18" charset="0"/>
            </a:endParaRPr>
          </a:p>
          <a:p>
            <a:pPr marL="457200" indent="-457200" algn="just">
              <a:buNone/>
            </a:pPr>
            <a:r>
              <a:rPr lang="en-US" sz="2400" dirty="0" smtClean="0">
                <a:latin typeface="Times New Roman" pitchFamily="18" charset="0"/>
                <a:cs typeface="Times New Roman" pitchFamily="18" charset="0"/>
              </a:rPr>
              <a:t>You can put your JavaScript code in &lt;head&gt; and &lt;body&gt; section altogether </a:t>
            </a:r>
          </a:p>
          <a:p>
            <a:pPr marL="457200" indent="-457200">
              <a:buNone/>
            </a:pPr>
            <a:r>
              <a:rPr lang="en-US" sz="2400" b="1" dirty="0" smtClean="0">
                <a:latin typeface="Times New Roman" pitchFamily="18" charset="0"/>
                <a:cs typeface="Times New Roman" pitchFamily="18" charset="0"/>
              </a:rPr>
              <a:t>4. </a:t>
            </a:r>
            <a:r>
              <a:rPr lang="en-US" sz="2400" b="1" dirty="0" smtClean="0">
                <a:latin typeface="Times New Roman" pitchFamily="18" charset="0"/>
                <a:cs typeface="Times New Roman" pitchFamily="18" charset="0"/>
                <a:hlinkClick r:id="rId6" action="ppaction://program"/>
              </a:rPr>
              <a:t>Script in an external file and then include in &lt;head&gt;...&lt;/head&gt; section: </a:t>
            </a:r>
            <a:endParaRPr lang="en-US" sz="2400" b="1" dirty="0" smtClean="0">
              <a:latin typeface="Times New Roman" pitchFamily="18" charset="0"/>
              <a:cs typeface="Times New Roman" pitchFamily="18" charset="0"/>
            </a:endParaRPr>
          </a:p>
          <a:p>
            <a:pPr marL="457200" indent="-457200" algn="just">
              <a:buNone/>
            </a:pPr>
            <a:r>
              <a:rPr lang="en-US" sz="2400" dirty="0" smtClean="0">
                <a:latin typeface="Times New Roman" pitchFamily="18" charset="0"/>
                <a:cs typeface="Times New Roman" pitchFamily="18" charset="0"/>
              </a:rPr>
              <a:t>Where you are reusing identical JavaScript code on multiple pages of a site. </a:t>
            </a:r>
          </a:p>
          <a:p>
            <a:pPr marL="457200" indent="-457200" algn="just">
              <a:buNone/>
            </a:pPr>
            <a:r>
              <a:rPr lang="en-US" sz="2400" dirty="0" smtClean="0">
                <a:latin typeface="Times New Roman" pitchFamily="18" charset="0"/>
                <a:cs typeface="Times New Roman" pitchFamily="18" charset="0"/>
              </a:rPr>
              <a:t>You are not restricted to be maintaining identical code in multiple HTML files.</a:t>
            </a:r>
          </a:p>
          <a:p>
            <a:endParaRPr lang="en-US" dirty="0"/>
          </a:p>
        </p:txBody>
      </p:sp>
      <p:sp>
        <p:nvSpPr>
          <p:cNvPr id="4" name="Date Placeholder 3"/>
          <p:cNvSpPr>
            <a:spLocks noGrp="1"/>
          </p:cNvSpPr>
          <p:nvPr>
            <p:ph type="dt" sz="half" idx="10"/>
          </p:nvPr>
        </p:nvSpPr>
        <p:spPr/>
        <p:txBody>
          <a:bodyPr/>
          <a:lstStyle/>
          <a:p>
            <a:fld id="{EC728654-7961-477B-9EEB-1099DE1517CB}"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a:bodyPr>
          <a:lstStyle/>
          <a:p>
            <a:r>
              <a:rPr lang="en-US" sz="2800" b="1" dirty="0" smtClean="0">
                <a:latin typeface="Times New Roman" pitchFamily="18" charset="0"/>
                <a:cs typeface="Times New Roman" pitchFamily="18" charset="0"/>
              </a:rPr>
              <a:t>Data Types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5715000"/>
          </a:xfrm>
        </p:spPr>
        <p:txBody>
          <a:bodyPr>
            <a:noAutofit/>
          </a:bodyPr>
          <a:lstStyle/>
          <a:p>
            <a:pPr>
              <a:buNone/>
            </a:pPr>
            <a:r>
              <a:rPr lang="en-US" sz="2400" dirty="0" smtClean="0">
                <a:latin typeface="Times New Roman" pitchFamily="18" charset="0"/>
                <a:cs typeface="Times New Roman" pitchFamily="18" charset="0"/>
              </a:rPr>
              <a:t>Two types of Data used in JavaScript such as:</a:t>
            </a:r>
          </a:p>
          <a:p>
            <a:pPr>
              <a:buNone/>
            </a:pPr>
            <a:r>
              <a:rPr lang="en-US" sz="2400" b="1" dirty="0" smtClean="0">
                <a:latin typeface="Times New Roman" pitchFamily="18" charset="0"/>
                <a:cs typeface="Times New Roman" pitchFamily="18" charset="0"/>
              </a:rPr>
              <a:t>Primitive data types</a:t>
            </a:r>
            <a:r>
              <a:rPr lang="en-US" sz="2400" dirty="0" smtClean="0">
                <a:latin typeface="Times New Roman" pitchFamily="18" charset="0"/>
                <a:cs typeface="Times New Roman" pitchFamily="18" charset="0"/>
              </a:rPr>
              <a:t> are the simplest building blocks of a program. </a:t>
            </a:r>
          </a:p>
          <a:p>
            <a:pPr>
              <a:buNone/>
            </a:pPr>
            <a:r>
              <a:rPr lang="en-US" sz="2400" dirty="0" smtClean="0">
                <a:latin typeface="Times New Roman" pitchFamily="18" charset="0"/>
                <a:cs typeface="Times New Roman" pitchFamily="18" charset="0"/>
              </a:rPr>
              <a:t>JavaScript supports three core or basic data types: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numeric</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string</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Boolean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In addition to the three core data types, there are two other special types that consist of a single value: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null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undefined </a:t>
            </a:r>
          </a:p>
          <a:p>
            <a:pPr>
              <a:buNone/>
            </a:pPr>
            <a:r>
              <a:rPr lang="en-US" sz="2400" b="1" dirty="0" smtClean="0">
                <a:latin typeface="Times New Roman" pitchFamily="18" charset="0"/>
                <a:cs typeface="Times New Roman" pitchFamily="18" charset="0"/>
              </a:rPr>
              <a:t>Composite data types</a:t>
            </a:r>
            <a:r>
              <a:rPr lang="en-US" sz="2400" dirty="0" smtClean="0">
                <a:latin typeface="Times New Roman" pitchFamily="18" charset="0"/>
                <a:cs typeface="Times New Roman" pitchFamily="18" charset="0"/>
              </a:rPr>
              <a:t>, also called complex types, consist of more than one component. Objects, arrays, and functions.</a:t>
            </a:r>
          </a:p>
          <a:p>
            <a:pPr>
              <a:buNone/>
            </a:pPr>
            <a:r>
              <a:rPr lang="en-US" sz="2400" dirty="0" smtClean="0">
                <a:latin typeface="Times New Roman" pitchFamily="18" charset="0"/>
                <a:cs typeface="Times New Roman" pitchFamily="18" charset="0"/>
              </a:rPr>
              <a:t>Objects contain properties and methods, arrays contain a sequential list of elements, and functions contain a collection of statements.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a:bodyPr>
          <a:lstStyle/>
          <a:p>
            <a:r>
              <a:rPr lang="en-US" sz="2800" b="1" dirty="0" smtClean="0">
                <a:latin typeface="Times New Roman" pitchFamily="18" charset="0"/>
                <a:cs typeface="Times New Roman" pitchFamily="18" charset="0"/>
              </a:rPr>
              <a:t>Data Types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5715000"/>
          </a:xfrm>
        </p:spPr>
        <p:txBody>
          <a:bodyPr>
            <a:noAutofit/>
          </a:bodyPr>
          <a:lstStyle/>
          <a:p>
            <a:pPr algn="just"/>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null </a:t>
            </a:r>
            <a:r>
              <a:rPr lang="en-US" sz="2400" dirty="0" smtClean="0">
                <a:latin typeface="Times New Roman" pitchFamily="18" charset="0"/>
                <a:cs typeface="Times New Roman" pitchFamily="18" charset="0"/>
              </a:rPr>
              <a:t>keyword represents “no value,” meaning “nothing,” not even an empty string or zero. It is a type of JavaScript object.</a:t>
            </a:r>
          </a:p>
          <a:p>
            <a:pPr algn="just"/>
            <a:r>
              <a:rPr lang="en-US" sz="2400" dirty="0" smtClean="0">
                <a:latin typeface="Times New Roman" pitchFamily="18" charset="0"/>
                <a:cs typeface="Times New Roman" pitchFamily="18" charset="0"/>
              </a:rPr>
              <a:t> When a variable is assigned </a:t>
            </a:r>
            <a:r>
              <a:rPr lang="en-US" sz="2400" i="1" dirty="0" smtClean="0">
                <a:latin typeface="Times New Roman" pitchFamily="18" charset="0"/>
                <a:cs typeface="Times New Roman" pitchFamily="18" charset="0"/>
              </a:rPr>
              <a:t>null</a:t>
            </a:r>
            <a:r>
              <a:rPr lang="en-US" sz="2400" dirty="0" smtClean="0">
                <a:latin typeface="Times New Roman" pitchFamily="18" charset="0"/>
                <a:cs typeface="Times New Roman" pitchFamily="18" charset="0"/>
              </a:rPr>
              <a:t>, it does not contain any valid data type.</a:t>
            </a:r>
          </a:p>
          <a:p>
            <a:pPr algn="just"/>
            <a:r>
              <a:rPr lang="en-US" sz="2400" dirty="0" smtClean="0">
                <a:latin typeface="Times New Roman" pitchFamily="18" charset="0"/>
                <a:cs typeface="Times New Roman" pitchFamily="18" charset="0"/>
              </a:rPr>
              <a:t>A variable that has been declared, but given no initial value, contains the value </a:t>
            </a:r>
            <a:r>
              <a:rPr lang="en-US" sz="2400" i="1" dirty="0" smtClean="0">
                <a:latin typeface="Times New Roman" pitchFamily="18" charset="0"/>
                <a:cs typeface="Times New Roman" pitchFamily="18" charset="0"/>
              </a:rPr>
              <a:t>undefined </a:t>
            </a:r>
            <a:r>
              <a:rPr lang="en-US" sz="2400" dirty="0" smtClean="0">
                <a:latin typeface="Times New Roman" pitchFamily="18" charset="0"/>
                <a:cs typeface="Times New Roman" pitchFamily="18" charset="0"/>
              </a:rPr>
              <a:t>and will produce a runtime error if you try to use it .</a:t>
            </a:r>
          </a:p>
          <a:p>
            <a:pPr algn="just"/>
            <a:r>
              <a:rPr lang="en-US" sz="2400" dirty="0" smtClean="0">
                <a:latin typeface="Times New Roman" pitchFamily="18" charset="0"/>
                <a:cs typeface="Times New Roman" pitchFamily="18" charset="0"/>
              </a:rPr>
              <a:t>The word </a:t>
            </a:r>
            <a:r>
              <a:rPr lang="en-US" sz="2400" i="1" dirty="0" smtClean="0">
                <a:latin typeface="Times New Roman" pitchFamily="18" charset="0"/>
                <a:cs typeface="Times New Roman" pitchFamily="18" charset="0"/>
              </a:rPr>
              <a:t>undefined </a:t>
            </a:r>
            <a:r>
              <a:rPr lang="en-US" sz="2400" dirty="0" smtClean="0">
                <a:latin typeface="Times New Roman" pitchFamily="18" charset="0"/>
                <a:cs typeface="Times New Roman" pitchFamily="18" charset="0"/>
              </a:rPr>
              <a:t>is not a keyword in JavaScript. If compared with the == equality operators, </a:t>
            </a:r>
            <a:r>
              <a:rPr lang="en-US" sz="2400" i="1" dirty="0" smtClean="0">
                <a:latin typeface="Times New Roman" pitchFamily="18" charset="0"/>
                <a:cs typeface="Times New Roman" pitchFamily="18" charset="0"/>
              </a:rPr>
              <a:t>null </a:t>
            </a:r>
            <a:r>
              <a:rPr lang="en-US" sz="2400" dirty="0" smtClean="0">
                <a:latin typeface="Times New Roman" pitchFamily="18" charset="0"/>
                <a:cs typeface="Times New Roman" pitchFamily="18" charset="0"/>
              </a:rPr>
              <a:t>and </a:t>
            </a:r>
            <a:r>
              <a:rPr lang="en-US" sz="2400" i="1" dirty="0" smtClean="0">
                <a:latin typeface="Times New Roman" pitchFamily="18" charset="0"/>
                <a:cs typeface="Times New Roman" pitchFamily="18" charset="0"/>
              </a:rPr>
              <a:t>undefined </a:t>
            </a:r>
            <a:r>
              <a:rPr lang="en-US" sz="2400" dirty="0" smtClean="0">
                <a:latin typeface="Times New Roman" pitchFamily="18" charset="0"/>
                <a:cs typeface="Times New Roman" pitchFamily="18" charset="0"/>
              </a:rPr>
              <a:t>are equal, but if compared with the identity operator, they are not identical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a:bodyPr>
          <a:lstStyle/>
          <a:p>
            <a:r>
              <a:rPr lang="en-US" sz="2800" b="1" dirty="0" smtClean="0">
                <a:latin typeface="Times New Roman" pitchFamily="18" charset="0"/>
                <a:cs typeface="Times New Roman" pitchFamily="18" charset="0"/>
              </a:rPr>
              <a:t>Data Types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5715000"/>
          </a:xfrm>
        </p:spPr>
        <p:txBody>
          <a:bodyPr>
            <a:noAutofit/>
          </a:bodyPr>
          <a:lstStyle/>
          <a:p>
            <a:pPr>
              <a:buNone/>
            </a:pP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 = 10;</a:t>
            </a:r>
          </a:p>
          <a:p>
            <a:pPr>
              <a:buNone/>
            </a:pP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b = 10.98; </a:t>
            </a:r>
          </a:p>
          <a:p>
            <a:pPr>
              <a:buNone/>
            </a:pP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c = “</a:t>
            </a:r>
            <a:r>
              <a:rPr lang="en-US" sz="2400" dirty="0" err="1" smtClean="0">
                <a:latin typeface="Times New Roman" pitchFamily="18" charset="0"/>
                <a:cs typeface="Times New Roman" pitchFamily="18" charset="0"/>
              </a:rPr>
              <a:t>Sachin</a:t>
            </a:r>
            <a:r>
              <a:rPr lang="en-US" sz="2400" dirty="0" smtClean="0">
                <a:latin typeface="Times New Roman" pitchFamily="18" charset="0"/>
                <a:cs typeface="Times New Roman" pitchFamily="18" charset="0"/>
              </a:rPr>
              <a:t>”; </a:t>
            </a:r>
          </a:p>
          <a:p>
            <a:pPr>
              <a:buNone/>
            </a:pP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d ; // undefined </a:t>
            </a:r>
          </a:p>
          <a:p>
            <a:pPr>
              <a:buNone/>
            </a:pPr>
            <a:r>
              <a:rPr lang="en-US" sz="2400" dirty="0" err="1" smtClean="0">
                <a:latin typeface="Times New Roman" pitchFamily="18" charset="0"/>
                <a:cs typeface="Times New Roman" pitchFamily="18" charset="0"/>
              </a:rPr>
              <a:t>var</a:t>
            </a:r>
            <a:r>
              <a:rPr lang="en-US" sz="2400" smtClean="0">
                <a:latin typeface="Times New Roman" pitchFamily="18" charset="0"/>
                <a:cs typeface="Times New Roman" pitchFamily="18" charset="0"/>
              </a:rPr>
              <a:t> p = null;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smtClean="0">
                <a:latin typeface="Times New Roman" pitchFamily="18" charset="0"/>
                <a:cs typeface="Times New Roman" pitchFamily="18" charset="0"/>
              </a:rPr>
              <a:t>DIALOG BOXES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lgn="just"/>
            <a:r>
              <a:rPr lang="en-US" sz="2400" dirty="0" smtClean="0">
                <a:latin typeface="Times New Roman" pitchFamily="18" charset="0"/>
                <a:cs typeface="Times New Roman" pitchFamily="18" charset="0"/>
              </a:rPr>
              <a:t>The document object is defined within a window and </a:t>
            </a:r>
            <a:r>
              <a:rPr lang="en-US" sz="2400" b="1" dirty="0" smtClean="0">
                <a:latin typeface="Times New Roman" pitchFamily="18" charset="0"/>
                <a:cs typeface="Times New Roman" pitchFamily="18" charset="0"/>
              </a:rPr>
              <a:t>write() </a:t>
            </a:r>
            <a:r>
              <a:rPr lang="en-US" sz="2400" dirty="0" smtClean="0">
                <a:latin typeface="Times New Roman" pitchFamily="18" charset="0"/>
                <a:cs typeface="Times New Roman" pitchFamily="18" charset="0"/>
              </a:rPr>
              <a:t>and </a:t>
            </a:r>
            <a:r>
              <a:rPr lang="en-US" sz="2400" b="1" dirty="0" err="1" smtClean="0">
                <a:latin typeface="Times New Roman" pitchFamily="18" charset="0"/>
                <a:cs typeface="Times New Roman" pitchFamily="18" charset="0"/>
              </a:rPr>
              <a:t>writeln</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are methods that manipulate the document.</a:t>
            </a:r>
          </a:p>
          <a:p>
            <a:pPr algn="just"/>
            <a:r>
              <a:rPr lang="en-US" sz="2400" dirty="0" smtClean="0">
                <a:latin typeface="Times New Roman" pitchFamily="18" charset="0"/>
                <a:cs typeface="Times New Roman" pitchFamily="18" charset="0"/>
              </a:rPr>
              <a:t>The window is also an object and has its own methods.</a:t>
            </a:r>
          </a:p>
          <a:p>
            <a:pPr algn="just"/>
            <a:r>
              <a:rPr lang="en-US" sz="2400" dirty="0" smtClean="0">
                <a:latin typeface="Times New Roman" pitchFamily="18" charset="0"/>
                <a:cs typeface="Times New Roman" pitchFamily="18" charset="0"/>
              </a:rPr>
              <a:t>The window object uses dialog boxes to interact with the user.</a:t>
            </a:r>
          </a:p>
          <a:p>
            <a:pPr algn="just"/>
            <a:r>
              <a:rPr lang="en-US" sz="2400" dirty="0" smtClean="0">
                <a:latin typeface="Times New Roman" pitchFamily="18" charset="0"/>
                <a:cs typeface="Times New Roman" pitchFamily="18" charset="0"/>
              </a:rPr>
              <a:t> The dialog boxes are created with three methods:</a:t>
            </a:r>
          </a:p>
          <a:p>
            <a:pPr>
              <a:buFont typeface="Wingdings" pitchFamily="2" charset="2"/>
              <a:buChar char="Ø"/>
            </a:pPr>
            <a:r>
              <a:rPr lang="en-US" sz="2400" dirty="0" smtClean="0">
                <a:latin typeface="Times New Roman" pitchFamily="18" charset="0"/>
                <a:cs typeface="Times New Roman" pitchFamily="18" charset="0"/>
              </a:rPr>
              <a:t>alert ()</a:t>
            </a:r>
          </a:p>
          <a:p>
            <a:pPr>
              <a:buFont typeface="Wingdings" pitchFamily="2" charset="2"/>
              <a:buChar char="Ø"/>
            </a:pPr>
            <a:r>
              <a:rPr lang="en-US" sz="2400" dirty="0" smtClean="0">
                <a:latin typeface="Times New Roman" pitchFamily="18" charset="0"/>
                <a:cs typeface="Times New Roman" pitchFamily="18" charset="0"/>
              </a:rPr>
              <a:t>prompt ()</a:t>
            </a:r>
          </a:p>
          <a:p>
            <a:pPr>
              <a:buFont typeface="Wingdings" pitchFamily="2" charset="2"/>
              <a:buChar char="Ø"/>
            </a:pPr>
            <a:r>
              <a:rPr lang="en-US" sz="2400" dirty="0" smtClean="0">
                <a:latin typeface="Times New Roman" pitchFamily="18" charset="0"/>
                <a:cs typeface="Times New Roman" pitchFamily="18" charset="0"/>
              </a:rPr>
              <a:t>confirm ()</a:t>
            </a:r>
          </a:p>
          <a:p>
            <a:endParaRPr lang="en-US" dirty="0" smtClean="0"/>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smtClean="0">
                <a:latin typeface="Times New Roman" pitchFamily="18" charset="0"/>
                <a:cs typeface="Times New Roman" pitchFamily="18" charset="0"/>
              </a:rPr>
              <a:t>alert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400" dirty="0" smtClean="0">
                <a:latin typeface="Times New Roman" pitchFamily="18" charset="0"/>
                <a:cs typeface="Times New Roman" pitchFamily="18" charset="0"/>
              </a:rPr>
              <a:t>It is used to send a warning to the user or alert him or her to do something.</a:t>
            </a:r>
          </a:p>
          <a:p>
            <a:pPr algn="just"/>
            <a:r>
              <a:rPr lang="en-US" sz="2400" dirty="0" smtClean="0">
                <a:latin typeface="Times New Roman" pitchFamily="18" charset="0"/>
                <a:cs typeface="Times New Roman" pitchFamily="18" charset="0"/>
              </a:rPr>
              <a:t>It is also commonly used for debugging to find out the results of a calculation, if the program is executing in an expected order, and so on.</a:t>
            </a:r>
          </a:p>
          <a:p>
            <a:pPr algn="just"/>
            <a:r>
              <a:rPr lang="en-US" sz="2400" dirty="0" smtClean="0">
                <a:latin typeface="Times New Roman" pitchFamily="18" charset="0"/>
                <a:cs typeface="Times New Roman" pitchFamily="18" charset="0"/>
              </a:rPr>
              <a:t>The alert() method creates a little independent window—called a </a:t>
            </a:r>
            <a:r>
              <a:rPr lang="en-US" sz="2400" b="1" dirty="0" smtClean="0">
                <a:latin typeface="Times New Roman" pitchFamily="18" charset="0"/>
                <a:cs typeface="Times New Roman" pitchFamily="18" charset="0"/>
              </a:rPr>
              <a:t>dialog box</a:t>
            </a:r>
            <a:r>
              <a:rPr lang="en-US" sz="2400" dirty="0" smtClean="0">
                <a:latin typeface="Times New Roman" pitchFamily="18" charset="0"/>
                <a:cs typeface="Times New Roman" pitchFamily="18" charset="0"/>
              </a:rPr>
              <a:t>—that contains a </a:t>
            </a:r>
            <a:r>
              <a:rPr lang="en-US" sz="2400" dirty="0" err="1"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user-customized message placed after a small triangle, and beneath it, an OK button.</a:t>
            </a:r>
          </a:p>
          <a:p>
            <a:pPr algn="just"/>
            <a:r>
              <a:rPr lang="en-US" sz="2400" dirty="0" smtClean="0">
                <a:latin typeface="Times New Roman" pitchFamily="18" charset="0"/>
                <a:cs typeface="Times New Roman" pitchFamily="18" charset="0"/>
              </a:rPr>
              <a:t>It doesn’t require the window object name in front of it as </a:t>
            </a:r>
            <a:r>
              <a:rPr lang="en-US" sz="2400" b="1" dirty="0" err="1" smtClean="0">
                <a:latin typeface="Times New Roman" pitchFamily="18" charset="0"/>
                <a:cs typeface="Times New Roman" pitchFamily="18" charset="0"/>
              </a:rPr>
              <a:t>window.alert</a:t>
            </a:r>
            <a:r>
              <a:rPr lang="en-US" sz="2400" b="1"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Because the window is the top-level browser object, it doesn’t have to be specified.</a:t>
            </a:r>
          </a:p>
          <a:p>
            <a:pPr algn="just"/>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latin typeface="Times New Roman" pitchFamily="18" charset="0"/>
                <a:cs typeface="Times New Roman" pitchFamily="18" charset="0"/>
              </a:rPr>
              <a:t>alert ()</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400" dirty="0" smtClean="0">
                <a:latin typeface="Times New Roman" pitchFamily="18" charset="0"/>
                <a:cs typeface="Times New Roman" pitchFamily="18" charset="0"/>
              </a:rPr>
              <a:t>The message for the alert dialog box is any valid expression, variable, or a string of text enclosed in matching quotes, and sent as a single argument to the alert() method</a:t>
            </a:r>
            <a:r>
              <a:rPr lang="en-US" sz="2400" i="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Don’t overuse the alert box on your Web site. It can be seriously annoying for visitors. Use the alert box for its intended purpose: to alert visitors about input or processing problems and briefly explain how to correct them.</a:t>
            </a:r>
          </a:p>
          <a:p>
            <a:r>
              <a:rPr lang="en-US" sz="2400" b="1" dirty="0" smtClean="0">
                <a:latin typeface="Times New Roman" pitchFamily="18" charset="0"/>
                <a:cs typeface="Times New Roman" pitchFamily="18" charset="0"/>
              </a:rPr>
              <a:t>Syntax:</a:t>
            </a:r>
          </a:p>
          <a:p>
            <a:pPr>
              <a:buNone/>
            </a:pPr>
            <a:r>
              <a:rPr lang="en-US" sz="2400" dirty="0" smtClean="0">
                <a:latin typeface="Times New Roman" pitchFamily="18" charset="0"/>
                <a:cs typeface="Times New Roman" pitchFamily="18" charset="0"/>
              </a:rPr>
              <a:t>alert("String of plain text");</a:t>
            </a:r>
          </a:p>
          <a:p>
            <a:pPr>
              <a:buNone/>
            </a:pPr>
            <a:r>
              <a:rPr lang="en-US" sz="2400" dirty="0" smtClean="0">
                <a:latin typeface="Times New Roman" pitchFamily="18" charset="0"/>
                <a:cs typeface="Times New Roman" pitchFamily="18" charset="0"/>
              </a:rPr>
              <a:t>alert(expression);</a:t>
            </a:r>
          </a:p>
          <a:p>
            <a:endParaRPr lang="en-US" dirty="0" smtClean="0"/>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1026" name="Picture 2" descr="C:\Users\ASUS\Pictures\Screenshots\Screenshot (19).png"/>
          <p:cNvPicPr>
            <a:picLocks noGrp="1" noChangeAspect="1" noChangeArrowheads="1"/>
          </p:cNvPicPr>
          <p:nvPr>
            <p:ph idx="1"/>
          </p:nvPr>
        </p:nvPicPr>
        <p:blipFill>
          <a:blip r:embed="rId2"/>
          <a:srcRect/>
          <a:stretch>
            <a:fillRect/>
          </a:stretch>
        </p:blipFill>
        <p:spPr bwMode="auto">
          <a:xfrm>
            <a:off x="863600" y="1243806"/>
            <a:ext cx="7271456" cy="409019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latin typeface="Times New Roman" pitchFamily="18" charset="0"/>
                <a:cs typeface="Times New Roman" pitchFamily="18" charset="0"/>
              </a:rPr>
              <a:t>prompt()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15000"/>
          </a:xfrm>
        </p:spPr>
        <p:txBody>
          <a:bodyPr>
            <a:normAutofit fontScale="25000" lnSpcReduction="20000"/>
          </a:bodyPr>
          <a:lstStyle/>
          <a:p>
            <a:pPr algn="just"/>
            <a:r>
              <a:rPr lang="en-US" sz="9600" dirty="0" smtClean="0">
                <a:latin typeface="Times New Roman" pitchFamily="18" charset="0"/>
                <a:cs typeface="Times New Roman" pitchFamily="18" charset="0"/>
              </a:rPr>
              <a:t>A prompt() method asks the user for some small amount of information such as a password</a:t>
            </a:r>
            <a:r>
              <a:rPr lang="en-US" sz="9600" i="1"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completion of a form input, or personal information, such as nickname or title.</a:t>
            </a:r>
          </a:p>
          <a:p>
            <a:pPr algn="just"/>
            <a:r>
              <a:rPr lang="en-US" sz="9600" dirty="0" smtClean="0">
                <a:latin typeface="Times New Roman" pitchFamily="18" charset="0"/>
                <a:cs typeface="Times New Roman" pitchFamily="18" charset="0"/>
              </a:rPr>
              <a:t>Because JavaScript does not provide a simple method for accepting user input, the prompt dialog box and HTML forms are used.</a:t>
            </a:r>
          </a:p>
          <a:p>
            <a:pPr algn="just"/>
            <a:r>
              <a:rPr lang="en-US" sz="9600" dirty="0" smtClean="0">
                <a:latin typeface="Times New Roman" pitchFamily="18" charset="0"/>
                <a:cs typeface="Times New Roman" pitchFamily="18" charset="0"/>
              </a:rPr>
              <a:t>The prompt dialog box pops up with a simple </a:t>
            </a:r>
            <a:r>
              <a:rPr lang="en-US" sz="9600" dirty="0" err="1" smtClean="0">
                <a:latin typeface="Times New Roman" pitchFamily="18" charset="0"/>
                <a:cs typeface="Times New Roman" pitchFamily="18" charset="0"/>
              </a:rPr>
              <a:t>textfield</a:t>
            </a:r>
            <a:r>
              <a:rPr lang="en-US" sz="9600" dirty="0" smtClean="0">
                <a:latin typeface="Times New Roman" pitchFamily="18" charset="0"/>
                <a:cs typeface="Times New Roman" pitchFamily="18" charset="0"/>
              </a:rPr>
              <a:t> box. After the user enters text into the prompt dialog box, its value is returned.</a:t>
            </a:r>
          </a:p>
          <a:p>
            <a:pPr algn="just"/>
            <a:r>
              <a:rPr lang="en-US" sz="9600" dirty="0" smtClean="0">
                <a:latin typeface="Times New Roman" pitchFamily="18" charset="0"/>
                <a:cs typeface="Times New Roman" pitchFamily="18" charset="0"/>
              </a:rPr>
              <a:t> This method takes two arguments: a string of text that is normally displayed as a question to the user, prompting the user to do something, and another string of text that is the initial default setting for the box. If this argument is an empty string, nothing is displayed in the box. </a:t>
            </a:r>
          </a:p>
          <a:p>
            <a:pPr algn="just"/>
            <a:r>
              <a:rPr lang="en-US" sz="9600" dirty="0" smtClean="0">
                <a:latin typeface="Times New Roman" pitchFamily="18" charset="0"/>
                <a:cs typeface="Times New Roman" pitchFamily="18" charset="0"/>
              </a:rPr>
              <a:t>The prompt() method always returns a value. If the user clicks the OK button, all the text in the box is returned; otherwise null is returned.</a:t>
            </a:r>
          </a:p>
          <a:p>
            <a:pPr algn="just"/>
            <a:endParaRPr lang="en-US" sz="24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638800"/>
          </a:xfrm>
        </p:spPr>
        <p:txBody>
          <a:bodyPr>
            <a:normAutofit fontScale="92500" lnSpcReduction="20000"/>
          </a:bodyPr>
          <a:lstStyle/>
          <a:p>
            <a:pPr algn="just"/>
            <a:r>
              <a:rPr lang="en-US" sz="2600" dirty="0" smtClean="0">
                <a:latin typeface="Times New Roman" pitchFamily="18" charset="0"/>
                <a:cs typeface="Times New Roman" pitchFamily="18" charset="0"/>
              </a:rPr>
              <a:t>The JavaScript code is executed when the user submits the form, and only if all the entries are valid, they would be submitted to the Web Server. </a:t>
            </a:r>
          </a:p>
          <a:p>
            <a:pPr algn="just"/>
            <a:r>
              <a:rPr lang="en-US" sz="2600" dirty="0" smtClean="0">
                <a:latin typeface="Times New Roman" pitchFamily="18" charset="0"/>
                <a:cs typeface="Times New Roman" pitchFamily="18" charset="0"/>
              </a:rPr>
              <a:t>JavaScript can be used to trap user-initiated events such as button clicks, link navigation, and other actions that the user initiates explicitly or implicitly. </a:t>
            </a:r>
          </a:p>
          <a:p>
            <a:pPr algn="just"/>
            <a:r>
              <a:rPr lang="en-US" sz="2600" b="1" dirty="0" smtClean="0">
                <a:latin typeface="Times New Roman" pitchFamily="18" charset="0"/>
                <a:cs typeface="Times New Roman" pitchFamily="18" charset="0"/>
              </a:rPr>
              <a:t>Advantages:</a:t>
            </a:r>
          </a:p>
          <a:p>
            <a:pPr lvl="0" algn="just"/>
            <a:r>
              <a:rPr lang="en-US" sz="2600" b="1" dirty="0" smtClean="0">
                <a:latin typeface="Times New Roman" pitchFamily="18" charset="0"/>
                <a:cs typeface="Times New Roman" pitchFamily="18" charset="0"/>
              </a:rPr>
              <a:t>Less server interaction: </a:t>
            </a:r>
            <a:r>
              <a:rPr lang="en-US" sz="2600" dirty="0" smtClean="0">
                <a:latin typeface="Times New Roman" pitchFamily="18" charset="0"/>
                <a:cs typeface="Times New Roman" pitchFamily="18" charset="0"/>
              </a:rPr>
              <a:t>You can validate user input before sending the page off to the server. This saves server traffic, which means less load on your server. </a:t>
            </a:r>
          </a:p>
          <a:p>
            <a:pPr algn="just"/>
            <a:r>
              <a:rPr lang="en-US" sz="2600" b="1" dirty="0" smtClean="0">
                <a:latin typeface="Times New Roman" pitchFamily="18" charset="0"/>
                <a:cs typeface="Times New Roman" pitchFamily="18" charset="0"/>
              </a:rPr>
              <a:t>Increased interactivity: </a:t>
            </a:r>
            <a:r>
              <a:rPr lang="en-US" sz="2600" dirty="0" smtClean="0">
                <a:latin typeface="Times New Roman" pitchFamily="18" charset="0"/>
                <a:cs typeface="Times New Roman" pitchFamily="18" charset="0"/>
              </a:rPr>
              <a:t>You can create interfaces that react when the user hovers over them with a mouse or activates them via the keyboard. </a:t>
            </a:r>
          </a:p>
          <a:p>
            <a:pPr algn="just"/>
            <a:r>
              <a:rPr lang="en-US" sz="2600" b="1" dirty="0" smtClean="0">
                <a:latin typeface="Times New Roman" pitchFamily="18" charset="0"/>
                <a:cs typeface="Times New Roman" pitchFamily="18" charset="0"/>
              </a:rPr>
              <a:t>Richer interfaces: </a:t>
            </a:r>
            <a:r>
              <a:rPr lang="en-US" sz="2600" dirty="0" smtClean="0">
                <a:latin typeface="Times New Roman" pitchFamily="18" charset="0"/>
                <a:cs typeface="Times New Roman" pitchFamily="18" charset="0"/>
              </a:rPr>
              <a:t>You can use JavaScript to include such items as drag-and-drop components and sliders to give a Rich Interface to your site visitors. </a:t>
            </a:r>
          </a:p>
          <a:p>
            <a:pPr algn="just"/>
            <a:endParaRPr lang="en-US" sz="24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2FB3598A-8E7F-4060-AE18-6D3E38C6CE58}"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r>
              <a:rPr lang="en-US" sz="2400" b="1" dirty="0" smtClean="0">
                <a:latin typeface="Times New Roman" pitchFamily="18" charset="0"/>
                <a:cs typeface="Times New Roman" pitchFamily="18" charset="0"/>
              </a:rPr>
              <a:t>Syntax:</a:t>
            </a:r>
          </a:p>
          <a:p>
            <a:pPr>
              <a:buNone/>
            </a:pPr>
            <a:r>
              <a:rPr lang="en-US" sz="2400" dirty="0" smtClean="0">
                <a:latin typeface="Times New Roman" pitchFamily="18" charset="0"/>
                <a:cs typeface="Times New Roman" pitchFamily="18" charset="0"/>
              </a:rPr>
              <a:t>prompt(message);</a:t>
            </a:r>
          </a:p>
          <a:p>
            <a:pPr>
              <a:buNone/>
            </a:pPr>
            <a:r>
              <a:rPr lang="en-US" sz="2400" dirty="0" smtClean="0">
                <a:latin typeface="Times New Roman" pitchFamily="18" charset="0"/>
                <a:cs typeface="Times New Roman" pitchFamily="18" charset="0"/>
              </a:rPr>
              <a:t>prompt(message, default Text);</a:t>
            </a:r>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2053" name="Picture 5" descr="C:\Users\ASUS\Pictures\Screenshots\PROMPT-1.png"/>
          <p:cNvPicPr>
            <a:picLocks noGrp="1" noChangeAspect="1" noChangeArrowheads="1"/>
          </p:cNvPicPr>
          <p:nvPr>
            <p:ph sz="half" idx="1"/>
          </p:nvPr>
        </p:nvPicPr>
        <p:blipFill>
          <a:blip r:embed="rId2" cstate="print"/>
          <a:srcRect/>
          <a:stretch>
            <a:fillRect/>
          </a:stretch>
        </p:blipFill>
        <p:spPr bwMode="auto">
          <a:xfrm>
            <a:off x="228600" y="1981201"/>
            <a:ext cx="4267200" cy="3017838"/>
          </a:xfrm>
          <a:prstGeom prst="rect">
            <a:avLst/>
          </a:prstGeom>
          <a:noFill/>
        </p:spPr>
      </p:pic>
      <p:pic>
        <p:nvPicPr>
          <p:cNvPr id="2054" name="Picture 6" descr="C:\Users\ASUS\Pictures\Screenshots\PROMPT-2.png"/>
          <p:cNvPicPr>
            <a:picLocks noGrp="1" noChangeAspect="1" noChangeArrowheads="1"/>
          </p:cNvPicPr>
          <p:nvPr>
            <p:ph sz="half" idx="2"/>
          </p:nvPr>
        </p:nvPicPr>
        <p:blipFill>
          <a:blip r:embed="rId3" cstate="print"/>
          <a:srcRect/>
          <a:stretch>
            <a:fillRect/>
          </a:stretch>
        </p:blipFill>
        <p:spPr bwMode="auto">
          <a:xfrm>
            <a:off x="4648200" y="1981201"/>
            <a:ext cx="4038600" cy="301783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3074" name="Picture 2" descr="C:\Users\ASUS\Pictures\Screenshots\PROMPT-3.png"/>
          <p:cNvPicPr>
            <a:picLocks noGrp="1" noChangeAspect="1" noChangeArrowheads="1"/>
          </p:cNvPicPr>
          <p:nvPr>
            <p:ph sz="half" idx="1"/>
          </p:nvPr>
        </p:nvPicPr>
        <p:blipFill>
          <a:blip r:embed="rId2" cstate="print"/>
          <a:srcRect/>
          <a:stretch>
            <a:fillRect/>
          </a:stretch>
        </p:blipFill>
        <p:spPr bwMode="auto">
          <a:xfrm>
            <a:off x="457200" y="1676401"/>
            <a:ext cx="4038600" cy="3322638"/>
          </a:xfrm>
          <a:prstGeom prst="rect">
            <a:avLst/>
          </a:prstGeom>
          <a:noFill/>
        </p:spPr>
      </p:pic>
      <p:pic>
        <p:nvPicPr>
          <p:cNvPr id="3075" name="Picture 3" descr="C:\Users\ASUS\Pictures\Screenshots\PROMPT-4.png"/>
          <p:cNvPicPr>
            <a:picLocks noGrp="1" noChangeAspect="1" noChangeArrowheads="1"/>
          </p:cNvPicPr>
          <p:nvPr>
            <p:ph sz="half" idx="2"/>
          </p:nvPr>
        </p:nvPicPr>
        <p:blipFill>
          <a:blip r:embed="rId3" cstate="print"/>
          <a:srcRect/>
          <a:stretch>
            <a:fillRect/>
          </a:stretch>
        </p:blipFill>
        <p:spPr bwMode="auto">
          <a:xfrm>
            <a:off x="4648200" y="1676401"/>
            <a:ext cx="4038600" cy="33226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Times New Roman" pitchFamily="18" charset="0"/>
                <a:cs typeface="Times New Roman" pitchFamily="18" charset="0"/>
              </a:rPr>
              <a:t>confirm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pPr algn="just"/>
            <a:r>
              <a:rPr lang="en-US" sz="2400" dirty="0" smtClean="0">
                <a:latin typeface="Times New Roman" pitchFamily="18" charset="0"/>
                <a:cs typeface="Times New Roman" pitchFamily="18" charset="0"/>
              </a:rPr>
              <a:t>It is used to confirm a user’s answer to a question. The user must agree before the action is completed.</a:t>
            </a:r>
          </a:p>
          <a:p>
            <a:pPr algn="just"/>
            <a:r>
              <a:rPr lang="en-US" sz="2400" dirty="0" smtClean="0">
                <a:latin typeface="Times New Roman" pitchFamily="18" charset="0"/>
                <a:cs typeface="Times New Roman" pitchFamily="18" charset="0"/>
              </a:rPr>
              <a:t>A question mark will appear in the box with an OK button and a Cancel button. </a:t>
            </a:r>
          </a:p>
          <a:p>
            <a:pPr algn="just"/>
            <a:r>
              <a:rPr lang="en-US" sz="2400" dirty="0" smtClean="0">
                <a:latin typeface="Times New Roman" pitchFamily="18" charset="0"/>
                <a:cs typeface="Times New Roman" pitchFamily="18" charset="0"/>
              </a:rPr>
              <a:t>If the user clicks the OK button, true is returned; if he or she clicks the Cancel button, false is returned.</a:t>
            </a:r>
          </a:p>
          <a:p>
            <a:pPr algn="just"/>
            <a:r>
              <a:rPr lang="en-US" sz="2400" dirty="0" smtClean="0">
                <a:latin typeface="Times New Roman" pitchFamily="18" charset="0"/>
                <a:cs typeface="Times New Roman" pitchFamily="18" charset="0"/>
              </a:rPr>
              <a:t> This method takes only one argument, the question you will ask the user.</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2055" name="Picture 7" descr="C:\Users\ASUS\Pictures\Screenshots\CONFIRM-1.png"/>
          <p:cNvPicPr>
            <a:picLocks noGrp="1" noChangeAspect="1" noChangeArrowheads="1"/>
          </p:cNvPicPr>
          <p:nvPr>
            <p:ph sz="half" idx="1"/>
          </p:nvPr>
        </p:nvPicPr>
        <p:blipFill>
          <a:blip r:embed="rId2" cstate="print"/>
          <a:srcRect/>
          <a:stretch>
            <a:fillRect/>
          </a:stretch>
        </p:blipFill>
        <p:spPr bwMode="auto">
          <a:xfrm>
            <a:off x="457200" y="1905001"/>
            <a:ext cx="4038600" cy="3094038"/>
          </a:xfrm>
          <a:prstGeom prst="rect">
            <a:avLst/>
          </a:prstGeom>
          <a:noFill/>
        </p:spPr>
      </p:pic>
      <p:pic>
        <p:nvPicPr>
          <p:cNvPr id="2056" name="Picture 8" descr="C:\Users\ASUS\Pictures\Screenshots\CONFIRM-2.png"/>
          <p:cNvPicPr>
            <a:picLocks noGrp="1" noChangeAspect="1" noChangeArrowheads="1"/>
          </p:cNvPicPr>
          <p:nvPr>
            <p:ph sz="half" idx="2"/>
          </p:nvPr>
        </p:nvPicPr>
        <p:blipFill>
          <a:blip r:embed="rId3" cstate="print"/>
          <a:srcRect/>
          <a:stretch>
            <a:fillRect/>
          </a:stretch>
        </p:blipFill>
        <p:spPr bwMode="auto">
          <a:xfrm>
            <a:off x="4648200" y="1905001"/>
            <a:ext cx="4038600" cy="309403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CANCEL</a:t>
            </a: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2055" name="Picture 7" descr="C:\Users\ASUS\Pictures\Screenshots\CONFIRM-1.png"/>
          <p:cNvPicPr>
            <a:picLocks noGrp="1" noChangeAspect="1" noChangeArrowheads="1"/>
          </p:cNvPicPr>
          <p:nvPr>
            <p:ph sz="half" idx="1"/>
          </p:nvPr>
        </p:nvPicPr>
        <p:blipFill>
          <a:blip r:embed="rId2" cstate="print"/>
          <a:srcRect/>
          <a:stretch>
            <a:fillRect/>
          </a:stretch>
        </p:blipFill>
        <p:spPr bwMode="auto">
          <a:xfrm>
            <a:off x="457200" y="1905001"/>
            <a:ext cx="4038600" cy="3094038"/>
          </a:xfrm>
          <a:prstGeom prst="rect">
            <a:avLst/>
          </a:prstGeom>
          <a:noFill/>
        </p:spPr>
      </p:pic>
      <p:pic>
        <p:nvPicPr>
          <p:cNvPr id="2056" name="Picture 8" descr="C:\Users\ASUS\Pictures\Screenshots\CONFIRM-2.png"/>
          <p:cNvPicPr>
            <a:picLocks noGrp="1" noChangeAspect="1" noChangeArrowheads="1"/>
          </p:cNvPicPr>
          <p:nvPr>
            <p:ph sz="half" idx="2"/>
          </p:nvPr>
        </p:nvPicPr>
        <p:blipFill>
          <a:blip r:embed="rId3" cstate="print"/>
          <a:srcRect/>
          <a:stretch>
            <a:fillRect/>
          </a:stretch>
        </p:blipFill>
        <p:spPr bwMode="auto">
          <a:xfrm>
            <a:off x="4648200" y="1905001"/>
            <a:ext cx="4038600" cy="309403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OK</a:t>
            </a: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3074" name="Picture 2" descr="C:\Users\ASUS\Pictures\Screenshots\PROMPT-3.png"/>
          <p:cNvPicPr>
            <a:picLocks noGrp="1" noChangeAspect="1" noChangeArrowheads="1"/>
          </p:cNvPicPr>
          <p:nvPr>
            <p:ph sz="half" idx="1"/>
          </p:nvPr>
        </p:nvPicPr>
        <p:blipFill>
          <a:blip r:embed="rId2" cstate="print"/>
          <a:srcRect/>
          <a:stretch>
            <a:fillRect/>
          </a:stretch>
        </p:blipFill>
        <p:spPr bwMode="auto">
          <a:xfrm>
            <a:off x="457200" y="1676401"/>
            <a:ext cx="4038600" cy="3322638"/>
          </a:xfrm>
          <a:prstGeom prst="rect">
            <a:avLst/>
          </a:prstGeom>
          <a:noFill/>
        </p:spPr>
      </p:pic>
      <p:pic>
        <p:nvPicPr>
          <p:cNvPr id="3076" name="Picture 4" descr="C:\Users\ASUS\Pictures\Screenshots\CONFIRM-3.png"/>
          <p:cNvPicPr>
            <a:picLocks noGrp="1" noChangeAspect="1" noChangeArrowheads="1"/>
          </p:cNvPicPr>
          <p:nvPr>
            <p:ph sz="half" idx="2"/>
          </p:nvPr>
        </p:nvPicPr>
        <p:blipFill>
          <a:blip r:embed="rId3" cstate="print"/>
          <a:srcRect/>
          <a:stretch>
            <a:fillRect/>
          </a:stretch>
        </p:blipFill>
        <p:spPr bwMode="auto">
          <a:xfrm>
            <a:off x="4648200" y="1676401"/>
            <a:ext cx="4038600" cy="332263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DATA TYPE CONVERSION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Autofit/>
          </a:bodyPr>
          <a:lstStyle/>
          <a:p>
            <a:r>
              <a:rPr lang="en-US" sz="2400" dirty="0" smtClean="0">
                <a:latin typeface="Times New Roman" pitchFamily="18" charset="0"/>
                <a:cs typeface="Times New Roman" pitchFamily="18" charset="0"/>
              </a:rPr>
              <a:t>JavaScript automatically converts values</a:t>
            </a:r>
          </a:p>
          <a:p>
            <a:r>
              <a:rPr lang="en-US" sz="2400" dirty="0" smtClean="0">
                <a:latin typeface="Times New Roman" pitchFamily="18" charset="0"/>
                <a:cs typeface="Times New Roman" pitchFamily="18" charset="0"/>
              </a:rPr>
              <a:t>when it assigns values to a variable or evaluates an expression. If data types are mixed (i.e., a number is compared with a string, a Boolean is compared with a number, a string is compared with a Boolean), JavaScript must decide how to handle the expression.</a:t>
            </a:r>
          </a:p>
          <a:p>
            <a:r>
              <a:rPr lang="en-US" sz="2400" dirty="0" smtClean="0">
                <a:latin typeface="Times New Roman" pitchFamily="18" charset="0"/>
                <a:cs typeface="Times New Roman" pitchFamily="18" charset="0"/>
              </a:rPr>
              <a:t> Most of the time, letting JavaScript handle the data works fine, but there are times when you want to force a conversion of one type to another.</a:t>
            </a:r>
          </a:p>
          <a:p>
            <a:r>
              <a:rPr lang="en-US" sz="2400" dirty="0" smtClean="0">
                <a:latin typeface="Times New Roman" pitchFamily="18" charset="0"/>
                <a:cs typeface="Times New Roman" pitchFamily="18" charset="0"/>
              </a:rPr>
              <a:t>JavaScript provides three functions to convert the primitive data types. They are:</a:t>
            </a:r>
          </a:p>
          <a:p>
            <a:r>
              <a:rPr lang="en-US" sz="2400" dirty="0" smtClean="0">
                <a:latin typeface="Times New Roman" pitchFamily="18" charset="0"/>
                <a:cs typeface="Times New Roman" pitchFamily="18" charset="0"/>
              </a:rPr>
              <a:t>String ()</a:t>
            </a:r>
          </a:p>
          <a:p>
            <a:r>
              <a:rPr lang="en-US" sz="2400" dirty="0" smtClean="0">
                <a:latin typeface="Times New Roman" pitchFamily="18" charset="0"/>
                <a:cs typeface="Times New Roman" pitchFamily="18" charset="0"/>
              </a:rPr>
              <a:t>Number ()</a:t>
            </a:r>
          </a:p>
          <a:p>
            <a:r>
              <a:rPr lang="en-US" sz="2400" dirty="0" smtClean="0">
                <a:latin typeface="Times New Roman" pitchFamily="18" charset="0"/>
                <a:cs typeface="Times New Roman" pitchFamily="18" charset="0"/>
              </a:rPr>
              <a:t>Boolean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sz="2800" b="1" dirty="0" err="1" smtClean="0">
                <a:latin typeface="Times New Roman" pitchFamily="18" charset="0"/>
                <a:cs typeface="Times New Roman" pitchFamily="18" charset="0"/>
              </a:rPr>
              <a:t>parseInt</a:t>
            </a:r>
            <a:r>
              <a:rPr lang="en-US" sz="2800" b="1" dirty="0" smtClean="0">
                <a:latin typeface="Times New Roman" pitchFamily="18" charset="0"/>
                <a:cs typeface="Times New Roman" pitchFamily="18" charset="0"/>
              </a:rPr>
              <a:t>() Function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15000"/>
          </a:xfrm>
        </p:spPr>
        <p:txBody>
          <a:bodyPr>
            <a:normAutofit/>
          </a:bodyPr>
          <a:lstStyle/>
          <a:p>
            <a:pPr algn="just"/>
            <a:r>
              <a:rPr lang="en-US" sz="2400" dirty="0" smtClean="0">
                <a:latin typeface="Times New Roman" pitchFamily="18" charset="0"/>
                <a:cs typeface="Times New Roman" pitchFamily="18" charset="0"/>
              </a:rPr>
              <a:t>This function converts a string to a number. </a:t>
            </a:r>
          </a:p>
          <a:p>
            <a:pPr algn="just"/>
            <a:r>
              <a:rPr lang="en-US" sz="2400" dirty="0" smtClean="0">
                <a:latin typeface="Times New Roman" pitchFamily="18" charset="0"/>
                <a:cs typeface="Times New Roman" pitchFamily="18" charset="0"/>
              </a:rPr>
              <a:t>It starts parsing at the beginning of the string and returns all integers until it reaches a non-integer and then stops parsing.</a:t>
            </a:r>
          </a:p>
          <a:p>
            <a:pPr algn="just"/>
            <a:r>
              <a:rPr lang="en-US" sz="2400" dirty="0" smtClean="0">
                <a:latin typeface="Times New Roman" pitchFamily="18" charset="0"/>
                <a:cs typeface="Times New Roman" pitchFamily="18" charset="0"/>
              </a:rPr>
              <a:t> If the string doesn’t begin with an integer, </a:t>
            </a:r>
            <a:r>
              <a:rPr lang="en-US" sz="2400" i="1" dirty="0" err="1" smtClean="0">
                <a:latin typeface="Times New Roman" pitchFamily="18" charset="0"/>
                <a:cs typeface="Times New Roman" pitchFamily="18" charset="0"/>
              </a:rPr>
              <a:t>NaN</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(not a number) is returned.</a:t>
            </a:r>
          </a:p>
          <a:p>
            <a:pPr algn="just"/>
            <a:r>
              <a:rPr lang="en-US" sz="2400" dirty="0" smtClean="0">
                <a:latin typeface="Times New Roman" pitchFamily="18" charset="0"/>
                <a:cs typeface="Times New Roman" pitchFamily="18" charset="0"/>
              </a:rPr>
              <a:t>However, if the string begins with a leading 0x or 0X or a leading 0, then JavaScript assumes you want the 0x to represent the beginning of a hex value and a single 0 to represent the start of an octal value. </a:t>
            </a:r>
          </a:p>
          <a:p>
            <a:pPr algn="just"/>
            <a:r>
              <a:rPr lang="en-US" sz="2400" dirty="0" smtClean="0">
                <a:latin typeface="Times New Roman" pitchFamily="18" charset="0"/>
                <a:cs typeface="Times New Roman" pitchFamily="18" charset="0"/>
              </a:rPr>
              <a:t>In the two-argument format, the first argument to </a:t>
            </a:r>
            <a:r>
              <a:rPr lang="en-US" sz="2400" dirty="0" err="1" smtClean="0">
                <a:latin typeface="Times New Roman" pitchFamily="18" charset="0"/>
                <a:cs typeface="Times New Roman" pitchFamily="18" charset="0"/>
              </a:rPr>
              <a:t>parseInt</a:t>
            </a:r>
            <a:r>
              <a:rPr lang="en-US" sz="2400" dirty="0" smtClean="0">
                <a:latin typeface="Times New Roman" pitchFamily="18" charset="0"/>
                <a:cs typeface="Times New Roman" pitchFamily="18" charset="0"/>
              </a:rPr>
              <a:t>() is a string containing a number base (radix)</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ranging from 2 to 36. The default is base 10.</a:t>
            </a:r>
          </a:p>
          <a:p>
            <a:r>
              <a:rPr lang="en-US" sz="2400" dirty="0" err="1" smtClean="0">
                <a:latin typeface="Times New Roman" pitchFamily="18" charset="0"/>
                <a:cs typeface="Times New Roman" pitchFamily="18" charset="0"/>
              </a:rPr>
              <a:t>parseInt</a:t>
            </a:r>
            <a:r>
              <a:rPr lang="en-US" sz="2400" dirty="0" smtClean="0">
                <a:latin typeface="Times New Roman" pitchFamily="18" charset="0"/>
                <a:cs typeface="Times New Roman" pitchFamily="18" charset="0"/>
              </a:rPr>
              <a:t>(String, </a:t>
            </a:r>
            <a:r>
              <a:rPr lang="en-US" sz="2400" dirty="0" err="1" smtClean="0">
                <a:latin typeface="Times New Roman" pitchFamily="18" charset="0"/>
                <a:cs typeface="Times New Roman" pitchFamily="18" charset="0"/>
              </a:rPr>
              <a:t>NumberBase</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Default base is 10</a:t>
            </a:r>
          </a:p>
          <a:p>
            <a:r>
              <a:rPr lang="en-US" sz="2400" dirty="0" err="1" smtClean="0">
                <a:latin typeface="Times New Roman" pitchFamily="18" charset="0"/>
                <a:cs typeface="Times New Roman" pitchFamily="18" charset="0"/>
              </a:rPr>
              <a:t>parseInt</a:t>
            </a:r>
            <a:r>
              <a:rPr lang="en-US" sz="2400" dirty="0" smtClean="0">
                <a:latin typeface="Times New Roman" pitchFamily="18" charset="0"/>
                <a:cs typeface="Times New Roman" pitchFamily="18" charset="0"/>
              </a:rPr>
              <a:t>(String);</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err="1" smtClean="0">
                <a:latin typeface="Times New Roman" pitchFamily="18" charset="0"/>
                <a:cs typeface="Times New Roman" pitchFamily="18" charset="0"/>
              </a:rPr>
              <a:t>parseFloat</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parseFloat</a:t>
            </a:r>
            <a:r>
              <a:rPr lang="en-US" sz="2400" dirty="0" smtClean="0">
                <a:latin typeface="Times New Roman" pitchFamily="18" charset="0"/>
                <a:cs typeface="Times New Roman" pitchFamily="18" charset="0"/>
              </a:rPr>
              <a:t>() function is just like the </a:t>
            </a:r>
            <a:r>
              <a:rPr lang="en-US" sz="2400" dirty="0" err="1" smtClean="0">
                <a:latin typeface="Times New Roman" pitchFamily="18" charset="0"/>
                <a:cs typeface="Times New Roman" pitchFamily="18" charset="0"/>
              </a:rPr>
              <a:t>parseInt</a:t>
            </a:r>
            <a:r>
              <a:rPr lang="en-US" sz="2400" dirty="0" smtClean="0">
                <a:latin typeface="Times New Roman" pitchFamily="18" charset="0"/>
                <a:cs typeface="Times New Roman" pitchFamily="18" charset="0"/>
              </a:rPr>
              <a:t>() function except that it returns a floating- point number.</a:t>
            </a:r>
          </a:p>
          <a:p>
            <a:pPr algn="just"/>
            <a:r>
              <a:rPr lang="en-US" sz="2400" dirty="0" smtClean="0">
                <a:latin typeface="Times New Roman" pitchFamily="18" charset="0"/>
                <a:cs typeface="Times New Roman" pitchFamily="18" charset="0"/>
              </a:rPr>
              <a:t>If the string being parsed does not start with a number, </a:t>
            </a:r>
            <a:r>
              <a:rPr lang="en-US" sz="2400" i="1" dirty="0" err="1" smtClean="0">
                <a:latin typeface="Times New Roman" pitchFamily="18" charset="0"/>
                <a:cs typeface="Times New Roman" pitchFamily="18" charset="0"/>
              </a:rPr>
              <a:t>NaN</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(not a number) is returned.</a:t>
            </a:r>
          </a:p>
          <a:p>
            <a:pPr algn="just"/>
            <a:r>
              <a:rPr lang="en-US" sz="2400" dirty="0" err="1" smtClean="0">
                <a:latin typeface="Times New Roman" pitchFamily="18" charset="0"/>
                <a:cs typeface="Times New Roman" pitchFamily="18" charset="0"/>
              </a:rPr>
              <a:t>parseFloat</a:t>
            </a:r>
            <a:r>
              <a:rPr lang="en-US" sz="2400" dirty="0" smtClean="0">
                <a:latin typeface="Times New Roman" pitchFamily="18" charset="0"/>
                <a:cs typeface="Times New Roman" pitchFamily="18" charset="0"/>
              </a:rPr>
              <a:t>(String);</a:t>
            </a:r>
          </a:p>
          <a:p>
            <a:pPr algn="just"/>
            <a:endParaRPr lang="en-US" sz="2400" dirty="0" smtClean="0">
              <a:latin typeface="Times New Roman" pitchFamily="18" charset="0"/>
              <a:cs typeface="Times New Roman" pitchFamily="18" charset="0"/>
            </a:endParaRPr>
          </a:p>
          <a:p>
            <a:endParaRPr lang="en-US" dirty="0" smtClean="0"/>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algn="just">
              <a:buNone/>
            </a:pPr>
            <a:r>
              <a:rPr lang="en-US" sz="2400" b="1" dirty="0" smtClean="0">
                <a:latin typeface="Times New Roman" pitchFamily="18" charset="0"/>
                <a:cs typeface="Times New Roman" pitchFamily="18" charset="0"/>
              </a:rPr>
              <a:t>     Limitations of </a:t>
            </a:r>
            <a:r>
              <a:rPr lang="en-US" sz="2400" b="1" dirty="0" err="1" smtClean="0">
                <a:latin typeface="Times New Roman" pitchFamily="18" charset="0"/>
                <a:cs typeface="Times New Roman" pitchFamily="18" charset="0"/>
              </a:rPr>
              <a:t>Javascript</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Client-side JavaScript does not allow the reading or writing of files. This has been kept for security reason. </a:t>
            </a:r>
          </a:p>
          <a:p>
            <a:pPr algn="just"/>
            <a:r>
              <a:rPr lang="en-US" sz="2400" dirty="0" smtClean="0">
                <a:latin typeface="Times New Roman" pitchFamily="18" charset="0"/>
                <a:cs typeface="Times New Roman" pitchFamily="18" charset="0"/>
              </a:rPr>
              <a:t>JavaScript cannot be used for networking applications because there is no such support available. </a:t>
            </a:r>
          </a:p>
          <a:p>
            <a:pPr algn="just"/>
            <a:r>
              <a:rPr lang="en-US" sz="2400" dirty="0" smtClean="0">
                <a:latin typeface="Times New Roman" pitchFamily="18" charset="0"/>
                <a:cs typeface="Times New Roman" pitchFamily="18" charset="0"/>
              </a:rPr>
              <a:t>JavaScript doesn't have any multithreading or multiprocessor capabilities. </a:t>
            </a:r>
          </a:p>
          <a:p>
            <a:endParaRPr lang="en-US" dirty="0"/>
          </a:p>
        </p:txBody>
      </p:sp>
      <p:sp>
        <p:nvSpPr>
          <p:cNvPr id="4" name="Date Placeholder 3"/>
          <p:cNvSpPr>
            <a:spLocks noGrp="1"/>
          </p:cNvSpPr>
          <p:nvPr>
            <p:ph type="dt" sz="half" idx="10"/>
          </p:nvPr>
        </p:nvSpPr>
        <p:spPr/>
        <p:txBody>
          <a:bodyPr/>
          <a:lstStyle/>
          <a:p>
            <a:fld id="{245AA46B-B394-4092-9F93-DAC9A1620E35}"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err="1" smtClean="0">
                <a:latin typeface="Times New Roman" pitchFamily="18" charset="0"/>
                <a:cs typeface="Times New Roman" pitchFamily="18" charset="0"/>
              </a:rPr>
              <a:t>eval</a:t>
            </a:r>
            <a:r>
              <a:rPr lang="en-US" sz="2800" b="1" dirty="0" smtClean="0">
                <a:latin typeface="Times New Roman" pitchFamily="18" charset="0"/>
                <a:cs typeface="Times New Roman" pitchFamily="18" charset="0"/>
              </a:rPr>
              <a:t>() function</a:t>
            </a:r>
            <a:endParaRPr lang="en-US" sz="2800" b="1" dirty="0"/>
          </a:p>
        </p:txBody>
      </p:sp>
      <p:sp>
        <p:nvSpPr>
          <p:cNvPr id="3" name="Content Placeholder 2"/>
          <p:cNvSpPr>
            <a:spLocks noGrp="1"/>
          </p:cNvSpPr>
          <p:nvPr>
            <p:ph idx="1"/>
          </p:nvPr>
        </p:nvSpPr>
        <p:spPr>
          <a:xfrm>
            <a:off x="457200" y="914400"/>
            <a:ext cx="8229600" cy="5486400"/>
          </a:xfrm>
        </p:spPr>
        <p:txBody>
          <a:bodyPr/>
          <a:lstStyle/>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eval</a:t>
            </a:r>
            <a:r>
              <a:rPr lang="en-US" sz="2400" dirty="0" smtClean="0">
                <a:latin typeface="Times New Roman" pitchFamily="18" charset="0"/>
                <a:cs typeface="Times New Roman" pitchFamily="18" charset="0"/>
              </a:rPr>
              <a:t>() function evaluates a string as a JavaScript expression, returning the result of the execution.</a:t>
            </a:r>
          </a:p>
          <a:p>
            <a:pPr algn="just"/>
            <a:r>
              <a:rPr lang="en-US" sz="2400" dirty="0" smtClean="0">
                <a:latin typeface="Times New Roman" pitchFamily="18" charset="0"/>
                <a:cs typeface="Times New Roman" pitchFamily="18" charset="0"/>
              </a:rPr>
              <a:t>If there is no result, undefined is returned.</a:t>
            </a:r>
          </a:p>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eval</a:t>
            </a:r>
            <a:r>
              <a:rPr lang="en-US" sz="2400" dirty="0" smtClean="0">
                <a:latin typeface="Times New Roman" pitchFamily="18" charset="0"/>
                <a:cs typeface="Times New Roman" pitchFamily="18" charset="0"/>
              </a:rPr>
              <a:t>() function takes a primitive string as its argument, not a String object. </a:t>
            </a:r>
          </a:p>
          <a:p>
            <a:pPr algn="just"/>
            <a:r>
              <a:rPr lang="en-US" sz="2400" dirty="0" smtClean="0">
                <a:latin typeface="Times New Roman" pitchFamily="18" charset="0"/>
                <a:cs typeface="Times New Roman" pitchFamily="18" charset="0"/>
              </a:rPr>
              <a:t>If a String object is used, it will be returned as is.</a:t>
            </a:r>
          </a:p>
          <a:p>
            <a:pPr algn="just"/>
            <a:r>
              <a:rPr lang="en-US" sz="2400" b="1" dirty="0" smtClean="0">
                <a:latin typeface="Times New Roman" pitchFamily="18" charset="0"/>
                <a:cs typeface="Times New Roman" pitchFamily="18" charset="0"/>
              </a:rPr>
              <a:t>Syntax:</a:t>
            </a:r>
          </a:p>
          <a:p>
            <a:pPr algn="just">
              <a:buNone/>
            </a:pPr>
            <a:r>
              <a:rPr lang="en-US" sz="2400" dirty="0" err="1" smtClean="0">
                <a:latin typeface="Times New Roman" pitchFamily="18" charset="0"/>
                <a:cs typeface="Times New Roman" pitchFamily="18" charset="0"/>
              </a:rPr>
              <a:t>eval</a:t>
            </a:r>
            <a:r>
              <a:rPr lang="en-US" sz="2400" dirty="0" smtClean="0">
                <a:latin typeface="Times New Roman" pitchFamily="18" charset="0"/>
                <a:cs typeface="Times New Roman" pitchFamily="18" charset="0"/>
              </a:rPr>
              <a:t>(String);</a:t>
            </a:r>
          </a:p>
          <a:p>
            <a:pPr algn="just">
              <a:buNone/>
            </a:pPr>
            <a:r>
              <a:rPr lang="en-US" sz="2400" dirty="0" smtClean="0">
                <a:latin typeface="Times New Roman" pitchFamily="18" charset="0"/>
                <a:cs typeface="Times New Roman" pitchFamily="18" charset="0"/>
              </a:rPr>
              <a:t>Ex: </a:t>
            </a:r>
            <a:r>
              <a:rPr lang="en-US" sz="2400" dirty="0" err="1" smtClean="0">
                <a:latin typeface="Times New Roman" pitchFamily="18" charset="0"/>
                <a:cs typeface="Times New Roman" pitchFamily="18" charset="0"/>
              </a:rPr>
              <a:t>eval</a:t>
            </a:r>
            <a:r>
              <a:rPr lang="en-US" sz="2400" dirty="0" smtClean="0">
                <a:latin typeface="Times New Roman" pitchFamily="18" charset="0"/>
                <a:cs typeface="Times New Roman" pitchFamily="18" charset="0"/>
              </a:rPr>
              <a:t>("(5+4) / 3");</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Times New Roman" pitchFamily="18" charset="0"/>
                <a:cs typeface="Times New Roman" pitchFamily="18" charset="0"/>
              </a:rPr>
              <a:t>CLASS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algn="just"/>
            <a:r>
              <a:rPr lang="en-US" sz="3800" dirty="0" smtClean="0">
                <a:latin typeface="Times New Roman" pitchFamily="18" charset="0"/>
                <a:cs typeface="Times New Roman" pitchFamily="18" charset="0"/>
              </a:rPr>
              <a:t>A class is a template or blueprint that describes the properties and behavior of all objects that belong to that specific class .</a:t>
            </a:r>
          </a:p>
          <a:p>
            <a:pPr algn="just"/>
            <a:r>
              <a:rPr lang="en-US" sz="3800" dirty="0" smtClean="0">
                <a:latin typeface="Times New Roman" pitchFamily="18" charset="0"/>
                <a:cs typeface="Times New Roman" pitchFamily="18" charset="0"/>
              </a:rPr>
              <a:t>It doesn’t have a </a:t>
            </a:r>
            <a:r>
              <a:rPr lang="en-US" sz="3800" i="1" dirty="0" smtClean="0">
                <a:latin typeface="Times New Roman" pitchFamily="18" charset="0"/>
                <a:cs typeface="Times New Roman" pitchFamily="18" charset="0"/>
              </a:rPr>
              <a:t>class </a:t>
            </a:r>
            <a:r>
              <a:rPr lang="en-US" sz="3800" dirty="0" smtClean="0">
                <a:latin typeface="Times New Roman" pitchFamily="18" charset="0"/>
                <a:cs typeface="Times New Roman" pitchFamily="18" charset="0"/>
              </a:rPr>
              <a:t>keyword.</a:t>
            </a:r>
          </a:p>
          <a:p>
            <a:pPr algn="just"/>
            <a:r>
              <a:rPr lang="en-US" sz="3800" dirty="0" smtClean="0">
                <a:latin typeface="Times New Roman" pitchFamily="18" charset="0"/>
                <a:cs typeface="Times New Roman" pitchFamily="18" charset="0"/>
              </a:rPr>
              <a:t>A new JavaScript class is defined by creating a simple function. The name of the function will serve as the class name for an object, and the function will define its properties and methods; it serves as a blueprint or prototype of the object. </a:t>
            </a:r>
          </a:p>
          <a:p>
            <a:r>
              <a:rPr lang="en-US" sz="3800" dirty="0" smtClean="0">
                <a:latin typeface="Times New Roman" pitchFamily="18" charset="0"/>
                <a:cs typeface="Times New Roman" pitchFamily="18" charset="0"/>
              </a:rPr>
              <a:t>When the function is called with the </a:t>
            </a:r>
            <a:r>
              <a:rPr lang="en-US" sz="3800" i="1" dirty="0" smtClean="0">
                <a:latin typeface="Times New Roman" pitchFamily="18" charset="0"/>
                <a:cs typeface="Times New Roman" pitchFamily="18" charset="0"/>
              </a:rPr>
              <a:t>new </a:t>
            </a:r>
            <a:r>
              <a:rPr lang="en-US" sz="3800" dirty="0" smtClean="0">
                <a:latin typeface="Times New Roman" pitchFamily="18" charset="0"/>
                <a:cs typeface="Times New Roman" pitchFamily="18" charset="0"/>
              </a:rPr>
              <a:t>keyword, it acts as a constructor; that is, it builds the new object and then returns a reference to it. </a:t>
            </a:r>
          </a:p>
          <a:p>
            <a:r>
              <a:rPr lang="en-US" sz="3800" dirty="0" smtClean="0">
                <a:latin typeface="Times New Roman" pitchFamily="18" charset="0"/>
                <a:cs typeface="Times New Roman" pitchFamily="18" charset="0"/>
              </a:rPr>
              <a:t>Only the name of the method is assigned to a property, i.e., a reference to the function’s definition. There are no parentheses following the name.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this Pointer</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lstStyle/>
          <a:p>
            <a:pPr algn="just"/>
            <a:r>
              <a:rPr lang="en-US" sz="2400" i="1"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is initialized to point to this newly created object. </a:t>
            </a:r>
          </a:p>
          <a:p>
            <a:pPr algn="just"/>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keyword is a sort of shorthand reference that keeps track of the current object. </a:t>
            </a:r>
          </a:p>
          <a:p>
            <a:pPr algn="just"/>
            <a:r>
              <a:rPr lang="en-US" sz="2400" dirty="0" smtClean="0">
                <a:latin typeface="Times New Roman" pitchFamily="18" charset="0"/>
                <a:cs typeface="Times New Roman" pitchFamily="18" charset="0"/>
              </a:rPr>
              <a:t>When a function is used as a constructor, the </a:t>
            </a:r>
            <a:r>
              <a:rPr lang="en-US" sz="2400" i="1"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keyword is used to set the properties for the object that was just created.</a:t>
            </a:r>
          </a:p>
          <a:p>
            <a:r>
              <a:rPr lang="en-US" sz="2400" dirty="0" smtClean="0">
                <a:latin typeface="Times New Roman" pitchFamily="18" charset="0"/>
                <a:cs typeface="Times New Roman" pitchFamily="18" charset="0"/>
              </a:rPr>
              <a:t>In a function definition, this refers to the "owner" of the function.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Object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305800" cy="5715000"/>
          </a:xfrm>
        </p:spPr>
        <p:txBody>
          <a:bodyPr>
            <a:normAutofit fontScale="25000" lnSpcReduction="20000"/>
          </a:bodyPr>
          <a:lstStyle/>
          <a:p>
            <a:pPr algn="just"/>
            <a:r>
              <a:rPr lang="en-US" sz="9600" dirty="0" smtClean="0">
                <a:latin typeface="Times New Roman" pitchFamily="18" charset="0"/>
                <a:cs typeface="Times New Roman" pitchFamily="18" charset="0"/>
              </a:rPr>
              <a:t>JavaScript is called an object-based language because it doesn’t technically meet the criteria of the more heavy-duty languages, but it certainly behaves as an object-oriented language. </a:t>
            </a:r>
          </a:p>
          <a:p>
            <a:pPr algn="just"/>
            <a:r>
              <a:rPr lang="en-US" sz="9600" dirty="0" smtClean="0">
                <a:latin typeface="Times New Roman" pitchFamily="18" charset="0"/>
                <a:cs typeface="Times New Roman" pitchFamily="18" charset="0"/>
              </a:rPr>
              <a:t>Objects are composite data types. </a:t>
            </a:r>
          </a:p>
          <a:p>
            <a:pPr algn="just"/>
            <a:r>
              <a:rPr lang="en-US" sz="9600" dirty="0" smtClean="0">
                <a:latin typeface="Times New Roman" pitchFamily="18" charset="0"/>
                <a:cs typeface="Times New Roman" pitchFamily="18" charset="0"/>
              </a:rPr>
              <a:t>JavaScript can represent data such as a string or a number as an object, and it lets you create your own objects. </a:t>
            </a:r>
          </a:p>
          <a:p>
            <a:r>
              <a:rPr lang="en-US" sz="9600" dirty="0" smtClean="0">
                <a:latin typeface="Times New Roman" pitchFamily="18" charset="0"/>
                <a:cs typeface="Times New Roman" pitchFamily="18" charset="0"/>
              </a:rPr>
              <a:t>Windows and buttons, forms and images, links and anchors are all objects. </a:t>
            </a:r>
          </a:p>
          <a:p>
            <a:r>
              <a:rPr lang="en-US" sz="9600" dirty="0" smtClean="0">
                <a:latin typeface="Times New Roman" pitchFamily="18" charset="0"/>
                <a:cs typeface="Times New Roman" pitchFamily="18" charset="0"/>
              </a:rPr>
              <a:t>The object is made up of a collection of properties or attributes. </a:t>
            </a:r>
          </a:p>
          <a:p>
            <a:r>
              <a:rPr lang="en-US" sz="9600" dirty="0" smtClean="0">
                <a:latin typeface="Times New Roman" pitchFamily="18" charset="0"/>
                <a:cs typeface="Times New Roman" pitchFamily="18" charset="0"/>
              </a:rPr>
              <a:t>JavaScript supports several types of objects, as follows:</a:t>
            </a:r>
          </a:p>
          <a:p>
            <a:pPr>
              <a:buNone/>
            </a:pP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9600" b="1" dirty="0" smtClean="0">
                <a:latin typeface="Times New Roman" pitchFamily="18" charset="0"/>
                <a:cs typeface="Times New Roman" pitchFamily="18" charset="0"/>
              </a:rPr>
              <a:t>1. User-defined objects defined by the programmer.</a:t>
            </a:r>
            <a:br>
              <a:rPr lang="en-US" sz="9600" b="1" dirty="0" smtClean="0">
                <a:latin typeface="Times New Roman" pitchFamily="18" charset="0"/>
                <a:cs typeface="Times New Roman" pitchFamily="18" charset="0"/>
              </a:rPr>
            </a:br>
            <a:r>
              <a:rPr lang="en-US" sz="9600" b="1" dirty="0" smtClean="0">
                <a:latin typeface="Times New Roman" pitchFamily="18" charset="0"/>
                <a:cs typeface="Times New Roman" pitchFamily="18" charset="0"/>
              </a:rPr>
              <a:t>2. Core or built-in objects, such as Array, Date, String, and Number ( “JavaScript Core Objects”).</a:t>
            </a:r>
            <a:br>
              <a:rPr lang="en-US" sz="9600" b="1" dirty="0" smtClean="0">
                <a:latin typeface="Times New Roman" pitchFamily="18" charset="0"/>
                <a:cs typeface="Times New Roman" pitchFamily="18" charset="0"/>
              </a:rPr>
            </a:br>
            <a:r>
              <a:rPr lang="en-US" sz="9600" b="1" dirty="0" smtClean="0">
                <a:latin typeface="Times New Roman" pitchFamily="18" charset="0"/>
                <a:cs typeface="Times New Roman" pitchFamily="18" charset="0"/>
              </a:rPr>
              <a:t>3. Browser objects, the BOM.</a:t>
            </a:r>
            <a:br>
              <a:rPr lang="en-US" sz="9600" b="1" dirty="0" smtClean="0">
                <a:latin typeface="Times New Roman" pitchFamily="18" charset="0"/>
                <a:cs typeface="Times New Roman" pitchFamily="18" charset="0"/>
              </a:rPr>
            </a:br>
            <a:r>
              <a:rPr lang="en-US" sz="9600" b="1" dirty="0" smtClean="0">
                <a:latin typeface="Times New Roman" pitchFamily="18" charset="0"/>
                <a:cs typeface="Times New Roman" pitchFamily="18" charset="0"/>
              </a:rPr>
              <a:t>4. The Document objects, the DOM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Times New Roman" pitchFamily="18" charset="0"/>
                <a:cs typeface="Times New Roman" pitchFamily="18" charset="0"/>
              </a:rPr>
              <a:t>Constructor</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10200"/>
          </a:xfrm>
        </p:spPr>
        <p:txBody>
          <a:bodyPr>
            <a:normAutofit fontScale="25000" lnSpcReduction="20000"/>
          </a:bodyPr>
          <a:lstStyle/>
          <a:p>
            <a:pPr algn="just"/>
            <a:r>
              <a:rPr lang="en-US" sz="9600" dirty="0" smtClean="0">
                <a:latin typeface="Times New Roman" pitchFamily="18" charset="0"/>
                <a:cs typeface="Times New Roman" pitchFamily="18" charset="0"/>
              </a:rPr>
              <a:t>A </a:t>
            </a:r>
            <a:r>
              <a:rPr lang="en-US" sz="9600" b="1" dirty="0" smtClean="0">
                <a:latin typeface="Times New Roman" pitchFamily="18" charset="0"/>
                <a:cs typeface="Times New Roman" pitchFamily="18" charset="0"/>
              </a:rPr>
              <a:t>constructor </a:t>
            </a:r>
            <a:r>
              <a:rPr lang="en-US" sz="9600" dirty="0" smtClean="0">
                <a:latin typeface="Times New Roman" pitchFamily="18" charset="0"/>
                <a:cs typeface="Times New Roman" pitchFamily="18" charset="0"/>
              </a:rPr>
              <a:t>is a special kind of function that creates the blueprint for an object. </a:t>
            </a:r>
          </a:p>
          <a:p>
            <a:pPr algn="just"/>
            <a:r>
              <a:rPr lang="en-US" sz="9600" dirty="0" smtClean="0">
                <a:latin typeface="Times New Roman" pitchFamily="18" charset="0"/>
                <a:cs typeface="Times New Roman" pitchFamily="18" charset="0"/>
              </a:rPr>
              <a:t>The </a:t>
            </a:r>
            <a:r>
              <a:rPr lang="en-US" sz="9600" i="1" dirty="0" smtClean="0">
                <a:latin typeface="Times New Roman" pitchFamily="18" charset="0"/>
                <a:cs typeface="Times New Roman" pitchFamily="18" charset="0"/>
              </a:rPr>
              <a:t>new </a:t>
            </a:r>
            <a:r>
              <a:rPr lang="en-US" sz="9600" dirty="0" smtClean="0">
                <a:latin typeface="Times New Roman" pitchFamily="18" charset="0"/>
                <a:cs typeface="Times New Roman" pitchFamily="18" charset="0"/>
              </a:rPr>
              <a:t>keyword precedes the name of the constructor that will be used to create the object. By convention, constructor names start with a capital letter to distinguish them from ordinary functions. </a:t>
            </a:r>
          </a:p>
          <a:p>
            <a:pPr algn="just"/>
            <a:r>
              <a:rPr lang="en-US" sz="9600" dirty="0" smtClean="0">
                <a:latin typeface="Times New Roman" pitchFamily="18" charset="0"/>
                <a:cs typeface="Times New Roman" pitchFamily="18" charset="0"/>
              </a:rPr>
              <a:t>The </a:t>
            </a:r>
            <a:r>
              <a:rPr lang="en-US" sz="9600" i="1" dirty="0" smtClean="0">
                <a:latin typeface="Times New Roman" pitchFamily="18" charset="0"/>
                <a:cs typeface="Times New Roman" pitchFamily="18" charset="0"/>
              </a:rPr>
              <a:t>new </a:t>
            </a:r>
            <a:r>
              <a:rPr lang="en-US" sz="9600" dirty="0" smtClean="0">
                <a:latin typeface="Times New Roman" pitchFamily="18" charset="0"/>
                <a:cs typeface="Times New Roman" pitchFamily="18" charset="0"/>
              </a:rPr>
              <a:t>operator is used to create an instance of an object. </a:t>
            </a:r>
          </a:p>
          <a:p>
            <a:pPr algn="just"/>
            <a:r>
              <a:rPr lang="en-US" sz="9600" dirty="0" smtClean="0">
                <a:latin typeface="Times New Roman" pitchFamily="18" charset="0"/>
                <a:cs typeface="Times New Roman" pitchFamily="18" charset="0"/>
              </a:rPr>
              <a:t>To create an object, the </a:t>
            </a:r>
            <a:r>
              <a:rPr lang="en-US" sz="9600" i="1" dirty="0" smtClean="0">
                <a:latin typeface="Times New Roman" pitchFamily="18" charset="0"/>
                <a:cs typeface="Times New Roman" pitchFamily="18" charset="0"/>
              </a:rPr>
              <a:t>new </a:t>
            </a:r>
            <a:r>
              <a:rPr lang="en-US" sz="9600" dirty="0" smtClean="0">
                <a:latin typeface="Times New Roman" pitchFamily="18" charset="0"/>
                <a:cs typeface="Times New Roman" pitchFamily="18" charset="0"/>
              </a:rPr>
              <a:t>operator is followed by the name of a function. </a:t>
            </a:r>
          </a:p>
          <a:p>
            <a:pPr algn="just"/>
            <a:r>
              <a:rPr lang="en-US" sz="9600" dirty="0" smtClean="0">
                <a:latin typeface="Times New Roman" pitchFamily="18" charset="0"/>
                <a:cs typeface="Times New Roman" pitchFamily="18" charset="0"/>
              </a:rPr>
              <a:t>The </a:t>
            </a:r>
            <a:r>
              <a:rPr lang="en-US" sz="9600" i="1" dirty="0" smtClean="0">
                <a:latin typeface="Times New Roman" pitchFamily="18" charset="0"/>
                <a:cs typeface="Times New Roman" pitchFamily="18" charset="0"/>
              </a:rPr>
              <a:t>new </a:t>
            </a:r>
            <a:r>
              <a:rPr lang="en-US" sz="9600" dirty="0" smtClean="0">
                <a:latin typeface="Times New Roman" pitchFamily="18" charset="0"/>
                <a:cs typeface="Times New Roman" pitchFamily="18" charset="0"/>
              </a:rPr>
              <a:t>operator treats the function as a constructor. This function may be a JavaScript constructor or one that is user-defined. </a:t>
            </a:r>
          </a:p>
          <a:p>
            <a:pPr algn="just"/>
            <a:r>
              <a:rPr lang="en-US" sz="9600" dirty="0" smtClean="0">
                <a:latin typeface="Times New Roman" pitchFamily="18" charset="0"/>
                <a:cs typeface="Times New Roman" pitchFamily="18" charset="0"/>
              </a:rPr>
              <a:t>JavaScript comes with several built-in constructors, such as</a:t>
            </a:r>
            <a:br>
              <a:rPr lang="en-US" sz="9600" dirty="0" smtClean="0">
                <a:latin typeface="Times New Roman" pitchFamily="18" charset="0"/>
                <a:cs typeface="Times New Roman" pitchFamily="18" charset="0"/>
              </a:rPr>
            </a:br>
            <a:r>
              <a:rPr lang="en-US" sz="9600" i="1" dirty="0" smtClean="0">
                <a:latin typeface="Times New Roman" pitchFamily="18" charset="0"/>
                <a:cs typeface="Times New Roman" pitchFamily="18" charset="0"/>
              </a:rPr>
              <a:t>Object()</a:t>
            </a:r>
            <a:r>
              <a:rPr lang="en-US" sz="9600" dirty="0" smtClean="0">
                <a:latin typeface="Times New Roman" pitchFamily="18" charset="0"/>
                <a:cs typeface="Times New Roman" pitchFamily="18" charset="0"/>
              </a:rPr>
              <a:t>, </a:t>
            </a:r>
            <a:r>
              <a:rPr lang="en-US" sz="9600" i="1" dirty="0" smtClean="0">
                <a:latin typeface="Times New Roman" pitchFamily="18" charset="0"/>
                <a:cs typeface="Times New Roman" pitchFamily="18" charset="0"/>
              </a:rPr>
              <a:t>Array()</a:t>
            </a:r>
            <a:r>
              <a:rPr lang="en-US" sz="9600" dirty="0" smtClean="0">
                <a:latin typeface="Times New Roman" pitchFamily="18" charset="0"/>
                <a:cs typeface="Times New Roman" pitchFamily="18" charset="0"/>
              </a:rPr>
              <a:t>, </a:t>
            </a:r>
            <a:r>
              <a:rPr lang="en-US" sz="9600" i="1" dirty="0" smtClean="0">
                <a:latin typeface="Times New Roman" pitchFamily="18" charset="0"/>
                <a:cs typeface="Times New Roman" pitchFamily="18" charset="0"/>
              </a:rPr>
              <a:t>Date()</a:t>
            </a:r>
            <a:r>
              <a:rPr lang="en-US" sz="9600" dirty="0" smtClean="0">
                <a:latin typeface="Times New Roman" pitchFamily="18" charset="0"/>
                <a:cs typeface="Times New Roman" pitchFamily="18" charset="0"/>
              </a:rPr>
              <a:t>, and </a:t>
            </a:r>
            <a:r>
              <a:rPr lang="en-US" sz="9600" i="1" dirty="0" err="1" smtClean="0">
                <a:latin typeface="Times New Roman" pitchFamily="18" charset="0"/>
                <a:cs typeface="Times New Roman" pitchFamily="18" charset="0"/>
              </a:rPr>
              <a:t>RegExp</a:t>
            </a:r>
            <a:r>
              <a:rPr lang="en-US" sz="9600" i="1" dirty="0" smtClean="0">
                <a:latin typeface="Times New Roman" pitchFamily="18" charset="0"/>
                <a:cs typeface="Times New Roman" pitchFamily="18" charset="0"/>
              </a:rPr>
              <a:t>()</a:t>
            </a:r>
            <a:r>
              <a:rPr lang="en-US" sz="9600" dirty="0" smtClean="0">
                <a:latin typeface="Times New Roman" pitchFamily="18" charset="0"/>
                <a:cs typeface="Times New Roman" pitchFamily="18" charset="0"/>
              </a:rPr>
              <a:t>.</a:t>
            </a:r>
          </a:p>
          <a:p>
            <a:r>
              <a:rPr lang="en-US" sz="9600" dirty="0" smtClean="0">
                <a:latin typeface="Times New Roman" pitchFamily="18" charset="0"/>
                <a:cs typeface="Times New Roman" pitchFamily="18" charset="0"/>
              </a:rPr>
              <a:t>A reference to the object is returned and assigned to a variable. </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 </a:t>
            </a: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Times New Roman" pitchFamily="18" charset="0"/>
                <a:cs typeface="Times New Roman" pitchFamily="18" charset="0"/>
              </a:rPr>
              <a:t>Object constructor</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600" dirty="0" smtClean="0">
                <a:latin typeface="Times New Roman" pitchFamily="18" charset="0"/>
                <a:cs typeface="Times New Roman" pitchFamily="18" charset="0"/>
              </a:rPr>
              <a:t>JavaScript provides a special predefined constructor function called </a:t>
            </a:r>
            <a:r>
              <a:rPr lang="en-US" sz="2600" i="1" dirty="0" smtClean="0">
                <a:latin typeface="Times New Roman" pitchFamily="18" charset="0"/>
                <a:cs typeface="Times New Roman" pitchFamily="18" charset="0"/>
              </a:rPr>
              <a:t>Object(), </a:t>
            </a:r>
            <a:r>
              <a:rPr lang="en-US" sz="2600" dirty="0" smtClean="0">
                <a:latin typeface="Times New Roman" pitchFamily="18" charset="0"/>
                <a:cs typeface="Times New Roman" pitchFamily="18" charset="0"/>
              </a:rPr>
              <a:t>used with the </a:t>
            </a:r>
            <a:r>
              <a:rPr lang="en-US" sz="2600" i="1" dirty="0" smtClean="0">
                <a:latin typeface="Times New Roman" pitchFamily="18" charset="0"/>
                <a:cs typeface="Times New Roman" pitchFamily="18" charset="0"/>
              </a:rPr>
              <a:t>new </a:t>
            </a:r>
            <a:r>
              <a:rPr lang="en-US" sz="2600" dirty="0" smtClean="0">
                <a:latin typeface="Times New Roman" pitchFamily="18" charset="0"/>
                <a:cs typeface="Times New Roman" pitchFamily="18" charset="0"/>
              </a:rPr>
              <a:t>keyword, to build a generic object. </a:t>
            </a:r>
          </a:p>
          <a:p>
            <a:r>
              <a:rPr lang="en-US" sz="2600" dirty="0" smtClean="0">
                <a:latin typeface="Times New Roman" pitchFamily="18" charset="0"/>
                <a:cs typeface="Times New Roman" pitchFamily="18" charset="0"/>
              </a:rPr>
              <a:t>The return value of the </a:t>
            </a:r>
            <a:r>
              <a:rPr lang="en-US" sz="2600" i="1" dirty="0" smtClean="0">
                <a:latin typeface="Times New Roman" pitchFamily="18" charset="0"/>
                <a:cs typeface="Times New Roman" pitchFamily="18" charset="0"/>
              </a:rPr>
              <a:t>Object() </a:t>
            </a:r>
            <a:r>
              <a:rPr lang="en-US" sz="2600" dirty="0" smtClean="0">
                <a:latin typeface="Times New Roman" pitchFamily="18" charset="0"/>
                <a:cs typeface="Times New Roman" pitchFamily="18" charset="0"/>
              </a:rPr>
              <a:t>constructor is assigned to a variable. </a:t>
            </a:r>
          </a:p>
          <a:p>
            <a:r>
              <a:rPr lang="en-US" sz="2600" dirty="0" smtClean="0">
                <a:latin typeface="Times New Roman" pitchFamily="18" charset="0"/>
                <a:cs typeface="Times New Roman" pitchFamily="18" charset="0"/>
              </a:rPr>
              <a:t>The variable contains a reference to an instance of a new object.</a:t>
            </a:r>
          </a:p>
          <a:p>
            <a:r>
              <a:rPr lang="en-US" sz="2600" dirty="0" smtClean="0">
                <a:latin typeface="Times New Roman" pitchFamily="18" charset="0"/>
                <a:cs typeface="Times New Roman" pitchFamily="18" charset="0"/>
              </a:rPr>
              <a:t>Ex: </a:t>
            </a:r>
          </a:p>
          <a:p>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person = new Object();</a:t>
            </a:r>
            <a:br>
              <a:rPr lang="en-US" sz="2600" dirty="0" smtClean="0">
                <a:latin typeface="Times New Roman" pitchFamily="18" charset="0"/>
                <a:cs typeface="Times New Roman" pitchFamily="18" charset="0"/>
              </a:rPr>
            </a:b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day = new Array(“Sunday", “Monday", “Saturday");</a:t>
            </a:r>
            <a:br>
              <a:rPr lang="en-US" sz="2600" dirty="0" smtClean="0">
                <a:latin typeface="Times New Roman" pitchFamily="18" charset="0"/>
                <a:cs typeface="Times New Roman" pitchFamily="18" charset="0"/>
              </a:rPr>
            </a:b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holiday = new Date("July 4, 2011"); </a:t>
            </a:r>
            <a:r>
              <a:rPr lang="en-US" dirty="0" smtClean="0"/>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Properties of the Object</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latin typeface="Times New Roman" pitchFamily="18" charset="0"/>
                <a:cs typeface="Times New Roman" pitchFamily="18" charset="0"/>
              </a:rPr>
              <a:t>Properties describe the object. </a:t>
            </a:r>
          </a:p>
          <a:p>
            <a:r>
              <a:rPr lang="en-US" sz="2400" dirty="0" smtClean="0">
                <a:latin typeface="Times New Roman" pitchFamily="18" charset="0"/>
                <a:cs typeface="Times New Roman" pitchFamily="18" charset="0"/>
              </a:rPr>
              <a:t>The object name is followed by a dot and a property. </a:t>
            </a:r>
          </a:p>
          <a:p>
            <a:r>
              <a:rPr lang="en-US" sz="2400" dirty="0" smtClean="0">
                <a:latin typeface="Times New Roman" pitchFamily="18" charset="0"/>
                <a:cs typeface="Times New Roman" pitchFamily="18" charset="0"/>
              </a:rPr>
              <a:t>The properties are accessible only via their object. </a:t>
            </a:r>
          </a:p>
          <a:p>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window </a:t>
            </a:r>
            <a:r>
              <a:rPr lang="en-US" sz="2400" dirty="0" smtClean="0">
                <a:latin typeface="Times New Roman" pitchFamily="18" charset="0"/>
                <a:cs typeface="Times New Roman" pitchFamily="18" charset="0"/>
              </a:rPr>
              <a:t>is the top object in the Browser Object Model. </a:t>
            </a:r>
          </a:p>
          <a:p>
            <a:r>
              <a:rPr lang="en-US" sz="2400" dirty="0" smtClean="0">
                <a:latin typeface="Times New Roman" pitchFamily="18" charset="0"/>
                <a:cs typeface="Times New Roman" pitchFamily="18" charset="0"/>
              </a:rPr>
              <a:t>It is the parent of all parents; the </a:t>
            </a:r>
            <a:r>
              <a:rPr lang="en-US" sz="2400" i="1" dirty="0" smtClean="0">
                <a:latin typeface="Times New Roman" pitchFamily="18" charset="0"/>
                <a:cs typeface="Times New Roman" pitchFamily="18" charset="0"/>
              </a:rPr>
              <a:t>document </a:t>
            </a:r>
            <a:r>
              <a:rPr lang="en-US" sz="2400" dirty="0" smtClean="0">
                <a:latin typeface="Times New Roman" pitchFamily="18" charset="0"/>
                <a:cs typeface="Times New Roman" pitchFamily="18" charset="0"/>
              </a:rPr>
              <a:t>is an object but, because it is subordinate to the </a:t>
            </a:r>
            <a:r>
              <a:rPr lang="en-US" sz="2400" i="1" dirty="0" smtClean="0">
                <a:latin typeface="Times New Roman" pitchFamily="18" charset="0"/>
                <a:cs typeface="Times New Roman" pitchFamily="18" charset="0"/>
              </a:rPr>
              <a:t>window</a:t>
            </a:r>
            <a:r>
              <a:rPr lang="en-US" sz="2400" dirty="0" smtClean="0">
                <a:latin typeface="Times New Roman" pitchFamily="18" charset="0"/>
                <a:cs typeface="Times New Roman" pitchFamily="18" charset="0"/>
              </a:rPr>
              <a:t>, it is also a property of the </a:t>
            </a:r>
            <a:r>
              <a:rPr lang="en-US" sz="2400" i="1" dirty="0" smtClean="0">
                <a:latin typeface="Times New Roman" pitchFamily="18" charset="0"/>
                <a:cs typeface="Times New Roman" pitchFamily="18" charset="0"/>
              </a:rPr>
              <a:t>window </a:t>
            </a:r>
            <a:r>
              <a:rPr lang="en-US" sz="2400" dirty="0" smtClean="0">
                <a:latin typeface="Times New Roman" pitchFamily="18" charset="0"/>
                <a:cs typeface="Times New Roman" pitchFamily="18" charset="0"/>
              </a:rPr>
              <a:t>object. </a:t>
            </a:r>
          </a:p>
          <a:p>
            <a:r>
              <a:rPr lang="en-US" sz="2400" b="1" dirty="0" smtClean="0">
                <a:latin typeface="Times New Roman" pitchFamily="18" charset="0"/>
                <a:cs typeface="Times New Roman" pitchFamily="18" charset="0"/>
              </a:rPr>
              <a:t>Ex: </a:t>
            </a:r>
            <a:r>
              <a:rPr lang="en-US" sz="2400" b="1" dirty="0" err="1" smtClean="0">
                <a:latin typeface="Times New Roman" pitchFamily="18" charset="0"/>
                <a:cs typeface="Times New Roman" pitchFamily="18" charset="0"/>
              </a:rPr>
              <a:t>window.document.bgColor</a:t>
            </a:r>
            <a:r>
              <a:rPr lang="en-US" sz="2400" b="1" dirty="0" smtClean="0">
                <a:latin typeface="Times New Roman" pitchFamily="18" charset="0"/>
                <a:cs typeface="Times New Roman" pitchFamily="18" charset="0"/>
              </a:rPr>
              <a:t> = “blue";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dirty="0" smtClean="0"/>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Methods of the Object</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r>
              <a:rPr lang="en-US" sz="2800" dirty="0" smtClean="0">
                <a:latin typeface="Times New Roman" pitchFamily="18" charset="0"/>
                <a:cs typeface="Times New Roman" pitchFamily="18" charset="0"/>
              </a:rPr>
              <a:t>Methods are special functions that object-oriented languages use to describe the object’s behavior. </a:t>
            </a:r>
          </a:p>
          <a:p>
            <a:pPr algn="just"/>
            <a:r>
              <a:rPr lang="en-US" sz="2800" dirty="0" smtClean="0">
                <a:latin typeface="Times New Roman" pitchFamily="18" charset="0"/>
                <a:cs typeface="Times New Roman" pitchFamily="18" charset="0"/>
              </a:rPr>
              <a:t>Methods are attached to the object with a dot and are only accessible via that object.</a:t>
            </a:r>
          </a:p>
          <a:p>
            <a:pPr algn="just"/>
            <a:r>
              <a:rPr lang="en-US" sz="2800" dirty="0" smtClean="0">
                <a:latin typeface="Times New Roman" pitchFamily="18" charset="0"/>
                <a:cs typeface="Times New Roman" pitchFamily="18" charset="0"/>
              </a:rPr>
              <a:t>The dot syntax is used to call the methods.</a:t>
            </a:r>
          </a:p>
          <a:p>
            <a:pPr algn="just"/>
            <a:r>
              <a:rPr lang="en-US" sz="2800" dirty="0" smtClean="0">
                <a:latin typeface="Times New Roman" pitchFamily="18" charset="0"/>
                <a:cs typeface="Times New Roman" pitchFamily="18" charset="0"/>
              </a:rPr>
              <a:t>A function is a stand-alone unit of statements and a method is attached to an object, is accessed only via the object, and can be referenced by the </a:t>
            </a:r>
            <a:r>
              <a:rPr lang="en-US" sz="2800" i="1" dirty="0" smtClean="0">
                <a:latin typeface="Times New Roman" pitchFamily="18" charset="0"/>
                <a:cs typeface="Times New Roman" pitchFamily="18" charset="0"/>
              </a:rPr>
              <a:t>this </a:t>
            </a:r>
            <a:r>
              <a:rPr lang="en-US" sz="2800" dirty="0" smtClean="0">
                <a:latin typeface="Times New Roman" pitchFamily="18" charset="0"/>
                <a:cs typeface="Times New Roman" pitchFamily="18" charset="0"/>
              </a:rPr>
              <a:t>keyword.</a:t>
            </a:r>
          </a:p>
          <a:p>
            <a:r>
              <a:rPr lang="en-US" sz="2800" dirty="0" smtClean="0">
                <a:latin typeface="Times New Roman" pitchFamily="18" charset="0"/>
                <a:cs typeface="Times New Roman" pitchFamily="18" charset="0"/>
              </a:rPr>
              <a:t> Like functions, methods also take arguments and can return a value. </a:t>
            </a: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Times New Roman" pitchFamily="18" charset="0"/>
                <a:cs typeface="Times New Roman" pitchFamily="18" charset="0"/>
              </a:rPr>
              <a:t>Object literals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86400"/>
          </a:xfrm>
        </p:spPr>
        <p:txBody>
          <a:bodyPr>
            <a:normAutofit fontScale="25000" lnSpcReduction="20000"/>
          </a:bodyPr>
          <a:lstStyle/>
          <a:p>
            <a:r>
              <a:rPr lang="en-US" sz="9600" dirty="0" smtClean="0">
                <a:latin typeface="Times New Roman" pitchFamily="18" charset="0"/>
                <a:cs typeface="Times New Roman" pitchFamily="18" charset="0"/>
              </a:rPr>
              <a:t>Object literals enable you to create objects that support many features without directly invoking a function. </a:t>
            </a:r>
          </a:p>
          <a:p>
            <a:r>
              <a:rPr lang="en-US" sz="9600" b="1" dirty="0" smtClean="0">
                <a:latin typeface="Times New Roman" pitchFamily="18" charset="0"/>
                <a:cs typeface="Times New Roman" pitchFamily="18" charset="0"/>
              </a:rPr>
              <a:t>Syntax: </a:t>
            </a:r>
            <a:r>
              <a:rPr lang="en-US" sz="9600" b="1" dirty="0" err="1" smtClean="0">
                <a:latin typeface="Times New Roman" pitchFamily="18" charset="0"/>
                <a:cs typeface="Times New Roman" pitchFamily="18" charset="0"/>
              </a:rPr>
              <a:t>var</a:t>
            </a:r>
            <a:r>
              <a:rPr lang="en-US" sz="9600" b="1" dirty="0" smtClean="0">
                <a:latin typeface="Times New Roman" pitchFamily="18" charset="0"/>
                <a:cs typeface="Times New Roman" pitchFamily="18" charset="0"/>
              </a:rPr>
              <a:t> object = { property1: value, property2: value }; </a:t>
            </a: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 </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1. A colon separates the property name from its value.</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2. A comma separates each set of name/value pairs from the next set.</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3. The comma should be omitted from the last name/value pair. Even with nested key/value pairs, the last key/value pair does not have a comma.</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4. The entire object is enclosed in curly braces. </a:t>
            </a:r>
          </a:p>
          <a:p>
            <a:r>
              <a:rPr lang="en-US" sz="9600" dirty="0" smtClean="0">
                <a:latin typeface="Times New Roman" pitchFamily="18" charset="0"/>
                <a:cs typeface="Times New Roman" pitchFamily="18" charset="0"/>
              </a:rPr>
              <a:t>The value assigned to a property can be of any data type, including array literals and object literals.</a:t>
            </a:r>
          </a:p>
          <a:p>
            <a:r>
              <a:rPr lang="en-US" sz="9600" b="1" dirty="0" smtClean="0">
                <a:latin typeface="Times New Roman" pitchFamily="18" charset="0"/>
                <a:cs typeface="Times New Roman" pitchFamily="18" charset="0"/>
              </a:rPr>
              <a:t>Limitations:</a:t>
            </a:r>
            <a:r>
              <a:rPr lang="en-US" sz="9600" dirty="0" smtClean="0">
                <a:latin typeface="Times New Roman" pitchFamily="18" charset="0"/>
                <a:cs typeface="Times New Roman" pitchFamily="18" charset="0"/>
              </a:rPr>
              <a:t> The code is not reusable; that is, you would have to retype the code to use it again within the program, whereas you can use a constructor function to create multiple instances of an object. </a:t>
            </a:r>
            <a:r>
              <a:rPr lang="en-US" sz="7400" dirty="0" smtClean="0"/>
              <a:t/>
            </a:r>
            <a:br>
              <a:rPr lang="en-US" sz="7400" dirty="0" smtClean="0"/>
            </a:br>
            <a:r>
              <a:rPr lang="en-US" sz="2400" dirty="0" smtClean="0"/>
              <a:t> </a:t>
            </a:r>
            <a:br>
              <a:rPr lang="en-US" sz="2400" dirty="0" smtClean="0"/>
            </a:br>
            <a:r>
              <a:rPr lang="en-US" sz="2400" dirty="0" smtClean="0"/>
              <a: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r>
              <a:rPr lang="en-US" sz="2400" b="1" dirty="0" smtClean="0">
                <a:latin typeface="Times New Roman" pitchFamily="18" charset="0"/>
                <a:cs typeface="Times New Roman" pitchFamily="18" charset="0"/>
              </a:rPr>
              <a:t>Advantages:</a:t>
            </a:r>
            <a:r>
              <a:rPr lang="en-US" sz="2400" dirty="0" smtClean="0">
                <a:latin typeface="Times New Roman" pitchFamily="18" charset="0"/>
                <a:cs typeface="Times New Roman" pitchFamily="18" charset="0"/>
              </a:rPr>
              <a:t> When a function acts as constructor you have to keep track of the order of arguments that will be passed, and so on. Not so with object literals. </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639762"/>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The life cycle of a typical Web page </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304925" y="1485900"/>
            <a:ext cx="6534150" cy="44958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Manipulating Objects</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458200" cy="5486400"/>
          </a:xfrm>
        </p:spPr>
        <p:txBody>
          <a:bodyPr>
            <a:normAutofit fontScale="25000" lnSpcReduction="20000"/>
          </a:bodyPr>
          <a:lstStyle/>
          <a:p>
            <a:pPr>
              <a:buNone/>
            </a:pPr>
            <a:r>
              <a:rPr lang="en-US" sz="9600" dirty="0" smtClean="0">
                <a:latin typeface="Times New Roman" pitchFamily="18" charset="0"/>
                <a:cs typeface="Times New Roman" pitchFamily="18" charset="0"/>
              </a:rPr>
              <a:t>1. The </a:t>
            </a:r>
            <a:r>
              <a:rPr lang="en-US" sz="9600" i="1" dirty="0" smtClean="0">
                <a:latin typeface="Times New Roman" pitchFamily="18" charset="0"/>
                <a:cs typeface="Times New Roman" pitchFamily="18" charset="0"/>
              </a:rPr>
              <a:t>with </a:t>
            </a:r>
            <a:r>
              <a:rPr lang="en-US" sz="9600" dirty="0" smtClean="0">
                <a:latin typeface="Times New Roman" pitchFamily="18" charset="0"/>
                <a:cs typeface="Times New Roman" pitchFamily="18" charset="0"/>
              </a:rPr>
              <a:t>Keyword </a:t>
            </a:r>
          </a:p>
          <a:p>
            <a:pPr>
              <a:buNone/>
            </a:pPr>
            <a:r>
              <a:rPr lang="en-US" sz="9600" dirty="0" smtClean="0">
                <a:latin typeface="Times New Roman" pitchFamily="18" charset="0"/>
                <a:cs typeface="Times New Roman" pitchFamily="18" charset="0"/>
              </a:rPr>
              <a:t>2. The </a:t>
            </a:r>
            <a:r>
              <a:rPr lang="en-US" sz="9600" i="1" dirty="0" smtClean="0">
                <a:latin typeface="Times New Roman" pitchFamily="18" charset="0"/>
                <a:cs typeface="Times New Roman" pitchFamily="18" charset="0"/>
              </a:rPr>
              <a:t>for/in </a:t>
            </a:r>
            <a:r>
              <a:rPr lang="en-US" sz="9600" dirty="0" smtClean="0">
                <a:latin typeface="Times New Roman" pitchFamily="18" charset="0"/>
                <a:cs typeface="Times New Roman" pitchFamily="18" charset="0"/>
              </a:rPr>
              <a:t>Loop </a:t>
            </a:r>
          </a:p>
          <a:p>
            <a:pPr marL="457200" indent="-457200">
              <a:buAutoNum type="arabicPeriod"/>
            </a:pPr>
            <a:r>
              <a:rPr lang="en-US" sz="9600" b="1" dirty="0" smtClean="0">
                <a:latin typeface="Times New Roman" pitchFamily="18" charset="0"/>
                <a:cs typeface="Times New Roman" pitchFamily="18" charset="0"/>
              </a:rPr>
              <a:t>The </a:t>
            </a:r>
            <a:r>
              <a:rPr lang="en-US" sz="9600" b="1" i="1" dirty="0" smtClean="0">
                <a:latin typeface="Times New Roman" pitchFamily="18" charset="0"/>
                <a:cs typeface="Times New Roman" pitchFamily="18" charset="0"/>
              </a:rPr>
              <a:t>with </a:t>
            </a:r>
            <a:r>
              <a:rPr lang="en-US" sz="9600" b="1" dirty="0" smtClean="0">
                <a:latin typeface="Times New Roman" pitchFamily="18" charset="0"/>
                <a:cs typeface="Times New Roman" pitchFamily="18" charset="0"/>
              </a:rPr>
              <a:t>Keyword: </a:t>
            </a:r>
            <a:r>
              <a:rPr lang="en-US" sz="9600" dirty="0" smtClean="0">
                <a:latin typeface="Times New Roman" pitchFamily="18" charset="0"/>
                <a:cs typeface="Times New Roman" pitchFamily="18" charset="0"/>
              </a:rPr>
              <a:t>It is used as a kind of shorthand for referencing an object’s properties or methods.</a:t>
            </a:r>
          </a:p>
          <a:p>
            <a:pPr marL="457200" indent="-457200" algn="just">
              <a:buNone/>
            </a:pPr>
            <a:r>
              <a:rPr lang="en-US" sz="9600" dirty="0" smtClean="0">
                <a:latin typeface="Times New Roman" pitchFamily="18" charset="0"/>
                <a:cs typeface="Times New Roman" pitchFamily="18" charset="0"/>
              </a:rPr>
              <a:t> The object specified as an argument to </a:t>
            </a:r>
            <a:r>
              <a:rPr lang="en-US" sz="9600" i="1" dirty="0" smtClean="0">
                <a:latin typeface="Times New Roman" pitchFamily="18" charset="0"/>
                <a:cs typeface="Times New Roman" pitchFamily="18" charset="0"/>
              </a:rPr>
              <a:t>with </a:t>
            </a:r>
            <a:r>
              <a:rPr lang="en-US" sz="9600" dirty="0" smtClean="0">
                <a:latin typeface="Times New Roman" pitchFamily="18" charset="0"/>
                <a:cs typeface="Times New Roman" pitchFamily="18" charset="0"/>
              </a:rPr>
              <a:t>becomes the current object for the duration of the block that follows. </a:t>
            </a:r>
          </a:p>
          <a:p>
            <a:pPr marL="457200" indent="-457200" algn="just">
              <a:buNone/>
            </a:pPr>
            <a:r>
              <a:rPr lang="en-US" sz="9600" dirty="0" smtClean="0">
                <a:latin typeface="Times New Roman" pitchFamily="18" charset="0"/>
                <a:cs typeface="Times New Roman" pitchFamily="18" charset="0"/>
              </a:rPr>
              <a:t>The properties and methods for the object can be used without naming the object or using the dot </a:t>
            </a:r>
            <a:r>
              <a:rPr lang="en-US" sz="9600" smtClean="0">
                <a:latin typeface="Times New Roman" pitchFamily="18" charset="0"/>
                <a:cs typeface="Times New Roman" pitchFamily="18" charset="0"/>
              </a:rPr>
              <a:t>syntax.</a:t>
            </a:r>
            <a:endParaRPr lang="en-US" sz="9600" dirty="0" smtClean="0">
              <a:latin typeface="Times New Roman" pitchFamily="18" charset="0"/>
              <a:cs typeface="Times New Roman" pitchFamily="18" charset="0"/>
            </a:endParaRPr>
          </a:p>
          <a:p>
            <a:pPr marL="457200" indent="-457200">
              <a:buNone/>
            </a:pPr>
            <a:r>
              <a:rPr lang="en-US" sz="9600" dirty="0" smtClean="0">
                <a:latin typeface="Times New Roman" pitchFamily="18" charset="0"/>
                <a:cs typeface="Times New Roman" pitchFamily="18" charset="0"/>
              </a:rPr>
              <a:t>The with keyword allows the methods of an object to be called without the object’s name and a dot </a:t>
            </a:r>
            <a:br>
              <a:rPr lang="en-US" sz="9600" dirty="0" smtClean="0">
                <a:latin typeface="Times New Roman" pitchFamily="18" charset="0"/>
                <a:cs typeface="Times New Roman" pitchFamily="18" charset="0"/>
              </a:rPr>
            </a:br>
            <a:endParaRPr lang="en-US" sz="9600" dirty="0" smtClean="0">
              <a:latin typeface="Times New Roman" pitchFamily="18" charset="0"/>
              <a:cs typeface="Times New Roman" pitchFamily="18" charset="0"/>
            </a:endParaRPr>
          </a:p>
          <a:p>
            <a:pPr marL="457200" indent="-457200">
              <a:buNone/>
            </a:pPr>
            <a:r>
              <a:rPr lang="en-US" sz="9600" dirty="0" smtClean="0">
                <a:latin typeface="Times New Roman" pitchFamily="18" charset="0"/>
                <a:cs typeface="Times New Roman" pitchFamily="18" charset="0"/>
              </a:rPr>
              <a:t>Syntax : with(department)</a:t>
            </a:r>
          </a:p>
          <a:p>
            <a:pPr marL="457200" indent="-457200">
              <a:buNone/>
            </a:pPr>
            <a:r>
              <a:rPr lang="en-US" sz="9600" dirty="0" smtClean="0">
                <a:latin typeface="Times New Roman" pitchFamily="18" charset="0"/>
                <a:cs typeface="Times New Roman" pitchFamily="18" charset="0"/>
              </a:rPr>
              <a:t>	{</a:t>
            </a:r>
            <a:br>
              <a:rPr lang="en-US" sz="9600" dirty="0" smtClean="0">
                <a:latin typeface="Times New Roman" pitchFamily="18" charset="0"/>
                <a:cs typeface="Times New Roman" pitchFamily="18" charset="0"/>
              </a:rPr>
            </a:br>
            <a:r>
              <a:rPr lang="en-US" sz="9600" dirty="0" err="1" smtClean="0">
                <a:latin typeface="Times New Roman" pitchFamily="18" charset="0"/>
                <a:cs typeface="Times New Roman" pitchFamily="18" charset="0"/>
              </a:rPr>
              <a:t>document.write</a:t>
            </a:r>
            <a:r>
              <a:rPr lang="en-US" sz="9600" dirty="0" smtClean="0">
                <a:latin typeface="Times New Roman" pitchFamily="18" charset="0"/>
                <a:cs typeface="Times New Roman" pitchFamily="18" charset="0"/>
              </a:rPr>
              <a:t>(</a:t>
            </a:r>
            <a:r>
              <a:rPr lang="en-US" sz="9600" dirty="0" err="1" smtClean="0">
                <a:latin typeface="Times New Roman" pitchFamily="18" charset="0"/>
                <a:cs typeface="Times New Roman" pitchFamily="18" charset="0"/>
              </a:rPr>
              <a:t>dname</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dno</a:t>
            </a:r>
            <a:r>
              <a:rPr lang="en-US" sz="9600" dirty="0" smtClean="0">
                <a:latin typeface="Times New Roman" pitchFamily="18" charset="0"/>
                <a:cs typeface="Times New Roman" pitchFamily="18" charset="0"/>
              </a:rPr>
              <a:t>);</a:t>
            </a:r>
          </a:p>
          <a:p>
            <a:pPr marL="457200" indent="-457200">
              <a:buNone/>
            </a:pPr>
            <a:r>
              <a:rPr lang="en-US" sz="9600" dirty="0" smtClean="0">
                <a:latin typeface="Times New Roman" pitchFamily="18" charset="0"/>
                <a:cs typeface="Times New Roman" pitchFamily="18" charset="0"/>
              </a:rPr>
              <a:t>	} </a:t>
            </a:r>
            <a:r>
              <a:rPr lang="en-US" sz="2400" dirty="0" smtClean="0"/>
              <a:t/>
            </a:r>
            <a:br>
              <a:rPr lang="en-US" sz="2400" dirty="0" smtClean="0"/>
            </a:br>
            <a:r>
              <a:rPr lang="en-US" sz="2400" dirty="0" smtClean="0">
                <a:latin typeface="Times New Roman" pitchFamily="18" charset="0"/>
                <a:cs typeface="Times New Roman" pitchFamily="18" charset="0"/>
              </a:rPr>
              <a:t> </a:t>
            </a:r>
            <a:r>
              <a:rPr lang="en-US" sz="2400" dirty="0" smtClean="0"/>
              <a:t/>
            </a:r>
            <a:br>
              <a:rPr lang="en-US" sz="2400" dirty="0" smtClean="0"/>
            </a:br>
            <a:endParaRPr lang="en-US" sz="2400" b="1" dirty="0" smtClean="0">
              <a:latin typeface="Times New Roman" pitchFamily="18" charset="0"/>
              <a:cs typeface="Times New Roman" pitchFamily="18" charset="0"/>
            </a:endParaRPr>
          </a:p>
          <a:p>
            <a:pPr>
              <a:buNone/>
            </a:pPr>
            <a:r>
              <a:rPr lang="en-US" dirty="0" smtClean="0"/>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a:buNone/>
            </a:pPr>
            <a:r>
              <a:rPr lang="en-US" sz="3100" b="1" dirty="0" smtClean="0">
                <a:latin typeface="Times New Roman" pitchFamily="18" charset="0"/>
                <a:cs typeface="Times New Roman" pitchFamily="18" charset="0"/>
              </a:rPr>
              <a:t>2. The </a:t>
            </a:r>
            <a:r>
              <a:rPr lang="en-US" sz="3100" b="1" i="1" dirty="0" smtClean="0">
                <a:latin typeface="Times New Roman" pitchFamily="18" charset="0"/>
                <a:cs typeface="Times New Roman" pitchFamily="18" charset="0"/>
              </a:rPr>
              <a:t>for/in </a:t>
            </a:r>
            <a:r>
              <a:rPr lang="en-US" sz="3100" b="1" dirty="0" smtClean="0">
                <a:latin typeface="Times New Roman" pitchFamily="18" charset="0"/>
                <a:cs typeface="Times New Roman" pitchFamily="18" charset="0"/>
              </a:rPr>
              <a:t>Loop: </a:t>
            </a:r>
            <a:r>
              <a:rPr lang="en-US" sz="3100" dirty="0" smtClean="0">
                <a:latin typeface="Times New Roman" pitchFamily="18" charset="0"/>
                <a:cs typeface="Times New Roman" pitchFamily="18" charset="0"/>
              </a:rPr>
              <a:t>It can be used to iterate through a list of object properties or array elements. </a:t>
            </a:r>
          </a:p>
          <a:p>
            <a:pPr>
              <a:buNone/>
            </a:pPr>
            <a:r>
              <a:rPr lang="en-US" sz="3100" dirty="0" smtClean="0">
                <a:latin typeface="Times New Roman" pitchFamily="18" charset="0"/>
                <a:cs typeface="Times New Roman" pitchFamily="18" charset="0"/>
              </a:rPr>
              <a:t>The </a:t>
            </a:r>
            <a:r>
              <a:rPr lang="en-US" sz="3100" i="1" dirty="0" smtClean="0">
                <a:latin typeface="Times New Roman" pitchFamily="18" charset="0"/>
                <a:cs typeface="Times New Roman" pitchFamily="18" charset="0"/>
              </a:rPr>
              <a:t>for/in </a:t>
            </a:r>
            <a:r>
              <a:rPr lang="en-US" sz="3100" dirty="0" smtClean="0">
                <a:latin typeface="Times New Roman" pitchFamily="18" charset="0"/>
                <a:cs typeface="Times New Roman" pitchFamily="18" charset="0"/>
              </a:rPr>
              <a:t>loop reads: for each property in an object (or for each element in an array) get the name of each property (element), in turn, and for each of the properties (elements), execute the statements in the block that follows.</a:t>
            </a:r>
          </a:p>
          <a:p>
            <a:pPr>
              <a:buNone/>
            </a:pPr>
            <a:r>
              <a:rPr lang="en-US" sz="3100" dirty="0" smtClean="0">
                <a:latin typeface="Times New Roman" pitchFamily="18" charset="0"/>
                <a:cs typeface="Times New Roman" pitchFamily="18" charset="0"/>
              </a:rPr>
              <a:t>The </a:t>
            </a:r>
            <a:r>
              <a:rPr lang="en-US" sz="3100" i="1" dirty="0" smtClean="0">
                <a:latin typeface="Times New Roman" pitchFamily="18" charset="0"/>
                <a:cs typeface="Times New Roman" pitchFamily="18" charset="0"/>
              </a:rPr>
              <a:t>for/in </a:t>
            </a:r>
            <a:r>
              <a:rPr lang="en-US" sz="3100" dirty="0" smtClean="0">
                <a:latin typeface="Times New Roman" pitchFamily="18" charset="0"/>
                <a:cs typeface="Times New Roman" pitchFamily="18" charset="0"/>
              </a:rPr>
              <a:t>loop is a convenient mechanism for looping through the properties of an object. </a:t>
            </a:r>
          </a:p>
          <a:p>
            <a:pPr>
              <a:buNone/>
            </a:pPr>
            <a:r>
              <a:rPr lang="en-US" sz="3100" dirty="0" smtClean="0">
                <a:latin typeface="Times New Roman" pitchFamily="18" charset="0"/>
                <a:cs typeface="Times New Roman" pitchFamily="18" charset="0"/>
              </a:rPr>
              <a:t>Syntax : </a:t>
            </a:r>
          </a:p>
          <a:p>
            <a:pPr>
              <a:buNone/>
            </a:pPr>
            <a:r>
              <a:rPr lang="en-US" sz="3100" dirty="0" smtClean="0">
                <a:latin typeface="Times New Roman" pitchFamily="18" charset="0"/>
                <a:cs typeface="Times New Roman" pitchFamily="18" charset="0"/>
              </a:rPr>
              <a:t>for(</a:t>
            </a:r>
            <a:r>
              <a:rPr lang="en-US" sz="3100" dirty="0" err="1" smtClean="0">
                <a:latin typeface="Times New Roman" pitchFamily="18" charset="0"/>
                <a:cs typeface="Times New Roman" pitchFamily="18" charset="0"/>
              </a:rPr>
              <a:t>var</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property_name</a:t>
            </a:r>
            <a:r>
              <a:rPr lang="en-US" sz="3100" dirty="0" smtClean="0">
                <a:latin typeface="Times New Roman" pitchFamily="18" charset="0"/>
                <a:cs typeface="Times New Roman" pitchFamily="18" charset="0"/>
              </a:rPr>
              <a:t> in object)</a:t>
            </a:r>
          </a:p>
          <a:p>
            <a:pPr>
              <a:buNone/>
            </a:pPr>
            <a:r>
              <a:rPr lang="en-US" sz="3100" dirty="0" smtClean="0">
                <a:latin typeface="Times New Roman" pitchFamily="18" charset="0"/>
                <a:cs typeface="Times New Roman" pitchFamily="18" charset="0"/>
              </a:rPr>
              <a:t>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statements;</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Extending Objects with Prototypes</a:t>
            </a:r>
            <a:r>
              <a:rPr lang="en-US" sz="3100" dirty="0" smtClean="0">
                <a:latin typeface="Times New Roman" pitchFamily="18" charset="0"/>
                <a:cs typeface="Times New Roman" pitchFamily="18" charset="0"/>
              </a:rPr>
              <a:t> / </a:t>
            </a:r>
            <a:r>
              <a:rPr lang="en-US" sz="3100" b="1" dirty="0" smtClean="0">
                <a:latin typeface="Times New Roman" pitchFamily="18" charset="0"/>
                <a:cs typeface="Times New Roman" pitchFamily="18" charset="0"/>
              </a:rPr>
              <a:t>Inheritance</a:t>
            </a:r>
            <a:br>
              <a:rPr lang="en-US" sz="3100" b="1" dirty="0" smtClean="0">
                <a:latin typeface="Times New Roman" pitchFamily="18" charset="0"/>
                <a:cs typeface="Times New Roman" pitchFamily="18" charset="0"/>
              </a:rPr>
            </a:br>
            <a:endParaRPr lang="en-US" sz="31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382000" cy="5715000"/>
          </a:xfrm>
        </p:spPr>
        <p:txBody>
          <a:bodyPr>
            <a:normAutofit fontScale="25000" lnSpcReduction="20000"/>
          </a:bodyPr>
          <a:lstStyle/>
          <a:p>
            <a:r>
              <a:rPr lang="en-US" sz="9600" dirty="0" smtClean="0">
                <a:latin typeface="Times New Roman" pitchFamily="18" charset="0"/>
                <a:cs typeface="Times New Roman" pitchFamily="18" charset="0"/>
              </a:rPr>
              <a:t>To implement inheritance JavaScript extends </a:t>
            </a:r>
            <a:r>
              <a:rPr lang="en-US" sz="96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the class with a </a:t>
            </a:r>
            <a:r>
              <a:rPr lang="en-US" sz="9600" b="1" dirty="0" smtClean="0">
                <a:latin typeface="Times New Roman" pitchFamily="18" charset="0"/>
                <a:cs typeface="Times New Roman" pitchFamily="18" charset="0"/>
              </a:rPr>
              <a:t>prototype</a:t>
            </a:r>
            <a:r>
              <a:rPr lang="en-US" sz="9600" dirty="0" smtClean="0">
                <a:latin typeface="Times New Roman" pitchFamily="18" charset="0"/>
                <a:cs typeface="Times New Roman" pitchFamily="18" charset="0"/>
              </a:rPr>
              <a:t>. </a:t>
            </a:r>
          </a:p>
          <a:p>
            <a:r>
              <a:rPr lang="en-US" sz="9600" dirty="0" smtClean="0">
                <a:latin typeface="Times New Roman" pitchFamily="18" charset="0"/>
                <a:cs typeface="Times New Roman" pitchFamily="18" charset="0"/>
              </a:rPr>
              <a:t>JavaScript functions are automatically given an empty </a:t>
            </a:r>
            <a:r>
              <a:rPr lang="en-US" sz="9600" i="1" dirty="0" smtClean="0">
                <a:latin typeface="Times New Roman" pitchFamily="18" charset="0"/>
                <a:cs typeface="Times New Roman" pitchFamily="18" charset="0"/>
              </a:rPr>
              <a:t>prototype </a:t>
            </a:r>
            <a:r>
              <a:rPr lang="en-US" sz="9600" dirty="0" smtClean="0">
                <a:latin typeface="Times New Roman" pitchFamily="18" charset="0"/>
                <a:cs typeface="Times New Roman" pitchFamily="18" charset="0"/>
              </a:rPr>
              <a:t>object. </a:t>
            </a:r>
          </a:p>
          <a:p>
            <a:r>
              <a:rPr lang="en-US" sz="9600" dirty="0" smtClean="0">
                <a:latin typeface="Times New Roman" pitchFamily="18" charset="0"/>
                <a:cs typeface="Times New Roman" pitchFamily="18" charset="0"/>
              </a:rPr>
              <a:t>If the function acts as a constructor function for a class of objects, the prototype object can be used to extend the class. </a:t>
            </a:r>
          </a:p>
          <a:p>
            <a:r>
              <a:rPr lang="en-US" sz="9600" dirty="0" smtClean="0">
                <a:latin typeface="Times New Roman" pitchFamily="18" charset="0"/>
                <a:cs typeface="Times New Roman" pitchFamily="18" charset="0"/>
              </a:rPr>
              <a:t>Each object created for the class is also given two properties, a </a:t>
            </a:r>
            <a:r>
              <a:rPr lang="en-US" sz="9600" i="1" dirty="0" smtClean="0">
                <a:latin typeface="Times New Roman" pitchFamily="18" charset="0"/>
                <a:cs typeface="Times New Roman" pitchFamily="18" charset="0"/>
              </a:rPr>
              <a:t>constructor </a:t>
            </a:r>
            <a:r>
              <a:rPr lang="en-US" sz="9600" dirty="0" smtClean="0">
                <a:latin typeface="Times New Roman" pitchFamily="18" charset="0"/>
                <a:cs typeface="Times New Roman" pitchFamily="18" charset="0"/>
              </a:rPr>
              <a:t>property and a </a:t>
            </a:r>
            <a:r>
              <a:rPr lang="en-US" sz="9600" i="1" dirty="0" smtClean="0">
                <a:latin typeface="Times New Roman" pitchFamily="18" charset="0"/>
                <a:cs typeface="Times New Roman" pitchFamily="18" charset="0"/>
              </a:rPr>
              <a:t>prototype </a:t>
            </a:r>
            <a:r>
              <a:rPr lang="en-US" sz="9600" dirty="0" smtClean="0">
                <a:latin typeface="Times New Roman" pitchFamily="18" charset="0"/>
                <a:cs typeface="Times New Roman" pitchFamily="18" charset="0"/>
              </a:rPr>
              <a:t>property. </a:t>
            </a:r>
          </a:p>
          <a:p>
            <a:r>
              <a:rPr lang="en-US" sz="9600" dirty="0" smtClean="0">
                <a:latin typeface="Times New Roman" pitchFamily="18" charset="0"/>
                <a:cs typeface="Times New Roman" pitchFamily="18" charset="0"/>
              </a:rPr>
              <a:t>The </a:t>
            </a:r>
            <a:r>
              <a:rPr lang="en-US" sz="9600" i="1" dirty="0" smtClean="0">
                <a:latin typeface="Times New Roman" pitchFamily="18" charset="0"/>
                <a:cs typeface="Times New Roman" pitchFamily="18" charset="0"/>
              </a:rPr>
              <a:t>constructor </a:t>
            </a:r>
            <a:r>
              <a:rPr lang="en-US" sz="9600" dirty="0" smtClean="0">
                <a:latin typeface="Times New Roman" pitchFamily="18" charset="0"/>
                <a:cs typeface="Times New Roman" pitchFamily="18" charset="0"/>
              </a:rPr>
              <a:t>property is a reference to the function that created this object, and the prototype property a reference to its prototype object.</a:t>
            </a:r>
          </a:p>
          <a:p>
            <a:r>
              <a:rPr lang="en-US" sz="9600" dirty="0" smtClean="0">
                <a:latin typeface="Times New Roman" pitchFamily="18" charset="0"/>
                <a:cs typeface="Times New Roman" pitchFamily="18" charset="0"/>
              </a:rPr>
              <a:t>This property allows the object to share properties and methods. </a:t>
            </a:r>
          </a:p>
          <a:p>
            <a:r>
              <a:rPr lang="en-US" sz="9600" dirty="0" smtClean="0">
                <a:latin typeface="Times New Roman" pitchFamily="18" charset="0"/>
                <a:cs typeface="Times New Roman" pitchFamily="18" charset="0"/>
              </a:rPr>
              <a:t>When values are assigned to an object’s prototype property, they are automatically extended to all instances of the class.</a:t>
            </a:r>
          </a:p>
          <a:p>
            <a:r>
              <a:rPr lang="en-US" sz="9600" dirty="0" smtClean="0">
                <a:latin typeface="Times New Roman" pitchFamily="18" charset="0"/>
                <a:cs typeface="Times New Roman" pitchFamily="18" charset="0"/>
              </a:rPr>
              <a:t> After an object has been created, new properties and methods can be added to the </a:t>
            </a:r>
            <a:r>
              <a:rPr lang="en-US" sz="9600" i="1" dirty="0" smtClean="0">
                <a:latin typeface="Times New Roman" pitchFamily="18" charset="0"/>
                <a:cs typeface="Times New Roman" pitchFamily="18" charset="0"/>
              </a:rPr>
              <a:t>prototype </a:t>
            </a:r>
            <a:r>
              <a:rPr lang="en-US" sz="9600" dirty="0" smtClean="0">
                <a:latin typeface="Times New Roman" pitchFamily="18" charset="0"/>
                <a:cs typeface="Times New Roman" pitchFamily="18" charset="0"/>
              </a:rPr>
              <a:t>object, and any objects created after that will automatically inherit the new properties and methods. </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Properties and Methods of All Objects</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r>
              <a:rPr lang="en-US" sz="3100" dirty="0" smtClean="0">
                <a:latin typeface="Times New Roman" pitchFamily="18" charset="0"/>
                <a:cs typeface="Times New Roman" pitchFamily="18" charset="0"/>
              </a:rPr>
              <a:t>All user-defined objects and built-in objects are descendants of the object called </a:t>
            </a:r>
            <a:r>
              <a:rPr lang="en-US" sz="3100" i="1" dirty="0" smtClean="0">
                <a:latin typeface="Times New Roman" pitchFamily="18" charset="0"/>
                <a:cs typeface="Times New Roman" pitchFamily="18" charset="0"/>
              </a:rPr>
              <a:t>Object</a:t>
            </a:r>
            <a:r>
              <a:rPr lang="en-US" sz="3100"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 The </a:t>
            </a:r>
            <a:r>
              <a:rPr lang="en-US" sz="3100" i="1" dirty="0" smtClean="0">
                <a:latin typeface="Times New Roman" pitchFamily="18" charset="0"/>
                <a:cs typeface="Times New Roman" pitchFamily="18" charset="0"/>
              </a:rPr>
              <a:t>Object </a:t>
            </a:r>
            <a:r>
              <a:rPr lang="en-US" sz="3100" dirty="0" err="1" smtClean="0">
                <a:latin typeface="Times New Roman" pitchFamily="18" charset="0"/>
                <a:cs typeface="Times New Roman" pitchFamily="18" charset="0"/>
              </a:rPr>
              <a:t>object</a:t>
            </a:r>
            <a:r>
              <a:rPr lang="en-US" sz="3100" dirty="0" smtClean="0">
                <a:latin typeface="Times New Roman" pitchFamily="18" charset="0"/>
                <a:cs typeface="Times New Roman" pitchFamily="18" charset="0"/>
              </a:rPr>
              <a:t> has its own properties and methods that can be accessed by any objects derived from it. </a:t>
            </a:r>
          </a:p>
          <a:p>
            <a:r>
              <a:rPr lang="en-US" sz="3100" b="1" i="1" dirty="0" smtClean="0">
                <a:latin typeface="Times New Roman" pitchFamily="18" charset="0"/>
                <a:cs typeface="Times New Roman" pitchFamily="18" charset="0"/>
              </a:rPr>
              <a:t>Property :</a:t>
            </a:r>
            <a:r>
              <a:rPr lang="en-US" sz="3100" dirty="0" smtClean="0">
                <a:latin typeface="Times New Roman" pitchFamily="18" charset="0"/>
                <a:cs typeface="Times New Roman" pitchFamily="18" charset="0"/>
              </a:rPr>
              <a:t>constructor, prototype.</a:t>
            </a:r>
          </a:p>
          <a:p>
            <a:r>
              <a:rPr lang="en-US" sz="3100" b="1" i="1" dirty="0" smtClean="0">
                <a:latin typeface="Times New Roman" pitchFamily="18" charset="0"/>
                <a:cs typeface="Times New Roman" pitchFamily="18" charset="0"/>
              </a:rPr>
              <a:t>Method</a:t>
            </a:r>
            <a:r>
              <a:rPr lang="en-US" sz="3100" dirty="0" smtClean="0">
                <a:latin typeface="Times New Roman" pitchFamily="18" charset="0"/>
                <a:cs typeface="Times New Roman" pitchFamily="18" charset="0"/>
              </a:rPr>
              <a:t> : </a:t>
            </a:r>
            <a:r>
              <a:rPr lang="en-US" sz="3100" i="1" dirty="0" err="1" smtClean="0">
                <a:latin typeface="Times New Roman" pitchFamily="18" charset="0"/>
                <a:cs typeface="Times New Roman" pitchFamily="18" charset="0"/>
              </a:rPr>
              <a:t>toString</a:t>
            </a:r>
            <a:r>
              <a:rPr lang="en-US" sz="3100" i="1" dirty="0" smtClean="0">
                <a:latin typeface="Times New Roman" pitchFamily="18" charset="0"/>
                <a:cs typeface="Times New Roman" pitchFamily="18" charset="0"/>
              </a:rPr>
              <a:t>()</a:t>
            </a:r>
            <a:r>
              <a:rPr lang="en-US" sz="3100" dirty="0" smtClean="0">
                <a:latin typeface="Times New Roman" pitchFamily="18" charset="0"/>
                <a:cs typeface="Times New Roman" pitchFamily="18" charset="0"/>
              </a:rPr>
              <a:t> , </a:t>
            </a:r>
            <a:r>
              <a:rPr lang="en-US" sz="3100" i="1" dirty="0" err="1" smtClean="0">
                <a:latin typeface="Times New Roman" pitchFamily="18" charset="0"/>
                <a:cs typeface="Times New Roman" pitchFamily="18" charset="0"/>
              </a:rPr>
              <a:t>valueOf</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hasOwnProperty</a:t>
            </a:r>
            <a:r>
              <a:rPr lang="en-US" sz="3100" i="1" dirty="0" smtClean="0">
                <a:latin typeface="Times New Roman" pitchFamily="18" charset="0"/>
                <a:cs typeface="Times New Roman" pitchFamily="18" charset="0"/>
              </a:rPr>
              <a:t>(property), </a:t>
            </a:r>
            <a:r>
              <a:rPr lang="en-US" sz="3100" i="1" dirty="0" err="1" smtClean="0">
                <a:latin typeface="Times New Roman" pitchFamily="18" charset="0"/>
                <a:cs typeface="Times New Roman" pitchFamily="18" charset="0"/>
              </a:rPr>
              <a:t>isPrototypeOf</a:t>
            </a:r>
            <a:r>
              <a:rPr lang="en-US" sz="3100" i="1" dirty="0" smtClean="0">
                <a:latin typeface="Times New Roman" pitchFamily="18" charset="0"/>
                <a:cs typeface="Times New Roman" pitchFamily="18" charset="0"/>
              </a:rPr>
              <a:t>(object)</a:t>
            </a:r>
            <a:r>
              <a:rPr lang="en-US" sz="3100" dirty="0" smtClean="0">
                <a:latin typeface="Times New Roman" pitchFamily="18" charset="0"/>
                <a:cs typeface="Times New Roman" pitchFamily="18" charset="0"/>
              </a:rPr>
              <a:t> </a:t>
            </a:r>
            <a:br>
              <a:rPr lang="en-US" sz="3100" dirty="0" smtClean="0">
                <a:latin typeface="Times New Roman" pitchFamily="18" charset="0"/>
                <a:cs typeface="Times New Roman" pitchFamily="18" charset="0"/>
              </a:rPr>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dirty="0" smtClean="0">
                <a:latin typeface="Times New Roman" pitchFamily="18" charset="0"/>
                <a:cs typeface="Times New Roman" pitchFamily="18" charset="0"/>
              </a:rPr>
              <a:t>JavaScript Core Objects / Built-in Objects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latin typeface="Times New Roman" pitchFamily="18" charset="0"/>
                <a:cs typeface="Times New Roman" pitchFamily="18" charset="0"/>
              </a:rPr>
              <a:t>JavaScript provides built-in objects that deal with the date and time, math, strings, regular expressions, numbers, and other useful entities. </a:t>
            </a:r>
          </a:p>
          <a:p>
            <a:r>
              <a:rPr lang="en-US" sz="2400" dirty="0" smtClean="0">
                <a:latin typeface="Times New Roman" pitchFamily="18" charset="0"/>
                <a:cs typeface="Times New Roman" pitchFamily="18" charset="0"/>
              </a:rPr>
              <a:t>Array</a:t>
            </a:r>
          </a:p>
          <a:p>
            <a:r>
              <a:rPr lang="en-US" sz="2400" dirty="0" smtClean="0">
                <a:latin typeface="Times New Roman" pitchFamily="18" charset="0"/>
                <a:cs typeface="Times New Roman" pitchFamily="18" charset="0"/>
              </a:rPr>
              <a:t>Date and Time</a:t>
            </a:r>
          </a:p>
          <a:p>
            <a:r>
              <a:rPr lang="en-US" sz="2400" dirty="0" smtClean="0">
                <a:latin typeface="Times New Roman" pitchFamily="18" charset="0"/>
                <a:cs typeface="Times New Roman" pitchFamily="18" charset="0"/>
              </a:rPr>
              <a:t>Math</a:t>
            </a:r>
          </a:p>
          <a:p>
            <a:r>
              <a:rPr lang="en-US" sz="2400" dirty="0" smtClean="0">
                <a:latin typeface="Times New Roman" pitchFamily="18" charset="0"/>
                <a:cs typeface="Times New Roman" pitchFamily="18" charset="0"/>
              </a:rPr>
              <a:t>String etc.</a:t>
            </a:r>
          </a:p>
          <a:p>
            <a:pPr>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Array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86400"/>
          </a:xfrm>
        </p:spPr>
        <p:txBody>
          <a:bodyPr>
            <a:normAutofit fontScale="25000" lnSpcReduction="20000"/>
          </a:bodyPr>
          <a:lstStyle/>
          <a:p>
            <a:r>
              <a:rPr lang="en-US" sz="9600" dirty="0" smtClean="0">
                <a:latin typeface="Times New Roman" pitchFamily="18" charset="0"/>
                <a:cs typeface="Times New Roman" pitchFamily="18" charset="0"/>
              </a:rPr>
              <a:t>An array is a collection of like values—called </a:t>
            </a:r>
            <a:r>
              <a:rPr lang="en-US" sz="9600" b="1" dirty="0" smtClean="0">
                <a:latin typeface="Times New Roman" pitchFamily="18" charset="0"/>
                <a:cs typeface="Times New Roman" pitchFamily="18" charset="0"/>
              </a:rPr>
              <a:t>elements</a:t>
            </a:r>
            <a:r>
              <a:rPr lang="en-US" sz="9600" dirty="0" smtClean="0">
                <a:latin typeface="Times New Roman" pitchFamily="18" charset="0"/>
                <a:cs typeface="Times New Roman" pitchFamily="18" charset="0"/>
              </a:rPr>
              <a:t>—such as an array of colors, an array of strings, or an array of images.</a:t>
            </a:r>
          </a:p>
          <a:p>
            <a:r>
              <a:rPr lang="en-US" sz="9600" dirty="0" smtClean="0">
                <a:latin typeface="Times New Roman" pitchFamily="18" charset="0"/>
                <a:cs typeface="Times New Roman" pitchFamily="18" charset="0"/>
              </a:rPr>
              <a:t> Each element of the array is accessed with an index value enclosed in square brackets.</a:t>
            </a:r>
          </a:p>
          <a:p>
            <a:r>
              <a:rPr lang="en-US" sz="9600" dirty="0" smtClean="0">
                <a:latin typeface="Times New Roman" pitchFamily="18" charset="0"/>
                <a:cs typeface="Times New Roman" pitchFamily="18" charset="0"/>
              </a:rPr>
              <a:t>An index is also called a subscript. There are two types of index values: a nonnegative integer and a string. </a:t>
            </a:r>
          </a:p>
          <a:p>
            <a:r>
              <a:rPr lang="en-US" sz="9600" dirty="0" smtClean="0">
                <a:latin typeface="Times New Roman" pitchFamily="18" charset="0"/>
                <a:cs typeface="Times New Roman" pitchFamily="18" charset="0"/>
              </a:rPr>
              <a:t>Arrays indexed by numbers are called </a:t>
            </a:r>
            <a:r>
              <a:rPr lang="en-US" sz="9600" b="1" dirty="0" smtClean="0">
                <a:latin typeface="Times New Roman" pitchFamily="18" charset="0"/>
                <a:cs typeface="Times New Roman" pitchFamily="18" charset="0"/>
              </a:rPr>
              <a:t>numeric arrays </a:t>
            </a:r>
            <a:r>
              <a:rPr lang="en-US" sz="9600" dirty="0" smtClean="0">
                <a:latin typeface="Times New Roman" pitchFamily="18" charset="0"/>
                <a:cs typeface="Times New Roman" pitchFamily="18" charset="0"/>
              </a:rPr>
              <a:t>and arrays indexed by strings are called </a:t>
            </a:r>
            <a:r>
              <a:rPr lang="en-US" sz="9600" b="1" dirty="0" smtClean="0">
                <a:latin typeface="Times New Roman" pitchFamily="18" charset="0"/>
                <a:cs typeface="Times New Roman" pitchFamily="18" charset="0"/>
              </a:rPr>
              <a:t>associative arrays.</a:t>
            </a:r>
            <a:r>
              <a:rPr lang="en-US" sz="9600" dirty="0" smtClean="0">
                <a:latin typeface="Times New Roman" pitchFamily="18" charset="0"/>
                <a:cs typeface="Times New Roman" pitchFamily="18" charset="0"/>
              </a:rPr>
              <a:t> </a:t>
            </a:r>
          </a:p>
          <a:p>
            <a:r>
              <a:rPr lang="en-US" sz="9600" b="1" dirty="0" smtClean="0">
                <a:latin typeface="Times New Roman" pitchFamily="18" charset="0"/>
                <a:cs typeface="Times New Roman" pitchFamily="18" charset="0"/>
              </a:rPr>
              <a:t>Syntax:</a:t>
            </a:r>
            <a:r>
              <a:rPr lang="en-US" sz="9600" dirty="0" smtClean="0">
                <a:latin typeface="Times New Roman" pitchFamily="18" charset="0"/>
                <a:cs typeface="Times New Roman" pitchFamily="18" charset="0"/>
              </a:rPr>
              <a:t> </a:t>
            </a:r>
            <a:r>
              <a:rPr lang="en-US" sz="9600" b="1" dirty="0" err="1" smtClean="0">
                <a:latin typeface="Times New Roman" pitchFamily="18" charset="0"/>
                <a:cs typeface="Times New Roman" pitchFamily="18" charset="0"/>
              </a:rPr>
              <a:t>var</a:t>
            </a:r>
            <a:r>
              <a:rPr lang="en-US" sz="9600" b="1" dirty="0" smtClean="0">
                <a:latin typeface="Times New Roman" pitchFamily="18" charset="0"/>
                <a:cs typeface="Times New Roman" pitchFamily="18" charset="0"/>
              </a:rPr>
              <a:t> </a:t>
            </a:r>
            <a:r>
              <a:rPr lang="en-US" sz="9600" b="1" dirty="0" err="1" smtClean="0">
                <a:latin typeface="Times New Roman" pitchFamily="18" charset="0"/>
                <a:cs typeface="Times New Roman" pitchFamily="18" charset="0"/>
              </a:rPr>
              <a:t>array_name</a:t>
            </a:r>
            <a:r>
              <a:rPr lang="en-US" sz="9600" b="1" dirty="0" smtClean="0">
                <a:latin typeface="Times New Roman" pitchFamily="18" charset="0"/>
                <a:cs typeface="Times New Roman" pitchFamily="18" charset="0"/>
              </a:rPr>
              <a:t> = new Array(); </a:t>
            </a:r>
          </a:p>
          <a:p>
            <a:r>
              <a:rPr lang="en-US" sz="9600" b="1" dirty="0" smtClean="0">
                <a:latin typeface="Times New Roman" pitchFamily="18" charset="0"/>
                <a:cs typeface="Times New Roman" pitchFamily="18" charset="0"/>
              </a:rPr>
              <a:t>Example: </a:t>
            </a:r>
            <a:r>
              <a:rPr lang="en-US" sz="9600" dirty="0" err="1" smtClean="0">
                <a:latin typeface="Times New Roman" pitchFamily="18" charset="0"/>
                <a:cs typeface="Times New Roman" pitchFamily="18" charset="0"/>
              </a:rPr>
              <a:t>var</a:t>
            </a:r>
            <a:r>
              <a:rPr lang="en-US" sz="9600" dirty="0" smtClean="0">
                <a:latin typeface="Times New Roman" pitchFamily="18" charset="0"/>
                <a:cs typeface="Times New Roman" pitchFamily="18" charset="0"/>
              </a:rPr>
              <a:t> months = new Array();</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	        months[0]="January"; months[1]=“February"; </a:t>
            </a:r>
          </a:p>
          <a:p>
            <a:r>
              <a:rPr lang="en-US" sz="9600" b="1" dirty="0" smtClean="0">
                <a:latin typeface="Times New Roman" pitchFamily="18" charset="0"/>
                <a:cs typeface="Times New Roman" pitchFamily="18" charset="0"/>
              </a:rPr>
              <a:t>Syntax: </a:t>
            </a:r>
            <a:r>
              <a:rPr lang="en-US" sz="9600" dirty="0" err="1" smtClean="0">
                <a:latin typeface="Times New Roman" pitchFamily="18" charset="0"/>
                <a:cs typeface="Times New Roman" pitchFamily="18" charset="0"/>
              </a:rPr>
              <a:t>var</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array_name</a:t>
            </a:r>
            <a:r>
              <a:rPr lang="en-US" sz="9600" dirty="0" smtClean="0">
                <a:latin typeface="Times New Roman" pitchFamily="18" charset="0"/>
                <a:cs typeface="Times New Roman" pitchFamily="18" charset="0"/>
              </a:rPr>
              <a:t> = new Array(100); </a:t>
            </a:r>
          </a:p>
          <a:p>
            <a:r>
              <a:rPr lang="en-US" sz="9600" b="1" dirty="0" smtClean="0">
                <a:latin typeface="Times New Roman" pitchFamily="18" charset="0"/>
                <a:cs typeface="Times New Roman" pitchFamily="18" charset="0"/>
              </a:rPr>
              <a:t>Example:</a:t>
            </a:r>
            <a:r>
              <a:rPr lang="en-US" sz="9600" dirty="0" smtClean="0">
                <a:latin typeface="Times New Roman" pitchFamily="18" charset="0"/>
                <a:cs typeface="Times New Roman" pitchFamily="18" charset="0"/>
              </a:rPr>
              <a:t> </a:t>
            </a:r>
          </a:p>
          <a:p>
            <a:pPr>
              <a:buNone/>
            </a:pP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var</a:t>
            </a:r>
            <a:r>
              <a:rPr lang="en-US" sz="9600" dirty="0" smtClean="0">
                <a:latin typeface="Times New Roman" pitchFamily="18" charset="0"/>
                <a:cs typeface="Times New Roman" pitchFamily="18" charset="0"/>
              </a:rPr>
              <a:t> week = new Array("Sunday", "Monday", "Tuesday"); </a:t>
            </a:r>
          </a:p>
          <a:p>
            <a:pPr>
              <a:buNone/>
            </a:pPr>
            <a:r>
              <a:rPr lang="en-US" sz="9600" smtClean="0">
                <a:latin typeface="Times New Roman" pitchFamily="18" charset="0"/>
                <a:cs typeface="Times New Roman" pitchFamily="18" charset="0"/>
              </a:rPr>
              <a:t>       var</a:t>
            </a:r>
            <a:r>
              <a:rPr lang="en-US" sz="9600" dirty="0" smtClean="0">
                <a:latin typeface="Times New Roman" pitchFamily="18" charset="0"/>
                <a:cs typeface="Times New Roman" pitchFamily="18" charset="0"/>
              </a:rPr>
              <a:t> week = [“Sunday", "Monday", "Tuesday”]; </a:t>
            </a: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 Date Object</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381000" y="609600"/>
            <a:ext cx="8382000" cy="5943600"/>
          </a:xfrm>
        </p:spPr>
        <p:txBody>
          <a:bodyPr>
            <a:normAutofit fontScale="25000" lnSpcReduction="20000"/>
          </a:bodyPr>
          <a:lstStyle/>
          <a:p>
            <a:r>
              <a:rPr lang="en-US" sz="9600" dirty="0" smtClean="0">
                <a:latin typeface="Times New Roman" pitchFamily="18" charset="0"/>
                <a:cs typeface="Times New Roman" pitchFamily="18" charset="0"/>
              </a:rPr>
              <a:t>JavaScript provides the </a:t>
            </a:r>
            <a:r>
              <a:rPr lang="en-US" sz="9600" i="1" dirty="0" smtClean="0">
                <a:latin typeface="Times New Roman" pitchFamily="18" charset="0"/>
                <a:cs typeface="Times New Roman" pitchFamily="18" charset="0"/>
              </a:rPr>
              <a:t>Date </a:t>
            </a:r>
            <a:r>
              <a:rPr lang="en-US" sz="9600" dirty="0" smtClean="0">
                <a:latin typeface="Times New Roman" pitchFamily="18" charset="0"/>
                <a:cs typeface="Times New Roman" pitchFamily="18" charset="0"/>
              </a:rPr>
              <a:t>object for manipulating date and time. </a:t>
            </a:r>
          </a:p>
          <a:p>
            <a:r>
              <a:rPr lang="en-US" sz="9600" dirty="0" smtClean="0">
                <a:latin typeface="Times New Roman" pitchFamily="18" charset="0"/>
                <a:cs typeface="Times New Roman" pitchFamily="18" charset="0"/>
              </a:rPr>
              <a:t>Time is measured in milliseconds (one millisecond is one thousandth of a second).</a:t>
            </a:r>
          </a:p>
          <a:p>
            <a:r>
              <a:rPr lang="en-US" sz="9600" dirty="0" smtClean="0">
                <a:latin typeface="Times New Roman" pitchFamily="18" charset="0"/>
                <a:cs typeface="Times New Roman" pitchFamily="18" charset="0"/>
              </a:rPr>
              <a:t>Because client-side JavaScript programs run on a browser, the </a:t>
            </a:r>
            <a:r>
              <a:rPr lang="en-US" sz="9600" i="1" dirty="0" smtClean="0">
                <a:latin typeface="Times New Roman" pitchFamily="18" charset="0"/>
                <a:cs typeface="Times New Roman" pitchFamily="18" charset="0"/>
              </a:rPr>
              <a:t>Date </a:t>
            </a:r>
            <a:r>
              <a:rPr lang="en-US" sz="9600" dirty="0" smtClean="0">
                <a:latin typeface="Times New Roman" pitchFamily="18" charset="0"/>
                <a:cs typeface="Times New Roman" pitchFamily="18" charset="0"/>
              </a:rPr>
              <a:t>object returns times and dates that are local to the browser, not the server. </a:t>
            </a:r>
          </a:p>
          <a:p>
            <a:r>
              <a:rPr lang="en-US" sz="9600" dirty="0" smtClean="0">
                <a:latin typeface="Times New Roman" pitchFamily="18" charset="0"/>
                <a:cs typeface="Times New Roman" pitchFamily="18" charset="0"/>
              </a:rPr>
              <a:t>If no arguments are passed to the </a:t>
            </a:r>
            <a:r>
              <a:rPr lang="en-US" sz="9600" i="1" dirty="0" smtClean="0">
                <a:latin typeface="Times New Roman" pitchFamily="18" charset="0"/>
                <a:cs typeface="Times New Roman" pitchFamily="18" charset="0"/>
              </a:rPr>
              <a:t>Date </a:t>
            </a:r>
            <a:r>
              <a:rPr lang="en-US" sz="9600" dirty="0" smtClean="0">
                <a:latin typeface="Times New Roman" pitchFamily="18" charset="0"/>
                <a:cs typeface="Times New Roman" pitchFamily="18" charset="0"/>
              </a:rPr>
              <a:t>object constructor, it returns the local date and time (based on the accuracy of the clock on your client machine).</a:t>
            </a:r>
          </a:p>
          <a:p>
            <a:r>
              <a:rPr lang="en-US" sz="9600" dirty="0" smtClean="0">
                <a:latin typeface="Times New Roman" pitchFamily="18" charset="0"/>
                <a:cs typeface="Times New Roman" pitchFamily="18" charset="0"/>
              </a:rPr>
              <a:t> There are </a:t>
            </a:r>
            <a:r>
              <a:rPr lang="en-US" sz="9600" b="1" dirty="0" smtClean="0">
                <a:latin typeface="Times New Roman" pitchFamily="18" charset="0"/>
                <a:cs typeface="Times New Roman" pitchFamily="18" charset="0"/>
              </a:rPr>
              <a:t>five</a:t>
            </a:r>
            <a:r>
              <a:rPr lang="en-US" sz="9600" dirty="0" smtClean="0">
                <a:latin typeface="Times New Roman" pitchFamily="18" charset="0"/>
                <a:cs typeface="Times New Roman" pitchFamily="18" charset="0"/>
              </a:rPr>
              <a:t> formats that can be passed as arguments when creating a </a:t>
            </a:r>
            <a:r>
              <a:rPr lang="en-US" sz="9600" i="1" dirty="0" smtClean="0">
                <a:latin typeface="Times New Roman" pitchFamily="18" charset="0"/>
                <a:cs typeface="Times New Roman" pitchFamily="18" charset="0"/>
              </a:rPr>
              <a:t>Date </a:t>
            </a:r>
            <a:r>
              <a:rPr lang="en-US" sz="9600" dirty="0" smtClean="0">
                <a:latin typeface="Times New Roman" pitchFamily="18" charset="0"/>
                <a:cs typeface="Times New Roman" pitchFamily="18" charset="0"/>
              </a:rPr>
              <a:t>object. </a:t>
            </a:r>
          </a:p>
          <a:p>
            <a:r>
              <a:rPr lang="en-US" sz="9600" b="1" dirty="0" smtClean="0">
                <a:latin typeface="Times New Roman" pitchFamily="18" charset="0"/>
                <a:cs typeface="Times New Roman" pitchFamily="18" charset="0"/>
              </a:rPr>
              <a:t>Syntax:  </a:t>
            </a:r>
            <a:r>
              <a:rPr lang="en-US" sz="9600" dirty="0" err="1" smtClean="0">
                <a:latin typeface="Times New Roman" pitchFamily="18" charset="0"/>
                <a:cs typeface="Times New Roman" pitchFamily="18" charset="0"/>
              </a:rPr>
              <a:t>mydate</a:t>
            </a:r>
            <a:r>
              <a:rPr lang="en-US" sz="9600" dirty="0" smtClean="0">
                <a:latin typeface="Times New Roman" pitchFamily="18" charset="0"/>
                <a:cs typeface="Times New Roman" pitchFamily="18" charset="0"/>
              </a:rPr>
              <a:t> = new Date() </a:t>
            </a:r>
          </a:p>
          <a:p>
            <a:pPr>
              <a:buNone/>
            </a:pPr>
            <a:r>
              <a:rPr lang="en-US" sz="9600" dirty="0" smtClean="0">
                <a:latin typeface="Times New Roman" pitchFamily="18" charset="0"/>
                <a:cs typeface="Times New Roman" pitchFamily="18" charset="0"/>
              </a:rPr>
              <a:t>     new Date("Month </a:t>
            </a:r>
            <a:r>
              <a:rPr lang="en-US" sz="9600" dirty="0" err="1" smtClean="0">
                <a:latin typeface="Times New Roman" pitchFamily="18" charset="0"/>
                <a:cs typeface="Times New Roman" pitchFamily="18" charset="0"/>
              </a:rPr>
              <a:t>dd</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yyyy</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hh:mm:ss</a:t>
            </a:r>
            <a:r>
              <a:rPr lang="en-US" sz="9600" dirty="0" smtClean="0">
                <a:latin typeface="Times New Roman" pitchFamily="18" charset="0"/>
                <a:cs typeface="Times New Roman" pitchFamily="18" charset="0"/>
              </a:rPr>
              <a:t>")</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new Date("Month </a:t>
            </a:r>
            <a:r>
              <a:rPr lang="en-US" sz="9600" dirty="0" err="1" smtClean="0">
                <a:latin typeface="Times New Roman" pitchFamily="18" charset="0"/>
                <a:cs typeface="Times New Roman" pitchFamily="18" charset="0"/>
              </a:rPr>
              <a:t>dd</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yyyy</a:t>
            </a:r>
            <a:r>
              <a:rPr lang="en-US" sz="9600" dirty="0" smtClean="0">
                <a:latin typeface="Times New Roman" pitchFamily="18" charset="0"/>
                <a:cs typeface="Times New Roman" pitchFamily="18" charset="0"/>
              </a:rPr>
              <a:t>")</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new Date(</a:t>
            </a:r>
            <a:r>
              <a:rPr lang="en-US" sz="9600" dirty="0" err="1" smtClean="0">
                <a:latin typeface="Times New Roman" pitchFamily="18" charset="0"/>
                <a:cs typeface="Times New Roman" pitchFamily="18" charset="0"/>
              </a:rPr>
              <a:t>yy,mm,dd,hh,mm,ss</a:t>
            </a:r>
            <a:r>
              <a:rPr lang="en-US" sz="9600" dirty="0" smtClean="0">
                <a:latin typeface="Times New Roman" pitchFamily="18" charset="0"/>
                <a:cs typeface="Times New Roman" pitchFamily="18" charset="0"/>
              </a:rPr>
              <a:t>)</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new Date(</a:t>
            </a:r>
            <a:r>
              <a:rPr lang="en-US" sz="9600" dirty="0" err="1" smtClean="0">
                <a:latin typeface="Times New Roman" pitchFamily="18" charset="0"/>
                <a:cs typeface="Times New Roman" pitchFamily="18" charset="0"/>
              </a:rPr>
              <a:t>yy,mm,dd</a:t>
            </a:r>
            <a:r>
              <a:rPr lang="en-US" sz="9600" dirty="0" smtClean="0">
                <a:latin typeface="Times New Roman" pitchFamily="18" charset="0"/>
                <a:cs typeface="Times New Roman" pitchFamily="18" charset="0"/>
              </a:rPr>
              <a:t>)</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new Date(milliseconds)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i="1" dirty="0" smtClean="0"/>
              <a:t/>
            </a:r>
            <a:br>
              <a:rPr lang="en-US" i="1" dirty="0" smtClean="0"/>
            </a:br>
            <a:r>
              <a:rPr lang="en-US" sz="3100" b="1" i="1" dirty="0" smtClean="0">
                <a:latin typeface="Times New Roman" pitchFamily="18" charset="0"/>
                <a:cs typeface="Times New Roman" pitchFamily="18" charset="0"/>
              </a:rPr>
              <a:t>Date </a:t>
            </a:r>
            <a:r>
              <a:rPr lang="en-US" sz="3100" b="1" dirty="0" smtClean="0">
                <a:latin typeface="Times New Roman" pitchFamily="18" charset="0"/>
                <a:cs typeface="Times New Roman" pitchFamily="18" charset="0"/>
              </a:rPr>
              <a:t>Object Methods </a:t>
            </a:r>
            <a:r>
              <a:rPr lang="en-US" dirty="0" smtClean="0"/>
              <a:t/>
            </a:r>
            <a:br>
              <a:rPr lang="en-US" dirty="0" smtClean="0"/>
            </a:br>
            <a:endParaRPr lang="en-US" dirty="0"/>
          </a:p>
        </p:txBody>
      </p:sp>
      <p:graphicFrame>
        <p:nvGraphicFramePr>
          <p:cNvPr id="6" name="Content Placeholder 5"/>
          <p:cNvGraphicFramePr>
            <a:graphicFrameLocks noGrp="1"/>
          </p:cNvGraphicFramePr>
          <p:nvPr>
            <p:ph idx="1"/>
          </p:nvPr>
        </p:nvGraphicFramePr>
        <p:xfrm>
          <a:off x="457200" y="838200"/>
          <a:ext cx="8077200" cy="4389120"/>
        </p:xfrm>
        <a:graphic>
          <a:graphicData uri="http://schemas.openxmlformats.org/drawingml/2006/table">
            <a:tbl>
              <a:tblPr firstRow="1" bandRow="1">
                <a:tableStyleId>{5C22544A-7EE6-4342-B048-85BDC9FD1C3A}</a:tableStyleId>
              </a:tblPr>
              <a:tblGrid>
                <a:gridCol w="2202873"/>
                <a:gridCol w="5874327"/>
              </a:tblGrid>
              <a:tr h="390525">
                <a:tc>
                  <a:txBody>
                    <a:bodyPr/>
                    <a:lstStyle/>
                    <a:p>
                      <a:pPr algn="ctr"/>
                      <a:r>
                        <a:rPr lang="en-US" sz="2400" b="1" dirty="0" smtClean="0">
                          <a:latin typeface="Times New Roman" pitchFamily="18" charset="0"/>
                          <a:cs typeface="Times New Roman" pitchFamily="18" charset="0"/>
                        </a:rPr>
                        <a:t>Method</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Use</a:t>
                      </a:r>
                      <a:endParaRPr lang="en-US" sz="2400" b="1"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getDate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day of the month (1–31)</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getDay</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day of the week (0–6); 0 is Sunday, 1 is Monday, and so on</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getHours</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hour (0–23)</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getMonth</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number of month (0–11); 0 is January, 1 is February, and so on</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setDate</a:t>
                      </a:r>
                      <a:r>
                        <a:rPr lang="en-US" sz="2400" b="0" i="1" kern="1200" dirty="0" smtClean="0">
                          <a:solidFill>
                            <a:schemeClr val="dk1"/>
                          </a:solidFill>
                          <a:latin typeface="Times New Roman" pitchFamily="18" charset="0"/>
                          <a:ea typeface="+mn-ea"/>
                          <a:cs typeface="Times New Roman" pitchFamily="18" charset="0"/>
                        </a:rPr>
                        <a:t>(value)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Sets day of the month (1–31)</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toGMTString</a:t>
                      </a:r>
                      <a:r>
                        <a:rPr lang="en-US" sz="2400" b="0" i="1" kern="1200" dirty="0" smtClean="0">
                          <a:solidFill>
                            <a:schemeClr val="dk1"/>
                          </a:solidFill>
                          <a:latin typeface="Times New Roman" pitchFamily="18" charset="0"/>
                          <a:ea typeface="+mn-ea"/>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date string in universal format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toString</a:t>
                      </a:r>
                      <a:r>
                        <a:rPr lang="en-US" sz="2400" b="0" i="1" kern="1200" dirty="0" smtClean="0">
                          <a:solidFill>
                            <a:schemeClr val="dk1"/>
                          </a:solidFill>
                          <a:latin typeface="Times New Roman" pitchFamily="18" charset="0"/>
                          <a:ea typeface="+mn-ea"/>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string representing date and time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563562"/>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Date Object Properties</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304800" y="1402080"/>
          <a:ext cx="8534400" cy="1188720"/>
        </p:xfrm>
        <a:graphic>
          <a:graphicData uri="http://schemas.openxmlformats.org/drawingml/2006/table">
            <a:tbl>
              <a:tblPr firstRow="1" bandRow="1">
                <a:tableStyleId>{5C22544A-7EE6-4342-B048-85BDC9FD1C3A}</a:tableStyleId>
              </a:tblPr>
              <a:tblGrid>
                <a:gridCol w="2133600"/>
                <a:gridCol w="6400800"/>
              </a:tblGrid>
              <a:tr h="370840">
                <a:tc>
                  <a:txBody>
                    <a:bodyPr/>
                    <a:lstStyle/>
                    <a:p>
                      <a:pPr algn="ctr"/>
                      <a:r>
                        <a:rPr lang="en-US" sz="2000" dirty="0" smtClean="0">
                          <a:latin typeface="Times New Roman" pitchFamily="18" charset="0"/>
                          <a:cs typeface="Times New Roman" pitchFamily="18" charset="0"/>
                        </a:rPr>
                        <a:t>Property</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Constructor</a:t>
                      </a:r>
                      <a:r>
                        <a:rPr lang="en-US" sz="2000" baseline="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tc>
                <a:tc>
                  <a:txBody>
                    <a:bodyPr/>
                    <a:lstStyle/>
                    <a:p>
                      <a:pPr algn="ctr"/>
                      <a:r>
                        <a:rPr lang="en-US" sz="2000" b="0" i="0" kern="1200" dirty="0" smtClean="0">
                          <a:solidFill>
                            <a:schemeClr val="dk1"/>
                          </a:solidFill>
                          <a:latin typeface="Times New Roman" pitchFamily="18" charset="0"/>
                          <a:ea typeface="+mn-ea"/>
                          <a:cs typeface="Times New Roman" pitchFamily="18" charset="0"/>
                        </a:rPr>
                        <a:t>Returns the function that created the Date object's prototype</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Prototype</a:t>
                      </a:r>
                      <a:endParaRPr lang="en-US" sz="2000" dirty="0">
                        <a:latin typeface="Times New Roman" pitchFamily="18" charset="0"/>
                        <a:cs typeface="Times New Roman" pitchFamily="18" charset="0"/>
                      </a:endParaRPr>
                    </a:p>
                  </a:txBody>
                  <a:tcPr/>
                </a:tc>
                <a:tc>
                  <a:txBody>
                    <a:bodyPr/>
                    <a:lstStyle/>
                    <a:p>
                      <a:pPr algn="ctr"/>
                      <a:r>
                        <a:rPr lang="en-US" sz="2000" b="0" i="0" kern="1200" dirty="0" smtClean="0">
                          <a:solidFill>
                            <a:schemeClr val="dk1"/>
                          </a:solidFill>
                          <a:latin typeface="Times New Roman" pitchFamily="18" charset="0"/>
                          <a:ea typeface="+mn-ea"/>
                          <a:cs typeface="Times New Roman" pitchFamily="18" charset="0"/>
                        </a:rPr>
                        <a:t>Allows you to add properties and methods to an object</a:t>
                      </a:r>
                      <a:endParaRPr lang="en-US" sz="2000"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563562"/>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Date Object Methods</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304800" y="1066800"/>
          <a:ext cx="8534400" cy="2595880"/>
        </p:xfrm>
        <a:graphic>
          <a:graphicData uri="http://schemas.openxmlformats.org/drawingml/2006/table">
            <a:tbl>
              <a:tblPr firstRow="1" bandRow="1">
                <a:tableStyleId>{5C22544A-7EE6-4342-B048-85BDC9FD1C3A}</a:tableStyleId>
              </a:tblPr>
              <a:tblGrid>
                <a:gridCol w="2438400"/>
                <a:gridCol w="6096000"/>
              </a:tblGrid>
              <a:tr h="370840">
                <a:tc>
                  <a:txBody>
                    <a:bodyPr/>
                    <a:lstStyle/>
                    <a:p>
                      <a:r>
                        <a:rPr lang="en-US" dirty="0" smtClean="0">
                          <a:latin typeface="Times New Roman" pitchFamily="18" charset="0"/>
                          <a:cs typeface="Times New Roman" pitchFamily="18" charset="0"/>
                        </a:rPr>
                        <a:t>Method</a:t>
                      </a:r>
                      <a:r>
                        <a:rPr lang="en-US" baseline="0"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getDate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Returns the day of the month (from 1-31)</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getDay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Returns the day of the week (from 0-6)</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getFullYear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Returns the year</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getHours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Returns the hour (from 0-23)</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getMonth</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Returns the month (from 0-11)</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setDate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Sets the day of the month of a date object</a:t>
                      </a:r>
                      <a:endParaRPr lang="en-US"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486400"/>
          </a:xfrm>
        </p:spPr>
        <p:txBody>
          <a:bodyPr>
            <a:normAutofit/>
          </a:bodyPr>
          <a:lstStyle/>
          <a:p>
            <a:r>
              <a:rPr lang="en-US" sz="2400" dirty="0" smtClean="0">
                <a:latin typeface="Times New Roman" pitchFamily="18" charset="0"/>
                <a:cs typeface="Times New Roman" pitchFamily="18" charset="0"/>
              </a:rPr>
              <a:t>The applications involved in the life cycle of a Web page: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 A browser (Firefox, Internet Explorer, Safari, Opera). This is where JavaScript lives!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 A network (HTTP).</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3. A server (Apache, Windows IIS, Zeus).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4. A server module (PHP, ASP.NET, ColdFusion, Java </a:t>
            </a:r>
            <a:r>
              <a:rPr lang="en-US" sz="2400" dirty="0" err="1" smtClean="0">
                <a:latin typeface="Times New Roman" pitchFamily="18" charset="0"/>
                <a:cs typeface="Times New Roman" pitchFamily="18" charset="0"/>
              </a:rPr>
              <a:t>servlet</a:t>
            </a:r>
            <a:r>
              <a:rPr lang="en-US" sz="2400" dirty="0" smtClean="0">
                <a:latin typeface="Times New Roman" pitchFamily="18" charset="0"/>
                <a:cs typeface="Times New Roman" pitchFamily="18" charset="0"/>
              </a:rPr>
              <a: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5. External files and/or a database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Oracle, Sybase).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
            </a:r>
            <a:br>
              <a:rPr lang="en-US" b="1" i="1" dirty="0" smtClean="0"/>
            </a:br>
            <a:r>
              <a:rPr lang="en-US" sz="3100" b="1" dirty="0" smtClean="0">
                <a:latin typeface="Times New Roman" pitchFamily="18" charset="0"/>
                <a:cs typeface="Times New Roman" pitchFamily="18" charset="0"/>
              </a:rPr>
              <a:t>Math Object</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381000" y="914400"/>
            <a:ext cx="8382000" cy="5211763"/>
          </a:xfrm>
        </p:spPr>
        <p:txBody>
          <a:bodyPr>
            <a:normAutofit fontScale="62500" lnSpcReduction="20000"/>
          </a:bodyPr>
          <a:lstStyle/>
          <a:p>
            <a:r>
              <a:rPr lang="en-US" sz="3800" dirty="0" smtClean="0">
                <a:latin typeface="Times New Roman" pitchFamily="18" charset="0"/>
                <a:cs typeface="Times New Roman" pitchFamily="18" charset="0"/>
              </a:rPr>
              <a:t>Unlike other objects, you don’t have to create an instance of the </a:t>
            </a:r>
            <a:r>
              <a:rPr lang="en-US" sz="3800" i="1" dirty="0" smtClean="0">
                <a:latin typeface="Times New Roman" pitchFamily="18" charset="0"/>
                <a:cs typeface="Times New Roman" pitchFamily="18" charset="0"/>
              </a:rPr>
              <a:t>Math </a:t>
            </a:r>
            <a:r>
              <a:rPr lang="en-US" sz="3800" dirty="0" smtClean="0">
                <a:latin typeface="Times New Roman" pitchFamily="18" charset="0"/>
                <a:cs typeface="Times New Roman" pitchFamily="18" charset="0"/>
              </a:rPr>
              <a:t>object with the </a:t>
            </a:r>
            <a:r>
              <a:rPr lang="en-US" sz="3800" i="1" dirty="0" smtClean="0">
                <a:latin typeface="Times New Roman" pitchFamily="18" charset="0"/>
                <a:cs typeface="Times New Roman" pitchFamily="18" charset="0"/>
              </a:rPr>
              <a:t>new </a:t>
            </a:r>
            <a:r>
              <a:rPr lang="en-US" sz="3800" dirty="0" smtClean="0">
                <a:latin typeface="Times New Roman" pitchFamily="18" charset="0"/>
                <a:cs typeface="Times New Roman" pitchFamily="18" charset="0"/>
              </a:rPr>
              <a:t>keyword. </a:t>
            </a:r>
          </a:p>
          <a:p>
            <a:pPr algn="just"/>
            <a:r>
              <a:rPr lang="en-US" sz="3800" dirty="0" smtClean="0">
                <a:latin typeface="Times New Roman" pitchFamily="18" charset="0"/>
                <a:cs typeface="Times New Roman" pitchFamily="18" charset="0"/>
              </a:rPr>
              <a:t>It is a built-in object and has a number of properties and methods .</a:t>
            </a:r>
          </a:p>
          <a:p>
            <a:pPr algn="just"/>
            <a:r>
              <a:rPr lang="en-US" sz="3800" dirty="0" smtClean="0">
                <a:latin typeface="Times New Roman" pitchFamily="18" charset="0"/>
                <a:cs typeface="Times New Roman" pitchFamily="18" charset="0"/>
              </a:rPr>
              <a:t>The </a:t>
            </a:r>
            <a:r>
              <a:rPr lang="en-US" sz="3800" i="1" dirty="0" smtClean="0">
                <a:latin typeface="Times New Roman" pitchFamily="18" charset="0"/>
                <a:cs typeface="Times New Roman" pitchFamily="18" charset="0"/>
              </a:rPr>
              <a:t>Math </a:t>
            </a:r>
            <a:r>
              <a:rPr lang="en-US" sz="3800" dirty="0" smtClean="0">
                <a:latin typeface="Times New Roman" pitchFamily="18" charset="0"/>
                <a:cs typeface="Times New Roman" pitchFamily="18" charset="0"/>
              </a:rPr>
              <a:t>object always starts with an uppercase M. </a:t>
            </a:r>
          </a:p>
          <a:p>
            <a:r>
              <a:rPr lang="en-US" sz="3800" dirty="0" smtClean="0">
                <a:latin typeface="Times New Roman" pitchFamily="18" charset="0"/>
                <a:cs typeface="Times New Roman" pitchFamily="18" charset="0"/>
              </a:rPr>
              <a:t>The </a:t>
            </a:r>
            <a:r>
              <a:rPr lang="en-US" sz="3800" i="1" dirty="0" smtClean="0">
                <a:latin typeface="Times New Roman" pitchFamily="18" charset="0"/>
                <a:cs typeface="Times New Roman" pitchFamily="18" charset="0"/>
              </a:rPr>
              <a:t>Math </a:t>
            </a:r>
            <a:r>
              <a:rPr lang="en-US" sz="3800" dirty="0" smtClean="0">
                <a:latin typeface="Times New Roman" pitchFamily="18" charset="0"/>
                <a:cs typeface="Times New Roman" pitchFamily="18" charset="0"/>
              </a:rPr>
              <a:t>object allows you to work with more advanced arithmetic calculations, such as square root, trigonometric functions, logarithms, and random numbers, than are provided by the basic numeric operators. </a:t>
            </a:r>
          </a:p>
          <a:p>
            <a:r>
              <a:rPr lang="en-US" sz="3800" dirty="0" smtClean="0">
                <a:latin typeface="Times New Roman" pitchFamily="18" charset="0"/>
                <a:cs typeface="Times New Roman" pitchFamily="18" charset="0"/>
              </a:rPr>
              <a:t>Example: Math Property: </a:t>
            </a:r>
            <a:r>
              <a:rPr lang="en-US" sz="3800" i="1" dirty="0" err="1" smtClean="0">
                <a:latin typeface="Times New Roman" pitchFamily="18" charset="0"/>
                <a:cs typeface="Times New Roman" pitchFamily="18" charset="0"/>
              </a:rPr>
              <a:t>Math.PI</a:t>
            </a:r>
            <a:r>
              <a:rPr lang="en-US" sz="3800" dirty="0" smtClean="0">
                <a:latin typeface="Times New Roman" pitchFamily="18" charset="0"/>
                <a:cs typeface="Times New Roman" pitchFamily="18" charset="0"/>
              </a:rPr>
              <a:t> =3.14592653589793116 </a:t>
            </a:r>
            <a:br>
              <a:rPr lang="en-US" sz="3800" dirty="0" smtClean="0">
                <a:latin typeface="Times New Roman" pitchFamily="18" charset="0"/>
                <a:cs typeface="Times New Roman" pitchFamily="18" charset="0"/>
              </a:rPr>
            </a:br>
            <a:r>
              <a:rPr lang="en-US" sz="3800" dirty="0" smtClean="0">
                <a:latin typeface="Times New Roman" pitchFamily="18" charset="0"/>
                <a:cs typeface="Times New Roman" pitchFamily="18" charset="0"/>
              </a:rPr>
              <a:t>(Pi, ratio of the circumference of a circle to its diameter)</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i="1" dirty="0" smtClean="0"/>
              <a:t/>
            </a:r>
            <a:br>
              <a:rPr lang="en-US" i="1" dirty="0" smtClean="0"/>
            </a:br>
            <a:r>
              <a:rPr lang="en-US" sz="3100" b="1" i="1" dirty="0" smtClean="0">
                <a:latin typeface="Times New Roman" pitchFamily="18" charset="0"/>
                <a:cs typeface="Times New Roman" pitchFamily="18" charset="0"/>
              </a:rPr>
              <a:t>Math </a:t>
            </a:r>
            <a:r>
              <a:rPr lang="en-US" sz="3100" b="1" dirty="0" smtClean="0">
                <a:latin typeface="Times New Roman" pitchFamily="18" charset="0"/>
                <a:cs typeface="Times New Roman" pitchFamily="18" charset="0"/>
              </a:rPr>
              <a:t>Object Methods </a:t>
            </a:r>
            <a:r>
              <a:rPr lang="en-US" dirty="0" smtClean="0"/>
              <a:t/>
            </a:r>
            <a:br>
              <a:rPr lang="en-US" dirty="0" smtClean="0"/>
            </a:br>
            <a:endParaRPr lang="en-US" dirty="0"/>
          </a:p>
        </p:txBody>
      </p:sp>
      <p:graphicFrame>
        <p:nvGraphicFramePr>
          <p:cNvPr id="6" name="Content Placeholder 5"/>
          <p:cNvGraphicFramePr>
            <a:graphicFrameLocks noGrp="1"/>
          </p:cNvGraphicFramePr>
          <p:nvPr>
            <p:ph idx="1"/>
          </p:nvPr>
        </p:nvGraphicFramePr>
        <p:xfrm>
          <a:off x="457200" y="838200"/>
          <a:ext cx="8229600" cy="5852160"/>
        </p:xfrm>
        <a:graphic>
          <a:graphicData uri="http://schemas.openxmlformats.org/drawingml/2006/table">
            <a:tbl>
              <a:tblPr firstRow="1" bandRow="1">
                <a:tableStyleId>{5C22544A-7EE6-4342-B048-85BDC9FD1C3A}</a:tableStyleId>
              </a:tblPr>
              <a:tblGrid>
                <a:gridCol w="3183147"/>
                <a:gridCol w="5046453"/>
              </a:tblGrid>
              <a:tr h="390525">
                <a:tc>
                  <a:txBody>
                    <a:bodyPr/>
                    <a:lstStyle/>
                    <a:p>
                      <a:pPr algn="ctr"/>
                      <a:r>
                        <a:rPr lang="en-US" sz="2400" b="1" dirty="0" smtClean="0">
                          <a:latin typeface="Times New Roman" pitchFamily="18" charset="0"/>
                          <a:cs typeface="Times New Roman" pitchFamily="18" charset="0"/>
                        </a:rPr>
                        <a:t>Method</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Use</a:t>
                      </a:r>
                      <a:endParaRPr lang="en-US" sz="2400" b="1" dirty="0">
                        <a:latin typeface="Times New Roman" pitchFamily="18" charset="0"/>
                        <a:cs typeface="Times New Roman" pitchFamily="18" charset="0"/>
                      </a:endParaRPr>
                    </a:p>
                  </a:txBody>
                  <a:tcPr/>
                </a:tc>
              </a:tr>
              <a:tr h="390525">
                <a:tc>
                  <a:txBody>
                    <a:bodyPr/>
                    <a:lstStyle/>
                    <a:p>
                      <a:r>
                        <a:rPr lang="en-US" sz="2400" b="0" i="1" kern="1200" dirty="0" smtClean="0">
                          <a:solidFill>
                            <a:schemeClr val="dk1"/>
                          </a:solidFill>
                          <a:latin typeface="Times New Roman" pitchFamily="18" charset="0"/>
                          <a:ea typeface="+mn-ea"/>
                          <a:cs typeface="Times New Roman" pitchFamily="18" charset="0"/>
                        </a:rPr>
                        <a:t>Math.abs(Number)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absolute (unsigned) value of </a:t>
                      </a:r>
                      <a:r>
                        <a:rPr lang="en-US" sz="2400" b="0" i="1" kern="1200" dirty="0" smtClean="0">
                          <a:solidFill>
                            <a:schemeClr val="dk1"/>
                          </a:solidFill>
                          <a:latin typeface="Times New Roman" pitchFamily="18" charset="0"/>
                          <a:ea typeface="+mn-ea"/>
                          <a:cs typeface="Times New Roman" pitchFamily="18" charset="0"/>
                        </a:rPr>
                        <a:t>Number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Math.ceil</a:t>
                      </a:r>
                      <a:r>
                        <a:rPr lang="en-US" sz="2400" b="0" i="1" kern="1200" dirty="0" smtClean="0">
                          <a:solidFill>
                            <a:schemeClr val="dk1"/>
                          </a:solidFill>
                          <a:latin typeface="Times New Roman" pitchFamily="18" charset="0"/>
                          <a:ea typeface="+mn-ea"/>
                          <a:cs typeface="Times New Roman" pitchFamily="18" charset="0"/>
                        </a:rPr>
                        <a:t>(Number)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Rounds </a:t>
                      </a:r>
                      <a:r>
                        <a:rPr lang="en-US" sz="2400" b="0" i="1" kern="1200" dirty="0" smtClean="0">
                          <a:solidFill>
                            <a:schemeClr val="dk1"/>
                          </a:solidFill>
                          <a:latin typeface="Times New Roman" pitchFamily="18" charset="0"/>
                          <a:ea typeface="+mn-ea"/>
                          <a:cs typeface="Times New Roman" pitchFamily="18" charset="0"/>
                        </a:rPr>
                        <a:t>Number </a:t>
                      </a:r>
                      <a:r>
                        <a:rPr lang="en-US" sz="2400" b="0" i="0" kern="1200" dirty="0" smtClean="0">
                          <a:solidFill>
                            <a:schemeClr val="dk1"/>
                          </a:solidFill>
                          <a:latin typeface="Times New Roman" pitchFamily="18" charset="0"/>
                          <a:ea typeface="+mn-ea"/>
                          <a:cs typeface="Times New Roman" pitchFamily="18" charset="0"/>
                        </a:rPr>
                        <a:t>up to the next closest integer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Math.floor</a:t>
                      </a:r>
                      <a:r>
                        <a:rPr lang="en-US" sz="2400" b="0" i="1" kern="1200" dirty="0" smtClean="0">
                          <a:solidFill>
                            <a:schemeClr val="dk1"/>
                          </a:solidFill>
                          <a:latin typeface="Times New Roman" pitchFamily="18" charset="0"/>
                          <a:ea typeface="+mn-ea"/>
                          <a:cs typeface="Times New Roman" pitchFamily="18" charset="0"/>
                        </a:rPr>
                        <a:t>(Number)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Rounds </a:t>
                      </a:r>
                      <a:r>
                        <a:rPr lang="en-US" sz="2400" b="0" i="1" kern="1200" dirty="0" smtClean="0">
                          <a:solidFill>
                            <a:schemeClr val="dk1"/>
                          </a:solidFill>
                          <a:latin typeface="Times New Roman" pitchFamily="18" charset="0"/>
                          <a:ea typeface="+mn-ea"/>
                          <a:cs typeface="Times New Roman" pitchFamily="18" charset="0"/>
                        </a:rPr>
                        <a:t>Number </a:t>
                      </a:r>
                      <a:r>
                        <a:rPr lang="en-US" sz="2400" b="0" i="0" kern="1200" dirty="0" smtClean="0">
                          <a:solidFill>
                            <a:schemeClr val="dk1"/>
                          </a:solidFill>
                          <a:latin typeface="Times New Roman" pitchFamily="18" charset="0"/>
                          <a:ea typeface="+mn-ea"/>
                          <a:cs typeface="Times New Roman" pitchFamily="18" charset="0"/>
                        </a:rPr>
                        <a:t>down to the next closest integer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smtClean="0">
                          <a:solidFill>
                            <a:schemeClr val="dk1"/>
                          </a:solidFill>
                          <a:latin typeface="Times New Roman" pitchFamily="18" charset="0"/>
                          <a:ea typeface="+mn-ea"/>
                          <a:cs typeface="Times New Roman" pitchFamily="18" charset="0"/>
                        </a:rPr>
                        <a:t>Math.log(Number)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natural logarithm of </a:t>
                      </a:r>
                      <a:r>
                        <a:rPr lang="en-US" sz="2400" b="0" i="1" kern="1200" dirty="0" smtClean="0">
                          <a:solidFill>
                            <a:schemeClr val="dk1"/>
                          </a:solidFill>
                          <a:latin typeface="Times New Roman" pitchFamily="18" charset="0"/>
                          <a:ea typeface="+mn-ea"/>
                          <a:cs typeface="Times New Roman" pitchFamily="18" charset="0"/>
                        </a:rPr>
                        <a:t>Number </a:t>
                      </a:r>
                      <a:r>
                        <a:rPr lang="en-US" sz="2400" b="0" i="0" kern="1200" dirty="0" smtClean="0">
                          <a:solidFill>
                            <a:schemeClr val="dk1"/>
                          </a:solidFill>
                          <a:latin typeface="Times New Roman" pitchFamily="18" charset="0"/>
                          <a:ea typeface="+mn-ea"/>
                          <a:cs typeface="Times New Roman" pitchFamily="18" charset="0"/>
                        </a:rPr>
                        <a:t>(base 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smtClean="0">
                          <a:solidFill>
                            <a:schemeClr val="dk1"/>
                          </a:solidFill>
                          <a:latin typeface="Times New Roman" pitchFamily="18" charset="0"/>
                          <a:ea typeface="+mn-ea"/>
                          <a:cs typeface="Times New Roman" pitchFamily="18" charset="0"/>
                        </a:rPr>
                        <a:t>Math.max(Number1,Number2)</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larger value of </a:t>
                      </a:r>
                      <a:r>
                        <a:rPr lang="en-US" sz="2400" b="0" i="1" kern="1200" dirty="0" smtClean="0">
                          <a:solidFill>
                            <a:schemeClr val="dk1"/>
                          </a:solidFill>
                          <a:latin typeface="Times New Roman" pitchFamily="18" charset="0"/>
                          <a:ea typeface="+mn-ea"/>
                          <a:cs typeface="Times New Roman" pitchFamily="18" charset="0"/>
                        </a:rPr>
                        <a:t>Number1 </a:t>
                      </a:r>
                      <a:r>
                        <a:rPr lang="en-US" sz="2400" b="0" i="0" kern="1200" dirty="0" smtClean="0">
                          <a:solidFill>
                            <a:schemeClr val="dk1"/>
                          </a:solidFill>
                          <a:latin typeface="Times New Roman" pitchFamily="18" charset="0"/>
                          <a:ea typeface="+mn-ea"/>
                          <a:cs typeface="Times New Roman" pitchFamily="18" charset="0"/>
                        </a:rPr>
                        <a:t>and </a:t>
                      </a:r>
                      <a:r>
                        <a:rPr lang="en-US" sz="2400" b="0" i="1" kern="1200" dirty="0" smtClean="0">
                          <a:solidFill>
                            <a:schemeClr val="dk1"/>
                          </a:solidFill>
                          <a:latin typeface="Times New Roman" pitchFamily="18" charset="0"/>
                          <a:ea typeface="+mn-ea"/>
                          <a:cs typeface="Times New Roman" pitchFamily="18" charset="0"/>
                        </a:rPr>
                        <a:t>Number2</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Math.random</a:t>
                      </a:r>
                      <a:r>
                        <a:rPr lang="en-US" sz="2400" b="0" i="1" kern="1200" dirty="0" smtClean="0">
                          <a:solidFill>
                            <a:schemeClr val="dk1"/>
                          </a:solidFill>
                          <a:latin typeface="Times New Roman" pitchFamily="18" charset="0"/>
                          <a:ea typeface="+mn-ea"/>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Generates pseudorandom number between 0.0 and 1.0</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r h="390525">
                <a:tc>
                  <a:txBody>
                    <a:bodyPr/>
                    <a:lstStyle/>
                    <a:p>
                      <a:r>
                        <a:rPr lang="en-US" sz="2400" b="0" i="1" kern="1200" dirty="0" err="1" smtClean="0">
                          <a:solidFill>
                            <a:schemeClr val="dk1"/>
                          </a:solidFill>
                          <a:latin typeface="Times New Roman" pitchFamily="18" charset="0"/>
                          <a:ea typeface="+mn-ea"/>
                          <a:cs typeface="Times New Roman" pitchFamily="18" charset="0"/>
                        </a:rPr>
                        <a:t>Math.toString</a:t>
                      </a:r>
                      <a:r>
                        <a:rPr lang="en-US" sz="2400" b="0" i="1" kern="1200" dirty="0" smtClean="0">
                          <a:solidFill>
                            <a:schemeClr val="dk1"/>
                          </a:solidFill>
                          <a:latin typeface="Times New Roman" pitchFamily="18" charset="0"/>
                          <a:ea typeface="+mn-ea"/>
                          <a:cs typeface="Times New Roman" pitchFamily="18" charset="0"/>
                        </a:rPr>
                        <a:t>(Number)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Converts </a:t>
                      </a:r>
                      <a:r>
                        <a:rPr lang="en-US" sz="2400" b="0" i="1" kern="1200" dirty="0" smtClean="0">
                          <a:solidFill>
                            <a:schemeClr val="dk1"/>
                          </a:solidFill>
                          <a:latin typeface="Times New Roman" pitchFamily="18" charset="0"/>
                          <a:ea typeface="+mn-ea"/>
                          <a:cs typeface="Times New Roman" pitchFamily="18" charset="0"/>
                        </a:rPr>
                        <a:t>Number </a:t>
                      </a:r>
                      <a:r>
                        <a:rPr lang="en-US" sz="2400" b="0" i="0" kern="1200" dirty="0" smtClean="0">
                          <a:solidFill>
                            <a:schemeClr val="dk1"/>
                          </a:solidFill>
                          <a:latin typeface="Times New Roman" pitchFamily="18" charset="0"/>
                          <a:ea typeface="+mn-ea"/>
                          <a:cs typeface="Times New Roman" pitchFamily="18" charset="0"/>
                        </a:rPr>
                        <a:t>to string</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487362"/>
          </a:xfrm>
        </p:spPr>
        <p:txBody>
          <a:bodyPr>
            <a:normAutofit fontScale="90000"/>
          </a:bodyPr>
          <a:lstStyle/>
          <a:p>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Wrapper Objects (String, Number, Function, Boolean)</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latin typeface="Times New Roman" pitchFamily="18" charset="0"/>
                <a:cs typeface="Times New Roman" pitchFamily="18" charset="0"/>
              </a:rPr>
              <a:t>A wrapper is an object bearing the same name as the primitive data type it represents.</a:t>
            </a:r>
          </a:p>
          <a:p>
            <a:r>
              <a:rPr lang="en-US" sz="2400" dirty="0" smtClean="0">
                <a:latin typeface="Times New Roman" pitchFamily="18" charset="0"/>
                <a:cs typeface="Times New Roman" pitchFamily="18" charset="0"/>
              </a:rPr>
              <a:t>For each of the primitive data types (string, number, and Boolean), there is a </a:t>
            </a:r>
            <a:r>
              <a:rPr lang="en-US" sz="2400" i="1" dirty="0" smtClean="0">
                <a:latin typeface="Times New Roman" pitchFamily="18" charset="0"/>
                <a:cs typeface="Times New Roman" pitchFamily="18" charset="0"/>
              </a:rPr>
              <a:t>String </a:t>
            </a:r>
            <a:r>
              <a:rPr lang="en-US" sz="2400" dirty="0" smtClean="0">
                <a:latin typeface="Times New Roman" pitchFamily="18" charset="0"/>
                <a:cs typeface="Times New Roman" pitchFamily="18" charset="0"/>
              </a:rPr>
              <a:t>object, a </a:t>
            </a:r>
            <a:r>
              <a:rPr lang="en-US" sz="2400" i="1" dirty="0" smtClean="0">
                <a:latin typeface="Times New Roman" pitchFamily="18" charset="0"/>
                <a:cs typeface="Times New Roman" pitchFamily="18" charset="0"/>
              </a:rPr>
              <a:t>Number </a:t>
            </a:r>
            <a:r>
              <a:rPr lang="en-US" sz="2400" dirty="0" smtClean="0">
                <a:latin typeface="Times New Roman" pitchFamily="18" charset="0"/>
                <a:cs typeface="Times New Roman" pitchFamily="18" charset="0"/>
              </a:rPr>
              <a:t>object, and a </a:t>
            </a:r>
            <a:r>
              <a:rPr lang="en-US" sz="2400" i="1" dirty="0" smtClean="0">
                <a:latin typeface="Times New Roman" pitchFamily="18" charset="0"/>
                <a:cs typeface="Times New Roman" pitchFamily="18" charset="0"/>
              </a:rPr>
              <a:t>Boolean </a:t>
            </a:r>
            <a:r>
              <a:rPr lang="en-US" sz="2400" dirty="0" smtClean="0">
                <a:latin typeface="Times New Roman" pitchFamily="18" charset="0"/>
                <a:cs typeface="Times New Roman" pitchFamily="18" charset="0"/>
              </a:rPr>
              <a:t>object. </a:t>
            </a:r>
          </a:p>
          <a:p>
            <a:r>
              <a:rPr lang="en-US" sz="2400" dirty="0" smtClean="0">
                <a:latin typeface="Times New Roman" pitchFamily="18" charset="0"/>
                <a:cs typeface="Times New Roman" pitchFamily="18" charset="0"/>
              </a:rPr>
              <a:t>These objects are called </a:t>
            </a:r>
            <a:r>
              <a:rPr lang="en-US" sz="2400" b="1" dirty="0" smtClean="0">
                <a:latin typeface="Times New Roman" pitchFamily="18" charset="0"/>
                <a:cs typeface="Times New Roman" pitchFamily="18" charset="0"/>
              </a:rPr>
              <a:t>wrappers </a:t>
            </a:r>
            <a:r>
              <a:rPr lang="en-US" sz="2400" dirty="0" smtClean="0">
                <a:latin typeface="Times New Roman" pitchFamily="18" charset="0"/>
                <a:cs typeface="Times New Roman" pitchFamily="18" charset="0"/>
              </a:rPr>
              <a:t>and   provide properties and methods that can be defined for the object. </a:t>
            </a:r>
          </a:p>
          <a:p>
            <a:r>
              <a:rPr lang="en-US" sz="2400" b="1" dirty="0" smtClean="0">
                <a:latin typeface="Times New Roman" pitchFamily="18" charset="0"/>
                <a:cs typeface="Times New Roman" pitchFamily="18" charset="0"/>
              </a:rPr>
              <a:t>Advantage:</a:t>
            </a:r>
            <a:r>
              <a:rPr lang="en-US" sz="2400" dirty="0" smtClean="0">
                <a:latin typeface="Times New Roman" pitchFamily="18" charset="0"/>
                <a:cs typeface="Times New Roman" pitchFamily="18" charset="0"/>
              </a:rPr>
              <a:t> Its ability to apply and extend properties and methods to the object, which in turn, will affect the primitive. </a:t>
            </a:r>
            <a:r>
              <a:rPr lang="en-US" dirty="0" smtClean="0"/>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smtClean="0"/>
              <a:t/>
            </a:r>
            <a:br>
              <a:rPr lang="en-US" b="1" i="1" dirty="0" smtClean="0"/>
            </a:br>
            <a:r>
              <a:rPr lang="en-US" sz="3100" b="1" dirty="0" smtClean="0">
                <a:latin typeface="Times New Roman" pitchFamily="18" charset="0"/>
                <a:cs typeface="Times New Roman" pitchFamily="18" charset="0"/>
              </a:rPr>
              <a:t>String Object</a:t>
            </a:r>
            <a:r>
              <a:rPr lang="en-US" sz="31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334000"/>
          </a:xfrm>
        </p:spPr>
        <p:txBody>
          <a:bodyPr>
            <a:normAutofit fontScale="25000" lnSpcReduction="20000"/>
          </a:bodyPr>
          <a:lstStyle/>
          <a:p>
            <a:pPr algn="just"/>
            <a:r>
              <a:rPr lang="en-US" sz="9600" dirty="0" smtClean="0">
                <a:latin typeface="Times New Roman" pitchFamily="18" charset="0"/>
                <a:cs typeface="Times New Roman" pitchFamily="18" charset="0"/>
              </a:rPr>
              <a:t>A string is a sequence of characters enclosed in either double or single quotes. </a:t>
            </a:r>
          </a:p>
          <a:p>
            <a:pPr algn="just"/>
            <a:r>
              <a:rPr lang="en-US" sz="9600" dirty="0" smtClean="0">
                <a:latin typeface="Times New Roman" pitchFamily="18" charset="0"/>
                <a:cs typeface="Times New Roman" pitchFamily="18" charset="0"/>
              </a:rPr>
              <a:t>The </a:t>
            </a:r>
            <a:r>
              <a:rPr lang="en-US" sz="9600" i="1" dirty="0" smtClean="0">
                <a:latin typeface="Times New Roman" pitchFamily="18" charset="0"/>
                <a:cs typeface="Times New Roman" pitchFamily="18" charset="0"/>
              </a:rPr>
              <a:t>String </a:t>
            </a:r>
            <a:r>
              <a:rPr lang="en-US" sz="9600" dirty="0" smtClean="0">
                <a:latin typeface="Times New Roman" pitchFamily="18" charset="0"/>
                <a:cs typeface="Times New Roman" pitchFamily="18" charset="0"/>
              </a:rPr>
              <a:t>object is a core JavaScript object that allows you to treat strings as objects. </a:t>
            </a:r>
          </a:p>
          <a:p>
            <a:pPr algn="just"/>
            <a:r>
              <a:rPr lang="en-US" sz="9600" dirty="0" smtClean="0">
                <a:latin typeface="Times New Roman" pitchFamily="18" charset="0"/>
                <a:cs typeface="Times New Roman" pitchFamily="18" charset="0"/>
              </a:rPr>
              <a:t>The </a:t>
            </a:r>
            <a:r>
              <a:rPr lang="en-US" sz="9600" i="1" dirty="0" smtClean="0">
                <a:latin typeface="Times New Roman" pitchFamily="18" charset="0"/>
                <a:cs typeface="Times New Roman" pitchFamily="18" charset="0"/>
              </a:rPr>
              <a:t>String </a:t>
            </a:r>
            <a:r>
              <a:rPr lang="en-US" sz="9600" dirty="0" smtClean="0">
                <a:latin typeface="Times New Roman" pitchFamily="18" charset="0"/>
                <a:cs typeface="Times New Roman" pitchFamily="18" charset="0"/>
              </a:rPr>
              <a:t>object is also called a wrapper object because it wraps itself around a string primitive, allowing you to apply a number of properties and methods to it.</a:t>
            </a:r>
          </a:p>
          <a:p>
            <a:r>
              <a:rPr lang="en-US" sz="9600" dirty="0" smtClean="0">
                <a:latin typeface="Times New Roman" pitchFamily="18" charset="0"/>
                <a:cs typeface="Times New Roman" pitchFamily="18" charset="0"/>
              </a:rPr>
              <a:t>We can create a </a:t>
            </a:r>
            <a:r>
              <a:rPr lang="en-US" sz="9600" i="1" dirty="0" smtClean="0">
                <a:latin typeface="Times New Roman" pitchFamily="18" charset="0"/>
                <a:cs typeface="Times New Roman" pitchFamily="18" charset="0"/>
              </a:rPr>
              <a:t>String </a:t>
            </a:r>
            <a:r>
              <a:rPr lang="en-US" sz="9600" dirty="0" smtClean="0">
                <a:latin typeface="Times New Roman" pitchFamily="18" charset="0"/>
                <a:cs typeface="Times New Roman" pitchFamily="18" charset="0"/>
              </a:rPr>
              <a:t>object implicitly by assigning a quoted string of text to a variable, called a string primitive, “The</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Building Blocks: Data Types, Literals, and Variables”, or by explicitly creating a </a:t>
            </a:r>
            <a:r>
              <a:rPr lang="en-US" sz="9600" i="1" dirty="0" smtClean="0">
                <a:latin typeface="Times New Roman" pitchFamily="18" charset="0"/>
                <a:cs typeface="Times New Roman" pitchFamily="18" charset="0"/>
              </a:rPr>
              <a:t>String </a:t>
            </a:r>
            <a:r>
              <a:rPr lang="en-US" sz="9600" dirty="0" smtClean="0">
                <a:latin typeface="Times New Roman" pitchFamily="18" charset="0"/>
                <a:cs typeface="Times New Roman" pitchFamily="18" charset="0"/>
              </a:rPr>
              <a:t>object with the </a:t>
            </a:r>
            <a:r>
              <a:rPr lang="en-US" sz="9600" i="1" dirty="0" smtClean="0">
                <a:latin typeface="Times New Roman" pitchFamily="18" charset="0"/>
                <a:cs typeface="Times New Roman" pitchFamily="18" charset="0"/>
              </a:rPr>
              <a:t>new </a:t>
            </a:r>
            <a:r>
              <a:rPr lang="en-US" sz="9600" dirty="0" smtClean="0">
                <a:latin typeface="Times New Roman" pitchFamily="18" charset="0"/>
                <a:cs typeface="Times New Roman" pitchFamily="18" charset="0"/>
              </a:rPr>
              <a:t>keyword and the </a:t>
            </a:r>
            <a:r>
              <a:rPr lang="en-US" sz="9600" i="1" dirty="0" smtClean="0">
                <a:latin typeface="Times New Roman" pitchFamily="18" charset="0"/>
                <a:cs typeface="Times New Roman" pitchFamily="18" charset="0"/>
              </a:rPr>
              <a:t>String() </a:t>
            </a:r>
            <a:r>
              <a:rPr lang="en-US" sz="9600" dirty="0" smtClean="0">
                <a:latin typeface="Times New Roman" pitchFamily="18" charset="0"/>
                <a:cs typeface="Times New Roman" pitchFamily="18" charset="0"/>
              </a:rPr>
              <a:t>object constructor method. </a:t>
            </a:r>
          </a:p>
          <a:p>
            <a:r>
              <a:rPr lang="en-US" sz="9600" dirty="0" smtClean="0">
                <a:latin typeface="Times New Roman" pitchFamily="18" charset="0"/>
                <a:cs typeface="Times New Roman" pitchFamily="18" charset="0"/>
              </a:rPr>
              <a:t>Either way, the properties and methods of the </a:t>
            </a:r>
            <a:r>
              <a:rPr lang="en-US" sz="9600" i="1" dirty="0" smtClean="0">
                <a:latin typeface="Times New Roman" pitchFamily="18" charset="0"/>
                <a:cs typeface="Times New Roman" pitchFamily="18" charset="0"/>
              </a:rPr>
              <a:t>String </a:t>
            </a:r>
            <a:r>
              <a:rPr lang="en-US" sz="9600" dirty="0" smtClean="0">
                <a:latin typeface="Times New Roman" pitchFamily="18" charset="0"/>
                <a:cs typeface="Times New Roman" pitchFamily="18" charset="0"/>
              </a:rPr>
              <a:t>object can be applied to the new string variable. </a:t>
            </a:r>
          </a:p>
          <a:p>
            <a:r>
              <a:rPr lang="en-US" sz="9600" dirty="0" smtClean="0">
                <a:latin typeface="Times New Roman" pitchFamily="18" charset="0"/>
                <a:cs typeface="Times New Roman" pitchFamily="18" charset="0"/>
              </a:rPr>
              <a:t>Syntax: </a:t>
            </a:r>
            <a:r>
              <a:rPr lang="en-US" sz="9600" b="1" dirty="0" err="1" smtClean="0">
                <a:latin typeface="Times New Roman" pitchFamily="18" charset="0"/>
                <a:cs typeface="Times New Roman" pitchFamily="18" charset="0"/>
              </a:rPr>
              <a:t>var</a:t>
            </a:r>
            <a:r>
              <a:rPr lang="en-US" sz="9600" b="1" dirty="0" smtClean="0">
                <a:latin typeface="Times New Roman" pitchFamily="18" charset="0"/>
                <a:cs typeface="Times New Roman" pitchFamily="18" charset="0"/>
              </a:rPr>
              <a:t> </a:t>
            </a:r>
            <a:r>
              <a:rPr lang="en-US" sz="9600" b="1" dirty="0" err="1" smtClean="0">
                <a:latin typeface="Times New Roman" pitchFamily="18" charset="0"/>
                <a:cs typeface="Times New Roman" pitchFamily="18" charset="0"/>
              </a:rPr>
              <a:t>string_name</a:t>
            </a:r>
            <a:r>
              <a:rPr lang="en-US" sz="9600" b="1" dirty="0" smtClean="0">
                <a:latin typeface="Times New Roman" pitchFamily="18" charset="0"/>
                <a:cs typeface="Times New Roman" pitchFamily="18" charset="0"/>
              </a:rPr>
              <a:t> = "string of text";</a:t>
            </a:r>
            <a:br>
              <a:rPr lang="en-US" sz="9600" b="1" dirty="0" smtClean="0">
                <a:latin typeface="Times New Roman" pitchFamily="18" charset="0"/>
                <a:cs typeface="Times New Roman" pitchFamily="18" charset="0"/>
              </a:rPr>
            </a:br>
            <a:r>
              <a:rPr lang="en-US" sz="9600" b="1" dirty="0" smtClean="0">
                <a:latin typeface="Times New Roman" pitchFamily="18" charset="0"/>
                <a:cs typeface="Times New Roman" pitchFamily="18" charset="0"/>
              </a:rPr>
              <a:t>	      </a:t>
            </a:r>
            <a:r>
              <a:rPr lang="en-US" sz="9600" b="1" dirty="0" err="1" smtClean="0">
                <a:latin typeface="Times New Roman" pitchFamily="18" charset="0"/>
                <a:cs typeface="Times New Roman" pitchFamily="18" charset="0"/>
              </a:rPr>
              <a:t>var</a:t>
            </a:r>
            <a:r>
              <a:rPr lang="en-US" sz="9600" b="1" dirty="0" smtClean="0">
                <a:latin typeface="Times New Roman" pitchFamily="18" charset="0"/>
                <a:cs typeface="Times New Roman" pitchFamily="18" charset="0"/>
              </a:rPr>
              <a:t> </a:t>
            </a:r>
            <a:r>
              <a:rPr lang="en-US" sz="9600" b="1" dirty="0" err="1" smtClean="0">
                <a:latin typeface="Times New Roman" pitchFamily="18" charset="0"/>
                <a:cs typeface="Times New Roman" pitchFamily="18" charset="0"/>
              </a:rPr>
              <a:t>string_name</a:t>
            </a:r>
            <a:r>
              <a:rPr lang="en-US" sz="9600" b="1" dirty="0" smtClean="0">
                <a:latin typeface="Times New Roman" pitchFamily="18" charset="0"/>
                <a:cs typeface="Times New Roman" pitchFamily="18" charset="0"/>
              </a:rPr>
              <a:t> = new String("string of text"); </a:t>
            </a:r>
            <a:r>
              <a:rPr lang="en-US" sz="1600" dirty="0" smtClean="0"/>
              <a:t/>
            </a:r>
            <a:br>
              <a:rPr lang="en-US" sz="1600" dirty="0" smtClean="0"/>
            </a:br>
            <a:r>
              <a:rPr lang="en-US" sz="1600" dirty="0" smtClean="0"/>
              <a:t> </a:t>
            </a:r>
            <a:r>
              <a:rPr lang="en-US" sz="2400" dirty="0" smtClean="0"/>
              <a:t/>
            </a:r>
            <a:br>
              <a:rPr lang="en-US" sz="2400" dirty="0" smtClean="0"/>
            </a:br>
            <a:r>
              <a:rPr lang="en-US" sz="2400" dirty="0" smtClean="0">
                <a:latin typeface="Times New Roman" pitchFamily="18" charset="0"/>
                <a:cs typeface="Times New Roman" pitchFamily="18" charset="0"/>
              </a:rPr>
              <a:t> </a:t>
            </a:r>
            <a:r>
              <a:rPr lang="en-US" dirty="0" smtClean="0"/>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i="1" dirty="0" smtClean="0"/>
              <a:t/>
            </a:r>
            <a:br>
              <a:rPr lang="en-US" i="1" dirty="0" smtClean="0"/>
            </a:br>
            <a:r>
              <a:rPr lang="en-US" sz="3100" b="1" dirty="0" smtClean="0">
                <a:latin typeface="Times New Roman" pitchFamily="18" charset="0"/>
                <a:cs typeface="Times New Roman" pitchFamily="18" charset="0"/>
              </a:rPr>
              <a:t>String Object Properties </a:t>
            </a:r>
            <a:r>
              <a:rPr lang="en-US" dirty="0" smtClean="0"/>
              <a:t/>
            </a:r>
            <a:br>
              <a:rPr lang="en-US" dirty="0" smtClean="0"/>
            </a:br>
            <a:endParaRPr lang="en-US" dirty="0"/>
          </a:p>
        </p:txBody>
      </p:sp>
      <p:graphicFrame>
        <p:nvGraphicFramePr>
          <p:cNvPr id="6" name="Content Placeholder 5"/>
          <p:cNvGraphicFramePr>
            <a:graphicFrameLocks noGrp="1"/>
          </p:cNvGraphicFramePr>
          <p:nvPr>
            <p:ph idx="1"/>
          </p:nvPr>
        </p:nvGraphicFramePr>
        <p:xfrm>
          <a:off x="457200" y="1219200"/>
          <a:ext cx="8077200" cy="2560320"/>
        </p:xfrm>
        <a:graphic>
          <a:graphicData uri="http://schemas.openxmlformats.org/drawingml/2006/table">
            <a:tbl>
              <a:tblPr firstRow="1" bandRow="1">
                <a:tableStyleId>{5C22544A-7EE6-4342-B048-85BDC9FD1C3A}</a:tableStyleId>
              </a:tblPr>
              <a:tblGrid>
                <a:gridCol w="2202873"/>
                <a:gridCol w="5874327"/>
              </a:tblGrid>
              <a:tr h="390525">
                <a:tc>
                  <a:txBody>
                    <a:bodyPr/>
                    <a:lstStyle/>
                    <a:p>
                      <a:pPr algn="ctr"/>
                      <a:r>
                        <a:rPr lang="en-US" sz="2400" b="1" dirty="0" smtClean="0">
                          <a:latin typeface="Times New Roman" pitchFamily="18" charset="0"/>
                          <a:cs typeface="Times New Roman" pitchFamily="18" charset="0"/>
                        </a:rPr>
                        <a:t>Property</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Use</a:t>
                      </a:r>
                      <a:endParaRPr lang="en-US" sz="2400" b="1" dirty="0">
                        <a:latin typeface="Times New Roman" pitchFamily="18" charset="0"/>
                        <a:cs typeface="Times New Roman" pitchFamily="18" charset="0"/>
                      </a:endParaRPr>
                    </a:p>
                  </a:txBody>
                  <a:tcPr/>
                </a:tc>
              </a:tr>
              <a:tr h="390525">
                <a:tc>
                  <a:txBody>
                    <a:bodyPr/>
                    <a:lstStyle/>
                    <a:p>
                      <a:r>
                        <a:rPr lang="en-US" sz="2400" b="0" i="0" kern="1200" dirty="0" smtClean="0">
                          <a:solidFill>
                            <a:schemeClr val="dk1"/>
                          </a:solidFill>
                          <a:latin typeface="Times New Roman" pitchFamily="18" charset="0"/>
                          <a:ea typeface="+mn-ea"/>
                          <a:cs typeface="Times New Roman" pitchFamily="18" charset="0"/>
                        </a:rPr>
                        <a:t>length</a:t>
                      </a:r>
                      <a:r>
                        <a:rPr lang="en-US" sz="2400" i="0" dirty="0" smtClean="0">
                          <a:latin typeface="Times New Roman" pitchFamily="18" charset="0"/>
                          <a:cs typeface="Times New Roman" pitchFamily="18" charset="0"/>
                        </a:rPr>
                        <a:t>  </a:t>
                      </a:r>
                      <a:endParaRPr lang="en-US" sz="2400" i="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length of the string in characters</a:t>
                      </a:r>
                      <a:r>
                        <a:rPr lang="en-US" sz="2400" i="0" dirty="0" smtClean="0">
                          <a:latin typeface="Times New Roman" pitchFamily="18" charset="0"/>
                          <a:cs typeface="Times New Roman" pitchFamily="18" charset="0"/>
                        </a:rPr>
                        <a:t> </a:t>
                      </a:r>
                      <a:endParaRPr lang="en-US" sz="2400" i="0" dirty="0">
                        <a:latin typeface="Times New Roman" pitchFamily="18" charset="0"/>
                        <a:cs typeface="Times New Roman" pitchFamily="18" charset="0"/>
                      </a:endParaRPr>
                    </a:p>
                  </a:txBody>
                  <a:tcPr/>
                </a:tc>
              </a:tr>
              <a:tr h="390525">
                <a:tc>
                  <a:txBody>
                    <a:bodyPr/>
                    <a:lstStyle/>
                    <a:p>
                      <a:r>
                        <a:rPr lang="en-US" sz="2400" b="0" i="0" kern="1200" dirty="0" smtClean="0">
                          <a:solidFill>
                            <a:schemeClr val="dk1"/>
                          </a:solidFill>
                          <a:latin typeface="Times New Roman" pitchFamily="18" charset="0"/>
                          <a:ea typeface="+mn-ea"/>
                          <a:cs typeface="Times New Roman" pitchFamily="18" charset="0"/>
                        </a:rPr>
                        <a:t>constructor</a:t>
                      </a:r>
                      <a:r>
                        <a:rPr lang="en-US" sz="2400" i="0" dirty="0" smtClean="0">
                          <a:latin typeface="Times New Roman" pitchFamily="18" charset="0"/>
                          <a:cs typeface="Times New Roman" pitchFamily="18" charset="0"/>
                        </a:rPr>
                        <a:t> </a:t>
                      </a:r>
                      <a:endParaRPr lang="en-US" sz="2400" i="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Returns the function that created the String object</a:t>
                      </a:r>
                      <a:r>
                        <a:rPr lang="en-US" sz="2400" i="0" dirty="0" smtClean="0">
                          <a:latin typeface="Times New Roman" pitchFamily="18" charset="0"/>
                          <a:cs typeface="Times New Roman" pitchFamily="18" charset="0"/>
                        </a:rPr>
                        <a:t> </a:t>
                      </a:r>
                      <a:endParaRPr lang="en-US" sz="2400" i="0" dirty="0">
                        <a:latin typeface="Times New Roman" pitchFamily="18" charset="0"/>
                        <a:cs typeface="Times New Roman" pitchFamily="18" charset="0"/>
                      </a:endParaRPr>
                    </a:p>
                  </a:txBody>
                  <a:tcPr/>
                </a:tc>
              </a:tr>
              <a:tr h="390525">
                <a:tc>
                  <a:txBody>
                    <a:bodyPr/>
                    <a:lstStyle/>
                    <a:p>
                      <a:r>
                        <a:rPr lang="en-US" sz="2400" b="0" i="0" kern="1200" dirty="0" smtClean="0">
                          <a:solidFill>
                            <a:schemeClr val="dk1"/>
                          </a:solidFill>
                          <a:latin typeface="Times New Roman" pitchFamily="18" charset="0"/>
                          <a:ea typeface="+mn-ea"/>
                          <a:cs typeface="Times New Roman" pitchFamily="18" charset="0"/>
                        </a:rPr>
                        <a:t>prototype</a:t>
                      </a:r>
                      <a:r>
                        <a:rPr lang="en-US" sz="2400" i="0" dirty="0" smtClean="0">
                          <a:latin typeface="Times New Roman" pitchFamily="18" charset="0"/>
                          <a:cs typeface="Times New Roman" pitchFamily="18" charset="0"/>
                        </a:rPr>
                        <a:t>  </a:t>
                      </a:r>
                      <a:endParaRPr lang="en-US" sz="2400" i="0" dirty="0">
                        <a:latin typeface="Times New Roman" pitchFamily="18" charset="0"/>
                        <a:cs typeface="Times New Roman" pitchFamily="18" charset="0"/>
                      </a:endParaRPr>
                    </a:p>
                  </a:txBody>
                  <a:tcPr/>
                </a:tc>
                <a:tc>
                  <a:txBody>
                    <a:bodyPr/>
                    <a:lstStyle/>
                    <a:p>
                      <a:r>
                        <a:rPr lang="en-US" sz="2400" b="0" i="0" kern="1200" dirty="0" smtClean="0">
                          <a:solidFill>
                            <a:schemeClr val="dk1"/>
                          </a:solidFill>
                          <a:latin typeface="Times New Roman" pitchFamily="18" charset="0"/>
                          <a:ea typeface="+mn-ea"/>
                          <a:cs typeface="Times New Roman" pitchFamily="18" charset="0"/>
                        </a:rPr>
                        <a:t>Extends the definition of the string by adding properties and methods.</a:t>
                      </a:r>
                      <a:r>
                        <a:rPr lang="en-US" sz="2400" i="0" dirty="0" smtClean="0">
                          <a:latin typeface="Times New Roman" pitchFamily="18" charset="0"/>
                          <a:cs typeface="Times New Roman" pitchFamily="18" charset="0"/>
                        </a:rPr>
                        <a:t> </a:t>
                      </a:r>
                      <a:endParaRPr lang="en-US" sz="2400" i="0"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i="1" dirty="0" smtClean="0"/>
              <a:t/>
            </a:r>
            <a:br>
              <a:rPr lang="en-US" i="1" dirty="0" smtClean="0"/>
            </a:br>
            <a:r>
              <a:rPr lang="en-US" sz="3100" b="1" dirty="0" smtClean="0">
                <a:latin typeface="Times New Roman" pitchFamily="18" charset="0"/>
                <a:cs typeface="Times New Roman" pitchFamily="18" charset="0"/>
              </a:rPr>
              <a:t>String Object Properties </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7" name="Content Placeholder 6"/>
          <p:cNvSpPr>
            <a:spLocks noGrp="1"/>
          </p:cNvSpPr>
          <p:nvPr>
            <p:ph idx="1"/>
          </p:nvPr>
        </p:nvSpPr>
        <p:spPr>
          <a:xfrm>
            <a:off x="304800" y="838200"/>
            <a:ext cx="8534400" cy="5486400"/>
          </a:xfrm>
        </p:spPr>
        <p:txBody>
          <a:bodyPr>
            <a:normAutofit/>
          </a:bodyPr>
          <a:lstStyle/>
          <a:p>
            <a:r>
              <a:rPr lang="en-US" sz="2400" dirty="0" smtClean="0">
                <a:latin typeface="Times New Roman" pitchFamily="18" charset="0"/>
                <a:cs typeface="Times New Roman" pitchFamily="18" charset="0"/>
              </a:rPr>
              <a:t>In JavaScript, the constructor property returns the constructor function for an object.</a:t>
            </a:r>
          </a:p>
          <a:p>
            <a:r>
              <a:rPr lang="en-US" sz="2400" dirty="0" smtClean="0">
                <a:latin typeface="Times New Roman" pitchFamily="18" charset="0"/>
                <a:cs typeface="Times New Roman" pitchFamily="18" charset="0"/>
              </a:rPr>
              <a:t>The return value is a reference to the function, not the name of the function:</a:t>
            </a:r>
          </a:p>
          <a:p>
            <a:pPr algn="just"/>
            <a:r>
              <a:rPr lang="en-US" sz="2400" dirty="0" smtClean="0">
                <a:latin typeface="Times New Roman" pitchFamily="18" charset="0"/>
                <a:cs typeface="Times New Roman" pitchFamily="18" charset="0"/>
              </a:rPr>
              <a:t>For JavaScript </a:t>
            </a:r>
            <a:r>
              <a:rPr lang="en-US" sz="2400" b="1" dirty="0" smtClean="0">
                <a:latin typeface="Times New Roman" pitchFamily="18" charset="0"/>
                <a:cs typeface="Times New Roman" pitchFamily="18" charset="0"/>
              </a:rPr>
              <a:t>numbers</a:t>
            </a:r>
            <a:r>
              <a:rPr lang="en-US" sz="2400" dirty="0" smtClean="0">
                <a:latin typeface="Times New Roman" pitchFamily="18" charset="0"/>
                <a:cs typeface="Times New Roman" pitchFamily="18" charset="0"/>
              </a:rPr>
              <a:t> the constructor property returns </a:t>
            </a:r>
            <a:r>
              <a:rPr lang="en-US" sz="2400" b="1" dirty="0" smtClean="0">
                <a:latin typeface="Times New Roman" pitchFamily="18" charset="0"/>
                <a:cs typeface="Times New Roman" pitchFamily="18" charset="0"/>
              </a:rPr>
              <a:t>function Number() { [native code]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JavaScript </a:t>
            </a:r>
            <a:r>
              <a:rPr lang="en-US" sz="2400" b="1" dirty="0" smtClean="0">
                <a:latin typeface="Times New Roman" pitchFamily="18" charset="0"/>
                <a:cs typeface="Times New Roman" pitchFamily="18" charset="0"/>
              </a:rPr>
              <a:t>strings</a:t>
            </a:r>
            <a:r>
              <a:rPr lang="en-US" sz="2400" dirty="0" smtClean="0">
                <a:latin typeface="Times New Roman" pitchFamily="18" charset="0"/>
                <a:cs typeface="Times New Roman" pitchFamily="18" charset="0"/>
              </a:rPr>
              <a:t> the constructor property returns </a:t>
            </a:r>
            <a:r>
              <a:rPr lang="en-US" sz="2400" b="1" dirty="0" smtClean="0">
                <a:latin typeface="Times New Roman" pitchFamily="18" charset="0"/>
                <a:cs typeface="Times New Roman" pitchFamily="18" charset="0"/>
              </a:rPr>
              <a:t>function String() { [native code]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JavaScript </a:t>
            </a:r>
            <a:r>
              <a:rPr lang="en-US" sz="2400" b="1" dirty="0" err="1" smtClean="0">
                <a:latin typeface="Times New Roman" pitchFamily="18" charset="0"/>
                <a:cs typeface="Times New Roman" pitchFamily="18" charset="0"/>
              </a:rPr>
              <a:t>booleans</a:t>
            </a:r>
            <a:r>
              <a:rPr lang="en-US" sz="2400" dirty="0" smtClean="0">
                <a:latin typeface="Times New Roman" pitchFamily="18" charset="0"/>
                <a:cs typeface="Times New Roman" pitchFamily="18" charset="0"/>
              </a:rPr>
              <a:t> the constructor property returns </a:t>
            </a:r>
            <a:r>
              <a:rPr lang="en-US" sz="2400" b="1" dirty="0" smtClean="0">
                <a:latin typeface="Times New Roman" pitchFamily="18" charset="0"/>
                <a:cs typeface="Times New Roman" pitchFamily="18" charset="0"/>
              </a:rPr>
              <a:t>function Boolean() { [native code]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i="1" dirty="0" smtClean="0"/>
              <a:t/>
            </a:r>
            <a:br>
              <a:rPr lang="en-US" i="1" dirty="0" smtClean="0"/>
            </a:br>
            <a:r>
              <a:rPr lang="en-US" sz="3100" b="1" dirty="0" smtClean="0">
                <a:latin typeface="Times New Roman" pitchFamily="18" charset="0"/>
                <a:cs typeface="Times New Roman" pitchFamily="18" charset="0"/>
              </a:rPr>
              <a:t>String Object Methods </a:t>
            </a:r>
            <a:r>
              <a:rPr lang="en-US" dirty="0" smtClean="0"/>
              <a:t/>
            </a:r>
            <a:br>
              <a:rPr lang="en-US" dirty="0" smtClean="0"/>
            </a:br>
            <a:endParaRPr lang="en-US" dirty="0"/>
          </a:p>
        </p:txBody>
      </p:sp>
      <p:graphicFrame>
        <p:nvGraphicFramePr>
          <p:cNvPr id="6" name="Content Placeholder 5"/>
          <p:cNvGraphicFramePr>
            <a:graphicFrameLocks noGrp="1"/>
          </p:cNvGraphicFramePr>
          <p:nvPr>
            <p:ph idx="1"/>
          </p:nvPr>
        </p:nvGraphicFramePr>
        <p:xfrm>
          <a:off x="457200" y="838200"/>
          <a:ext cx="8077200" cy="4928235"/>
        </p:xfrm>
        <a:graphic>
          <a:graphicData uri="http://schemas.openxmlformats.org/drawingml/2006/table">
            <a:tbl>
              <a:tblPr firstRow="1" bandRow="1">
                <a:tableStyleId>{5C22544A-7EE6-4342-B048-85BDC9FD1C3A}</a:tableStyleId>
              </a:tblPr>
              <a:tblGrid>
                <a:gridCol w="2202873"/>
                <a:gridCol w="5874327"/>
              </a:tblGrid>
              <a:tr h="390525">
                <a:tc>
                  <a:txBody>
                    <a:bodyPr/>
                    <a:lstStyle/>
                    <a:p>
                      <a:pPr algn="ctr"/>
                      <a:r>
                        <a:rPr lang="en-US" sz="2400" b="1" dirty="0" smtClean="0">
                          <a:latin typeface="Times New Roman" pitchFamily="18" charset="0"/>
                          <a:cs typeface="Times New Roman" pitchFamily="18" charset="0"/>
                        </a:rPr>
                        <a:t>Methods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Formats as HTML</a:t>
                      </a:r>
                      <a:endParaRPr lang="en-US" sz="2400" b="1" dirty="0">
                        <a:latin typeface="Times New Roman" pitchFamily="18" charset="0"/>
                        <a:cs typeface="Times New Roman" pitchFamily="18" charset="0"/>
                      </a:endParaRPr>
                    </a:p>
                  </a:txBody>
                  <a:tcPr/>
                </a:tc>
              </a:tr>
              <a:tr h="390525">
                <a:tc>
                  <a:txBody>
                    <a:bodyPr/>
                    <a:lstStyle/>
                    <a:p>
                      <a:r>
                        <a:rPr lang="en-US" sz="1600" b="0" i="0" kern="1200" dirty="0" err="1" smtClean="0">
                          <a:solidFill>
                            <a:schemeClr val="dk1"/>
                          </a:solidFill>
                          <a:latin typeface="Times New Roman" pitchFamily="18" charset="0"/>
                          <a:ea typeface="+mn-ea"/>
                          <a:cs typeface="Times New Roman" pitchFamily="18" charset="0"/>
                        </a:rPr>
                        <a:t>String.blink</a:t>
                      </a:r>
                      <a:r>
                        <a:rPr lang="en-US" sz="1600" b="0" i="0" kern="1200" dirty="0" smtClean="0">
                          <a:solidFill>
                            <a:schemeClr val="dk1"/>
                          </a:solidFill>
                          <a:latin typeface="Times New Roman" pitchFamily="18" charset="0"/>
                          <a:ea typeface="+mn-ea"/>
                          <a:cs typeface="Times New Roman" pitchFamily="18" charset="0"/>
                        </a:rPr>
                        <a:t>()</a:t>
                      </a:r>
                      <a:r>
                        <a:rPr lang="en-US" sz="1600" i="0" dirty="0" smtClean="0">
                          <a:latin typeface="Times New Roman" pitchFamily="18" charset="0"/>
                          <a:cs typeface="Times New Roman" pitchFamily="18" charset="0"/>
                        </a:rPr>
                        <a:t>   </a:t>
                      </a:r>
                      <a:endParaRPr lang="en-US" sz="1600" i="0" dirty="0">
                        <a:latin typeface="Times New Roman" pitchFamily="18" charset="0"/>
                        <a:cs typeface="Times New Roman" pitchFamily="18" charset="0"/>
                      </a:endParaRPr>
                    </a:p>
                  </a:txBody>
                  <a:tcPr/>
                </a:tc>
                <a:tc>
                  <a:txBody>
                    <a:bodyPr/>
                    <a:lstStyle/>
                    <a:p>
                      <a:r>
                        <a:rPr lang="en-US" sz="1600" b="0" i="0" kern="1200" dirty="0" smtClean="0">
                          <a:solidFill>
                            <a:schemeClr val="dk1"/>
                          </a:solidFill>
                          <a:latin typeface="Times New Roman" pitchFamily="18" charset="0"/>
                          <a:ea typeface="+mn-ea"/>
                          <a:cs typeface="Times New Roman" pitchFamily="18" charset="0"/>
                        </a:rPr>
                        <a:t>&lt;blink&gt;String&lt;/blink&gt;</a:t>
                      </a:r>
                      <a:r>
                        <a:rPr lang="en-US" sz="1600" i="0" dirty="0" smtClean="0">
                          <a:latin typeface="Times New Roman" pitchFamily="18" charset="0"/>
                          <a:cs typeface="Times New Roman" pitchFamily="18" charset="0"/>
                        </a:rPr>
                        <a:t> </a:t>
                      </a:r>
                      <a:endParaRPr lang="en-US" sz="1600" i="0" dirty="0">
                        <a:latin typeface="Times New Roman" pitchFamily="18" charset="0"/>
                        <a:cs typeface="Times New Roman" pitchFamily="18" charset="0"/>
                      </a:endParaRPr>
                    </a:p>
                  </a:txBody>
                  <a:tcPr/>
                </a:tc>
              </a:tr>
              <a:tr h="390525">
                <a:tc>
                  <a:txBody>
                    <a:bodyPr/>
                    <a:lstStyle/>
                    <a:p>
                      <a:r>
                        <a:rPr lang="en-US" sz="1600" b="0" i="0" kern="1200" dirty="0" err="1" smtClean="0">
                          <a:solidFill>
                            <a:schemeClr val="dk1"/>
                          </a:solidFill>
                          <a:latin typeface="Times New Roman" pitchFamily="18" charset="0"/>
                          <a:ea typeface="+mn-ea"/>
                          <a:cs typeface="Times New Roman" pitchFamily="18" charset="0"/>
                        </a:rPr>
                        <a:t>String.bold</a:t>
                      </a:r>
                      <a:r>
                        <a:rPr lang="en-US" sz="1600" b="0" i="0" kern="1200" dirty="0" smtClean="0">
                          <a:solidFill>
                            <a:schemeClr val="dk1"/>
                          </a:solidFill>
                          <a:latin typeface="Times New Roman" pitchFamily="18" charset="0"/>
                          <a:ea typeface="+mn-ea"/>
                          <a:cs typeface="Times New Roman" pitchFamily="18" charset="0"/>
                        </a:rPr>
                        <a:t>()</a:t>
                      </a:r>
                      <a:r>
                        <a:rPr lang="en-US" sz="1600" i="0" dirty="0" smtClean="0">
                          <a:latin typeface="Times New Roman" pitchFamily="18" charset="0"/>
                          <a:cs typeface="Times New Roman" pitchFamily="18" charset="0"/>
                        </a:rPr>
                        <a:t> </a:t>
                      </a:r>
                      <a:endParaRPr lang="en-US" sz="1600" i="0" dirty="0">
                        <a:latin typeface="Times New Roman" pitchFamily="18" charset="0"/>
                        <a:cs typeface="Times New Roman" pitchFamily="18" charset="0"/>
                      </a:endParaRPr>
                    </a:p>
                  </a:txBody>
                  <a:tcPr/>
                </a:tc>
                <a:tc>
                  <a:txBody>
                    <a:bodyPr/>
                    <a:lstStyle/>
                    <a:p>
                      <a:r>
                        <a:rPr lang="en-US" sz="1600" b="0" i="0" kern="1200" dirty="0" smtClean="0">
                          <a:solidFill>
                            <a:schemeClr val="dk1"/>
                          </a:solidFill>
                          <a:latin typeface="Times New Roman" pitchFamily="18" charset="0"/>
                          <a:ea typeface="+mn-ea"/>
                          <a:cs typeface="Times New Roman" pitchFamily="18" charset="0"/>
                        </a:rPr>
                        <a:t>&lt;b&gt;String&lt;/b&gt;</a:t>
                      </a:r>
                      <a:r>
                        <a:rPr lang="en-US" sz="1600" i="0" dirty="0" smtClean="0">
                          <a:latin typeface="Times New Roman" pitchFamily="18" charset="0"/>
                          <a:cs typeface="Times New Roman" pitchFamily="18" charset="0"/>
                        </a:rPr>
                        <a:t> </a:t>
                      </a:r>
                      <a:endParaRPr lang="en-US" sz="1600" i="0" dirty="0">
                        <a:latin typeface="Times New Roman" pitchFamily="18" charset="0"/>
                        <a:cs typeface="Times New Roman" pitchFamily="18" charset="0"/>
                      </a:endParaRPr>
                    </a:p>
                  </a:txBody>
                  <a:tcPr/>
                </a:tc>
              </a:tr>
              <a:tr h="390525">
                <a:tc>
                  <a:txBody>
                    <a:bodyPr/>
                    <a:lstStyle/>
                    <a:p>
                      <a:r>
                        <a:rPr lang="en-US" sz="1600" b="0" i="0" kern="1200" dirty="0" smtClean="0">
                          <a:solidFill>
                            <a:schemeClr val="dk1"/>
                          </a:solidFill>
                          <a:latin typeface="Times New Roman" pitchFamily="18" charset="0"/>
                          <a:ea typeface="+mn-ea"/>
                          <a:cs typeface="Times New Roman" pitchFamily="18" charset="0"/>
                        </a:rPr>
                        <a:t>String.sub()</a:t>
                      </a:r>
                      <a:r>
                        <a:rPr lang="en-US" sz="1600" i="0" dirty="0" smtClean="0">
                          <a:latin typeface="Times New Roman" pitchFamily="18" charset="0"/>
                          <a:cs typeface="Times New Roman" pitchFamily="18" charset="0"/>
                        </a:rPr>
                        <a:t>   </a:t>
                      </a:r>
                      <a:endParaRPr lang="en-US" sz="1600" i="0" dirty="0">
                        <a:latin typeface="Times New Roman" pitchFamily="18" charset="0"/>
                        <a:cs typeface="Times New Roman" pitchFamily="18" charset="0"/>
                      </a:endParaRPr>
                    </a:p>
                  </a:txBody>
                  <a:tcPr/>
                </a:tc>
                <a:tc>
                  <a:txBody>
                    <a:bodyPr/>
                    <a:lstStyle/>
                    <a:p>
                      <a:r>
                        <a:rPr lang="en-US" sz="1600" b="0" i="0" kern="1200" dirty="0" smtClean="0">
                          <a:solidFill>
                            <a:schemeClr val="dk1"/>
                          </a:solidFill>
                          <a:latin typeface="Times New Roman" pitchFamily="18" charset="0"/>
                          <a:ea typeface="+mn-ea"/>
                          <a:cs typeface="Times New Roman" pitchFamily="18" charset="0"/>
                        </a:rPr>
                        <a:t>&lt;sub&gt;String&lt;/sub&gt; (creates a subscript)</a:t>
                      </a:r>
                      <a:r>
                        <a:rPr lang="en-US" sz="1600" i="0" dirty="0" smtClean="0">
                          <a:latin typeface="Times New Roman" pitchFamily="18" charset="0"/>
                          <a:cs typeface="Times New Roman" pitchFamily="18" charset="0"/>
                        </a:rPr>
                        <a:t> </a:t>
                      </a:r>
                    </a:p>
                  </a:txBody>
                  <a:tcPr/>
                </a:tc>
              </a:tr>
              <a:tr h="390525">
                <a:tc>
                  <a:txBody>
                    <a:bodyPr/>
                    <a:lstStyle/>
                    <a:p>
                      <a:pPr marL="0" algn="l" defTabSz="914400" rtl="0" eaLnBrk="1" latinLnBrk="0" hangingPunct="1"/>
                      <a:r>
                        <a:rPr lang="en-US" sz="1600" b="0" i="0" kern="1200" dirty="0" err="1" smtClean="0">
                          <a:solidFill>
                            <a:schemeClr val="dk1"/>
                          </a:solidFill>
                          <a:latin typeface="Times New Roman" pitchFamily="18" charset="0"/>
                          <a:ea typeface="+mn-ea"/>
                          <a:cs typeface="Times New Roman" pitchFamily="18" charset="0"/>
                        </a:rPr>
                        <a:t>charAt</a:t>
                      </a:r>
                      <a:r>
                        <a:rPr lang="en-US" sz="1600" b="0" i="0" kern="1200" dirty="0" smtClean="0">
                          <a:solidFill>
                            <a:schemeClr val="dk1"/>
                          </a:solidFill>
                          <a:latin typeface="Times New Roman" pitchFamily="18" charset="0"/>
                          <a:ea typeface="+mn-ea"/>
                          <a:cs typeface="Times New Roman" pitchFamily="18" charset="0"/>
                        </a:rPr>
                        <a:t>(index) </a:t>
                      </a:r>
                    </a:p>
                  </a:txBody>
                  <a:tcPr/>
                </a:tc>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Returns the character at a specified index position </a:t>
                      </a:r>
                    </a:p>
                  </a:txBody>
                  <a:tcPr/>
                </a:tc>
              </a:tr>
              <a:tr h="390525">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replace(</a:t>
                      </a:r>
                      <a:r>
                        <a:rPr lang="en-US" sz="1600" b="0" i="0" kern="1200" dirty="0" err="1" smtClean="0">
                          <a:solidFill>
                            <a:schemeClr val="dk1"/>
                          </a:solidFill>
                          <a:latin typeface="Times New Roman" pitchFamily="18" charset="0"/>
                          <a:ea typeface="+mn-ea"/>
                          <a:cs typeface="Times New Roman" pitchFamily="18" charset="0"/>
                        </a:rPr>
                        <a:t>searchValue</a:t>
                      </a:r>
                      <a:r>
                        <a:rPr lang="en-US" sz="1600" b="0" i="0" kern="1200" dirty="0" smtClean="0">
                          <a:solidFill>
                            <a:schemeClr val="dk1"/>
                          </a:solidFill>
                          <a:latin typeface="Times New Roman" pitchFamily="18" charset="0"/>
                          <a:ea typeface="+mn-ea"/>
                          <a:cs typeface="Times New Roman" pitchFamily="18" charset="0"/>
                        </a:rPr>
                        <a:t>, </a:t>
                      </a:r>
                      <a:r>
                        <a:rPr lang="en-US" sz="1600" b="0" i="0" kern="1200" dirty="0" err="1" smtClean="0">
                          <a:solidFill>
                            <a:schemeClr val="dk1"/>
                          </a:solidFill>
                          <a:latin typeface="Times New Roman" pitchFamily="18" charset="0"/>
                          <a:ea typeface="+mn-ea"/>
                          <a:cs typeface="Times New Roman" pitchFamily="18" charset="0"/>
                        </a:rPr>
                        <a:t>replaceValue</a:t>
                      </a:r>
                      <a:r>
                        <a:rPr lang="en-US" sz="1600" b="0" i="0" kern="1200" dirty="0" smtClean="0">
                          <a:solidFill>
                            <a:schemeClr val="dk1"/>
                          </a:solidFill>
                          <a:latin typeface="Times New Roman" pitchFamily="18" charset="0"/>
                          <a:ea typeface="+mn-ea"/>
                          <a:cs typeface="Times New Roman" pitchFamily="18" charset="0"/>
                        </a:rPr>
                        <a:t>) </a:t>
                      </a:r>
                    </a:p>
                  </a:txBody>
                  <a:tcPr/>
                </a:tc>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Replaces </a:t>
                      </a:r>
                      <a:r>
                        <a:rPr lang="en-US" sz="1600" b="0" i="0" kern="1200" dirty="0" err="1" smtClean="0">
                          <a:solidFill>
                            <a:schemeClr val="dk1"/>
                          </a:solidFill>
                          <a:latin typeface="Times New Roman" pitchFamily="18" charset="0"/>
                          <a:ea typeface="+mn-ea"/>
                          <a:cs typeface="Times New Roman" pitchFamily="18" charset="0"/>
                        </a:rPr>
                        <a:t>searchValue</a:t>
                      </a:r>
                      <a:r>
                        <a:rPr lang="en-US" sz="1600" b="0" i="0" kern="1200" dirty="0" smtClean="0">
                          <a:solidFill>
                            <a:schemeClr val="dk1"/>
                          </a:solidFill>
                          <a:latin typeface="Times New Roman" pitchFamily="18" charset="0"/>
                          <a:ea typeface="+mn-ea"/>
                          <a:cs typeface="Times New Roman" pitchFamily="18" charset="0"/>
                        </a:rPr>
                        <a:t> with </a:t>
                      </a:r>
                      <a:r>
                        <a:rPr lang="en-US" sz="1600" b="0" i="0" kern="1200" dirty="0" err="1" smtClean="0">
                          <a:solidFill>
                            <a:schemeClr val="dk1"/>
                          </a:solidFill>
                          <a:latin typeface="Times New Roman" pitchFamily="18" charset="0"/>
                          <a:ea typeface="+mn-ea"/>
                          <a:cs typeface="Times New Roman" pitchFamily="18" charset="0"/>
                        </a:rPr>
                        <a:t>replaceValue</a:t>
                      </a:r>
                      <a:r>
                        <a:rPr lang="en-US" sz="1600" b="0" i="0" kern="1200" dirty="0" smtClean="0">
                          <a:solidFill>
                            <a:schemeClr val="dk1"/>
                          </a:solidFill>
                          <a:latin typeface="Times New Roman" pitchFamily="18" charset="0"/>
                          <a:ea typeface="+mn-ea"/>
                          <a:cs typeface="Times New Roman" pitchFamily="18" charset="0"/>
                        </a:rPr>
                        <a:t>. </a:t>
                      </a:r>
                    </a:p>
                  </a:txBody>
                  <a:tcPr/>
                </a:tc>
              </a:tr>
              <a:tr h="390525">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slice(</a:t>
                      </a:r>
                      <a:r>
                        <a:rPr lang="en-US" sz="1600" b="0" i="0" kern="1200" dirty="0" err="1" smtClean="0">
                          <a:solidFill>
                            <a:schemeClr val="dk1"/>
                          </a:solidFill>
                          <a:latin typeface="Times New Roman" pitchFamily="18" charset="0"/>
                          <a:ea typeface="+mn-ea"/>
                          <a:cs typeface="Times New Roman" pitchFamily="18" charset="0"/>
                        </a:rPr>
                        <a:t>startpos</a:t>
                      </a:r>
                      <a:r>
                        <a:rPr lang="en-US" sz="1600" b="0" i="0" kern="1200" dirty="0" smtClean="0">
                          <a:solidFill>
                            <a:schemeClr val="dk1"/>
                          </a:solidFill>
                          <a:latin typeface="Times New Roman" pitchFamily="18" charset="0"/>
                          <a:ea typeface="+mn-ea"/>
                          <a:cs typeface="Times New Roman" pitchFamily="18" charset="0"/>
                        </a:rPr>
                        <a:t>, </a:t>
                      </a:r>
                      <a:r>
                        <a:rPr lang="en-US" sz="1600" b="0" i="0" kern="1200" dirty="0" err="1" smtClean="0">
                          <a:solidFill>
                            <a:schemeClr val="dk1"/>
                          </a:solidFill>
                          <a:latin typeface="Times New Roman" pitchFamily="18" charset="0"/>
                          <a:ea typeface="+mn-ea"/>
                          <a:cs typeface="Times New Roman" pitchFamily="18" charset="0"/>
                        </a:rPr>
                        <a:t>endpos</a:t>
                      </a:r>
                      <a:r>
                        <a:rPr lang="en-US" sz="1600" b="0" i="0" kern="1200" dirty="0" smtClean="0">
                          <a:solidFill>
                            <a:schemeClr val="dk1"/>
                          </a:solidFill>
                          <a:latin typeface="Times New Roman" pitchFamily="18" charset="0"/>
                          <a:ea typeface="+mn-ea"/>
                          <a:cs typeface="Times New Roman" pitchFamily="18" charset="0"/>
                        </a:rPr>
                        <a:t>) </a:t>
                      </a:r>
                    </a:p>
                  </a:txBody>
                  <a:tcPr/>
                </a:tc>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Returns string containing the part of the string from</a:t>
                      </a:r>
                      <a:br>
                        <a:rPr lang="en-US" sz="1600" b="0" i="0" kern="1200" dirty="0" smtClean="0">
                          <a:solidFill>
                            <a:schemeClr val="dk1"/>
                          </a:solidFill>
                          <a:latin typeface="Times New Roman" pitchFamily="18" charset="0"/>
                          <a:ea typeface="+mn-ea"/>
                          <a:cs typeface="Times New Roman" pitchFamily="18" charset="0"/>
                        </a:rPr>
                      </a:br>
                      <a:r>
                        <a:rPr lang="en-US" sz="1600" b="0" i="0" kern="1200" dirty="0" err="1" smtClean="0">
                          <a:solidFill>
                            <a:schemeClr val="dk1"/>
                          </a:solidFill>
                          <a:latin typeface="Times New Roman" pitchFamily="18" charset="0"/>
                          <a:ea typeface="+mn-ea"/>
                          <a:cs typeface="Times New Roman" pitchFamily="18" charset="0"/>
                        </a:rPr>
                        <a:t>startpos</a:t>
                      </a:r>
                      <a:r>
                        <a:rPr lang="en-US" sz="1600" b="0" i="0" kern="1200" dirty="0" smtClean="0">
                          <a:solidFill>
                            <a:schemeClr val="dk1"/>
                          </a:solidFill>
                          <a:latin typeface="Times New Roman" pitchFamily="18" charset="0"/>
                          <a:ea typeface="+mn-ea"/>
                          <a:cs typeface="Times New Roman" pitchFamily="18" charset="0"/>
                        </a:rPr>
                        <a:t> to </a:t>
                      </a:r>
                      <a:r>
                        <a:rPr lang="en-US" sz="1600" b="0" i="0" kern="1200" dirty="0" err="1" smtClean="0">
                          <a:solidFill>
                            <a:schemeClr val="dk1"/>
                          </a:solidFill>
                          <a:latin typeface="Times New Roman" pitchFamily="18" charset="0"/>
                          <a:ea typeface="+mn-ea"/>
                          <a:cs typeface="Times New Roman" pitchFamily="18" charset="0"/>
                        </a:rPr>
                        <a:t>endpos</a:t>
                      </a:r>
                      <a:r>
                        <a:rPr lang="en-US" sz="1600" b="0" i="0" kern="1200" dirty="0" smtClean="0">
                          <a:solidFill>
                            <a:schemeClr val="dk1"/>
                          </a:solidFill>
                          <a:latin typeface="Times New Roman" pitchFamily="18" charset="0"/>
                          <a:ea typeface="+mn-ea"/>
                          <a:cs typeface="Times New Roman" pitchFamily="18" charset="0"/>
                        </a:rPr>
                        <a:t>. </a:t>
                      </a:r>
                    </a:p>
                  </a:txBody>
                  <a:tcPr/>
                </a:tc>
              </a:tr>
              <a:tr h="390525">
                <a:tc>
                  <a:txBody>
                    <a:bodyPr/>
                    <a:lstStyle/>
                    <a:p>
                      <a:pPr marL="0" algn="l" defTabSz="914400" rtl="0" eaLnBrk="1" latinLnBrk="0" hangingPunct="1"/>
                      <a:r>
                        <a:rPr lang="en-US" sz="1600" b="0" i="0" kern="1200" dirty="0" err="1" smtClean="0">
                          <a:solidFill>
                            <a:schemeClr val="dk1"/>
                          </a:solidFill>
                          <a:latin typeface="Times New Roman" pitchFamily="18" charset="0"/>
                          <a:ea typeface="+mn-ea"/>
                          <a:cs typeface="Times New Roman" pitchFamily="18" charset="0"/>
                        </a:rPr>
                        <a:t>toLowerCase</a:t>
                      </a:r>
                      <a:r>
                        <a:rPr lang="en-US" sz="1600" b="0" i="0" kern="1200" dirty="0" smtClean="0">
                          <a:solidFill>
                            <a:schemeClr val="dk1"/>
                          </a:solidFill>
                          <a:latin typeface="Times New Roman" pitchFamily="18" charset="0"/>
                          <a:ea typeface="+mn-ea"/>
                          <a:cs typeface="Times New Roman" pitchFamily="18" charset="0"/>
                        </a:rPr>
                        <a:t>() </a:t>
                      </a:r>
                    </a:p>
                  </a:txBody>
                  <a:tcPr/>
                </a:tc>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Converts all characters in a string to lowercase letters </a:t>
                      </a:r>
                    </a:p>
                  </a:txBody>
                  <a:tcPr/>
                </a:tc>
              </a:tr>
              <a:tr h="390525">
                <a:tc>
                  <a:txBody>
                    <a:bodyPr/>
                    <a:lstStyle/>
                    <a:p>
                      <a:pPr marL="0" algn="l" defTabSz="914400" rtl="0" eaLnBrk="1" latinLnBrk="0" hangingPunct="1"/>
                      <a:r>
                        <a:rPr lang="en-US" sz="1600" b="0" i="0" kern="1200" dirty="0" err="1" smtClean="0">
                          <a:solidFill>
                            <a:schemeClr val="dk1"/>
                          </a:solidFill>
                          <a:latin typeface="Times New Roman" pitchFamily="18" charset="0"/>
                          <a:ea typeface="+mn-ea"/>
                          <a:cs typeface="Times New Roman" pitchFamily="18" charset="0"/>
                        </a:rPr>
                        <a:t>toString</a:t>
                      </a:r>
                      <a:r>
                        <a:rPr lang="en-US" sz="1600" b="0" i="0" kern="1200" dirty="0" smtClean="0">
                          <a:solidFill>
                            <a:schemeClr val="dk1"/>
                          </a:solidFill>
                          <a:latin typeface="Times New Roman" pitchFamily="18" charset="0"/>
                          <a:ea typeface="+mn-ea"/>
                          <a:cs typeface="Times New Roman" pitchFamily="18" charset="0"/>
                        </a:rPr>
                        <a:t>() </a:t>
                      </a:r>
                    </a:p>
                  </a:txBody>
                  <a:tcPr/>
                </a:tc>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Returns the same string as the source string </a:t>
                      </a:r>
                    </a:p>
                  </a:txBody>
                  <a:tcPr/>
                </a:tc>
              </a:tr>
              <a:tr h="390525">
                <a:tc>
                  <a:txBody>
                    <a:bodyPr/>
                    <a:lstStyle/>
                    <a:p>
                      <a:pPr marL="0" algn="l" defTabSz="914400" rtl="0" eaLnBrk="1" latinLnBrk="0" hangingPunct="1"/>
                      <a:r>
                        <a:rPr lang="en-US" sz="1600" b="0" i="0" kern="1200" dirty="0" err="1" smtClean="0">
                          <a:solidFill>
                            <a:schemeClr val="dk1"/>
                          </a:solidFill>
                          <a:latin typeface="Times New Roman" pitchFamily="18" charset="0"/>
                          <a:ea typeface="+mn-ea"/>
                          <a:cs typeface="Times New Roman" pitchFamily="18" charset="0"/>
                        </a:rPr>
                        <a:t>valueOf</a:t>
                      </a:r>
                      <a:r>
                        <a:rPr lang="en-US" sz="1600" b="0" i="0" kern="1200" dirty="0" smtClean="0">
                          <a:solidFill>
                            <a:schemeClr val="dk1"/>
                          </a:solidFill>
                          <a:latin typeface="Times New Roman" pitchFamily="18" charset="0"/>
                          <a:ea typeface="+mn-ea"/>
                          <a:cs typeface="Times New Roman" pitchFamily="18" charset="0"/>
                        </a:rPr>
                        <a:t> </a:t>
                      </a:r>
                    </a:p>
                  </a:txBody>
                  <a:tcPr/>
                </a:tc>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Returns the string value of the object </a:t>
                      </a:r>
                    </a:p>
                  </a:txBody>
                  <a:tcPr/>
                </a:tc>
              </a:tr>
              <a:tr h="390525">
                <a:tc>
                  <a:txBody>
                    <a:bodyPr/>
                    <a:lstStyle/>
                    <a:p>
                      <a:pPr marL="0" algn="l" defTabSz="914400" rtl="0" eaLnBrk="1" latinLnBrk="0" hangingPunct="1"/>
                      <a:r>
                        <a:rPr lang="en-US" sz="1600" b="0" i="0" kern="1200" dirty="0" err="1" smtClean="0">
                          <a:solidFill>
                            <a:schemeClr val="dk1"/>
                          </a:solidFill>
                          <a:latin typeface="Times New Roman" pitchFamily="18" charset="0"/>
                          <a:ea typeface="+mn-ea"/>
                          <a:cs typeface="Times New Roman" pitchFamily="18" charset="0"/>
                        </a:rPr>
                        <a:t>substr</a:t>
                      </a:r>
                      <a:r>
                        <a:rPr lang="en-US" sz="1600" b="0" i="0" kern="1200" dirty="0" smtClean="0">
                          <a:solidFill>
                            <a:schemeClr val="dk1"/>
                          </a:solidFill>
                          <a:latin typeface="Times New Roman" pitchFamily="18" charset="0"/>
                          <a:ea typeface="+mn-ea"/>
                          <a:cs typeface="Times New Roman" pitchFamily="18" charset="0"/>
                        </a:rPr>
                        <a:t>(</a:t>
                      </a:r>
                      <a:r>
                        <a:rPr lang="en-US" sz="1600" b="0" i="0" kern="1200" dirty="0" err="1" smtClean="0">
                          <a:solidFill>
                            <a:schemeClr val="dk1"/>
                          </a:solidFill>
                          <a:latin typeface="Times New Roman" pitchFamily="18" charset="0"/>
                          <a:ea typeface="+mn-ea"/>
                          <a:cs typeface="Times New Roman" pitchFamily="18" charset="0"/>
                        </a:rPr>
                        <a:t>startpos</a:t>
                      </a:r>
                      <a:r>
                        <a:rPr lang="en-US" sz="1600" b="0" i="0" kern="1200" dirty="0" smtClean="0">
                          <a:solidFill>
                            <a:schemeClr val="dk1"/>
                          </a:solidFill>
                          <a:latin typeface="Times New Roman" pitchFamily="18" charset="0"/>
                          <a:ea typeface="+mn-ea"/>
                          <a:cs typeface="Times New Roman" pitchFamily="18" charset="0"/>
                        </a:rPr>
                        <a:t>, </a:t>
                      </a:r>
                      <a:r>
                        <a:rPr lang="en-US" sz="1600" b="0" i="0" kern="1200" dirty="0" err="1" smtClean="0">
                          <a:solidFill>
                            <a:schemeClr val="dk1"/>
                          </a:solidFill>
                          <a:latin typeface="Times New Roman" pitchFamily="18" charset="0"/>
                          <a:ea typeface="+mn-ea"/>
                          <a:cs typeface="Times New Roman" pitchFamily="18" charset="0"/>
                        </a:rPr>
                        <a:t>endpos</a:t>
                      </a:r>
                      <a:r>
                        <a:rPr lang="en-US" sz="1600" b="0" i="0" kern="1200" dirty="0" smtClean="0">
                          <a:solidFill>
                            <a:schemeClr val="dk1"/>
                          </a:solidFill>
                          <a:latin typeface="Times New Roman" pitchFamily="18" charset="0"/>
                          <a:ea typeface="+mn-ea"/>
                          <a:cs typeface="Times New Roman" pitchFamily="18" charset="0"/>
                        </a:rPr>
                        <a:t>) </a:t>
                      </a:r>
                    </a:p>
                  </a:txBody>
                  <a:tcPr/>
                </a:tc>
                <a:tc>
                  <a:txBody>
                    <a:bodyPr/>
                    <a:lstStyle/>
                    <a:p>
                      <a:pPr marL="0" algn="l" defTabSz="914400" rtl="0" eaLnBrk="1" latinLnBrk="0" hangingPunct="1"/>
                      <a:r>
                        <a:rPr lang="en-US" sz="1600" b="0" i="0" kern="1200" dirty="0" smtClean="0">
                          <a:solidFill>
                            <a:schemeClr val="dk1"/>
                          </a:solidFill>
                          <a:latin typeface="Times New Roman" pitchFamily="18" charset="0"/>
                          <a:ea typeface="+mn-ea"/>
                          <a:cs typeface="Times New Roman" pitchFamily="18" charset="0"/>
                        </a:rPr>
                        <a:t>Returns a subset of string starting at </a:t>
                      </a:r>
                      <a:r>
                        <a:rPr lang="en-US" sz="1600" b="0" i="0" kern="1200" dirty="0" err="1" smtClean="0">
                          <a:solidFill>
                            <a:schemeClr val="dk1"/>
                          </a:solidFill>
                          <a:latin typeface="Times New Roman" pitchFamily="18" charset="0"/>
                          <a:ea typeface="+mn-ea"/>
                          <a:cs typeface="Times New Roman" pitchFamily="18" charset="0"/>
                        </a:rPr>
                        <a:t>startpos</a:t>
                      </a:r>
                      <a:r>
                        <a:rPr lang="en-US" sz="1600" b="0" i="0" kern="1200" dirty="0" smtClean="0">
                          <a:solidFill>
                            <a:schemeClr val="dk1"/>
                          </a:solidFill>
                          <a:latin typeface="Times New Roman" pitchFamily="18" charset="0"/>
                          <a:ea typeface="+mn-ea"/>
                          <a:cs typeface="Times New Roman" pitchFamily="18" charset="0"/>
                        </a:rPr>
                        <a:t> up to, but not including, </a:t>
                      </a:r>
                      <a:r>
                        <a:rPr lang="en-US" sz="1600" b="0" i="0" kern="1200" dirty="0" err="1" smtClean="0">
                          <a:solidFill>
                            <a:schemeClr val="dk1"/>
                          </a:solidFill>
                          <a:latin typeface="Times New Roman" pitchFamily="18" charset="0"/>
                          <a:ea typeface="+mn-ea"/>
                          <a:cs typeface="Times New Roman" pitchFamily="18" charset="0"/>
                        </a:rPr>
                        <a:t>endpos</a:t>
                      </a:r>
                      <a:r>
                        <a:rPr lang="en-US" sz="1600" b="0" i="0" kern="1200" dirty="0" smtClean="0">
                          <a:solidFill>
                            <a:schemeClr val="dk1"/>
                          </a:solidFill>
                          <a:latin typeface="Times New Roman" pitchFamily="18" charset="0"/>
                          <a:ea typeface="+mn-ea"/>
                          <a:cs typeface="Times New Roman" pitchFamily="18" charset="0"/>
                        </a:rPr>
                        <a:t>. </a:t>
                      </a:r>
                    </a:p>
                  </a:txBody>
                  <a:tcPr/>
                </a:tc>
              </a:tr>
            </a:tbl>
          </a:graphicData>
        </a:graphic>
      </p:graphicFrame>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smtClean="0"/>
              <a:t/>
            </a:r>
            <a:br>
              <a:rPr lang="en-US" b="1" i="1" dirty="0" smtClean="0"/>
            </a:br>
            <a:r>
              <a:rPr lang="en-US" sz="3100" b="1" dirty="0" smtClean="0">
                <a:latin typeface="Times New Roman" pitchFamily="18" charset="0"/>
                <a:cs typeface="Times New Roman" pitchFamily="18" charset="0"/>
              </a:rPr>
              <a:t>Number Object </a:t>
            </a:r>
            <a:r>
              <a:rPr lang="en-US" dirty="0" smtClean="0"/>
              <a:t/>
            </a:r>
            <a:br>
              <a:rPr lang="en-US" dirty="0" smtClean="0"/>
            </a:br>
            <a:endParaRPr lang="en-US" dirty="0"/>
          </a:p>
        </p:txBody>
      </p:sp>
      <p:sp>
        <p:nvSpPr>
          <p:cNvPr id="3" name="Content Placeholder 2"/>
          <p:cNvSpPr>
            <a:spLocks noGrp="1"/>
          </p:cNvSpPr>
          <p:nvPr>
            <p:ph idx="1"/>
          </p:nvPr>
        </p:nvSpPr>
        <p:spPr>
          <a:xfrm>
            <a:off x="304800" y="914400"/>
            <a:ext cx="8534400" cy="5211763"/>
          </a:xfrm>
        </p:spPr>
        <p:txBody>
          <a:bodyPr>
            <a:normAutofit fontScale="77500" lnSpcReduction="20000"/>
          </a:bodyPr>
          <a:lstStyle/>
          <a:p>
            <a:r>
              <a:rPr lang="en-US" sz="2800" dirty="0" smtClean="0">
                <a:latin typeface="Times New Roman" pitchFamily="18" charset="0"/>
                <a:cs typeface="Times New Roman" pitchFamily="18" charset="0"/>
              </a:rPr>
              <a:t>The </a:t>
            </a:r>
            <a:r>
              <a:rPr lang="en-US" sz="2800" i="1" dirty="0" smtClean="0">
                <a:latin typeface="Times New Roman" pitchFamily="18" charset="0"/>
                <a:cs typeface="Times New Roman" pitchFamily="18" charset="0"/>
              </a:rPr>
              <a:t>Number </a:t>
            </a:r>
            <a:r>
              <a:rPr lang="en-US" sz="2800" dirty="0" smtClean="0">
                <a:latin typeface="Times New Roman" pitchFamily="18" charset="0"/>
                <a:cs typeface="Times New Roman" pitchFamily="18" charset="0"/>
              </a:rPr>
              <a:t>object, like the </a:t>
            </a:r>
            <a:r>
              <a:rPr lang="en-US" sz="2800" i="1" dirty="0" smtClean="0">
                <a:latin typeface="Times New Roman" pitchFamily="18" charset="0"/>
                <a:cs typeface="Times New Roman" pitchFamily="18" charset="0"/>
              </a:rPr>
              <a:t>String </a:t>
            </a:r>
            <a:r>
              <a:rPr lang="en-US" sz="2800" dirty="0" smtClean="0">
                <a:latin typeface="Times New Roman" pitchFamily="18" charset="0"/>
                <a:cs typeface="Times New Roman" pitchFamily="18" charset="0"/>
              </a:rPr>
              <a:t>object, gives you properties and methods to handle and customize numeric data.</a:t>
            </a:r>
          </a:p>
          <a:p>
            <a:r>
              <a:rPr lang="en-US" sz="2800" dirty="0" smtClean="0">
                <a:latin typeface="Times New Roman" pitchFamily="18" charset="0"/>
                <a:cs typeface="Times New Roman" pitchFamily="18" charset="0"/>
              </a:rPr>
              <a:t> The </a:t>
            </a:r>
            <a:r>
              <a:rPr lang="en-US" sz="2800" i="1" dirty="0" smtClean="0">
                <a:latin typeface="Times New Roman" pitchFamily="18" charset="0"/>
                <a:cs typeface="Times New Roman" pitchFamily="18" charset="0"/>
              </a:rPr>
              <a:t>Number </a:t>
            </a:r>
            <a:r>
              <a:rPr lang="en-US" sz="2800" dirty="0" smtClean="0">
                <a:latin typeface="Times New Roman" pitchFamily="18" charset="0"/>
                <a:cs typeface="Times New Roman" pitchFamily="18" charset="0"/>
              </a:rPr>
              <a:t>object is a wrapper for the primitive numeric</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values which means you can use a primitive number type or an object number type and JavaScript manages the conversion back and forth as necessary.</a:t>
            </a:r>
          </a:p>
          <a:p>
            <a:r>
              <a:rPr lang="en-US" sz="2800" dirty="0" smtClean="0">
                <a:latin typeface="Times New Roman" pitchFamily="18" charset="0"/>
                <a:cs typeface="Times New Roman" pitchFamily="18" charset="0"/>
              </a:rPr>
              <a:t> The </a:t>
            </a:r>
            <a:r>
              <a:rPr lang="en-US" sz="2800" i="1" dirty="0" smtClean="0">
                <a:latin typeface="Times New Roman" pitchFamily="18" charset="0"/>
                <a:cs typeface="Times New Roman" pitchFamily="18" charset="0"/>
              </a:rPr>
              <a:t>Number() </a:t>
            </a:r>
            <a:r>
              <a:rPr lang="en-US" sz="2800" dirty="0" smtClean="0">
                <a:latin typeface="Times New Roman" pitchFamily="18" charset="0"/>
                <a:cs typeface="Times New Roman" pitchFamily="18" charset="0"/>
              </a:rPr>
              <a:t>constructor takes a numeric value as its argument. </a:t>
            </a:r>
          </a:p>
          <a:p>
            <a:r>
              <a:rPr lang="en-US" sz="2800" dirty="0" smtClean="0">
                <a:latin typeface="Times New Roman" pitchFamily="18" charset="0"/>
                <a:cs typeface="Times New Roman" pitchFamily="18" charset="0"/>
              </a:rPr>
              <a:t>If used as a function, without the </a:t>
            </a:r>
            <a:r>
              <a:rPr lang="en-US" sz="2800" i="1" dirty="0" smtClean="0">
                <a:latin typeface="Times New Roman" pitchFamily="18" charset="0"/>
                <a:cs typeface="Times New Roman" pitchFamily="18" charset="0"/>
              </a:rPr>
              <a:t>new </a:t>
            </a:r>
            <a:r>
              <a:rPr lang="en-US" sz="2800" dirty="0" smtClean="0">
                <a:latin typeface="Times New Roman" pitchFamily="18" charset="0"/>
                <a:cs typeface="Times New Roman" pitchFamily="18" charset="0"/>
              </a:rPr>
              <a:t>operator, the argument is converted to a primitive numeric value, and that number is returned; if it fails, </a:t>
            </a:r>
            <a:r>
              <a:rPr lang="en-US" sz="2800" i="1" dirty="0" err="1" smtClean="0">
                <a:latin typeface="Times New Roman" pitchFamily="18" charset="0"/>
                <a:cs typeface="Times New Roman" pitchFamily="18" charset="0"/>
              </a:rPr>
              <a:t>NaN</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is returned. </a:t>
            </a:r>
          </a:p>
          <a:p>
            <a:r>
              <a:rPr lang="en-US" sz="2800" b="1" dirty="0" smtClean="0">
                <a:latin typeface="Times New Roman" pitchFamily="18" charset="0"/>
                <a:cs typeface="Times New Roman" pitchFamily="18" charset="0"/>
              </a:rPr>
              <a:t>Syntax: </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var</a:t>
            </a:r>
            <a:r>
              <a:rPr lang="en-US" sz="2800" dirty="0" smtClean="0">
                <a:latin typeface="Times New Roman" pitchFamily="18" charset="0"/>
                <a:cs typeface="Times New Roman" pitchFamily="18" charset="0"/>
              </a:rPr>
              <a:t> number = new Number(numeric value); //Object</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var</a:t>
            </a:r>
            <a:r>
              <a:rPr lang="en-US" sz="2800" dirty="0" smtClean="0">
                <a:latin typeface="Times New Roman" pitchFamily="18" charset="0"/>
                <a:cs typeface="Times New Roman" pitchFamily="18" charset="0"/>
              </a:rPr>
              <a:t> number = numeric value; // Primitive data type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How to Access Values of Control Elements of Form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763000" cy="5410200"/>
          </a:xfrm>
        </p:spPr>
        <p:txBody>
          <a:bodyPr>
            <a:normAutofit lnSpcReduction="10000"/>
          </a:bodyPr>
          <a:lstStyle/>
          <a:p>
            <a:r>
              <a:rPr lang="en-US" sz="2400" b="1" dirty="0" smtClean="0">
                <a:latin typeface="Times New Roman" pitchFamily="18" charset="0"/>
                <a:cs typeface="Times New Roman" pitchFamily="18" charset="0"/>
              </a:rPr>
              <a:t>1. </a:t>
            </a:r>
            <a:r>
              <a:rPr lang="en-US" sz="2400" b="1" dirty="0" err="1" smtClean="0">
                <a:latin typeface="Times New Roman" pitchFamily="18" charset="0"/>
                <a:cs typeface="Times New Roman" pitchFamily="18" charset="0"/>
              </a:rPr>
              <a:t>getElementById</a:t>
            </a:r>
            <a:r>
              <a:rPr lang="en-US" sz="2400" b="1"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Synatx</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document.getElementById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TextBoxId</a:t>
            </a:r>
            <a:r>
              <a:rPr lang="en-US" sz="2400" dirty="0" smtClean="0">
                <a:latin typeface="Times New Roman" pitchFamily="18" charset="0"/>
                <a:cs typeface="Times New Roman" pitchFamily="18" charset="0"/>
              </a:rPr>
              <a:t>”).value;</a:t>
            </a:r>
          </a:p>
          <a:p>
            <a:r>
              <a:rPr lang="en-US" sz="2400" b="1" dirty="0" smtClean="0">
                <a:latin typeface="Times New Roman" pitchFamily="18" charset="0"/>
                <a:cs typeface="Times New Roman" pitchFamily="18" charset="0"/>
              </a:rPr>
              <a:t>2. </a:t>
            </a:r>
            <a:r>
              <a:rPr lang="en-US" sz="2400" b="1" dirty="0" err="1" smtClean="0">
                <a:latin typeface="Times New Roman" pitchFamily="18" charset="0"/>
                <a:cs typeface="Times New Roman" pitchFamily="18" charset="0"/>
              </a:rPr>
              <a:t>getElementsByName</a:t>
            </a:r>
            <a:r>
              <a:rPr lang="en-US" sz="2400" b="1"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Synatx</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document.getElementsByName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TextBoxName</a:t>
            </a:r>
            <a:r>
              <a:rPr lang="en-US" sz="2400" dirty="0" smtClean="0">
                <a:latin typeface="Times New Roman" pitchFamily="18" charset="0"/>
                <a:cs typeface="Times New Roman" pitchFamily="18" charset="0"/>
              </a:rPr>
              <a:t>”)[Index].value;</a:t>
            </a:r>
          </a:p>
          <a:p>
            <a:r>
              <a:rPr lang="en-US" sz="2400" b="1" dirty="0" smtClean="0">
                <a:latin typeface="Times New Roman" pitchFamily="18" charset="0"/>
                <a:cs typeface="Times New Roman" pitchFamily="18" charset="0"/>
              </a:rPr>
              <a:t>3. </a:t>
            </a:r>
            <a:r>
              <a:rPr lang="en-US" sz="2400" b="1" dirty="0" err="1" smtClean="0">
                <a:latin typeface="Times New Roman" pitchFamily="18" charset="0"/>
                <a:cs typeface="Times New Roman" pitchFamily="18" charset="0"/>
              </a:rPr>
              <a:t>getElementsByTagName</a:t>
            </a:r>
            <a:r>
              <a:rPr lang="en-US" sz="2400" b="1"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Synatx</a:t>
            </a: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document.getElementsByTagName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TagName</a:t>
            </a:r>
            <a:r>
              <a:rPr lang="en-US" sz="2400" dirty="0" smtClean="0">
                <a:latin typeface="Times New Roman" pitchFamily="18" charset="0"/>
                <a:cs typeface="Times New Roman" pitchFamily="18" charset="0"/>
              </a:rPr>
              <a:t>”)[Index].value;</a:t>
            </a:r>
          </a:p>
          <a:p>
            <a:r>
              <a:rPr lang="en-US" sz="2400" b="1" dirty="0" smtClean="0">
                <a:latin typeface="Times New Roman" pitchFamily="18" charset="0"/>
                <a:cs typeface="Times New Roman" pitchFamily="18" charset="0"/>
              </a:rPr>
              <a:t>4. </a:t>
            </a:r>
            <a:r>
              <a:rPr lang="en-US" sz="2400" b="1" dirty="0" err="1" smtClean="0">
                <a:latin typeface="Times New Roman" pitchFamily="18" charset="0"/>
                <a:cs typeface="Times New Roman" pitchFamily="18" charset="0"/>
              </a:rPr>
              <a:t>getElementsByClassName</a:t>
            </a:r>
            <a:r>
              <a:rPr lang="en-US" sz="2400" b="1"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Synatx</a:t>
            </a: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document.getElementsByClassName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ClassName</a:t>
            </a:r>
            <a:r>
              <a:rPr lang="en-US" sz="2400" dirty="0" smtClean="0">
                <a:latin typeface="Times New Roman" pitchFamily="18" charset="0"/>
                <a:cs typeface="Times New Roman" pitchFamily="18" charset="0"/>
              </a:rPr>
              <a:t>”)[Index].value;</a:t>
            </a:r>
          </a:p>
          <a:p>
            <a:pPr>
              <a:buNone/>
            </a:pPr>
            <a:r>
              <a:rPr lang="en-US" sz="2400" dirty="0" smtClean="0">
                <a:latin typeface="Times New Roman" pitchFamily="18" charset="0"/>
                <a:cs typeface="Times New Roman" pitchFamily="18" charset="0"/>
              </a:rPr>
              <a:t> </a:t>
            </a:r>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228600" y="914400"/>
            <a:ext cx="8686800" cy="5211763"/>
          </a:xfrm>
        </p:spPr>
        <p:txBody>
          <a:bodyPr>
            <a:normAutofit/>
          </a:bodyPr>
          <a:lstStyle/>
          <a:p>
            <a:r>
              <a:rPr lang="en-US" sz="2400" b="1" dirty="0" smtClean="0">
                <a:latin typeface="Times New Roman" pitchFamily="18" charset="0"/>
                <a:cs typeface="Times New Roman" pitchFamily="18" charset="0"/>
              </a:rPr>
              <a:t>5. </a:t>
            </a:r>
            <a:r>
              <a:rPr lang="en-US" sz="2400" b="1" dirty="0" err="1" smtClean="0">
                <a:latin typeface="Times New Roman" pitchFamily="18" charset="0"/>
                <a:cs typeface="Times New Roman" pitchFamily="18" charset="0"/>
              </a:rPr>
              <a:t>querySelector</a:t>
            </a:r>
            <a:r>
              <a:rPr lang="en-US" sz="2400" b="1"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Synatx</a:t>
            </a: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document.querySelector</a:t>
            </a:r>
            <a:r>
              <a:rPr lang="en-US" sz="2400" dirty="0" smtClean="0">
                <a:latin typeface="Times New Roman" pitchFamily="18" charset="0"/>
                <a:cs typeface="Times New Roman" pitchFamily="18" charset="0"/>
              </a:rPr>
              <a:t>(“Selector”).value;</a:t>
            </a:r>
          </a:p>
          <a:p>
            <a:pPr>
              <a:buNone/>
            </a:pPr>
            <a:r>
              <a:rPr lang="en-US" sz="2400" dirty="0" smtClean="0">
                <a:latin typeface="Times New Roman" pitchFamily="18" charset="0"/>
                <a:cs typeface="Times New Roman" pitchFamily="18" charset="0"/>
              </a:rPr>
              <a:t>It uses a CSS selector to select the element.</a:t>
            </a:r>
          </a:p>
          <a:p>
            <a:pPr>
              <a:buNone/>
            </a:pPr>
            <a:r>
              <a:rPr lang="en-US" sz="2400" dirty="0" err="1" smtClean="0">
                <a:latin typeface="Times New Roman" pitchFamily="18" charset="0"/>
                <a:cs typeface="Times New Roman" pitchFamily="18" charset="0"/>
              </a:rPr>
              <a:t>document.querySelector</a:t>
            </a:r>
            <a:r>
              <a:rPr lang="en-US" sz="2400" dirty="0" smtClean="0">
                <a:latin typeface="Times New Roman" pitchFamily="18" charset="0"/>
                <a:cs typeface="Times New Roman" pitchFamily="18" charset="0"/>
              </a:rPr>
              <a:t>(“#Selector”).value; // by Id</a:t>
            </a:r>
          </a:p>
          <a:p>
            <a:pPr>
              <a:buNone/>
            </a:pPr>
            <a:r>
              <a:rPr lang="en-US" sz="2400" dirty="0" err="1" smtClean="0">
                <a:latin typeface="Times New Roman" pitchFamily="18" charset="0"/>
                <a:cs typeface="Times New Roman" pitchFamily="18" charset="0"/>
              </a:rPr>
              <a:t>document.querySelector</a:t>
            </a:r>
            <a:r>
              <a:rPr lang="en-US" sz="2400" dirty="0" smtClean="0">
                <a:latin typeface="Times New Roman" pitchFamily="18" charset="0"/>
                <a:cs typeface="Times New Roman" pitchFamily="18" charset="0"/>
              </a:rPr>
              <a:t>(“.Selector”).value; // by class</a:t>
            </a:r>
          </a:p>
          <a:p>
            <a:r>
              <a:rPr lang="en-US" sz="2400" b="1" dirty="0" smtClean="0">
                <a:latin typeface="Times New Roman" pitchFamily="18" charset="0"/>
                <a:cs typeface="Times New Roman" pitchFamily="18" charset="0"/>
              </a:rPr>
              <a:t>6. </a:t>
            </a:r>
            <a:r>
              <a:rPr lang="en-US" sz="2400" b="1" dirty="0" err="1" smtClean="0">
                <a:latin typeface="Times New Roman" pitchFamily="18" charset="0"/>
                <a:cs typeface="Times New Roman" pitchFamily="18" charset="0"/>
              </a:rPr>
              <a:t>querySelectorAll</a:t>
            </a:r>
            <a:r>
              <a:rPr lang="en-US" sz="2400" b="1"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Synatx</a:t>
            </a: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document.querySelectorAll</a:t>
            </a:r>
            <a:r>
              <a:rPr lang="en-US" sz="2400" dirty="0" smtClean="0">
                <a:latin typeface="Times New Roman" pitchFamily="18" charset="0"/>
                <a:cs typeface="Times New Roman" pitchFamily="18" charset="0"/>
              </a:rPr>
              <a:t>(“Selector”)[Index].value;</a:t>
            </a:r>
          </a:p>
          <a:p>
            <a:pPr>
              <a:buNone/>
            </a:pPr>
            <a:r>
              <a:rPr lang="en-US" sz="2400" dirty="0" err="1" smtClean="0">
                <a:latin typeface="Times New Roman" pitchFamily="18" charset="0"/>
                <a:cs typeface="Times New Roman" pitchFamily="18" charset="0"/>
              </a:rPr>
              <a:t>document.querySelectorAll</a:t>
            </a:r>
            <a:r>
              <a:rPr lang="en-US" sz="2400" dirty="0" smtClean="0">
                <a:latin typeface="Times New Roman" pitchFamily="18" charset="0"/>
                <a:cs typeface="Times New Roman" pitchFamily="18" charset="0"/>
              </a:rPr>
              <a:t>(“#Selector”[0]).value; // by Id</a:t>
            </a:r>
          </a:p>
          <a:p>
            <a:pPr>
              <a:buNone/>
            </a:pPr>
            <a:r>
              <a:rPr lang="en-US" sz="2400" dirty="0" err="1" smtClean="0">
                <a:latin typeface="Times New Roman" pitchFamily="18" charset="0"/>
                <a:cs typeface="Times New Roman" pitchFamily="18" charset="0"/>
              </a:rPr>
              <a:t>document.querySelectorAll</a:t>
            </a:r>
            <a:r>
              <a:rPr lang="en-US" sz="2400" dirty="0" smtClean="0">
                <a:latin typeface="Times New Roman" pitchFamily="18" charset="0"/>
                <a:cs typeface="Times New Roman" pitchFamily="18" charset="0"/>
              </a:rPr>
              <a:t>(“.Selector”)[0].value; // by class</a:t>
            </a:r>
          </a:p>
          <a:p>
            <a:pPr>
              <a:buNone/>
            </a:pPr>
            <a:endParaRPr lang="en-US"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639762"/>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Three layers that make up a Web page </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066800" y="1371600"/>
            <a:ext cx="6781800" cy="40386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200" b="1" dirty="0" smtClean="0">
                <a:latin typeface="Times New Roman" pitchFamily="18" charset="0"/>
                <a:cs typeface="Times New Roman" pitchFamily="18" charset="0"/>
              </a:rPr>
              <a:t>AJAX</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5715000"/>
          </a:xfrm>
        </p:spPr>
        <p:txBody>
          <a:bodyPr>
            <a:normAutofit/>
          </a:bodyPr>
          <a:lstStyle/>
          <a:p>
            <a:pPr algn="just"/>
            <a:r>
              <a:rPr lang="en-US" sz="2400" dirty="0" smtClean="0">
                <a:latin typeface="Times New Roman" pitchFamily="18" charset="0"/>
                <a:cs typeface="Times New Roman" pitchFamily="18" charset="0"/>
              </a:rPr>
              <a:t>AJAX stands for </a:t>
            </a:r>
            <a:r>
              <a:rPr lang="en-US" sz="2400" b="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synchronous </a:t>
            </a:r>
            <a:r>
              <a:rPr lang="en-US" sz="2400" b="1" dirty="0" smtClean="0">
                <a:latin typeface="Times New Roman" pitchFamily="18" charset="0"/>
                <a:cs typeface="Times New Roman" pitchFamily="18" charset="0"/>
              </a:rPr>
              <a:t>J</a:t>
            </a:r>
            <a:r>
              <a:rPr lang="en-US" sz="2400" dirty="0" smtClean="0">
                <a:latin typeface="Times New Roman" pitchFamily="18" charset="0"/>
                <a:cs typeface="Times New Roman" pitchFamily="18" charset="0"/>
              </a:rPr>
              <a:t>avaScript </a:t>
            </a:r>
            <a:r>
              <a:rPr lang="en-US" sz="2400" b="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nd </a:t>
            </a:r>
            <a:r>
              <a:rPr lang="en-US" sz="2400" b="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ML.</a:t>
            </a:r>
          </a:p>
          <a:p>
            <a:pPr algn="just"/>
            <a:r>
              <a:rPr lang="en-US" sz="2400" dirty="0" smtClean="0">
                <a:latin typeface="Times New Roman" pitchFamily="18" charset="0"/>
                <a:cs typeface="Times New Roman" pitchFamily="18" charset="0"/>
              </a:rPr>
              <a:t>AJAX is not a programming language.</a:t>
            </a:r>
          </a:p>
          <a:p>
            <a:pPr algn="just"/>
            <a:r>
              <a:rPr lang="en-US" sz="2400" dirty="0" smtClean="0">
                <a:latin typeface="Times New Roman" pitchFamily="18" charset="0"/>
                <a:cs typeface="Times New Roman" pitchFamily="18" charset="0"/>
              </a:rPr>
              <a:t>It is a technique for creating better, faster, and more interactive web applications with the help of XML, HTML, CSS, and Java Script.</a:t>
            </a:r>
          </a:p>
          <a:p>
            <a:pPr algn="just"/>
            <a:r>
              <a:rPr lang="en-US" sz="2400" dirty="0" smtClean="0">
                <a:latin typeface="Times New Roman" pitchFamily="18" charset="0"/>
                <a:cs typeface="Times New Roman" pitchFamily="18" charset="0"/>
              </a:rPr>
              <a:t>AJAX just uses a combination of:</a:t>
            </a:r>
          </a:p>
          <a:p>
            <a:pPr algn="just"/>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 browser built-in XML-Http Request object (to request data from a web server)</a:t>
            </a:r>
          </a:p>
          <a:p>
            <a:pPr algn="just"/>
            <a:r>
              <a:rPr lang="en-US" sz="2400" dirty="0" smtClean="0">
                <a:latin typeface="Times New Roman" pitchFamily="18" charset="0"/>
                <a:cs typeface="Times New Roman" pitchFamily="18" charset="0"/>
              </a:rPr>
              <a:t>ii) JavaScript and HTML DOM (to display or use the data)</a:t>
            </a:r>
          </a:p>
          <a:p>
            <a:pPr algn="just"/>
            <a:r>
              <a:rPr lang="en-US" sz="2400" dirty="0" smtClean="0">
                <a:latin typeface="Times New Roman" pitchFamily="18" charset="0"/>
                <a:cs typeface="Times New Roman" pitchFamily="18" charset="0"/>
              </a:rPr>
              <a:t>AJAX allows web pages to be updated asynchronously by exchanging data with a web server behind the scenes.</a:t>
            </a:r>
          </a:p>
          <a:p>
            <a:pPr algn="just"/>
            <a:r>
              <a:rPr lang="en-US" sz="2400" dirty="0" smtClean="0">
                <a:latin typeface="Times New Roman" pitchFamily="18" charset="0"/>
                <a:cs typeface="Times New Roman" pitchFamily="18" charset="0"/>
              </a:rPr>
              <a:t> This means that it is possible to update parts of a web page, without reloading the whole page.</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838200"/>
            <a:ext cx="8686800" cy="5562600"/>
          </a:xfrm>
        </p:spPr>
        <p:txBody>
          <a:bodyPr>
            <a:normAutofit/>
          </a:bodyPr>
          <a:lstStyle/>
          <a:p>
            <a:pPr algn="just"/>
            <a:r>
              <a:rPr lang="en-US" sz="2400" dirty="0" smtClean="0">
                <a:latin typeface="Times New Roman" pitchFamily="18" charset="0"/>
                <a:cs typeface="Times New Roman" pitchFamily="18" charset="0"/>
              </a:rPr>
              <a:t>It uses XHTML for content, CSS for presentation, along with Document Object Model and JavaScript for dynamic content display.</a:t>
            </a:r>
          </a:p>
          <a:p>
            <a:pPr algn="just"/>
            <a:r>
              <a:rPr lang="en-US" sz="2400" dirty="0" smtClean="0">
                <a:latin typeface="Times New Roman" pitchFamily="18" charset="0"/>
                <a:cs typeface="Times New Roman" pitchFamily="18" charset="0"/>
              </a:rPr>
              <a:t>With AJAX, when you hit submit button, JavaScript will make a request to the server, interpret the results, and update the current screen. In the purest sense, the user would never know that anything was even transmitted to the server.</a:t>
            </a:r>
          </a:p>
          <a:p>
            <a:pPr algn="just"/>
            <a:r>
              <a:rPr lang="en-US" sz="2400" dirty="0" smtClean="0">
                <a:latin typeface="Times New Roman" pitchFamily="18" charset="0"/>
                <a:cs typeface="Times New Roman" pitchFamily="18" charset="0"/>
              </a:rPr>
              <a:t>It is a web browser technology independent of web server software.</a:t>
            </a:r>
          </a:p>
          <a:p>
            <a:pPr algn="just"/>
            <a:r>
              <a:rPr lang="en-US" sz="2400" dirty="0" smtClean="0">
                <a:latin typeface="Times New Roman" pitchFamily="18" charset="0"/>
                <a:cs typeface="Times New Roman" pitchFamily="18" charset="0"/>
              </a:rPr>
              <a:t>A user can continue to use the application while the client program requests information from the server in the background.</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838200"/>
            <a:ext cx="8686800" cy="5562600"/>
          </a:xfrm>
        </p:spPr>
        <p:txBody>
          <a:bodyPr>
            <a:normAutofit lnSpcReduction="10000"/>
          </a:bodyPr>
          <a:lstStyle/>
          <a:p>
            <a:pPr algn="just"/>
            <a:r>
              <a:rPr lang="en-US" sz="2400" b="1" dirty="0" smtClean="0">
                <a:latin typeface="Times New Roman" pitchFamily="18" charset="0"/>
                <a:cs typeface="Times New Roman" pitchFamily="18" charset="0"/>
              </a:rPr>
              <a:t>Advantages:</a:t>
            </a:r>
          </a:p>
          <a:p>
            <a:pPr algn="just"/>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Allows applications to render without data and fill data as the application gets it from the server.</a:t>
            </a:r>
          </a:p>
          <a:p>
            <a:pPr algn="just"/>
            <a:r>
              <a:rPr lang="en-US" sz="2400" dirty="0" smtClean="0">
                <a:latin typeface="Times New Roman" pitchFamily="18" charset="0"/>
                <a:cs typeface="Times New Roman" pitchFamily="18" charset="0"/>
              </a:rPr>
              <a:t>ii) provide platform independence to application developers.</a:t>
            </a:r>
          </a:p>
          <a:p>
            <a:pPr algn="just"/>
            <a:r>
              <a:rPr lang="en-US" sz="2400" dirty="0" smtClean="0">
                <a:latin typeface="Times New Roman" pitchFamily="18" charset="0"/>
                <a:cs typeface="Times New Roman" pitchFamily="18" charset="0"/>
              </a:rPr>
              <a:t>iii) Faster page renders and more responsive applications.</a:t>
            </a:r>
          </a:p>
          <a:p>
            <a:pPr algn="just"/>
            <a:r>
              <a:rPr lang="en-US" sz="2400" dirty="0" smtClean="0">
                <a:latin typeface="Times New Roman" pitchFamily="18" charset="0"/>
                <a:cs typeface="Times New Roman" pitchFamily="18" charset="0"/>
              </a:rPr>
              <a:t>iv) No </a:t>
            </a:r>
            <a:r>
              <a:rPr lang="en-US" sz="2400" dirty="0" err="1" smtClean="0">
                <a:latin typeface="Times New Roman" pitchFamily="18" charset="0"/>
                <a:cs typeface="Times New Roman" pitchFamily="18" charset="0"/>
              </a:rPr>
              <a:t>rerenders</a:t>
            </a:r>
            <a:r>
              <a:rPr lang="en-US" sz="2400" dirty="0" smtClean="0">
                <a:latin typeface="Times New Roman" pitchFamily="18" charset="0"/>
                <a:cs typeface="Times New Roman" pitchFamily="18" charset="0"/>
              </a:rPr>
              <a:t> of whole pages are needed to update only a single area.</a:t>
            </a:r>
          </a:p>
          <a:p>
            <a:pPr algn="just"/>
            <a:r>
              <a:rPr lang="en-US" sz="2400" b="1" dirty="0" smtClean="0">
                <a:latin typeface="Times New Roman" pitchFamily="18" charset="0"/>
                <a:cs typeface="Times New Roman" pitchFamily="18" charset="0"/>
              </a:rPr>
              <a:t>Disadvantages:</a:t>
            </a:r>
          </a:p>
          <a:p>
            <a:pPr algn="just"/>
            <a:r>
              <a:rPr lang="en-US" sz="2400" dirty="0" smtClean="0">
                <a:latin typeface="Times New Roman" pitchFamily="18" charset="0"/>
                <a:cs typeface="Times New Roman" pitchFamily="18" charset="0"/>
              </a:rPr>
              <a:t>Any user whose browser does not support JavaScript or XML Http-Request, will not be able to properly use pages that depend on Ajax.</a:t>
            </a:r>
          </a:p>
          <a:p>
            <a:pPr algn="just"/>
            <a:r>
              <a:rPr lang="en-US" sz="2400" dirty="0" smtClean="0">
                <a:latin typeface="Times New Roman" pitchFamily="18" charset="0"/>
                <a:cs typeface="Times New Roman" pitchFamily="18" charset="0"/>
              </a:rPr>
              <a:t>Multiple server requests need more data consumed at the client-side.</a:t>
            </a:r>
          </a:p>
          <a:p>
            <a:pPr algn="just"/>
            <a:r>
              <a:rPr lang="en-US" sz="2400" dirty="0" smtClean="0">
                <a:latin typeface="Times New Roman" pitchFamily="18" charset="0"/>
                <a:cs typeface="Times New Roman" pitchFamily="18" charset="0"/>
              </a:rPr>
              <a:t>Failure of any one request can fail the load of the whole page.</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838200"/>
            <a:ext cx="8686800" cy="5562600"/>
          </a:xfrm>
        </p:spPr>
        <p:txBody>
          <a:bodyPr/>
          <a:lstStyle/>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838200"/>
            <a:ext cx="8686800" cy="5562600"/>
          </a:xfrm>
        </p:spPr>
        <p:txBody>
          <a:bodyPr/>
          <a:lstStyle/>
          <a:p>
            <a:endParaRPr lang="en-US" dirty="0"/>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639762"/>
          </a:xfrm>
        </p:spPr>
        <p:txBody>
          <a:bodyPr>
            <a:noAutofit/>
          </a:bodyPr>
          <a:lstStyle/>
          <a:p>
            <a:r>
              <a:rPr lang="en-US" sz="3200" b="1" dirty="0" smtClean="0">
                <a:latin typeface="Times New Roman" pitchFamily="18" charset="0"/>
                <a:cs typeface="Times New Roman" pitchFamily="18" charset="0"/>
              </a:rPr>
              <a:t>Document Object Model(DOM) of Table</a:t>
            </a: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447800" y="1371600"/>
            <a:ext cx="6019800" cy="465375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RESERVED KEYWORDS</a:t>
            </a:r>
            <a:endParaRPr lang="en-US" sz="2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762000" y="1143000"/>
            <a:ext cx="7315200" cy="4419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Times New Roman" pitchFamily="18" charset="0"/>
                <a:cs typeface="Times New Roman" pitchFamily="18" charset="0"/>
              </a:rPr>
              <a:t>Comment Lines</a:t>
            </a:r>
            <a:endParaRPr lang="en-US" sz="2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4F891C-0A16-4EDB-A97A-D38D39859B5C}" type="datetime1">
              <a:rPr lang="en-US" smtClean="0"/>
              <a:pPr/>
              <a:t>10/12/2022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568450" y="838200"/>
            <a:ext cx="3613150" cy="13144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524000" y="2209800"/>
            <a:ext cx="3924300" cy="113347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1447800" y="3429000"/>
            <a:ext cx="5114925" cy="8763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152401" y="4419600"/>
            <a:ext cx="8610600" cy="16954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4171</Words>
  <Application>Microsoft Office PowerPoint</Application>
  <PresentationFormat>On-screen Show (4:3)</PresentationFormat>
  <Paragraphs>535</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JAVASCRIPT</vt:lpstr>
      <vt:lpstr>Slide 2</vt:lpstr>
      <vt:lpstr>Slide 3</vt:lpstr>
      <vt:lpstr> The life cycle of a typical Web page  </vt:lpstr>
      <vt:lpstr>Slide 5</vt:lpstr>
      <vt:lpstr> Three layers that make up a Web page  </vt:lpstr>
      <vt:lpstr>Document Object Model(DOM) of Table</vt:lpstr>
      <vt:lpstr>RESERVED KEYWORDS</vt:lpstr>
      <vt:lpstr>Comment Lines</vt:lpstr>
      <vt:lpstr>Syntax  </vt:lpstr>
      <vt:lpstr>Ways to include JavaScript in an HTML File</vt:lpstr>
      <vt:lpstr>Data Types</vt:lpstr>
      <vt:lpstr>Data Types</vt:lpstr>
      <vt:lpstr>Data Types</vt:lpstr>
      <vt:lpstr>DIALOG BOXES</vt:lpstr>
      <vt:lpstr>alert ()</vt:lpstr>
      <vt:lpstr>alert ()</vt:lpstr>
      <vt:lpstr>Slide 18</vt:lpstr>
      <vt:lpstr>prompt()</vt:lpstr>
      <vt:lpstr>Slide 20</vt:lpstr>
      <vt:lpstr>Slide 21</vt:lpstr>
      <vt:lpstr>Slide 22</vt:lpstr>
      <vt:lpstr>confirm ()</vt:lpstr>
      <vt:lpstr>Slide 24</vt:lpstr>
      <vt:lpstr>CANCEL</vt:lpstr>
      <vt:lpstr>OK</vt:lpstr>
      <vt:lpstr>DATA TYPE CONVERSION</vt:lpstr>
      <vt:lpstr>parseInt() Function</vt:lpstr>
      <vt:lpstr>parseFloat()</vt:lpstr>
      <vt:lpstr>eval() function</vt:lpstr>
      <vt:lpstr>CLASS</vt:lpstr>
      <vt:lpstr>this Pointer</vt:lpstr>
      <vt:lpstr>Object</vt:lpstr>
      <vt:lpstr>Constructor</vt:lpstr>
      <vt:lpstr>Object constructor</vt:lpstr>
      <vt:lpstr> Properties of the Object  </vt:lpstr>
      <vt:lpstr> Methods of the Object  </vt:lpstr>
      <vt:lpstr>Object literals</vt:lpstr>
      <vt:lpstr>Slide 39</vt:lpstr>
      <vt:lpstr> Manipulating Objects  </vt:lpstr>
      <vt:lpstr>Slide 41</vt:lpstr>
      <vt:lpstr> Extending Objects with Prototypes / Inheritance </vt:lpstr>
      <vt:lpstr> Properties and Methods of All Objects  </vt:lpstr>
      <vt:lpstr>JavaScript Core Objects / Built-in Objects</vt:lpstr>
      <vt:lpstr>Array</vt:lpstr>
      <vt:lpstr>  Date Object  </vt:lpstr>
      <vt:lpstr> Date Object Methods  </vt:lpstr>
      <vt:lpstr> Date Object Properties </vt:lpstr>
      <vt:lpstr> Date Object Methods </vt:lpstr>
      <vt:lpstr> Math Object  </vt:lpstr>
      <vt:lpstr> Math Object Methods  </vt:lpstr>
      <vt:lpstr> Wrapper Objects (String, Number, Function, Boolean)  </vt:lpstr>
      <vt:lpstr> String Object  </vt:lpstr>
      <vt:lpstr> String Object Properties  </vt:lpstr>
      <vt:lpstr> String Object Properties  </vt:lpstr>
      <vt:lpstr> String Object Methods  </vt:lpstr>
      <vt:lpstr> Number Object  </vt:lpstr>
      <vt:lpstr>How to Access Values of Control Elements of Form</vt:lpstr>
      <vt:lpstr>Slide 59</vt:lpstr>
      <vt:lpstr>AJAX</vt:lpstr>
      <vt:lpstr>Slide 61</vt:lpstr>
      <vt:lpstr>Slide 62</vt:lpstr>
      <vt:lpstr>Slide 63</vt:lpstr>
      <vt:lpstr>Slide 64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SKUMAR</dc:creator>
  <cp:lastModifiedBy>ASUS</cp:lastModifiedBy>
  <cp:revision>286</cp:revision>
  <dcterms:created xsi:type="dcterms:W3CDTF">2006-08-16T00:00:00Z</dcterms:created>
  <dcterms:modified xsi:type="dcterms:W3CDTF">2022-10-12T07:05:01Z</dcterms:modified>
</cp:coreProperties>
</file>