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82" r:id="rId16"/>
    <p:sldId id="287" r:id="rId17"/>
    <p:sldId id="271" r:id="rId18"/>
    <p:sldId id="272" r:id="rId19"/>
    <p:sldId id="273" r:id="rId20"/>
    <p:sldId id="274" r:id="rId21"/>
    <p:sldId id="275" r:id="rId22"/>
    <p:sldId id="276" r:id="rId23"/>
    <p:sldId id="277" r:id="rId24"/>
    <p:sldId id="278" r:id="rId25"/>
    <p:sldId id="279" r:id="rId26"/>
    <p:sldId id="280" r:id="rId27"/>
    <p:sldId id="283" r:id="rId28"/>
    <p:sldId id="284" r:id="rId29"/>
    <p:sldId id="288" r:id="rId30"/>
    <p:sldId id="285" r:id="rId31"/>
    <p:sldId id="289" r:id="rId32"/>
    <p:sldId id="290" r:id="rId33"/>
    <p:sldId id="291" r:id="rId34"/>
    <p:sldId id="293" r:id="rId35"/>
    <p:sldId id="292" r:id="rId36"/>
    <p:sldId id="294" r:id="rId37"/>
    <p:sldId id="295" r:id="rId38"/>
    <p:sldId id="300" r:id="rId39"/>
    <p:sldId id="296" r:id="rId40"/>
    <p:sldId id="299" r:id="rId41"/>
    <p:sldId id="301" r:id="rId42"/>
    <p:sldId id="309" r:id="rId43"/>
    <p:sldId id="302" r:id="rId44"/>
    <p:sldId id="310" r:id="rId45"/>
    <p:sldId id="311" r:id="rId46"/>
    <p:sldId id="303" r:id="rId47"/>
    <p:sldId id="312" r:id="rId48"/>
    <p:sldId id="313" r:id="rId49"/>
    <p:sldId id="304" r:id="rId50"/>
    <p:sldId id="305" r:id="rId51"/>
    <p:sldId id="314" r:id="rId52"/>
    <p:sldId id="315" r:id="rId53"/>
    <p:sldId id="306" r:id="rId54"/>
    <p:sldId id="316" r:id="rId55"/>
    <p:sldId id="307" r:id="rId56"/>
    <p:sldId id="317" r:id="rId57"/>
    <p:sldId id="308" r:id="rId58"/>
    <p:sldId id="318" r:id="rId59"/>
    <p:sldId id="319" r:id="rId60"/>
    <p:sldId id="324" r:id="rId61"/>
    <p:sldId id="320" r:id="rId62"/>
    <p:sldId id="325" r:id="rId63"/>
    <p:sldId id="326" r:id="rId64"/>
    <p:sldId id="327" r:id="rId65"/>
    <p:sldId id="328" r:id="rId66"/>
    <p:sldId id="329" r:id="rId67"/>
    <p:sldId id="330" r:id="rId68"/>
    <p:sldId id="281"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116" d="100"/>
          <a:sy n="116" d="100"/>
        </p:scale>
        <p:origin x="-1494" y="-11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3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3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3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4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0"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591"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592" name="Date Placeholder 3"/>
          <p:cNvSpPr>
            <a:spLocks noGrp="1"/>
          </p:cNvSpPr>
          <p:nvPr>
            <p:ph type="dt" sz="half" idx="10"/>
          </p:nvPr>
        </p:nvSpPr>
        <p:spPr/>
        <p:txBody>
          <a:bodyPr/>
          <a:lstStyle/>
          <a:p>
            <a:fld id="{FFD37DAF-2205-4494-963A-A4E70A0CD812}" type="datetime3">
              <a:rPr lang="en-US" altLang="zh-CN" smtClean="0"/>
              <a:pPr/>
              <a:t>7 December 2018</a:t>
            </a:fld>
            <a:endParaRPr lang="zh-CN" altLang="en-US"/>
          </a:p>
        </p:txBody>
      </p:sp>
      <p:sp>
        <p:nvSpPr>
          <p:cNvPr id="1048593" name="Footer Placeholder 4"/>
          <p:cNvSpPr>
            <a:spLocks noGrp="1"/>
          </p:cNvSpPr>
          <p:nvPr>
            <p:ph type="ftr" sz="quarter" idx="11"/>
          </p:nvPr>
        </p:nvSpPr>
        <p:spPr/>
        <p:txBody>
          <a:bodyPr/>
          <a:lstStyle/>
          <a:p>
            <a:endParaRPr lang="zh-CN" altLang="en-US"/>
          </a:p>
        </p:txBody>
      </p:sp>
      <p:sp>
        <p:nvSpPr>
          <p:cNvPr id="1048594"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altLang="zh-CN" smtClean="0"/>
              <a:t>Click to edit Master title style</a:t>
            </a:r>
            <a:endParaRPr lang="en-US" dirty="0"/>
          </a:p>
        </p:txBody>
      </p:sp>
      <p:sp>
        <p:nvSpPr>
          <p:cNvPr id="104872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726" name="Date Placeholder 3"/>
          <p:cNvSpPr>
            <a:spLocks noGrp="1"/>
          </p:cNvSpPr>
          <p:nvPr>
            <p:ph type="dt" sz="half" idx="10"/>
          </p:nvPr>
        </p:nvSpPr>
        <p:spPr/>
        <p:txBody>
          <a:bodyPr/>
          <a:lstStyle/>
          <a:p>
            <a:fld id="{6A33FC84-6BEB-413D-9E11-7AA3698F4B66}" type="datetime3">
              <a:rPr lang="en-US" altLang="zh-CN" smtClean="0"/>
              <a:pPr/>
              <a:t>7 December 2018</a:t>
            </a:fld>
            <a:endParaRPr lang="zh-CN" altLang="en-US"/>
          </a:p>
        </p:txBody>
      </p:sp>
      <p:sp>
        <p:nvSpPr>
          <p:cNvPr id="1048727" name="Footer Placeholder 4"/>
          <p:cNvSpPr>
            <a:spLocks noGrp="1"/>
          </p:cNvSpPr>
          <p:nvPr>
            <p:ph type="ftr" sz="quarter" idx="11"/>
          </p:nvPr>
        </p:nvSpPr>
        <p:spPr/>
        <p:txBody>
          <a:bodyPr/>
          <a:lstStyle/>
          <a:p>
            <a:endParaRPr lang="zh-CN" altLang="en-US"/>
          </a:p>
        </p:txBody>
      </p:sp>
      <p:sp>
        <p:nvSpPr>
          <p:cNvPr id="1048728"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5"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1048706"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707" name="Date Placeholder 3"/>
          <p:cNvSpPr>
            <a:spLocks noGrp="1"/>
          </p:cNvSpPr>
          <p:nvPr>
            <p:ph type="dt" sz="half" idx="10"/>
          </p:nvPr>
        </p:nvSpPr>
        <p:spPr/>
        <p:txBody>
          <a:bodyPr/>
          <a:lstStyle/>
          <a:p>
            <a:fld id="{DE9C04DC-67F7-4F0D-977A-18B7A23477CC}" type="datetime3">
              <a:rPr lang="en-US" altLang="zh-CN" smtClean="0"/>
              <a:pPr/>
              <a:t>7 December 2018</a:t>
            </a:fld>
            <a:endParaRPr lang="zh-CN" altLang="en-US"/>
          </a:p>
        </p:txBody>
      </p:sp>
      <p:sp>
        <p:nvSpPr>
          <p:cNvPr id="1048708" name="Footer Placeholder 4"/>
          <p:cNvSpPr>
            <a:spLocks noGrp="1"/>
          </p:cNvSpPr>
          <p:nvPr>
            <p:ph type="ftr" sz="quarter" idx="11"/>
          </p:nvPr>
        </p:nvSpPr>
        <p:spPr/>
        <p:txBody>
          <a:bodyPr/>
          <a:lstStyle/>
          <a:p>
            <a:endParaRPr lang="zh-CN" altLang="en-US"/>
          </a:p>
        </p:txBody>
      </p:sp>
      <p:sp>
        <p:nvSpPr>
          <p:cNvPr id="1048709"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smtClean="0"/>
              <a:t>Click to edit Master title style</a:t>
            </a:r>
            <a:endParaRPr lang="en-US" dirty="0"/>
          </a:p>
        </p:txBody>
      </p:sp>
      <p:sp>
        <p:nvSpPr>
          <p:cNvPr id="104858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83" name="Date Placeholder 3"/>
          <p:cNvSpPr>
            <a:spLocks noGrp="1"/>
          </p:cNvSpPr>
          <p:nvPr>
            <p:ph type="dt" sz="half" idx="10"/>
          </p:nvPr>
        </p:nvSpPr>
        <p:spPr/>
        <p:txBody>
          <a:bodyPr/>
          <a:lstStyle/>
          <a:p>
            <a:fld id="{58FF9680-53D9-421B-AC14-231C358B06A6}" type="datetime3">
              <a:rPr lang="en-US" altLang="zh-CN" smtClean="0"/>
              <a:pPr/>
              <a:t>7 December 2018</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9"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720"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1048721" name="Date Placeholder 3"/>
          <p:cNvSpPr>
            <a:spLocks noGrp="1"/>
          </p:cNvSpPr>
          <p:nvPr>
            <p:ph type="dt" sz="half" idx="10"/>
          </p:nvPr>
        </p:nvSpPr>
        <p:spPr/>
        <p:txBody>
          <a:bodyPr/>
          <a:lstStyle/>
          <a:p>
            <a:fld id="{28D2EB93-FAC1-4423-AC03-4A91713F56F6}" type="datetime3">
              <a:rPr lang="en-US" altLang="zh-CN" smtClean="0"/>
              <a:pPr/>
              <a:t>7 December 2018</a:t>
            </a:fld>
            <a:endParaRPr lang="zh-CN" altLang="en-US"/>
          </a:p>
        </p:txBody>
      </p:sp>
      <p:sp>
        <p:nvSpPr>
          <p:cNvPr id="1048722" name="Footer Placeholder 4"/>
          <p:cNvSpPr>
            <a:spLocks noGrp="1"/>
          </p:cNvSpPr>
          <p:nvPr>
            <p:ph type="ftr" sz="quarter" idx="11"/>
          </p:nvPr>
        </p:nvSpPr>
        <p:spPr/>
        <p:txBody>
          <a:bodyPr/>
          <a:lstStyle/>
          <a:p>
            <a:endParaRPr lang="zh-CN" altLang="en-US"/>
          </a:p>
        </p:txBody>
      </p:sp>
      <p:sp>
        <p:nvSpPr>
          <p:cNvPr id="1048723"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ltLang="zh-CN" smtClean="0"/>
              <a:t>Click to edit Master title style</a:t>
            </a:r>
            <a:endParaRPr lang="en-US" dirty="0"/>
          </a:p>
        </p:txBody>
      </p:sp>
      <p:sp>
        <p:nvSpPr>
          <p:cNvPr id="1048688"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89"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90" name="Date Placeholder 4"/>
          <p:cNvSpPr>
            <a:spLocks noGrp="1"/>
          </p:cNvSpPr>
          <p:nvPr>
            <p:ph type="dt" sz="half" idx="10"/>
          </p:nvPr>
        </p:nvSpPr>
        <p:spPr/>
        <p:txBody>
          <a:bodyPr/>
          <a:lstStyle/>
          <a:p>
            <a:fld id="{DC149DDD-50A8-43D5-B4FC-101A236D5ADE}" type="datetime3">
              <a:rPr lang="en-US" altLang="zh-CN" smtClean="0"/>
              <a:pPr/>
              <a:t>7 December 2018</a:t>
            </a:fld>
            <a:endParaRPr lang="zh-CN" altLang="en-US"/>
          </a:p>
        </p:txBody>
      </p:sp>
      <p:sp>
        <p:nvSpPr>
          <p:cNvPr id="1048691" name="Footer Placeholder 5"/>
          <p:cNvSpPr>
            <a:spLocks noGrp="1"/>
          </p:cNvSpPr>
          <p:nvPr>
            <p:ph type="ftr" sz="quarter" idx="11"/>
          </p:nvPr>
        </p:nvSpPr>
        <p:spPr/>
        <p:txBody>
          <a:bodyPr/>
          <a:lstStyle/>
          <a:p>
            <a:endParaRPr lang="zh-CN" altLang="en-US"/>
          </a:p>
        </p:txBody>
      </p:sp>
      <p:sp>
        <p:nvSpPr>
          <p:cNvPr id="1048692"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1048694"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95"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96"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97"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98" name="Date Placeholder 6"/>
          <p:cNvSpPr>
            <a:spLocks noGrp="1"/>
          </p:cNvSpPr>
          <p:nvPr>
            <p:ph type="dt" sz="half" idx="10"/>
          </p:nvPr>
        </p:nvSpPr>
        <p:spPr/>
        <p:txBody>
          <a:bodyPr/>
          <a:lstStyle/>
          <a:p>
            <a:fld id="{948702E8-CA08-4E99-B381-4B74DF322EB5}" type="datetime3">
              <a:rPr lang="en-US" altLang="zh-CN" smtClean="0"/>
              <a:pPr/>
              <a:t>7 December 2018</a:t>
            </a:fld>
            <a:endParaRPr lang="zh-CN" altLang="en-US"/>
          </a:p>
        </p:txBody>
      </p:sp>
      <p:sp>
        <p:nvSpPr>
          <p:cNvPr id="1048699" name="Footer Placeholder 7"/>
          <p:cNvSpPr>
            <a:spLocks noGrp="1"/>
          </p:cNvSpPr>
          <p:nvPr>
            <p:ph type="ftr" sz="quarter" idx="11"/>
          </p:nvPr>
        </p:nvSpPr>
        <p:spPr/>
        <p:txBody>
          <a:bodyPr/>
          <a:lstStyle/>
          <a:p>
            <a:endParaRPr lang="zh-CN" altLang="en-US"/>
          </a:p>
        </p:txBody>
      </p:sp>
      <p:sp>
        <p:nvSpPr>
          <p:cNvPr id="1048700" name="Slide Number Placeholder 8"/>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1" name="Title 1"/>
          <p:cNvSpPr>
            <a:spLocks noGrp="1"/>
          </p:cNvSpPr>
          <p:nvPr>
            <p:ph type="title"/>
          </p:nvPr>
        </p:nvSpPr>
        <p:spPr/>
        <p:txBody>
          <a:bodyPr/>
          <a:lstStyle/>
          <a:p>
            <a:r>
              <a:rPr lang="en-US" altLang="zh-CN" smtClean="0"/>
              <a:t>Click to edit Master title style</a:t>
            </a:r>
            <a:endParaRPr lang="en-US" dirty="0"/>
          </a:p>
        </p:txBody>
      </p:sp>
      <p:sp>
        <p:nvSpPr>
          <p:cNvPr id="1048702" name="Date Placeholder 2"/>
          <p:cNvSpPr>
            <a:spLocks noGrp="1"/>
          </p:cNvSpPr>
          <p:nvPr>
            <p:ph type="dt" sz="half" idx="10"/>
          </p:nvPr>
        </p:nvSpPr>
        <p:spPr/>
        <p:txBody>
          <a:bodyPr/>
          <a:lstStyle/>
          <a:p>
            <a:fld id="{FA91D840-9230-425F-B29B-B17D3901C7D4}" type="datetime3">
              <a:rPr lang="en-US" altLang="zh-CN" smtClean="0"/>
              <a:pPr/>
              <a:t>7 December 2018</a:t>
            </a:fld>
            <a:endParaRPr lang="zh-CN" altLang="en-US"/>
          </a:p>
        </p:txBody>
      </p:sp>
      <p:sp>
        <p:nvSpPr>
          <p:cNvPr id="1048703" name="Footer Placeholder 3"/>
          <p:cNvSpPr>
            <a:spLocks noGrp="1"/>
          </p:cNvSpPr>
          <p:nvPr>
            <p:ph type="ftr" sz="quarter" idx="11"/>
          </p:nvPr>
        </p:nvSpPr>
        <p:spPr/>
        <p:txBody>
          <a:bodyPr/>
          <a:lstStyle/>
          <a:p>
            <a:endParaRPr lang="zh-CN" altLang="en-US"/>
          </a:p>
        </p:txBody>
      </p:sp>
      <p:sp>
        <p:nvSpPr>
          <p:cNvPr id="1048704" name="Slide Number Placeholder 4"/>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0" name="Date Placeholder 1"/>
          <p:cNvSpPr>
            <a:spLocks noGrp="1"/>
          </p:cNvSpPr>
          <p:nvPr>
            <p:ph type="dt" sz="half" idx="10"/>
          </p:nvPr>
        </p:nvSpPr>
        <p:spPr/>
        <p:txBody>
          <a:bodyPr/>
          <a:lstStyle/>
          <a:p>
            <a:fld id="{B5D17AE9-3EE4-4AE7-A914-C04D1216C095}" type="datetime3">
              <a:rPr lang="en-US" altLang="zh-CN" smtClean="0"/>
              <a:pPr/>
              <a:t>7 December 2018</a:t>
            </a:fld>
            <a:endParaRPr lang="zh-CN" altLang="en-US"/>
          </a:p>
        </p:txBody>
      </p:sp>
      <p:sp>
        <p:nvSpPr>
          <p:cNvPr id="1048711" name="Footer Placeholder 2"/>
          <p:cNvSpPr>
            <a:spLocks noGrp="1"/>
          </p:cNvSpPr>
          <p:nvPr>
            <p:ph type="ftr" sz="quarter" idx="11"/>
          </p:nvPr>
        </p:nvSpPr>
        <p:spPr/>
        <p:txBody>
          <a:bodyPr/>
          <a:lstStyle/>
          <a:p>
            <a:endParaRPr lang="zh-CN" altLang="en-US"/>
          </a:p>
        </p:txBody>
      </p:sp>
      <p:sp>
        <p:nvSpPr>
          <p:cNvPr id="1048712" name="Slide Number Placeholder 3"/>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9"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73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73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32" name="Date Placeholder 4"/>
          <p:cNvSpPr>
            <a:spLocks noGrp="1"/>
          </p:cNvSpPr>
          <p:nvPr>
            <p:ph type="dt" sz="half" idx="10"/>
          </p:nvPr>
        </p:nvSpPr>
        <p:spPr/>
        <p:txBody>
          <a:bodyPr/>
          <a:lstStyle/>
          <a:p>
            <a:fld id="{DBA7DEE6-3C60-4EC0-B764-94D44226EE89}" type="datetime3">
              <a:rPr lang="en-US" altLang="zh-CN" smtClean="0"/>
              <a:pPr/>
              <a:t>7 December 2018</a:t>
            </a:fld>
            <a:endParaRPr lang="zh-CN" altLang="en-US"/>
          </a:p>
        </p:txBody>
      </p:sp>
      <p:sp>
        <p:nvSpPr>
          <p:cNvPr id="1048733" name="Footer Placeholder 5"/>
          <p:cNvSpPr>
            <a:spLocks noGrp="1"/>
          </p:cNvSpPr>
          <p:nvPr>
            <p:ph type="ftr" sz="quarter" idx="11"/>
          </p:nvPr>
        </p:nvSpPr>
        <p:spPr/>
        <p:txBody>
          <a:bodyPr/>
          <a:lstStyle/>
          <a:p>
            <a:endParaRPr lang="zh-CN" altLang="en-US"/>
          </a:p>
        </p:txBody>
      </p:sp>
      <p:sp>
        <p:nvSpPr>
          <p:cNvPr id="1048734"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3"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714"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715"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16" name="Date Placeholder 4"/>
          <p:cNvSpPr>
            <a:spLocks noGrp="1"/>
          </p:cNvSpPr>
          <p:nvPr>
            <p:ph type="dt" sz="half" idx="10"/>
          </p:nvPr>
        </p:nvSpPr>
        <p:spPr/>
        <p:txBody>
          <a:bodyPr/>
          <a:lstStyle/>
          <a:p>
            <a:fld id="{3BE5AA80-4A73-47E1-9B80-BC2CBAE425E3}" type="datetime3">
              <a:rPr lang="en-US" altLang="zh-CN" smtClean="0"/>
              <a:pPr/>
              <a:t>7 December 2018</a:t>
            </a:fld>
            <a:endParaRPr lang="zh-CN" altLang="en-US"/>
          </a:p>
        </p:txBody>
      </p:sp>
      <p:sp>
        <p:nvSpPr>
          <p:cNvPr id="1048717" name="Footer Placeholder 5"/>
          <p:cNvSpPr>
            <a:spLocks noGrp="1"/>
          </p:cNvSpPr>
          <p:nvPr>
            <p:ph type="ftr" sz="quarter" idx="11"/>
          </p:nvPr>
        </p:nvSpPr>
        <p:spPr/>
        <p:txBody>
          <a:bodyPr/>
          <a:lstStyle/>
          <a:p>
            <a:endParaRPr lang="zh-CN" altLang="en-US"/>
          </a:p>
        </p:txBody>
      </p:sp>
      <p:sp>
        <p:nvSpPr>
          <p:cNvPr id="1048718"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FBA10-DF48-466A-A7FF-C582CEC9E53E}" type="datetime3">
              <a:rPr lang="en-US" altLang="zh-CN" smtClean="0"/>
              <a:pPr/>
              <a:t>7 December 2018</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Content Placeholder 2"/>
          <p:cNvSpPr>
            <a:spLocks noGrp="1"/>
          </p:cNvSpPr>
          <p:nvPr>
            <p:ph idx="1"/>
          </p:nvPr>
        </p:nvSpPr>
        <p:spPr>
          <a:xfrm>
            <a:off x="628650" y="947351"/>
            <a:ext cx="7886700" cy="5229612"/>
          </a:xfrm>
        </p:spPr>
        <p:txBody>
          <a:bodyPr>
            <a:normAutofit/>
          </a:bodyPr>
          <a:lstStyle/>
          <a:p>
            <a:pPr algn="ctr">
              <a:buNone/>
            </a:pPr>
            <a:endParaRPr lang="en-US" sz="2400" b="1" dirty="0" smtClean="0">
              <a:latin typeface="Times New Roman" pitchFamily="18" charset="0"/>
              <a:cs typeface="Times New Roman" pitchFamily="18" charset="0"/>
            </a:endParaRPr>
          </a:p>
          <a:p>
            <a:pPr algn="ctr">
              <a:buNone/>
            </a:pPr>
            <a:r>
              <a:rPr lang="en-US" sz="3600" b="1" dirty="0" smtClean="0">
                <a:latin typeface="Times New Roman" pitchFamily="18" charset="0"/>
                <a:cs typeface="Times New Roman" pitchFamily="18" charset="0"/>
              </a:rPr>
              <a:t>COMPUTER NETWORK (BCA301)</a:t>
            </a:r>
            <a:endParaRPr lang="en-US" sz="3600" b="1" dirty="0">
              <a:latin typeface="Times New Roman" pitchFamily="18" charset="0"/>
              <a:cs typeface="Times New Roman" pitchFamily="18" charset="0"/>
            </a:endParaRPr>
          </a:p>
        </p:txBody>
      </p:sp>
      <p:sp>
        <p:nvSpPr>
          <p:cNvPr id="1048587" name="Rectangle 6"/>
          <p:cNvSpPr/>
          <p:nvPr/>
        </p:nvSpPr>
        <p:spPr>
          <a:xfrm>
            <a:off x="1886465" y="2690336"/>
            <a:ext cx="5214551" cy="2758441"/>
          </a:xfrm>
          <a:prstGeom prst="rect">
            <a:avLst/>
          </a:prstGeom>
        </p:spPr>
        <p:txBody>
          <a:bodyPr wrap="square">
            <a:spAutoFit/>
          </a:bodyPr>
          <a:lstStyle/>
          <a:p>
            <a:pPr algn="ctr">
              <a:buNone/>
            </a:pPr>
            <a:endParaRPr lang="en-US" b="1"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DEPARTMENT OF COMPUTER SCIENCE</a:t>
            </a:r>
          </a:p>
          <a:p>
            <a:pPr algn="ctr">
              <a:buNone/>
            </a:pPr>
            <a:endParaRPr lang="en-US" b="1"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PROGRAMME: BCA</a:t>
            </a:r>
          </a:p>
          <a:p>
            <a:pPr algn="ctr">
              <a:buNone/>
            </a:pPr>
            <a:endParaRPr lang="en-US" b="1" dirty="0" smtClean="0">
              <a:latin typeface="Times New Roman" pitchFamily="18" charset="0"/>
              <a:cs typeface="Times New Roman" pitchFamily="18" charset="0"/>
            </a:endParaRPr>
          </a:p>
          <a:p>
            <a:pPr algn="ctr">
              <a:buNone/>
            </a:pPr>
            <a:endParaRPr lang="en-US" b="1" dirty="0" smtClean="0">
              <a:latin typeface="Times New Roman" pitchFamily="18" charset="0"/>
              <a:cs typeface="Times New Roman" pitchFamily="18" charset="0"/>
            </a:endParaRPr>
          </a:p>
          <a:p>
            <a:pPr algn="ctr">
              <a:buNone/>
            </a:pPr>
            <a:endParaRPr lang="en-US" b="1" dirty="0" smtClean="0">
              <a:latin typeface="Times New Roman" pitchFamily="18" charset="0"/>
              <a:cs typeface="Times New Roman" pitchFamily="18" charset="0"/>
            </a:endParaRPr>
          </a:p>
          <a:p>
            <a:pPr algn="ctr">
              <a:buNone/>
            </a:pPr>
            <a:endParaRPr lang="en-US" b="1"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CENTRAL UNIVERSITY OF ORISSA</a:t>
            </a:r>
          </a:p>
          <a:p>
            <a:pPr algn="ctr">
              <a:buNone/>
            </a:pPr>
            <a:r>
              <a:rPr lang="en-US" b="1" dirty="0" smtClean="0">
                <a:latin typeface="Times New Roman" pitchFamily="18" charset="0"/>
                <a:cs typeface="Times New Roman" pitchFamily="18" charset="0"/>
              </a:rPr>
              <a:t>KORAPUT</a:t>
            </a:r>
            <a:endParaRPr lang="en-US" dirty="0"/>
          </a:p>
        </p:txBody>
      </p:sp>
      <p:pic>
        <p:nvPicPr>
          <p:cNvPr id="2097152" name="Picture 8" descr="CUO-LOGO.jpg"/>
          <p:cNvPicPr>
            <a:picLocks noChangeAspect="1"/>
          </p:cNvPicPr>
          <p:nvPr/>
        </p:nvPicPr>
        <p:blipFill>
          <a:blip r:embed="rId2"/>
          <a:stretch>
            <a:fillRect/>
          </a:stretch>
        </p:blipFill>
        <p:spPr>
          <a:xfrm>
            <a:off x="4069584" y="4163774"/>
            <a:ext cx="774192" cy="688848"/>
          </a:xfrm>
          <a:prstGeom prst="rect">
            <a:avLst/>
          </a:prstGeom>
        </p:spPr>
      </p:pic>
      <p:sp>
        <p:nvSpPr>
          <p:cNvPr id="1048588" name="Date Placeholder 9"/>
          <p:cNvSpPr>
            <a:spLocks noGrp="1"/>
          </p:cNvSpPr>
          <p:nvPr>
            <p:ph type="dt" sz="half" idx="10"/>
          </p:nvPr>
        </p:nvSpPr>
        <p:spPr/>
        <p:txBody>
          <a:bodyPr/>
          <a:lstStyle/>
          <a:p>
            <a:fld id="{CAEC162E-4067-4711-B162-DE66EE7F00ED}" type="datetime3">
              <a:rPr lang="en-US" altLang="zh-CN" smtClean="0"/>
              <a:pPr/>
              <a:t>7 December 2018</a:t>
            </a:fld>
            <a:endParaRPr lang="zh-CN" altLang="en-US"/>
          </a:p>
        </p:txBody>
      </p:sp>
      <p:sp>
        <p:nvSpPr>
          <p:cNvPr id="1048589" name="Slide Number Placeholder 10"/>
          <p:cNvSpPr>
            <a:spLocks noGrp="1"/>
          </p:cNvSpPr>
          <p:nvPr>
            <p:ph type="sldNum" sz="quarter" idx="12"/>
          </p:nvPr>
        </p:nvSpPr>
        <p:spPr/>
        <p:txBody>
          <a:bodyPr/>
          <a:lstStyle/>
          <a:p>
            <a:fld id="{D5B52ADC-5BFA-4FBD-BEE2-16096B7F4166}"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628650" y="98856"/>
            <a:ext cx="7886700" cy="716693"/>
          </a:xfrm>
        </p:spPr>
        <p:txBody>
          <a:bodyPr>
            <a:normAutofit fontScale="90000"/>
          </a:bodyPr>
          <a:lstStyle/>
          <a:p>
            <a:pPr algn="ctr"/>
            <a:r>
              <a:rPr lang="en-US" altLang="en-GB" sz="2800" b="1" u="sng" dirty="0" smtClean="0">
                <a:latin typeface="Times New Roman" pitchFamily="18" charset="0"/>
                <a:cs typeface="Times New Roman" pitchFamily="18" charset="0"/>
              </a:rPr>
              <a:t>NETWORKS </a:t>
            </a:r>
            <a:br>
              <a:rPr lang="en-US" altLang="en-GB" sz="2800" b="1" u="sng" dirty="0" smtClean="0">
                <a:latin typeface="Times New Roman" pitchFamily="18" charset="0"/>
                <a:cs typeface="Times New Roman" pitchFamily="18" charset="0"/>
              </a:rPr>
            </a:br>
            <a:endParaRPr lang="en-US" altLang="en-GB" sz="2800" b="1" u="sng" dirty="0">
              <a:latin typeface="Times New Roman" pitchFamily="18" charset="0"/>
              <a:cs typeface="Times New Roman" pitchFamily="18" charset="0"/>
            </a:endParaRPr>
          </a:p>
        </p:txBody>
      </p:sp>
      <p:sp>
        <p:nvSpPr>
          <p:cNvPr id="1048628" name="Content Placeholder 2"/>
          <p:cNvSpPr>
            <a:spLocks noGrp="1"/>
          </p:cNvSpPr>
          <p:nvPr>
            <p:ph idx="1"/>
          </p:nvPr>
        </p:nvSpPr>
        <p:spPr/>
        <p:txBody>
          <a:bodyPr>
            <a:normAutofit/>
          </a:bodyPr>
          <a:lstStyle/>
          <a:p>
            <a:pPr algn="just"/>
            <a:r>
              <a:rPr lang="en-US" altLang="en-GB" sz="2400" dirty="0" smtClean="0">
                <a:latin typeface="Times New Roman" pitchFamily="18" charset="0"/>
                <a:cs typeface="Times New Roman" pitchFamily="18" charset="0"/>
              </a:rPr>
              <a:t>A network is a set of devices (often referred to as nodes) connected by communication link.</a:t>
            </a:r>
          </a:p>
          <a:p>
            <a:pPr algn="just"/>
            <a:r>
              <a:rPr lang="en-US" altLang="en-GB" sz="2400" dirty="0" smtClean="0">
                <a:latin typeface="Times New Roman" pitchFamily="18" charset="0"/>
                <a:cs typeface="Times New Roman" pitchFamily="18" charset="0"/>
              </a:rPr>
              <a:t>A node can be a computer, printer, or any other device capable of sending and/or receiving data generated by other nodes on the network.</a:t>
            </a:r>
          </a:p>
          <a:p>
            <a:pPr algn="just"/>
            <a:endParaRPr lang="en-US" altLang="en-GB" sz="2300" dirty="0" smtClean="0">
              <a:latin typeface="Times New Roman" pitchFamily="18" charset="0"/>
              <a:cs typeface="Times New Roman" pitchFamily="18" charset="0"/>
            </a:endParaRPr>
          </a:p>
        </p:txBody>
      </p:sp>
      <p:sp>
        <p:nvSpPr>
          <p:cNvPr id="1048629" name="Date Placeholder 3"/>
          <p:cNvSpPr>
            <a:spLocks noGrp="1"/>
          </p:cNvSpPr>
          <p:nvPr>
            <p:ph type="dt" sz="half" idx="10"/>
          </p:nvPr>
        </p:nvSpPr>
        <p:spPr/>
        <p:txBody>
          <a:bodyPr/>
          <a:lstStyle/>
          <a:p>
            <a:fld id="{F9093E5F-4206-4863-AA91-2F40BE998F79}" type="datetime3">
              <a:rPr lang="en-US" altLang="zh-CN" smtClean="0"/>
              <a:pPr/>
              <a:t>7 December 2018</a:t>
            </a:fld>
            <a:endParaRPr lang="zh-CN" altLang="en-US"/>
          </a:p>
        </p:txBody>
      </p:sp>
      <p:sp>
        <p:nvSpPr>
          <p:cNvPr id="1048630" name="Slide Number Placeholder 4"/>
          <p:cNvSpPr>
            <a:spLocks noGrp="1"/>
          </p:cNvSpPr>
          <p:nvPr>
            <p:ph type="sldNum" sz="quarter" idx="12"/>
          </p:nvPr>
        </p:nvSpPr>
        <p:spPr/>
        <p:txBody>
          <a:bodyPr/>
          <a:lstStyle/>
          <a:p>
            <a:fld id="{D5B52ADC-5BFA-4FBD-BEE2-16096B7F4166}"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628650" y="230661"/>
            <a:ext cx="7886700" cy="626073"/>
          </a:xfrm>
        </p:spPr>
        <p:txBody>
          <a:bodyPr>
            <a:normAutofit fontScale="90000"/>
          </a:bodyPr>
          <a:lstStyle/>
          <a:p>
            <a:pPr algn="ctr"/>
            <a:r>
              <a:rPr lang="en-US" altLang="en-GB" sz="3100" b="1" u="sng" dirty="0" smtClean="0">
                <a:latin typeface="Times New Roman" pitchFamily="18" charset="0"/>
                <a:cs typeface="Times New Roman" pitchFamily="18" charset="0"/>
              </a:rPr>
              <a:t>NETWORK CRITERIA </a:t>
            </a:r>
            <a:r>
              <a:rPr lang="en-US" dirty="0" smtClean="0"/>
              <a:t/>
            </a:r>
            <a:br>
              <a:rPr lang="en-US" dirty="0" smtClean="0"/>
            </a:br>
            <a:endParaRPr lang="en-US" altLang="en-GB" sz="2800" b="1" u="sng" dirty="0" smtClean="0">
              <a:latin typeface="Times New Roman" pitchFamily="18" charset="0"/>
              <a:cs typeface="Times New Roman" pitchFamily="18" charset="0"/>
            </a:endParaRPr>
          </a:p>
        </p:txBody>
      </p:sp>
      <p:sp>
        <p:nvSpPr>
          <p:cNvPr id="1048632" name="Content Placeholder 2"/>
          <p:cNvSpPr>
            <a:spLocks noGrp="1"/>
          </p:cNvSpPr>
          <p:nvPr>
            <p:ph idx="1"/>
          </p:nvPr>
        </p:nvSpPr>
        <p:spPr>
          <a:xfrm>
            <a:off x="313038" y="799070"/>
            <a:ext cx="8550876" cy="5758249"/>
          </a:xfrm>
        </p:spPr>
        <p:txBody>
          <a:bodyPr>
            <a:normAutofit/>
          </a:bodyPr>
          <a:lstStyle/>
          <a:p>
            <a:pPr>
              <a:buNone/>
            </a:pPr>
            <a:r>
              <a:rPr lang="en-US" altLang="en-GB" sz="2400" dirty="0" smtClean="0">
                <a:latin typeface="Times New Roman" pitchFamily="18" charset="0"/>
                <a:cs typeface="Times New Roman" pitchFamily="18" charset="0"/>
              </a:rPr>
              <a:t>A network must be able to meet a certain number of criteria: </a:t>
            </a:r>
          </a:p>
          <a:p>
            <a:pPr>
              <a:buNone/>
            </a:pPr>
            <a:endParaRPr lang="en-US" altLang="en-GB" sz="2400" dirty="0" smtClean="0">
              <a:latin typeface="Times New Roman" pitchFamily="18" charset="0"/>
              <a:cs typeface="Times New Roman" pitchFamily="18" charset="0"/>
            </a:endParaRPr>
          </a:p>
          <a:p>
            <a:pPr marL="457200" indent="-457200">
              <a:buFont typeface="+mj-lt"/>
              <a:buAutoNum type="arabicPeriod"/>
            </a:pPr>
            <a:r>
              <a:rPr lang="en-US" altLang="en-GB" sz="2400" dirty="0" smtClean="0">
                <a:latin typeface="Times New Roman" pitchFamily="18" charset="0"/>
                <a:cs typeface="Times New Roman" pitchFamily="18" charset="0"/>
              </a:rPr>
              <a:t>Performance</a:t>
            </a:r>
          </a:p>
          <a:p>
            <a:pPr marL="457200" indent="-457200">
              <a:buFont typeface="+mj-lt"/>
              <a:buAutoNum type="arabicPeriod"/>
            </a:pPr>
            <a:r>
              <a:rPr lang="en-US" altLang="en-GB" sz="2400" dirty="0" smtClean="0">
                <a:latin typeface="Times New Roman" pitchFamily="18" charset="0"/>
                <a:cs typeface="Times New Roman" pitchFamily="18" charset="0"/>
              </a:rPr>
              <a:t>Reliability</a:t>
            </a:r>
          </a:p>
          <a:p>
            <a:pPr marL="457200" indent="-457200">
              <a:buFont typeface="+mj-lt"/>
              <a:buAutoNum type="arabicPeriod"/>
            </a:pPr>
            <a:r>
              <a:rPr lang="en-US" altLang="en-GB" sz="2400" dirty="0" smtClean="0">
                <a:latin typeface="Times New Roman" pitchFamily="18" charset="0"/>
                <a:cs typeface="Times New Roman" pitchFamily="18" charset="0"/>
              </a:rPr>
              <a:t>Security</a:t>
            </a:r>
          </a:p>
          <a:p>
            <a:pPr marL="457200" indent="-457200" algn="just">
              <a:buNone/>
            </a:pPr>
            <a:endParaRPr lang="en-US" altLang="en-GB" sz="2400" dirty="0" smtClean="0">
              <a:latin typeface="Times New Roman" pitchFamily="18" charset="0"/>
              <a:cs typeface="Times New Roman" pitchFamily="18" charset="0"/>
            </a:endParaRPr>
          </a:p>
          <a:p>
            <a:pPr marL="457200" indent="-457200" algn="just">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1048633" name="Date Placeholder 3"/>
          <p:cNvSpPr>
            <a:spLocks noGrp="1"/>
          </p:cNvSpPr>
          <p:nvPr>
            <p:ph type="dt" sz="half" idx="10"/>
          </p:nvPr>
        </p:nvSpPr>
        <p:spPr/>
        <p:txBody>
          <a:bodyPr/>
          <a:lstStyle/>
          <a:p>
            <a:fld id="{8C282C02-128C-4713-BA5F-E28C19051FC9}" type="datetime3">
              <a:rPr lang="en-US" altLang="zh-CN" smtClean="0"/>
              <a:pPr/>
              <a:t>7 December 2018</a:t>
            </a:fld>
            <a:endParaRPr lang="zh-CN" altLang="en-US"/>
          </a:p>
        </p:txBody>
      </p:sp>
      <p:sp>
        <p:nvSpPr>
          <p:cNvPr id="1048634" name="Slide Number Placeholder 4"/>
          <p:cNvSpPr>
            <a:spLocks noGrp="1"/>
          </p:cNvSpPr>
          <p:nvPr>
            <p:ph type="sldNum" sz="quarter" idx="12"/>
          </p:nvPr>
        </p:nvSpPr>
        <p:spPr/>
        <p:txBody>
          <a:bodyPr/>
          <a:lstStyle/>
          <a:p>
            <a:fld id="{D5B52ADC-5BFA-4FBD-BEE2-16096B7F4166}"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a:xfrm>
            <a:off x="628650" y="365126"/>
            <a:ext cx="7886700" cy="582225"/>
          </a:xfrm>
        </p:spPr>
        <p:txBody>
          <a:bodyPr>
            <a:normAutofit fontScale="90000"/>
          </a:bodyPr>
          <a:lstStyle/>
          <a:p>
            <a:pPr algn="ctr"/>
            <a:r>
              <a:rPr lang="en-US" altLang="en-GB" sz="2800" b="1" u="sng" dirty="0" smtClean="0">
                <a:latin typeface="Times New Roman" pitchFamily="18" charset="0"/>
                <a:cs typeface="Times New Roman" pitchFamily="18" charset="0"/>
              </a:rPr>
              <a:t>1. PERFORMANCE</a:t>
            </a:r>
            <a:r>
              <a:rPr lang="en-US" altLang="en-GB" b="1" dirty="0" smtClean="0">
                <a:latin typeface="Times New Roman" pitchFamily="18" charset="0"/>
                <a:cs typeface="Times New Roman" pitchFamily="18" charset="0"/>
              </a:rPr>
              <a:t> </a:t>
            </a:r>
            <a:br>
              <a:rPr lang="en-US" altLang="en-GB" b="1" dirty="0" smtClean="0">
                <a:latin typeface="Times New Roman" pitchFamily="18" charset="0"/>
                <a:cs typeface="Times New Roman" pitchFamily="18" charset="0"/>
              </a:rPr>
            </a:br>
            <a:endParaRPr lang="en-US" dirty="0"/>
          </a:p>
        </p:txBody>
      </p:sp>
      <p:sp>
        <p:nvSpPr>
          <p:cNvPr id="1048636" name="Content Placeholder 2"/>
          <p:cNvSpPr>
            <a:spLocks noGrp="1"/>
          </p:cNvSpPr>
          <p:nvPr>
            <p:ph idx="1"/>
          </p:nvPr>
        </p:nvSpPr>
        <p:spPr>
          <a:xfrm>
            <a:off x="288323" y="683741"/>
            <a:ext cx="8600303" cy="5972431"/>
          </a:xfrm>
        </p:spPr>
        <p:txBody>
          <a:bodyPr>
            <a:noAutofit/>
          </a:bodyPr>
          <a:lstStyle/>
          <a:p>
            <a:pPr marL="457200" indent="-457200" algn="just">
              <a:buNone/>
            </a:pPr>
            <a:r>
              <a:rPr lang="en-US" altLang="en-GB" sz="2400" dirty="0" smtClean="0">
                <a:latin typeface="Times New Roman" pitchFamily="18" charset="0"/>
                <a:cs typeface="Times New Roman" pitchFamily="18" charset="0"/>
              </a:rPr>
              <a:t>Performance can be measured in many ways, including transit time and response time.</a:t>
            </a:r>
          </a:p>
          <a:p>
            <a:pPr marL="457200" indent="-457200" algn="just">
              <a:buNone/>
            </a:pPr>
            <a:r>
              <a:rPr lang="en-US" altLang="en-GB" sz="2400" b="1" dirty="0" smtClean="0">
                <a:latin typeface="Times New Roman" pitchFamily="18" charset="0"/>
                <a:cs typeface="Times New Roman" pitchFamily="18" charset="0"/>
              </a:rPr>
              <a:t>Transit time </a:t>
            </a:r>
            <a:r>
              <a:rPr lang="en-US" altLang="en-GB" sz="2400" dirty="0" smtClean="0">
                <a:latin typeface="Times New Roman" pitchFamily="18" charset="0"/>
                <a:cs typeface="Times New Roman" pitchFamily="18" charset="0"/>
              </a:rPr>
              <a:t>is the amount of time required for a message to travel from one device to another. </a:t>
            </a:r>
          </a:p>
          <a:p>
            <a:pPr marL="457200" indent="-457200">
              <a:buNone/>
            </a:pPr>
            <a:r>
              <a:rPr lang="en-US" altLang="en-GB" sz="2400" b="1" dirty="0" smtClean="0">
                <a:latin typeface="Times New Roman" pitchFamily="18" charset="0"/>
                <a:cs typeface="Times New Roman" pitchFamily="18" charset="0"/>
              </a:rPr>
              <a:t>Response time </a:t>
            </a:r>
            <a:r>
              <a:rPr lang="en-US" altLang="en-GB" sz="2400" dirty="0" smtClean="0">
                <a:latin typeface="Times New Roman" pitchFamily="18" charset="0"/>
                <a:cs typeface="Times New Roman" pitchFamily="18" charset="0"/>
              </a:rPr>
              <a:t>is the elapsed time between an inquiry and a response. </a:t>
            </a:r>
          </a:p>
          <a:p>
            <a:pPr>
              <a:buNone/>
            </a:pPr>
            <a:r>
              <a:rPr lang="en-US" altLang="en-GB" sz="2400" dirty="0" smtClean="0">
                <a:latin typeface="Times New Roman" pitchFamily="18" charset="0"/>
                <a:cs typeface="Times New Roman" pitchFamily="18" charset="0"/>
              </a:rPr>
              <a:t>The performance of a network depends on a number of factors :</a:t>
            </a:r>
          </a:p>
          <a:p>
            <a:pPr>
              <a:buFont typeface="Wingdings" pitchFamily="2" charset="2"/>
              <a:buChar char="Ø"/>
            </a:pPr>
            <a:r>
              <a:rPr lang="en-US" altLang="en-GB" sz="2400" dirty="0" smtClean="0">
                <a:latin typeface="Times New Roman" pitchFamily="18" charset="0"/>
                <a:cs typeface="Times New Roman" pitchFamily="18" charset="0"/>
              </a:rPr>
              <a:t>the number of users,</a:t>
            </a:r>
          </a:p>
          <a:p>
            <a:pPr>
              <a:buFont typeface="Wingdings" pitchFamily="2" charset="2"/>
              <a:buChar char="Ø"/>
            </a:pPr>
            <a:r>
              <a:rPr lang="en-US" altLang="en-GB" sz="2400" dirty="0" smtClean="0">
                <a:latin typeface="Times New Roman" pitchFamily="18" charset="0"/>
                <a:cs typeface="Times New Roman" pitchFamily="18" charset="0"/>
              </a:rPr>
              <a:t>the type of transmission medium, </a:t>
            </a:r>
          </a:p>
          <a:p>
            <a:pPr>
              <a:buFont typeface="Wingdings" pitchFamily="2" charset="2"/>
              <a:buChar char="Ø"/>
            </a:pPr>
            <a:r>
              <a:rPr lang="en-US" altLang="en-GB" sz="2400" dirty="0" smtClean="0">
                <a:latin typeface="Times New Roman" pitchFamily="18" charset="0"/>
                <a:cs typeface="Times New Roman" pitchFamily="18" charset="0"/>
              </a:rPr>
              <a:t>the capabilities of the connected hardware, and </a:t>
            </a:r>
          </a:p>
          <a:p>
            <a:pPr>
              <a:buFont typeface="Wingdings" pitchFamily="2" charset="2"/>
              <a:buChar char="Ø"/>
            </a:pPr>
            <a:r>
              <a:rPr lang="en-US" altLang="en-GB" sz="2400" dirty="0" smtClean="0">
                <a:latin typeface="Times New Roman" pitchFamily="18" charset="0"/>
                <a:cs typeface="Times New Roman" pitchFamily="18" charset="0"/>
              </a:rPr>
              <a:t>the efficiency of the software. </a:t>
            </a:r>
            <a:br>
              <a:rPr lang="en-US" altLang="en-GB" sz="2400" dirty="0" smtClean="0">
                <a:latin typeface="Times New Roman" pitchFamily="18" charset="0"/>
                <a:cs typeface="Times New Roman" pitchFamily="18" charset="0"/>
              </a:rPr>
            </a:br>
            <a:endParaRPr lang="en-US" altLang="en-GB" sz="2400" dirty="0" smtClean="0">
              <a:latin typeface="Times New Roman" pitchFamily="18" charset="0"/>
              <a:cs typeface="Times New Roman" pitchFamily="18" charset="0"/>
            </a:endParaRPr>
          </a:p>
          <a:p>
            <a:pPr>
              <a:buNone/>
            </a:pPr>
            <a:r>
              <a:rPr lang="en-US" altLang="en-GB" sz="2400" dirty="0" smtClean="0">
                <a:latin typeface="Times New Roman" pitchFamily="18" charset="0"/>
                <a:cs typeface="Times New Roman" pitchFamily="18" charset="0"/>
              </a:rPr>
              <a:t>Performance is often evaluated by two networking metrics: throughput (More) and delay (Less). </a:t>
            </a:r>
            <a:br>
              <a:rPr lang="en-US" altLang="en-GB" sz="2400" dirty="0" smtClean="0">
                <a:latin typeface="Times New Roman" pitchFamily="18" charset="0"/>
                <a:cs typeface="Times New Roman" pitchFamily="18" charset="0"/>
              </a:rPr>
            </a:br>
            <a:endParaRPr lang="en-US" sz="2400" dirty="0"/>
          </a:p>
        </p:txBody>
      </p:sp>
      <p:sp>
        <p:nvSpPr>
          <p:cNvPr id="1048637" name="Date Placeholder 3"/>
          <p:cNvSpPr>
            <a:spLocks noGrp="1"/>
          </p:cNvSpPr>
          <p:nvPr>
            <p:ph type="dt" sz="half" idx="10"/>
          </p:nvPr>
        </p:nvSpPr>
        <p:spPr/>
        <p:txBody>
          <a:bodyPr/>
          <a:lstStyle/>
          <a:p>
            <a:fld id="{2DDFA9EA-87DF-45C4-AF05-52C41AC8C139}" type="datetime3">
              <a:rPr lang="en-US" altLang="zh-CN" smtClean="0"/>
              <a:pPr/>
              <a:t>7 December 2018</a:t>
            </a:fld>
            <a:endParaRPr lang="zh-CN" altLang="en-US"/>
          </a:p>
        </p:txBody>
      </p:sp>
      <p:sp>
        <p:nvSpPr>
          <p:cNvPr id="1048638" name="Slide Number Placeholder 4"/>
          <p:cNvSpPr>
            <a:spLocks noGrp="1"/>
          </p:cNvSpPr>
          <p:nvPr>
            <p:ph type="sldNum" sz="quarter" idx="12"/>
          </p:nvPr>
        </p:nvSpPr>
        <p:spPr/>
        <p:txBody>
          <a:bodyPr/>
          <a:lstStyle/>
          <a:p>
            <a:fld id="{D5B52ADC-5BFA-4FBD-BEE2-16096B7F4166}"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normAutofit/>
          </a:bodyPr>
          <a:lstStyle/>
          <a:p>
            <a:pPr algn="ctr"/>
            <a:r>
              <a:rPr lang="en-US" altLang="en-GB" sz="2400" b="1" u="sng" dirty="0" smtClean="0">
                <a:latin typeface="Times New Roman" pitchFamily="18" charset="0"/>
                <a:cs typeface="Times New Roman" pitchFamily="18" charset="0"/>
              </a:rPr>
              <a:t>2. RELIABILITY</a:t>
            </a:r>
          </a:p>
        </p:txBody>
      </p:sp>
      <p:sp>
        <p:nvSpPr>
          <p:cNvPr id="1048640" name="Content Placeholder 2"/>
          <p:cNvSpPr>
            <a:spLocks noGrp="1"/>
          </p:cNvSpPr>
          <p:nvPr>
            <p:ph idx="1"/>
          </p:nvPr>
        </p:nvSpPr>
        <p:spPr>
          <a:xfrm>
            <a:off x="628650" y="1430201"/>
            <a:ext cx="7886700" cy="4351338"/>
          </a:xfrm>
        </p:spPr>
        <p:txBody>
          <a:bodyPr/>
          <a:lstStyle/>
          <a:p>
            <a:pPr>
              <a:buNone/>
            </a:pPr>
            <a:r>
              <a:rPr lang="en-US" altLang="en-GB" sz="2400" dirty="0" smtClean="0">
                <a:latin typeface="Times New Roman" pitchFamily="18" charset="0"/>
                <a:cs typeface="Times New Roman" pitchFamily="18" charset="0"/>
              </a:rPr>
              <a:t>It is measured by :</a:t>
            </a:r>
          </a:p>
          <a:p>
            <a:pPr>
              <a:buFont typeface="Wingdings" pitchFamily="2" charset="2"/>
              <a:buChar char="Ø"/>
            </a:pPr>
            <a:r>
              <a:rPr lang="en-US" altLang="en-GB" sz="2400" dirty="0" smtClean="0">
                <a:latin typeface="Times New Roman" pitchFamily="18" charset="0"/>
                <a:cs typeface="Times New Roman" pitchFamily="18" charset="0"/>
              </a:rPr>
              <a:t>the frequency of failure, </a:t>
            </a:r>
          </a:p>
          <a:p>
            <a:pPr>
              <a:buFont typeface="Wingdings" pitchFamily="2" charset="2"/>
              <a:buChar char="Ø"/>
            </a:pPr>
            <a:r>
              <a:rPr lang="en-US" altLang="en-GB" sz="2400" dirty="0" smtClean="0">
                <a:latin typeface="Times New Roman" pitchFamily="18" charset="0"/>
                <a:cs typeface="Times New Roman" pitchFamily="18" charset="0"/>
              </a:rPr>
              <a:t>the time it takes a link to recover from a failure, and </a:t>
            </a:r>
          </a:p>
          <a:p>
            <a:pPr>
              <a:buFont typeface="Wingdings" pitchFamily="2" charset="2"/>
              <a:buChar char="Ø"/>
            </a:pPr>
            <a:r>
              <a:rPr lang="en-US" altLang="en-GB" sz="2400" dirty="0" smtClean="0">
                <a:latin typeface="Times New Roman" pitchFamily="18" charset="0"/>
                <a:cs typeface="Times New Roman" pitchFamily="18" charset="0"/>
              </a:rPr>
              <a:t>the network's robustness in a catastrophe </a:t>
            </a:r>
          </a:p>
          <a:p>
            <a:pPr>
              <a:buNone/>
            </a:pPr>
            <a:endParaRPr lang="en-US" dirty="0"/>
          </a:p>
        </p:txBody>
      </p:sp>
      <p:sp>
        <p:nvSpPr>
          <p:cNvPr id="1048641" name="Date Placeholder 3"/>
          <p:cNvSpPr>
            <a:spLocks noGrp="1"/>
          </p:cNvSpPr>
          <p:nvPr>
            <p:ph type="dt" sz="half" idx="10"/>
          </p:nvPr>
        </p:nvSpPr>
        <p:spPr/>
        <p:txBody>
          <a:bodyPr/>
          <a:lstStyle/>
          <a:p>
            <a:fld id="{B374CEAE-C38C-4D3C-A1EB-2A3EF1A47F9B}" type="datetime3">
              <a:rPr lang="en-US" altLang="zh-CN" smtClean="0"/>
              <a:pPr/>
              <a:t>7 December 2018</a:t>
            </a:fld>
            <a:endParaRPr lang="zh-CN" altLang="en-US"/>
          </a:p>
        </p:txBody>
      </p:sp>
      <p:sp>
        <p:nvSpPr>
          <p:cNvPr id="1048642" name="Slide Number Placeholder 4"/>
          <p:cNvSpPr>
            <a:spLocks noGrp="1"/>
          </p:cNvSpPr>
          <p:nvPr>
            <p:ph type="sldNum" sz="quarter" idx="12"/>
          </p:nvPr>
        </p:nvSpPr>
        <p:spPr/>
        <p:txBody>
          <a:bodyPr/>
          <a:lstStyle/>
          <a:p>
            <a:fld id="{D5B52ADC-5BFA-4FBD-BEE2-16096B7F4166}"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a:xfrm>
            <a:off x="628650" y="365127"/>
            <a:ext cx="7886700" cy="648128"/>
          </a:xfrm>
        </p:spPr>
        <p:txBody>
          <a:bodyPr>
            <a:normAutofit/>
          </a:bodyPr>
          <a:lstStyle/>
          <a:p>
            <a:pPr algn="ctr"/>
            <a:r>
              <a:rPr lang="en-US" altLang="en-GB" sz="2400" b="1" u="sng" dirty="0" smtClean="0">
                <a:latin typeface="Times New Roman" pitchFamily="18" charset="0"/>
                <a:cs typeface="Times New Roman" pitchFamily="18" charset="0"/>
              </a:rPr>
              <a:t>3. SECURITY</a:t>
            </a:r>
          </a:p>
        </p:txBody>
      </p:sp>
      <p:sp>
        <p:nvSpPr>
          <p:cNvPr id="1048644" name="Content Placeholder 2"/>
          <p:cNvSpPr>
            <a:spLocks noGrp="1"/>
          </p:cNvSpPr>
          <p:nvPr>
            <p:ph idx="1"/>
          </p:nvPr>
        </p:nvSpPr>
        <p:spPr>
          <a:xfrm>
            <a:off x="628650" y="1364297"/>
            <a:ext cx="7886700" cy="4351338"/>
          </a:xfrm>
        </p:spPr>
        <p:txBody>
          <a:bodyPr>
            <a:normAutofit/>
          </a:bodyPr>
          <a:lstStyle/>
          <a:p>
            <a:pPr>
              <a:buNone/>
            </a:pPr>
            <a:r>
              <a:rPr lang="en-US" altLang="en-GB" sz="2400" dirty="0" smtClean="0">
                <a:latin typeface="Times New Roman" pitchFamily="18" charset="0"/>
                <a:cs typeface="Times New Roman" pitchFamily="18" charset="0"/>
              </a:rPr>
              <a:t>It includes</a:t>
            </a:r>
          </a:p>
          <a:p>
            <a:pPr>
              <a:buFont typeface="Wingdings" pitchFamily="2" charset="2"/>
              <a:buChar char="Ø"/>
            </a:pPr>
            <a:r>
              <a:rPr lang="en-US" altLang="en-GB" sz="2400" dirty="0" smtClean="0">
                <a:latin typeface="Times New Roman" pitchFamily="18" charset="0"/>
                <a:cs typeface="Times New Roman" pitchFamily="18" charset="0"/>
              </a:rPr>
              <a:t>Protecting data from unauthorized access, </a:t>
            </a:r>
          </a:p>
          <a:p>
            <a:pPr>
              <a:buFont typeface="Wingdings" pitchFamily="2" charset="2"/>
              <a:buChar char="Ø"/>
            </a:pPr>
            <a:r>
              <a:rPr lang="en-US" altLang="en-GB" sz="2400" dirty="0" smtClean="0">
                <a:latin typeface="Times New Roman" pitchFamily="18" charset="0"/>
                <a:cs typeface="Times New Roman" pitchFamily="18" charset="0"/>
              </a:rPr>
              <a:t>Protecting data from damage and development, and </a:t>
            </a:r>
          </a:p>
          <a:p>
            <a:pPr>
              <a:buFont typeface="Wingdings" pitchFamily="2" charset="2"/>
              <a:buChar char="Ø"/>
            </a:pPr>
            <a:r>
              <a:rPr lang="en-US" altLang="en-GB" sz="2400" dirty="0" smtClean="0">
                <a:latin typeface="Times New Roman" pitchFamily="18" charset="0"/>
                <a:cs typeface="Times New Roman" pitchFamily="18" charset="0"/>
              </a:rPr>
              <a:t>implementing policies and procedures for recovery from breaches and data losses.</a:t>
            </a:r>
          </a:p>
        </p:txBody>
      </p:sp>
      <p:sp>
        <p:nvSpPr>
          <p:cNvPr id="1048645" name="Date Placeholder 4"/>
          <p:cNvSpPr>
            <a:spLocks noGrp="1"/>
          </p:cNvSpPr>
          <p:nvPr>
            <p:ph type="dt" sz="half" idx="10"/>
          </p:nvPr>
        </p:nvSpPr>
        <p:spPr/>
        <p:txBody>
          <a:bodyPr/>
          <a:lstStyle/>
          <a:p>
            <a:fld id="{F49A11B3-C13D-48C3-81E3-BB12AE794411}" type="datetime3">
              <a:rPr lang="en-US" altLang="zh-CN" smtClean="0"/>
              <a:pPr/>
              <a:t>7 December 2018</a:t>
            </a:fld>
            <a:endParaRPr lang="zh-CN" altLang="en-US"/>
          </a:p>
        </p:txBody>
      </p:sp>
      <p:sp>
        <p:nvSpPr>
          <p:cNvPr id="1048646" name="Slide Number Placeholder 5"/>
          <p:cNvSpPr>
            <a:spLocks noGrp="1"/>
          </p:cNvSpPr>
          <p:nvPr>
            <p:ph type="sldNum" sz="quarter" idx="12"/>
          </p:nvPr>
        </p:nvSpPr>
        <p:spPr/>
        <p:txBody>
          <a:bodyPr/>
          <a:lstStyle/>
          <a:p>
            <a:fld id="{D5B52ADC-5BFA-4FBD-BEE2-16096B7F4166}"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Title 1048740"/>
          <p:cNvSpPr>
            <a:spLocks noGrp="1"/>
          </p:cNvSpPr>
          <p:nvPr>
            <p:ph type="title"/>
          </p:nvPr>
        </p:nvSpPr>
        <p:spPr>
          <a:xfrm>
            <a:off x="628650" y="183891"/>
            <a:ext cx="7886700" cy="458658"/>
          </a:xfrm>
        </p:spPr>
        <p:txBody>
          <a:bodyPr>
            <a:normAutofit/>
          </a:bodyPr>
          <a:lstStyle/>
          <a:p>
            <a:pPr algn="ctr"/>
            <a:r>
              <a:rPr lang="en-US" altLang="en-GB" sz="2400" b="1" u="sng" dirty="0">
                <a:latin typeface="Times New Roman" pitchFamily="18" charset="0"/>
                <a:cs typeface="Times New Roman" pitchFamily="18" charset="0"/>
              </a:rPr>
              <a:t>PHYSICAL CONNECTION</a:t>
            </a:r>
          </a:p>
        </p:txBody>
      </p:sp>
      <p:sp>
        <p:nvSpPr>
          <p:cNvPr id="1048742" name="Content Placeholder 1048741"/>
          <p:cNvSpPr>
            <a:spLocks noGrp="1"/>
          </p:cNvSpPr>
          <p:nvPr>
            <p:ph idx="1"/>
          </p:nvPr>
        </p:nvSpPr>
        <p:spPr>
          <a:xfrm>
            <a:off x="271849" y="650788"/>
            <a:ext cx="8592065" cy="5758249"/>
          </a:xfrm>
        </p:spPr>
        <p:txBody>
          <a:bodyPr>
            <a:noAutofit/>
          </a:bodyPr>
          <a:lstStyle/>
          <a:p>
            <a:pPr algn="just">
              <a:buNone/>
            </a:pPr>
            <a:r>
              <a:rPr lang="en-US" altLang="en-GB" sz="2400" dirty="0" smtClean="0">
                <a:latin typeface="Times New Roman" pitchFamily="18" charset="0"/>
                <a:cs typeface="Times New Roman" pitchFamily="18" charset="0"/>
              </a:rPr>
              <a:t>A link is a communications pathway that transfers data from one device to another.</a:t>
            </a:r>
          </a:p>
          <a:p>
            <a:pPr algn="just">
              <a:buNone/>
            </a:pPr>
            <a:r>
              <a:rPr lang="en-US" altLang="en-GB" sz="2400" b="1" dirty="0" smtClean="0">
                <a:latin typeface="Times New Roman" pitchFamily="18" charset="0"/>
                <a:cs typeface="Times New Roman" pitchFamily="18" charset="0"/>
              </a:rPr>
              <a:t>Types </a:t>
            </a:r>
            <a:r>
              <a:rPr lang="en-US" altLang="en-GB" sz="2400" b="1" dirty="0">
                <a:latin typeface="Times New Roman" pitchFamily="18" charset="0"/>
                <a:cs typeface="Times New Roman" pitchFamily="18" charset="0"/>
              </a:rPr>
              <a:t>of Connection</a:t>
            </a:r>
            <a:r>
              <a:rPr lang="en-US" altLang="en-GB" sz="2400" b="1" dirty="0" smtClean="0">
                <a:latin typeface="Times New Roman" pitchFamily="18" charset="0"/>
                <a:cs typeface="Times New Roman" pitchFamily="18" charset="0"/>
              </a:rPr>
              <a:t>:</a:t>
            </a:r>
          </a:p>
          <a:p>
            <a:pPr>
              <a:buFont typeface="Wingdings" pitchFamily="2" charset="2"/>
              <a:buChar char="Ø"/>
            </a:pPr>
            <a:r>
              <a:rPr lang="en-US" altLang="en-GB" sz="2400" dirty="0" smtClean="0">
                <a:latin typeface="Times New Roman" pitchFamily="18" charset="0"/>
                <a:cs typeface="Times New Roman" pitchFamily="18" charset="0"/>
              </a:rPr>
              <a:t>Point-to-Point</a:t>
            </a:r>
          </a:p>
          <a:p>
            <a:pPr>
              <a:buFont typeface="Wingdings" pitchFamily="2" charset="2"/>
              <a:buChar char="Ø"/>
            </a:pPr>
            <a:r>
              <a:rPr lang="en-US" altLang="en-GB" sz="2400" dirty="0" smtClean="0">
                <a:latin typeface="Times New Roman" pitchFamily="18" charset="0"/>
                <a:cs typeface="Times New Roman" pitchFamily="18" charset="0"/>
              </a:rPr>
              <a:t>Multipoint</a:t>
            </a:r>
          </a:p>
          <a:p>
            <a:pPr>
              <a:buNone/>
            </a:pPr>
            <a:endParaRPr lang="en-US" altLang="en-GB" sz="2400" dirty="0" smtClean="0">
              <a:latin typeface="Times New Roman" pitchFamily="18" charset="0"/>
              <a:cs typeface="Times New Roman" pitchFamily="18" charset="0"/>
            </a:endParaRPr>
          </a:p>
          <a:p>
            <a:pPr>
              <a:buNone/>
            </a:pPr>
            <a:r>
              <a:rPr lang="en-US" altLang="en-GB" sz="2400" b="1" dirty="0" smtClean="0">
                <a:latin typeface="Times New Roman" pitchFamily="18" charset="0"/>
                <a:cs typeface="Times New Roman" pitchFamily="18" charset="0"/>
              </a:rPr>
              <a:t>Point-to-Point:</a:t>
            </a:r>
          </a:p>
          <a:p>
            <a:pPr algn="just"/>
            <a:r>
              <a:rPr lang="en-US" altLang="en-GB" sz="2400" dirty="0" smtClean="0">
                <a:latin typeface="Times New Roman" pitchFamily="18" charset="0"/>
                <a:cs typeface="Times New Roman" pitchFamily="18" charset="0"/>
              </a:rPr>
              <a:t>A </a:t>
            </a:r>
            <a:r>
              <a:rPr lang="en-US" altLang="en-GB" sz="2400" dirty="0">
                <a:latin typeface="Times New Roman" pitchFamily="18" charset="0"/>
                <a:cs typeface="Times New Roman" pitchFamily="18" charset="0"/>
              </a:rPr>
              <a:t>point-to-point connection provides a dedicated link between two devices.</a:t>
            </a:r>
          </a:p>
          <a:p>
            <a:pPr algn="just"/>
            <a:r>
              <a:rPr lang="en-US" altLang="en-GB" sz="2400" dirty="0">
                <a:latin typeface="Times New Roman" pitchFamily="18" charset="0"/>
                <a:cs typeface="Times New Roman" pitchFamily="18" charset="0"/>
              </a:rPr>
              <a:t>The entire capacity of the link is reserved for transmission between those two devices.</a:t>
            </a:r>
          </a:p>
          <a:p>
            <a:pPr algn="just"/>
            <a:r>
              <a:rPr lang="en-US" altLang="en-GB" sz="2400" dirty="0" smtClean="0">
                <a:latin typeface="Times New Roman" pitchFamily="18" charset="0"/>
                <a:cs typeface="Times New Roman" pitchFamily="18" charset="0"/>
              </a:rPr>
              <a:t>Example: Point-to-point </a:t>
            </a:r>
            <a:r>
              <a:rPr lang="en-US" altLang="en-GB" sz="2400" dirty="0">
                <a:latin typeface="Times New Roman" pitchFamily="18" charset="0"/>
                <a:cs typeface="Times New Roman" pitchFamily="18" charset="0"/>
              </a:rPr>
              <a:t>connection between the remote control and the television's control system.</a:t>
            </a:r>
          </a:p>
          <a:p>
            <a:pPr algn="just"/>
            <a:r>
              <a:rPr lang="en-US" altLang="en-GB" sz="2400" dirty="0">
                <a:latin typeface="Times New Roman" pitchFamily="18" charset="0"/>
                <a:cs typeface="Times New Roman" pitchFamily="18" charset="0"/>
              </a:rPr>
              <a:t> </a:t>
            </a:r>
            <a:r>
              <a:rPr lang="en-US" altLang="en-GB" sz="2400" dirty="0" smtClean="0">
                <a:latin typeface="Times New Roman" pitchFamily="18" charset="0"/>
                <a:cs typeface="Times New Roman" pitchFamily="18" charset="0"/>
              </a:rPr>
              <a:t>Microwave </a:t>
            </a:r>
            <a:r>
              <a:rPr lang="en-US" altLang="en-GB" sz="2400" dirty="0">
                <a:latin typeface="Times New Roman" pitchFamily="18" charset="0"/>
                <a:cs typeface="Times New Roman" pitchFamily="18" charset="0"/>
              </a:rPr>
              <a:t>or satellite links, are also possible</a:t>
            </a:r>
          </a:p>
          <a:p>
            <a:pPr algn="just">
              <a:buNone/>
            </a:pPr>
            <a:r>
              <a:rPr lang="en-US" altLang="en-GB" sz="2400" dirty="0">
                <a:latin typeface="Times New Roman" pitchFamily="18" charset="0"/>
                <a:cs typeface="Times New Roman" pitchFamily="18" charset="0"/>
              </a:rPr>
              <a:t> </a:t>
            </a:r>
          </a:p>
        </p:txBody>
      </p:sp>
      <p:sp>
        <p:nvSpPr>
          <p:cNvPr id="1048743" name="Date Placeholder 1048742"/>
          <p:cNvSpPr>
            <a:spLocks noGrp="1"/>
          </p:cNvSpPr>
          <p:nvPr>
            <p:ph type="dt" sz="half" idx="10"/>
          </p:nvPr>
        </p:nvSpPr>
        <p:spPr/>
        <p:txBody>
          <a:bodyPr/>
          <a:lstStyle/>
          <a:p>
            <a:fld id="{BC5C296F-29B3-4C52-A821-7411CFB664EA}" type="datetime3">
              <a:rPr lang="en-US" altLang="zh-CN" smtClean="0"/>
              <a:pPr/>
              <a:t>7 December 2018</a:t>
            </a:fld>
            <a:endParaRPr lang="zh-CN" altLang="en-US"/>
          </a:p>
        </p:txBody>
      </p:sp>
      <p:sp>
        <p:nvSpPr>
          <p:cNvPr id="1048744" name="Slide Number Placeholder 1048743"/>
          <p:cNvSpPr>
            <a:spLocks noGrp="1"/>
          </p:cNvSpPr>
          <p:nvPr>
            <p:ph type="sldNum" sz="quarter" idx="12"/>
          </p:nvPr>
        </p:nvSpPr>
        <p:spPr/>
        <p:txBody>
          <a:bodyPr/>
          <a:lstStyle/>
          <a:p>
            <a:fld id="{D5B52ADC-5BFA-4FBD-BEE2-16096B7F4166}" type="slidenum">
              <a:rPr lang="zh-CN" altLang="en-US" smtClean="0"/>
              <a:pPr/>
              <a:t>15</a:t>
            </a:fld>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2747"/>
            <a:ext cx="7886700" cy="466896"/>
          </a:xfrm>
        </p:spPr>
        <p:txBody>
          <a:bodyPr>
            <a:normAutofit/>
          </a:bodyPr>
          <a:lstStyle/>
          <a:p>
            <a:pPr algn="ctr"/>
            <a:r>
              <a:rPr lang="en-US" altLang="en-GB" sz="2400" b="1" u="sng" dirty="0" smtClean="0">
                <a:latin typeface="Times New Roman" pitchFamily="18" charset="0"/>
                <a:cs typeface="Times New Roman" pitchFamily="18" charset="0"/>
              </a:rPr>
              <a:t>MULTIPOINT</a:t>
            </a:r>
            <a:endParaRPr lang="en-US" altLang="en-GB" sz="2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28650" y="1117156"/>
            <a:ext cx="7886700" cy="5258929"/>
          </a:xfrm>
        </p:spPr>
        <p:txBody>
          <a:bodyPr/>
          <a:lstStyle/>
          <a:p>
            <a:pPr algn="just"/>
            <a:r>
              <a:rPr lang="en-US" altLang="en-GB" sz="2400" dirty="0" smtClean="0">
                <a:latin typeface="Times New Roman" pitchFamily="18" charset="0"/>
                <a:cs typeface="Times New Roman" pitchFamily="18" charset="0"/>
              </a:rPr>
              <a:t>A multipoint (also called multi-drop) connection is one in which more than two specific devices share a single link</a:t>
            </a:r>
          </a:p>
          <a:p>
            <a:pPr algn="just"/>
            <a:r>
              <a:rPr lang="en-US" altLang="en-GB" sz="2400" dirty="0" smtClean="0">
                <a:latin typeface="Times New Roman" pitchFamily="18" charset="0"/>
                <a:cs typeface="Times New Roman" pitchFamily="18" charset="0"/>
              </a:rPr>
              <a:t>In a multipoint environment, the capacity of the channel is shared, either </a:t>
            </a:r>
            <a:r>
              <a:rPr lang="en-US" altLang="en-GB" sz="2400" b="1" dirty="0" smtClean="0">
                <a:latin typeface="Times New Roman" pitchFamily="18" charset="0"/>
                <a:cs typeface="Times New Roman" pitchFamily="18" charset="0"/>
              </a:rPr>
              <a:t>spatially</a:t>
            </a:r>
            <a:r>
              <a:rPr lang="en-US" altLang="en-GB" sz="2400" dirty="0" smtClean="0">
                <a:latin typeface="Times New Roman" pitchFamily="18" charset="0"/>
                <a:cs typeface="Times New Roman" pitchFamily="18" charset="0"/>
              </a:rPr>
              <a:t> or </a:t>
            </a:r>
            <a:r>
              <a:rPr lang="en-US" altLang="en-GB" sz="2400" b="1" dirty="0" smtClean="0">
                <a:latin typeface="Times New Roman" pitchFamily="18" charset="0"/>
                <a:cs typeface="Times New Roman" pitchFamily="18" charset="0"/>
              </a:rPr>
              <a:t>temporally</a:t>
            </a:r>
            <a:r>
              <a:rPr lang="en-US" altLang="en-GB" sz="2400" dirty="0" smtClean="0">
                <a:latin typeface="Times New Roman" pitchFamily="18" charset="0"/>
                <a:cs typeface="Times New Roman" pitchFamily="18" charset="0"/>
              </a:rPr>
              <a:t>. </a:t>
            </a:r>
          </a:p>
          <a:p>
            <a:pPr algn="just"/>
            <a:r>
              <a:rPr lang="en-US" altLang="en-GB" sz="2400" dirty="0" smtClean="0">
                <a:latin typeface="Times New Roman" pitchFamily="18" charset="0"/>
                <a:cs typeface="Times New Roman" pitchFamily="18" charset="0"/>
              </a:rPr>
              <a:t>If several devices can use the link simultaneously, it is a spatially shared connection. </a:t>
            </a:r>
          </a:p>
          <a:p>
            <a:pPr algn="just"/>
            <a:r>
              <a:rPr lang="en-US" altLang="en-GB" sz="2400" dirty="0" smtClean="0">
                <a:latin typeface="Times New Roman" pitchFamily="18" charset="0"/>
                <a:cs typeface="Times New Roman" pitchFamily="18" charset="0"/>
              </a:rPr>
              <a:t>If users must take turns, it is a timeshared connection. </a:t>
            </a:r>
          </a:p>
          <a:p>
            <a:endParaRPr lang="en-US" dirty="0"/>
          </a:p>
        </p:txBody>
      </p:sp>
      <p:sp>
        <p:nvSpPr>
          <p:cNvPr id="4" name="Date Placeholder 3"/>
          <p:cNvSpPr>
            <a:spLocks noGrp="1"/>
          </p:cNvSpPr>
          <p:nvPr>
            <p:ph type="dt" sz="half" idx="10"/>
          </p:nvPr>
        </p:nvSpPr>
        <p:spPr/>
        <p:txBody>
          <a:bodyPr/>
          <a:lstStyle/>
          <a:p>
            <a:fld id="{5FA31E07-7958-4F15-AA93-AD5006A4CF49}"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16</a:t>
            </a:fld>
            <a:endParaRPr lang="zh-CN" altLang="en-US"/>
          </a:p>
        </p:txBody>
      </p:sp>
      <p:pic>
        <p:nvPicPr>
          <p:cNvPr id="6" name="Picture 5" descr="point-to-point.png"/>
          <p:cNvPicPr>
            <a:picLocks noChangeAspect="1"/>
          </p:cNvPicPr>
          <p:nvPr/>
        </p:nvPicPr>
        <p:blipFill>
          <a:blip r:embed="rId2"/>
          <a:stretch>
            <a:fillRect/>
          </a:stretch>
        </p:blipFill>
        <p:spPr>
          <a:xfrm>
            <a:off x="1001025" y="4535969"/>
            <a:ext cx="3636878" cy="1295400"/>
          </a:xfrm>
          <a:prstGeom prst="rect">
            <a:avLst/>
          </a:prstGeom>
        </p:spPr>
      </p:pic>
      <p:pic>
        <p:nvPicPr>
          <p:cNvPr id="7" name="Picture 6" descr="multipoint.png"/>
          <p:cNvPicPr>
            <a:picLocks noChangeAspect="1"/>
          </p:cNvPicPr>
          <p:nvPr/>
        </p:nvPicPr>
        <p:blipFill>
          <a:blip r:embed="rId3"/>
          <a:stretch>
            <a:fillRect/>
          </a:stretch>
        </p:blipFill>
        <p:spPr>
          <a:xfrm>
            <a:off x="5025982" y="4478430"/>
            <a:ext cx="3095625" cy="14763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628650" y="167415"/>
            <a:ext cx="7886700" cy="557512"/>
          </a:xfrm>
        </p:spPr>
        <p:txBody>
          <a:bodyPr>
            <a:normAutofit/>
          </a:bodyPr>
          <a:lstStyle/>
          <a:p>
            <a:pPr algn="ctr"/>
            <a:r>
              <a:rPr lang="en-US" altLang="en-GB" sz="2400" b="1" u="sng" dirty="0" smtClean="0">
                <a:latin typeface="Times New Roman" pitchFamily="18" charset="0"/>
                <a:cs typeface="Times New Roman" pitchFamily="18" charset="0"/>
              </a:rPr>
              <a:t>NETWORK  TOPOLOGY</a:t>
            </a:r>
          </a:p>
        </p:txBody>
      </p:sp>
      <p:sp>
        <p:nvSpPr>
          <p:cNvPr id="1048648" name="Content Placeholder 2"/>
          <p:cNvSpPr>
            <a:spLocks noGrp="1"/>
          </p:cNvSpPr>
          <p:nvPr>
            <p:ph idx="1"/>
          </p:nvPr>
        </p:nvSpPr>
        <p:spPr>
          <a:xfrm>
            <a:off x="628650" y="766119"/>
            <a:ext cx="8194074" cy="5410844"/>
          </a:xfrm>
        </p:spPr>
        <p:txBody>
          <a:bodyPr/>
          <a:lstStyle/>
          <a:p>
            <a:r>
              <a:rPr lang="en-US" altLang="en-GB" sz="2400" dirty="0" smtClean="0">
                <a:latin typeface="Times New Roman" pitchFamily="18" charset="0"/>
                <a:cs typeface="Times New Roman" pitchFamily="18" charset="0"/>
              </a:rPr>
              <a:t>It is the geometric representation of the relationship of all the links and linking devices (usually called nodes) to one another.</a:t>
            </a:r>
          </a:p>
          <a:p>
            <a:r>
              <a:rPr lang="en-US" altLang="en-GB" sz="2400" dirty="0" smtClean="0">
                <a:latin typeface="Times New Roman" pitchFamily="18" charset="0"/>
                <a:cs typeface="Times New Roman" pitchFamily="18" charset="0"/>
              </a:rPr>
              <a:t>Types:</a:t>
            </a:r>
          </a:p>
          <a:p>
            <a:pPr>
              <a:buNone/>
            </a:pPr>
            <a:endParaRPr lang="en-US" altLang="en-GB" sz="2400" dirty="0" smtClean="0">
              <a:latin typeface="Times New Roman" pitchFamily="18" charset="0"/>
              <a:cs typeface="Times New Roman" pitchFamily="18" charset="0"/>
            </a:endParaRPr>
          </a:p>
          <a:p>
            <a:pPr>
              <a:buFont typeface="Wingdings" pitchFamily="2" charset="2"/>
              <a:buChar char="Ø"/>
            </a:pPr>
            <a:r>
              <a:rPr lang="en-US" altLang="en-GB" sz="2400" dirty="0" smtClean="0">
                <a:latin typeface="Times New Roman" pitchFamily="18" charset="0"/>
                <a:cs typeface="Times New Roman" pitchFamily="18" charset="0"/>
              </a:rPr>
              <a:t>Mesh</a:t>
            </a:r>
          </a:p>
          <a:p>
            <a:pPr>
              <a:buFont typeface="Wingdings" pitchFamily="2" charset="2"/>
              <a:buChar char="Ø"/>
            </a:pPr>
            <a:r>
              <a:rPr lang="en-US" altLang="en-GB" sz="2400" dirty="0" smtClean="0">
                <a:latin typeface="Times New Roman" pitchFamily="18" charset="0"/>
                <a:cs typeface="Times New Roman" pitchFamily="18" charset="0"/>
              </a:rPr>
              <a:t>Star</a:t>
            </a:r>
          </a:p>
          <a:p>
            <a:pPr>
              <a:buFont typeface="Wingdings" pitchFamily="2" charset="2"/>
              <a:buChar char="Ø"/>
            </a:pPr>
            <a:r>
              <a:rPr lang="en-US" altLang="en-GB" sz="2400" dirty="0" smtClean="0">
                <a:latin typeface="Times New Roman" pitchFamily="18" charset="0"/>
                <a:cs typeface="Times New Roman" pitchFamily="18" charset="0"/>
              </a:rPr>
              <a:t>Bus</a:t>
            </a:r>
          </a:p>
          <a:p>
            <a:pPr>
              <a:buFont typeface="Wingdings" pitchFamily="2" charset="2"/>
              <a:buChar char="Ø"/>
            </a:pPr>
            <a:r>
              <a:rPr lang="en-US" altLang="en-GB" sz="2400" dirty="0" smtClean="0">
                <a:latin typeface="Times New Roman" pitchFamily="18" charset="0"/>
                <a:cs typeface="Times New Roman" pitchFamily="18" charset="0"/>
              </a:rPr>
              <a:t>Ring</a:t>
            </a:r>
          </a:p>
          <a:p>
            <a:pPr>
              <a:buFont typeface="Wingdings" pitchFamily="2" charset="2"/>
              <a:buChar char="Ø"/>
            </a:pPr>
            <a:r>
              <a:rPr lang="en-US" altLang="en-GB" sz="2400" dirty="0" smtClean="0">
                <a:latin typeface="Times New Roman" pitchFamily="18" charset="0"/>
                <a:cs typeface="Times New Roman" pitchFamily="18" charset="0"/>
              </a:rPr>
              <a:t>Hybrid</a:t>
            </a:r>
          </a:p>
          <a:p>
            <a:pPr>
              <a:buNone/>
            </a:pPr>
            <a:endParaRPr lang="en-US" dirty="0"/>
          </a:p>
        </p:txBody>
      </p:sp>
      <p:sp>
        <p:nvSpPr>
          <p:cNvPr id="1048649" name="Date Placeholder 3"/>
          <p:cNvSpPr>
            <a:spLocks noGrp="1"/>
          </p:cNvSpPr>
          <p:nvPr>
            <p:ph type="dt" sz="half" idx="10"/>
          </p:nvPr>
        </p:nvSpPr>
        <p:spPr/>
        <p:txBody>
          <a:bodyPr/>
          <a:lstStyle/>
          <a:p>
            <a:fld id="{9ECFCF5A-6A59-49F1-A345-F7EE9178B148}" type="datetime3">
              <a:rPr lang="en-US" altLang="zh-CN" smtClean="0"/>
              <a:pPr/>
              <a:t>7 December 2018</a:t>
            </a:fld>
            <a:endParaRPr lang="zh-CN" altLang="en-US"/>
          </a:p>
        </p:txBody>
      </p:sp>
      <p:sp>
        <p:nvSpPr>
          <p:cNvPr id="1048650" name="Slide Number Placeholder 4"/>
          <p:cNvSpPr>
            <a:spLocks noGrp="1"/>
          </p:cNvSpPr>
          <p:nvPr>
            <p:ph type="sldNum" sz="quarter" idx="12"/>
          </p:nvPr>
        </p:nvSpPr>
        <p:spPr/>
        <p:txBody>
          <a:bodyPr/>
          <a:lstStyle/>
          <a:p>
            <a:fld id="{D5B52ADC-5BFA-4FBD-BEE2-16096B7F4166}"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650" y="258033"/>
            <a:ext cx="7886700" cy="648127"/>
          </a:xfrm>
        </p:spPr>
        <p:txBody>
          <a:bodyPr>
            <a:normAutofit/>
          </a:bodyPr>
          <a:lstStyle/>
          <a:p>
            <a:pPr algn="ctr"/>
            <a:r>
              <a:rPr lang="en-US" altLang="en-GB" sz="2400" b="1" u="sng" dirty="0" smtClean="0">
                <a:latin typeface="Times New Roman" pitchFamily="18" charset="0"/>
                <a:cs typeface="Times New Roman" pitchFamily="18" charset="0"/>
              </a:rPr>
              <a:t>MESH TOPOLOGY</a:t>
            </a:r>
          </a:p>
        </p:txBody>
      </p:sp>
      <p:sp>
        <p:nvSpPr>
          <p:cNvPr id="1048652" name="Content Placeholder 2"/>
          <p:cNvSpPr>
            <a:spLocks noGrp="1"/>
          </p:cNvSpPr>
          <p:nvPr>
            <p:ph idx="1"/>
          </p:nvPr>
        </p:nvSpPr>
        <p:spPr>
          <a:xfrm>
            <a:off x="628650" y="914400"/>
            <a:ext cx="7886700" cy="5262563"/>
          </a:xfrm>
        </p:spPr>
        <p:txBody>
          <a:bodyPr/>
          <a:lstStyle/>
          <a:p>
            <a:pPr algn="just"/>
            <a:r>
              <a:rPr lang="en-US" altLang="en-GB" sz="2400" dirty="0" smtClean="0">
                <a:latin typeface="Times New Roman" pitchFamily="18" charset="0"/>
                <a:cs typeface="Times New Roman" pitchFamily="18" charset="0"/>
              </a:rPr>
              <a:t>Every device has a dedicated point-to-point link to every other device.</a:t>
            </a:r>
          </a:p>
          <a:p>
            <a:pPr algn="just"/>
            <a:r>
              <a:rPr lang="en-US" altLang="en-GB" sz="2400" dirty="0" smtClean="0">
                <a:latin typeface="Times New Roman" pitchFamily="18" charset="0"/>
                <a:cs typeface="Times New Roman" pitchFamily="18" charset="0"/>
              </a:rPr>
              <a:t>To find the number of physical links in a fully connected mesh network with n nodes, We need n(n - 1) physical links.  </a:t>
            </a:r>
          </a:p>
          <a:p>
            <a:pPr algn="just"/>
            <a:r>
              <a:rPr lang="en-US" altLang="en-GB" sz="2400" dirty="0" smtClean="0">
                <a:latin typeface="Times New Roman" pitchFamily="18" charset="0"/>
                <a:cs typeface="Times New Roman" pitchFamily="18" charset="0"/>
              </a:rPr>
              <a:t>However, if each physical link allows communication in both directions (duplex mode), we can divide the number of links by 2. In other words, we can say that in a mesh topology, we need (n(n-1)/2) duplex mode links.</a:t>
            </a:r>
          </a:p>
          <a:p>
            <a:endParaRPr lang="en-US" dirty="0"/>
          </a:p>
        </p:txBody>
      </p:sp>
      <p:sp>
        <p:nvSpPr>
          <p:cNvPr id="1048653" name="Date Placeholder 3"/>
          <p:cNvSpPr>
            <a:spLocks noGrp="1"/>
          </p:cNvSpPr>
          <p:nvPr>
            <p:ph type="dt" sz="half" idx="10"/>
          </p:nvPr>
        </p:nvSpPr>
        <p:spPr/>
        <p:txBody>
          <a:bodyPr/>
          <a:lstStyle/>
          <a:p>
            <a:fld id="{6A5BA688-3468-4810-81C0-DCD1EC0C90D7}" type="datetime3">
              <a:rPr lang="en-US" altLang="zh-CN" smtClean="0"/>
              <a:pPr/>
              <a:t>7 December 2018</a:t>
            </a:fld>
            <a:endParaRPr lang="zh-CN" altLang="en-US"/>
          </a:p>
        </p:txBody>
      </p:sp>
      <p:sp>
        <p:nvSpPr>
          <p:cNvPr id="1048654" name="Slide Number Placeholder 4"/>
          <p:cNvSpPr>
            <a:spLocks noGrp="1"/>
          </p:cNvSpPr>
          <p:nvPr>
            <p:ph type="sldNum" sz="quarter" idx="12"/>
          </p:nvPr>
        </p:nvSpPr>
        <p:spPr/>
        <p:txBody>
          <a:bodyPr/>
          <a:lstStyle/>
          <a:p>
            <a:fld id="{D5B52ADC-5BFA-4FBD-BEE2-16096B7F4166}" type="slidenum">
              <a:rPr lang="zh-CN" altLang="en-US" smtClean="0"/>
              <a:pPr/>
              <a:t>18</a:t>
            </a:fld>
            <a:endParaRPr lang="zh-CN" altLang="en-US"/>
          </a:p>
        </p:txBody>
      </p:sp>
      <p:pic>
        <p:nvPicPr>
          <p:cNvPr id="2097153" name="Picture 5" descr="mesh.png"/>
          <p:cNvPicPr>
            <a:picLocks noChangeAspect="1"/>
          </p:cNvPicPr>
          <p:nvPr/>
        </p:nvPicPr>
        <p:blipFill>
          <a:blip r:embed="rId2"/>
          <a:stretch>
            <a:fillRect/>
          </a:stretch>
        </p:blipFill>
        <p:spPr>
          <a:xfrm>
            <a:off x="3034356" y="4121621"/>
            <a:ext cx="2152650" cy="21240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Content Placeholder 2"/>
          <p:cNvSpPr>
            <a:spLocks noGrp="1"/>
          </p:cNvSpPr>
          <p:nvPr>
            <p:ph idx="1"/>
          </p:nvPr>
        </p:nvSpPr>
        <p:spPr>
          <a:xfrm>
            <a:off x="378941" y="230659"/>
            <a:ext cx="8534400" cy="6244282"/>
          </a:xfrm>
        </p:spPr>
        <p:txBody>
          <a:bodyPr>
            <a:normAutofit fontScale="90833" lnSpcReduction="10000"/>
          </a:bodyPr>
          <a:lstStyle/>
          <a:p>
            <a:pPr algn="just">
              <a:buNone/>
            </a:pPr>
            <a:r>
              <a:rPr lang="en-US" altLang="en-GB" sz="2400" b="1" dirty="0" smtClean="0">
                <a:latin typeface="Times New Roman" pitchFamily="18" charset="0"/>
                <a:cs typeface="Times New Roman" pitchFamily="18" charset="0"/>
              </a:rPr>
              <a:t>Advantages:</a:t>
            </a:r>
          </a:p>
          <a:p>
            <a:pPr algn="just"/>
            <a:r>
              <a:rPr lang="en-US" altLang="en-GB" sz="2400" dirty="0" smtClean="0">
                <a:latin typeface="Times New Roman" pitchFamily="18" charset="0"/>
                <a:cs typeface="Times New Roman" pitchFamily="18" charset="0"/>
              </a:rPr>
              <a:t>Eliminating the traffic problems because, the use of dedicated links.</a:t>
            </a:r>
          </a:p>
          <a:p>
            <a:pPr algn="just"/>
            <a:r>
              <a:rPr lang="en-US" altLang="en-GB" sz="2400" dirty="0" smtClean="0">
                <a:latin typeface="Times New Roman" pitchFamily="18" charset="0"/>
                <a:cs typeface="Times New Roman" pitchFamily="18" charset="0"/>
              </a:rPr>
              <a:t>A mesh topology is robust. If one link becomes unusable, it does not incapacitate the entire system.</a:t>
            </a:r>
          </a:p>
          <a:p>
            <a:pPr algn="just"/>
            <a:r>
              <a:rPr lang="en-US" altLang="en-GB" sz="2400" dirty="0" smtClean="0">
                <a:latin typeface="Times New Roman" pitchFamily="18" charset="0"/>
                <a:cs typeface="Times New Roman" pitchFamily="18" charset="0"/>
              </a:rPr>
              <a:t> Privacy / Security: When every message travels along a dedicated line, only the intended recipient sees it.</a:t>
            </a:r>
          </a:p>
          <a:p>
            <a:pPr algn="just"/>
            <a:r>
              <a:rPr lang="en-US" altLang="en-GB" sz="2400" dirty="0" smtClean="0">
                <a:latin typeface="Times New Roman" pitchFamily="18" charset="0"/>
                <a:cs typeface="Times New Roman" pitchFamily="18" charset="0"/>
              </a:rPr>
              <a:t> Point-to-point links make fault identification and fault isolation easy.</a:t>
            </a:r>
          </a:p>
          <a:p>
            <a:pPr algn="just">
              <a:buNone/>
            </a:pPr>
            <a:endParaRPr lang="en-US" altLang="en-GB" sz="2400" dirty="0" smtClean="0">
              <a:latin typeface="Times New Roman" pitchFamily="18" charset="0"/>
              <a:cs typeface="Times New Roman" pitchFamily="18" charset="0"/>
            </a:endParaRPr>
          </a:p>
          <a:p>
            <a:pPr algn="just">
              <a:buNone/>
            </a:pPr>
            <a:r>
              <a:rPr lang="en-US" altLang="en-GB" sz="2400" b="1" dirty="0" smtClean="0">
                <a:latin typeface="Times New Roman" pitchFamily="18" charset="0"/>
                <a:cs typeface="Times New Roman" pitchFamily="18" charset="0"/>
              </a:rPr>
              <a:t>Disadvantages:</a:t>
            </a:r>
          </a:p>
          <a:p>
            <a:pPr algn="just"/>
            <a:r>
              <a:rPr lang="en-US" altLang="en-GB" sz="2400" dirty="0" smtClean="0">
                <a:latin typeface="Times New Roman" pitchFamily="18" charset="0"/>
                <a:cs typeface="Times New Roman" pitchFamily="18" charset="0"/>
              </a:rPr>
              <a:t>The amount of cabling and the number of I/O ports required. Since every device must be connected to every other device, installation and reconnection are difficult.</a:t>
            </a:r>
          </a:p>
          <a:p>
            <a:pPr algn="just"/>
            <a:r>
              <a:rPr lang="en-US" altLang="en-GB" sz="2400" dirty="0" smtClean="0">
                <a:latin typeface="Times New Roman" pitchFamily="18" charset="0"/>
                <a:cs typeface="Times New Roman" pitchFamily="18" charset="0"/>
              </a:rPr>
              <a:t>The sheer bulk of the wiring can be greater than the available space (in walls, ceilings, or floors) can accommodate. </a:t>
            </a:r>
          </a:p>
          <a:p>
            <a:pPr algn="just"/>
            <a:r>
              <a:rPr lang="en-US" altLang="en-GB" sz="2400" dirty="0" smtClean="0">
                <a:latin typeface="Times New Roman" pitchFamily="18" charset="0"/>
                <a:cs typeface="Times New Roman" pitchFamily="18" charset="0"/>
              </a:rPr>
              <a:t>The hardware required to connect each link (I/O ports and cable) can be prohibitively expensive</a:t>
            </a:r>
          </a:p>
          <a:p>
            <a:pPr algn="just"/>
            <a:r>
              <a:rPr lang="en-US" altLang="en-GB" sz="2400" dirty="0" smtClean="0">
                <a:latin typeface="Times New Roman" pitchFamily="18" charset="0"/>
                <a:cs typeface="Times New Roman" pitchFamily="18" charset="0"/>
              </a:rPr>
              <a:t>Example- The connection of telephone regional offices in which each regional office needs to be connected to every other regional office. </a:t>
            </a:r>
          </a:p>
          <a:p>
            <a:pPr algn="just">
              <a:buNone/>
            </a:pPr>
            <a:endParaRPr lang="en-US" altLang="en-GB" sz="2400" dirty="0" smtClean="0">
              <a:latin typeface="Times New Roman" pitchFamily="18" charset="0"/>
              <a:cs typeface="Times New Roman" pitchFamily="18" charset="0"/>
            </a:endParaRPr>
          </a:p>
        </p:txBody>
      </p:sp>
      <p:sp>
        <p:nvSpPr>
          <p:cNvPr id="1048656" name="Date Placeholder 3"/>
          <p:cNvSpPr>
            <a:spLocks noGrp="1"/>
          </p:cNvSpPr>
          <p:nvPr>
            <p:ph type="dt" sz="half" idx="10"/>
          </p:nvPr>
        </p:nvSpPr>
        <p:spPr/>
        <p:txBody>
          <a:bodyPr/>
          <a:lstStyle/>
          <a:p>
            <a:fld id="{137D47FC-C962-4B00-8D98-F3E5A24B6622}" type="datetime3">
              <a:rPr lang="en-US" altLang="zh-CN" smtClean="0"/>
              <a:pPr/>
              <a:t>7 December 2018</a:t>
            </a:fld>
            <a:endParaRPr lang="zh-CN" altLang="en-US"/>
          </a:p>
        </p:txBody>
      </p:sp>
      <p:sp>
        <p:nvSpPr>
          <p:cNvPr id="1048657" name="Slide Number Placeholder 4"/>
          <p:cNvSpPr>
            <a:spLocks noGrp="1"/>
          </p:cNvSpPr>
          <p:nvPr>
            <p:ph type="sldNum" sz="quarter" idx="12"/>
          </p:nvPr>
        </p:nvSpPr>
        <p:spPr/>
        <p:txBody>
          <a:bodyPr/>
          <a:lstStyle/>
          <a:p>
            <a:fld id="{D5B52ADC-5BFA-4FBD-BEE2-16096B7F4166}"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ctrTitle"/>
          </p:nvPr>
        </p:nvSpPr>
        <p:spPr>
          <a:xfrm>
            <a:off x="698770" y="370703"/>
            <a:ext cx="6527219" cy="460537"/>
          </a:xfrm>
        </p:spPr>
        <p:txBody>
          <a:bodyPr>
            <a:noAutofit/>
          </a:bodyPr>
          <a:lstStyle/>
          <a:p>
            <a:r>
              <a:rPr lang="en-US" altLang="en-GB" sz="2800" b="1" u="sng" dirty="0" smtClean="0">
                <a:latin typeface="Times New Roman" pitchFamily="18" charset="0"/>
                <a:cs typeface="Times New Roman" pitchFamily="18" charset="0"/>
              </a:rPr>
              <a:t>INTRODUCTION</a:t>
            </a:r>
            <a:endParaRPr lang="en-US" altLang="zh-CN" sz="2800" b="1" u="sng" dirty="0">
              <a:latin typeface="Times New Roman" pitchFamily="18" charset="0"/>
              <a:cs typeface="Times New Roman" pitchFamily="18" charset="0"/>
            </a:endParaRPr>
          </a:p>
        </p:txBody>
      </p:sp>
      <p:sp>
        <p:nvSpPr>
          <p:cNvPr id="1048596" name="Subtitle 2"/>
          <p:cNvSpPr>
            <a:spLocks noGrp="1"/>
          </p:cNvSpPr>
          <p:nvPr>
            <p:ph type="subTitle" idx="1"/>
          </p:nvPr>
        </p:nvSpPr>
        <p:spPr>
          <a:xfrm>
            <a:off x="412962" y="1060450"/>
            <a:ext cx="8489429" cy="5505535"/>
          </a:xfrm>
        </p:spPr>
        <p:txBody>
          <a:bodyPr/>
          <a:lstStyle/>
          <a:p>
            <a:pPr marL="342900" indent="-342900" algn="just">
              <a:buFont typeface="Arial"/>
              <a:buChar char="•"/>
            </a:pPr>
            <a:endParaRPr lang="en-US" altLang="zh-CN" sz="2400" dirty="0" smtClean="0">
              <a:latin typeface="Times New Roman" pitchFamily="18" charset="0"/>
              <a:cs typeface="Times New Roman" pitchFamily="18" charset="0"/>
            </a:endParaRPr>
          </a:p>
          <a:p>
            <a:pPr marL="342900" indent="-342900" algn="just">
              <a:buFont typeface="Arial"/>
              <a:buChar char="•"/>
            </a:pPr>
            <a:r>
              <a:rPr lang="en-US" altLang="zh-CN" sz="2400" dirty="0" smtClean="0">
                <a:latin typeface="Times New Roman" pitchFamily="18" charset="0"/>
                <a:cs typeface="Times New Roman" pitchFamily="18" charset="0"/>
              </a:rPr>
              <a:t>The </a:t>
            </a:r>
            <a:r>
              <a:rPr lang="en-US" altLang="zh-CN" sz="2400" dirty="0">
                <a:latin typeface="Times New Roman" pitchFamily="18" charset="0"/>
                <a:cs typeface="Times New Roman" pitchFamily="18" charset="0"/>
              </a:rPr>
              <a:t>word data refers to information presented in </a:t>
            </a:r>
            <a:r>
              <a:rPr lang="en-US" altLang="en-GB" sz="2400" dirty="0">
                <a:latin typeface="Times New Roman" pitchFamily="18" charset="0"/>
                <a:cs typeface="Times New Roman" pitchFamily="18" charset="0"/>
              </a:rPr>
              <a:t>various </a:t>
            </a:r>
            <a:r>
              <a:rPr lang="en-US" altLang="zh-CN" sz="2400" dirty="0">
                <a:latin typeface="Times New Roman" pitchFamily="18" charset="0"/>
                <a:cs typeface="Times New Roman" pitchFamily="18" charset="0"/>
              </a:rPr>
              <a:t>form</a:t>
            </a:r>
            <a:r>
              <a:rPr lang="en-US" altLang="en-GB" sz="2400" dirty="0">
                <a:latin typeface="Times New Roman" pitchFamily="18" charset="0"/>
                <a:cs typeface="Times New Roman" pitchFamily="18" charset="0"/>
              </a:rPr>
              <a:t> that is text, audio, video etc.</a:t>
            </a:r>
            <a:endParaRPr lang="en-US" altLang="zh-CN" sz="2400" dirty="0">
              <a:latin typeface="Times New Roman" pitchFamily="18" charset="0"/>
              <a:cs typeface="Times New Roman" pitchFamily="18" charset="0"/>
            </a:endParaRPr>
          </a:p>
          <a:p>
            <a:pPr marL="342900" indent="-342900" algn="just">
              <a:buFont typeface="Arial"/>
              <a:buChar char="•"/>
            </a:pPr>
            <a:r>
              <a:rPr lang="en-US" altLang="en-GB" sz="2400" dirty="0">
                <a:latin typeface="Times New Roman" pitchFamily="18" charset="0"/>
                <a:cs typeface="Times New Roman" pitchFamily="18" charset="0"/>
              </a:rPr>
              <a:t>Communication means sharing of information/data.</a:t>
            </a:r>
            <a:endParaRPr lang="en-US" altLang="zh-CN" sz="2400" dirty="0">
              <a:latin typeface="Times New Roman" pitchFamily="18" charset="0"/>
              <a:cs typeface="Times New Roman" pitchFamily="18" charset="0"/>
            </a:endParaRPr>
          </a:p>
          <a:p>
            <a:pPr marL="342900" indent="-342900" algn="just">
              <a:buFont typeface="Arial"/>
              <a:buChar char="•"/>
            </a:pPr>
            <a:r>
              <a:rPr lang="en-US" altLang="en-GB" sz="2400" dirty="0">
                <a:latin typeface="Times New Roman" pitchFamily="18" charset="0"/>
                <a:cs typeface="Times New Roman" pitchFamily="18" charset="0"/>
              </a:rPr>
              <a:t>Telecommunication(Greek word "Tele" means Far) means communication at a distance.</a:t>
            </a:r>
            <a:endParaRPr lang="en-US" altLang="zh-CN" sz="2400" dirty="0">
              <a:latin typeface="Times New Roman" pitchFamily="18" charset="0"/>
              <a:cs typeface="Times New Roman" pitchFamily="18" charset="0"/>
            </a:endParaRPr>
          </a:p>
          <a:p>
            <a:pPr marL="342900" indent="-342900" algn="just">
              <a:buFont typeface="Arial"/>
              <a:buChar char="•"/>
            </a:pPr>
            <a:r>
              <a:rPr lang="en-US" altLang="en-GB" sz="2400" dirty="0">
                <a:latin typeface="Times New Roman" pitchFamily="18" charset="0"/>
                <a:cs typeface="Times New Roman" pitchFamily="18" charset="0"/>
              </a:rPr>
              <a:t> Data communications are the exchange of data between two devices via </a:t>
            </a:r>
            <a:r>
              <a:rPr lang="en-US" altLang="en-GB" sz="2400" dirty="0" smtClean="0">
                <a:latin typeface="Times New Roman" pitchFamily="18" charset="0"/>
                <a:cs typeface="Times New Roman" pitchFamily="18" charset="0"/>
              </a:rPr>
              <a:t>some </a:t>
            </a:r>
            <a:r>
              <a:rPr lang="en-US" altLang="zh-CN" sz="2400" dirty="0" smtClean="0">
                <a:latin typeface="Times New Roman" pitchFamily="18" charset="0"/>
                <a:cs typeface="Times New Roman" pitchFamily="18" charset="0"/>
              </a:rPr>
              <a:t>form </a:t>
            </a:r>
            <a:r>
              <a:rPr lang="en-US" altLang="zh-CN" sz="2400" dirty="0">
                <a:latin typeface="Times New Roman" pitchFamily="18" charset="0"/>
                <a:cs typeface="Times New Roman" pitchFamily="18" charset="0"/>
              </a:rPr>
              <a:t>of transmission medium such as a wire cable.</a:t>
            </a:r>
          </a:p>
          <a:p>
            <a:pPr marL="342900" indent="-342900" algn="just">
              <a:buFont typeface="Arial"/>
              <a:buChar char="•"/>
            </a:pPr>
            <a:r>
              <a:rPr lang="en-US" altLang="en-GB" sz="2400" dirty="0">
                <a:latin typeface="Times New Roman" pitchFamily="18" charset="0"/>
                <a:cs typeface="Times New Roman" pitchFamily="18" charset="0"/>
              </a:rPr>
              <a:t>A</a:t>
            </a:r>
            <a:r>
              <a:rPr lang="en-US" altLang="zh-CN" sz="2400" dirty="0">
                <a:latin typeface="Times New Roman" pitchFamily="18" charset="0"/>
                <a:cs typeface="Times New Roman" pitchFamily="18" charset="0"/>
              </a:rPr>
              <a:t> communication system made up of a combination of hardware (physical equipment) and software (programs).</a:t>
            </a:r>
          </a:p>
          <a:p>
            <a:pPr marL="342900" indent="-342900" algn="l">
              <a:buFont typeface="Arial"/>
              <a:buChar char="•"/>
            </a:pPr>
            <a:endParaRPr lang="en-US" altLang="zh-CN" sz="2400" dirty="0"/>
          </a:p>
        </p:txBody>
      </p:sp>
      <p:sp>
        <p:nvSpPr>
          <p:cNvPr id="1048597" name="Date Placeholder 3"/>
          <p:cNvSpPr>
            <a:spLocks noGrp="1"/>
          </p:cNvSpPr>
          <p:nvPr>
            <p:ph type="dt" sz="half" idx="10"/>
          </p:nvPr>
        </p:nvSpPr>
        <p:spPr/>
        <p:txBody>
          <a:bodyPr/>
          <a:lstStyle/>
          <a:p>
            <a:fld id="{B0E917A6-063E-4557-9E9E-05B53005665E}" type="datetime3">
              <a:rPr lang="en-US" altLang="zh-CN" smtClean="0"/>
              <a:pPr/>
              <a:t>7 December 2018</a:t>
            </a:fld>
            <a:endParaRPr lang="zh-CN" altLang="en-US"/>
          </a:p>
        </p:txBody>
      </p:sp>
      <p:sp>
        <p:nvSpPr>
          <p:cNvPr id="1048598" name="Slide Number Placeholder 4"/>
          <p:cNvSpPr>
            <a:spLocks noGrp="1"/>
          </p:cNvSpPr>
          <p:nvPr>
            <p:ph type="sldNum" sz="quarter" idx="12"/>
          </p:nvPr>
        </p:nvSpPr>
        <p:spPr/>
        <p:txBody>
          <a:bodyPr/>
          <a:lstStyle/>
          <a:p>
            <a:fld id="{D5B52ADC-5BFA-4FBD-BEE2-16096B7F4166}"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a:xfrm>
            <a:off x="628650" y="249795"/>
            <a:ext cx="7886700" cy="466896"/>
          </a:xfrm>
        </p:spPr>
        <p:txBody>
          <a:bodyPr>
            <a:normAutofit/>
          </a:bodyPr>
          <a:lstStyle/>
          <a:p>
            <a:pPr algn="ctr"/>
            <a:r>
              <a:rPr lang="en-US" altLang="en-GB" sz="2400" b="1" u="sng" dirty="0" smtClean="0">
                <a:latin typeface="Times New Roman" pitchFamily="18" charset="0"/>
                <a:cs typeface="Times New Roman" pitchFamily="18" charset="0"/>
              </a:rPr>
              <a:t>STAR TOPOLOGY</a:t>
            </a:r>
          </a:p>
        </p:txBody>
      </p:sp>
      <p:sp>
        <p:nvSpPr>
          <p:cNvPr id="1048659" name="Content Placeholder 2"/>
          <p:cNvSpPr>
            <a:spLocks noGrp="1"/>
          </p:cNvSpPr>
          <p:nvPr>
            <p:ph idx="1"/>
          </p:nvPr>
        </p:nvSpPr>
        <p:spPr>
          <a:xfrm>
            <a:off x="628650" y="815546"/>
            <a:ext cx="7886700" cy="5361417"/>
          </a:xfrm>
        </p:spPr>
        <p:txBody>
          <a:bodyPr>
            <a:normAutofit/>
          </a:bodyPr>
          <a:lstStyle/>
          <a:p>
            <a:pPr algn="just"/>
            <a:r>
              <a:rPr lang="en-US" altLang="en-GB" sz="2200" dirty="0" smtClean="0">
                <a:latin typeface="Times New Roman" pitchFamily="18" charset="0"/>
                <a:cs typeface="Times New Roman" pitchFamily="18" charset="0"/>
              </a:rPr>
              <a:t>Each device has a dedicated point-to-point link only to a central controller, usually called a hub. </a:t>
            </a:r>
          </a:p>
          <a:p>
            <a:pPr algn="just"/>
            <a:r>
              <a:rPr lang="en-US" altLang="en-GB" sz="2200" dirty="0" smtClean="0">
                <a:latin typeface="Times New Roman" pitchFamily="18" charset="0"/>
                <a:cs typeface="Times New Roman" pitchFamily="18" charset="0"/>
              </a:rPr>
              <a:t>The devices are not directly linked to one another.</a:t>
            </a:r>
          </a:p>
          <a:p>
            <a:pPr algn="just"/>
            <a:r>
              <a:rPr lang="en-US" altLang="en-GB" sz="2200" dirty="0" smtClean="0">
                <a:latin typeface="Times New Roman" pitchFamily="18" charset="0"/>
                <a:cs typeface="Times New Roman" pitchFamily="18" charset="0"/>
              </a:rPr>
              <a:t>The controller acts as an exchange: If one device wants to send data to another, it sends the data to the controller, which then relays the data to the other connected device.</a:t>
            </a:r>
          </a:p>
          <a:p>
            <a:pPr algn="just">
              <a:buNone/>
            </a:pPr>
            <a:endParaRPr lang="en-US" altLang="en-GB" sz="2200" dirty="0" smtClean="0">
              <a:latin typeface="Times New Roman" pitchFamily="18" charset="0"/>
              <a:cs typeface="Times New Roman" pitchFamily="18" charset="0"/>
            </a:endParaRPr>
          </a:p>
        </p:txBody>
      </p:sp>
      <p:sp>
        <p:nvSpPr>
          <p:cNvPr id="1048660" name="Date Placeholder 3"/>
          <p:cNvSpPr>
            <a:spLocks noGrp="1"/>
          </p:cNvSpPr>
          <p:nvPr>
            <p:ph type="dt" sz="half" idx="10"/>
          </p:nvPr>
        </p:nvSpPr>
        <p:spPr/>
        <p:txBody>
          <a:bodyPr/>
          <a:lstStyle/>
          <a:p>
            <a:fld id="{26C5B5C3-FFAD-4424-AC79-B3F4438CEE8F}" type="datetime3">
              <a:rPr lang="en-US" altLang="zh-CN" smtClean="0"/>
              <a:pPr/>
              <a:t>7 December 2018</a:t>
            </a:fld>
            <a:endParaRPr lang="zh-CN" altLang="en-US"/>
          </a:p>
        </p:txBody>
      </p:sp>
      <p:sp>
        <p:nvSpPr>
          <p:cNvPr id="1048661" name="Slide Number Placeholder 4"/>
          <p:cNvSpPr>
            <a:spLocks noGrp="1"/>
          </p:cNvSpPr>
          <p:nvPr>
            <p:ph type="sldNum" sz="quarter" idx="12"/>
          </p:nvPr>
        </p:nvSpPr>
        <p:spPr/>
        <p:txBody>
          <a:bodyPr/>
          <a:lstStyle/>
          <a:p>
            <a:fld id="{D5B52ADC-5BFA-4FBD-BEE2-16096B7F4166}" type="slidenum">
              <a:rPr lang="zh-CN" altLang="en-US" smtClean="0"/>
              <a:pPr/>
              <a:t>20</a:t>
            </a:fld>
            <a:endParaRPr lang="zh-CN" altLang="en-US"/>
          </a:p>
        </p:txBody>
      </p:sp>
      <p:pic>
        <p:nvPicPr>
          <p:cNvPr id="2097154" name="Picture 5" descr="star.png"/>
          <p:cNvPicPr>
            <a:picLocks noChangeAspect="1"/>
          </p:cNvPicPr>
          <p:nvPr/>
        </p:nvPicPr>
        <p:blipFill>
          <a:blip r:embed="rId2"/>
          <a:stretch>
            <a:fillRect/>
          </a:stretch>
        </p:blipFill>
        <p:spPr>
          <a:xfrm>
            <a:off x="2825578" y="3229232"/>
            <a:ext cx="2930203" cy="234778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Date Placeholder 3"/>
          <p:cNvSpPr>
            <a:spLocks noGrp="1"/>
          </p:cNvSpPr>
          <p:nvPr>
            <p:ph type="dt" sz="half" idx="10"/>
          </p:nvPr>
        </p:nvSpPr>
        <p:spPr/>
        <p:txBody>
          <a:bodyPr/>
          <a:lstStyle/>
          <a:p>
            <a:fld id="{F2414E55-8B98-4A8B-B8EA-1A90087DDB9E}" type="datetime3">
              <a:rPr lang="en-US" altLang="zh-CN" smtClean="0"/>
              <a:pPr/>
              <a:t>7 December 2018</a:t>
            </a:fld>
            <a:endParaRPr lang="zh-CN" altLang="en-US"/>
          </a:p>
        </p:txBody>
      </p:sp>
      <p:sp>
        <p:nvSpPr>
          <p:cNvPr id="1048663" name="Slide Number Placeholder 4"/>
          <p:cNvSpPr>
            <a:spLocks noGrp="1"/>
          </p:cNvSpPr>
          <p:nvPr>
            <p:ph type="sldNum" sz="quarter" idx="12"/>
          </p:nvPr>
        </p:nvSpPr>
        <p:spPr/>
        <p:txBody>
          <a:bodyPr/>
          <a:lstStyle/>
          <a:p>
            <a:fld id="{D5B52ADC-5BFA-4FBD-BEE2-16096B7F4166}" type="slidenum">
              <a:rPr lang="zh-CN" altLang="en-US" smtClean="0"/>
              <a:pPr/>
              <a:t>21</a:t>
            </a:fld>
            <a:endParaRPr lang="zh-CN" altLang="en-US"/>
          </a:p>
        </p:txBody>
      </p:sp>
      <p:sp>
        <p:nvSpPr>
          <p:cNvPr id="1048664" name="Title 1"/>
          <p:cNvSpPr>
            <a:spLocks noGrp="1"/>
          </p:cNvSpPr>
          <p:nvPr>
            <p:ph idx="1"/>
          </p:nvPr>
        </p:nvSpPr>
        <p:spPr>
          <a:xfrm>
            <a:off x="628650" y="346075"/>
            <a:ext cx="7886700" cy="5830888"/>
          </a:xfrm>
        </p:spPr>
        <p:txBody>
          <a:bodyPr>
            <a:normAutofit/>
          </a:bodyPr>
          <a:lstStyle/>
          <a:p>
            <a:pPr>
              <a:buNone/>
            </a:pPr>
            <a:r>
              <a:rPr lang="en-US" altLang="en-GB" sz="2200" b="1" dirty="0" smtClean="0">
                <a:latin typeface="Times New Roman" pitchFamily="18" charset="0"/>
                <a:cs typeface="Times New Roman" pitchFamily="18" charset="0"/>
              </a:rPr>
              <a:t>Advantages:</a:t>
            </a:r>
          </a:p>
          <a:p>
            <a:r>
              <a:rPr lang="en-US" altLang="en-GB" sz="2200" dirty="0" smtClean="0">
                <a:latin typeface="Times New Roman" pitchFamily="18" charset="0"/>
                <a:cs typeface="Times New Roman" pitchFamily="18" charset="0"/>
              </a:rPr>
              <a:t>Less expensive than a mesh topology. </a:t>
            </a:r>
          </a:p>
          <a:p>
            <a:r>
              <a:rPr lang="en-US" altLang="en-GB" sz="2200" dirty="0" smtClean="0">
                <a:latin typeface="Times New Roman" pitchFamily="18" charset="0"/>
                <a:cs typeface="Times New Roman" pitchFamily="18" charset="0"/>
              </a:rPr>
              <a:t>It is easy to install and reconfigure because each device needs only one link and one I/O port to connect it to any number of others.</a:t>
            </a:r>
          </a:p>
          <a:p>
            <a:r>
              <a:rPr lang="en-US" altLang="en-GB" sz="2200" dirty="0" smtClean="0">
                <a:latin typeface="Times New Roman" pitchFamily="18" charset="0"/>
                <a:cs typeface="Times New Roman" pitchFamily="18" charset="0"/>
              </a:rPr>
              <a:t>Robustness: If one link fails, only that link is affected. All other links remain active.</a:t>
            </a:r>
          </a:p>
          <a:p>
            <a:r>
              <a:rPr lang="en-US" altLang="en-GB" sz="2200" dirty="0" smtClean="0">
                <a:latin typeface="Times New Roman" pitchFamily="18" charset="0"/>
                <a:cs typeface="Times New Roman" pitchFamily="18" charset="0"/>
              </a:rPr>
              <a:t> Lends itself to easy fault identification and fault isolation.</a:t>
            </a:r>
          </a:p>
          <a:p>
            <a:pPr>
              <a:buNone/>
            </a:pPr>
            <a:endParaRPr lang="en-US" altLang="en-GB" sz="2200" dirty="0" smtClean="0">
              <a:latin typeface="Times New Roman" pitchFamily="18" charset="0"/>
              <a:cs typeface="Times New Roman" pitchFamily="18" charset="0"/>
            </a:endParaRPr>
          </a:p>
          <a:p>
            <a:pPr>
              <a:buNone/>
            </a:pPr>
            <a:r>
              <a:rPr lang="en-US" altLang="en-GB" sz="2200" b="1" dirty="0" smtClean="0">
                <a:latin typeface="Times New Roman" pitchFamily="18" charset="0"/>
                <a:cs typeface="Times New Roman" pitchFamily="18" charset="0"/>
              </a:rPr>
              <a:t>Disadvantage: </a:t>
            </a:r>
          </a:p>
          <a:p>
            <a:pPr>
              <a:buNone/>
            </a:pPr>
            <a:r>
              <a:rPr lang="en-US" altLang="en-GB" sz="2200" dirty="0" smtClean="0">
                <a:latin typeface="Times New Roman" pitchFamily="18" charset="0"/>
                <a:cs typeface="Times New Roman" pitchFamily="18" charset="0"/>
              </a:rPr>
              <a:t>The dependency of the whole topology on one single point, the hub. If the hub goes down, the whole system is dead.</a:t>
            </a:r>
          </a:p>
          <a:p>
            <a:pPr>
              <a:buNone/>
            </a:pPr>
            <a:endParaRPr lang="en-US" altLang="en-GB" sz="2200" dirty="0" smtClean="0">
              <a:latin typeface="Times New Roman" pitchFamily="18" charset="0"/>
              <a:cs typeface="Times New Roman" pitchFamily="18" charset="0"/>
            </a:endParaRPr>
          </a:p>
          <a:p>
            <a:r>
              <a:rPr lang="en-US" altLang="en-GB" sz="2200" dirty="0" smtClean="0">
                <a:latin typeface="Times New Roman" pitchFamily="18" charset="0"/>
                <a:cs typeface="Times New Roman" pitchFamily="18" charset="0"/>
              </a:rPr>
              <a:t>Use</a:t>
            </a:r>
            <a:r>
              <a:rPr lang="en-US" altLang="en-GB" sz="2200" smtClean="0">
                <a:latin typeface="Times New Roman" pitchFamily="18" charset="0"/>
                <a:cs typeface="Times New Roman" pitchFamily="18" charset="0"/>
              </a:rPr>
              <a:t>: Used </a:t>
            </a:r>
            <a:r>
              <a:rPr lang="en-US" altLang="en-GB" sz="2200" dirty="0" smtClean="0">
                <a:latin typeface="Times New Roman" pitchFamily="18" charset="0"/>
                <a:cs typeface="Times New Roman" pitchFamily="18" charset="0"/>
              </a:rPr>
              <a:t>in local-area networks (LANs).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28650" y="225081"/>
            <a:ext cx="7886700" cy="648128"/>
          </a:xfrm>
        </p:spPr>
        <p:txBody>
          <a:bodyPr>
            <a:normAutofit/>
          </a:bodyPr>
          <a:lstStyle/>
          <a:p>
            <a:pPr algn="ctr"/>
            <a:r>
              <a:rPr lang="en-US" altLang="en-GB" sz="2400" b="1" u="sng" dirty="0" smtClean="0">
                <a:latin typeface="Times New Roman" pitchFamily="18" charset="0"/>
                <a:cs typeface="Times New Roman" pitchFamily="18" charset="0"/>
              </a:rPr>
              <a:t>BUS TOPOLOGY</a:t>
            </a:r>
          </a:p>
        </p:txBody>
      </p:sp>
      <p:sp>
        <p:nvSpPr>
          <p:cNvPr id="1048666" name="Content Placeholder 2"/>
          <p:cNvSpPr>
            <a:spLocks noGrp="1"/>
          </p:cNvSpPr>
          <p:nvPr>
            <p:ph idx="1"/>
          </p:nvPr>
        </p:nvSpPr>
        <p:spPr>
          <a:xfrm>
            <a:off x="628650" y="906162"/>
            <a:ext cx="7886700" cy="5270801"/>
          </a:xfrm>
        </p:spPr>
        <p:txBody>
          <a:bodyPr/>
          <a:lstStyle/>
          <a:p>
            <a:pPr algn="just"/>
            <a:r>
              <a:rPr lang="en-US" altLang="en-GB" sz="2200" dirty="0" smtClean="0">
                <a:latin typeface="Times New Roman" pitchFamily="18" charset="0"/>
                <a:cs typeface="Times New Roman" pitchFamily="18" charset="0"/>
              </a:rPr>
              <a:t>It is multipoint. One long cable acts as a backbone to link all the devices in a network.</a:t>
            </a:r>
          </a:p>
          <a:p>
            <a:pPr algn="just"/>
            <a:r>
              <a:rPr lang="en-US" altLang="en-GB" sz="2200" dirty="0" smtClean="0">
                <a:latin typeface="Times New Roman" pitchFamily="18" charset="0"/>
                <a:cs typeface="Times New Roman" pitchFamily="18" charset="0"/>
              </a:rPr>
              <a:t>Nodes are connected to the bus cable by drop lines and taps. A drop line is a connection running between the device and the main cable. </a:t>
            </a:r>
          </a:p>
          <a:p>
            <a:pPr algn="just"/>
            <a:r>
              <a:rPr lang="en-US" altLang="en-GB" sz="2200" dirty="0" smtClean="0">
                <a:latin typeface="Times New Roman" pitchFamily="18" charset="0"/>
                <a:cs typeface="Times New Roman" pitchFamily="18" charset="0"/>
              </a:rPr>
              <a:t>A tap is a connector that either splices into the main cable or punctures the sheathing of a cable to create a contact with the metallic core.</a:t>
            </a:r>
          </a:p>
          <a:p>
            <a:pPr>
              <a:buNone/>
            </a:pPr>
            <a:endParaRPr lang="en-US" dirty="0"/>
          </a:p>
        </p:txBody>
      </p:sp>
      <p:sp>
        <p:nvSpPr>
          <p:cNvPr id="1048667" name="Date Placeholder 3"/>
          <p:cNvSpPr>
            <a:spLocks noGrp="1"/>
          </p:cNvSpPr>
          <p:nvPr>
            <p:ph type="dt" sz="half" idx="10"/>
          </p:nvPr>
        </p:nvSpPr>
        <p:spPr/>
        <p:txBody>
          <a:bodyPr/>
          <a:lstStyle/>
          <a:p>
            <a:fld id="{49AC6245-965C-4D0C-A2F3-0FA915F41B2B}" type="datetime3">
              <a:rPr lang="en-US" altLang="zh-CN" smtClean="0"/>
              <a:pPr/>
              <a:t>7 December 2018</a:t>
            </a:fld>
            <a:endParaRPr lang="zh-CN" altLang="en-US"/>
          </a:p>
        </p:txBody>
      </p:sp>
      <p:sp>
        <p:nvSpPr>
          <p:cNvPr id="1048668" name="Slide Number Placeholder 4"/>
          <p:cNvSpPr>
            <a:spLocks noGrp="1"/>
          </p:cNvSpPr>
          <p:nvPr>
            <p:ph type="sldNum" sz="quarter" idx="12"/>
          </p:nvPr>
        </p:nvSpPr>
        <p:spPr/>
        <p:txBody>
          <a:bodyPr/>
          <a:lstStyle/>
          <a:p>
            <a:fld id="{D5B52ADC-5BFA-4FBD-BEE2-16096B7F4166}" type="slidenum">
              <a:rPr lang="zh-CN" altLang="en-US" smtClean="0"/>
              <a:pPr/>
              <a:t>22</a:t>
            </a:fld>
            <a:endParaRPr lang="zh-CN" altLang="en-US"/>
          </a:p>
        </p:txBody>
      </p:sp>
      <p:pic>
        <p:nvPicPr>
          <p:cNvPr id="2097155" name="Picture 5" descr="bus.png"/>
          <p:cNvPicPr>
            <a:picLocks noChangeAspect="1"/>
          </p:cNvPicPr>
          <p:nvPr/>
        </p:nvPicPr>
        <p:blipFill>
          <a:blip r:embed="rId2"/>
          <a:stretch>
            <a:fillRect/>
          </a:stretch>
        </p:blipFill>
        <p:spPr>
          <a:xfrm>
            <a:off x="3108882" y="3748216"/>
            <a:ext cx="2962404" cy="219126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Content Placeholder 2"/>
          <p:cNvSpPr>
            <a:spLocks noGrp="1"/>
          </p:cNvSpPr>
          <p:nvPr>
            <p:ph idx="1"/>
          </p:nvPr>
        </p:nvSpPr>
        <p:spPr>
          <a:xfrm>
            <a:off x="502507" y="428368"/>
            <a:ext cx="8196649" cy="5890054"/>
          </a:xfrm>
        </p:spPr>
        <p:txBody>
          <a:bodyPr>
            <a:normAutofit fontScale="92115" lnSpcReduction="10000"/>
          </a:bodyPr>
          <a:lstStyle/>
          <a:p>
            <a:pPr algn="just">
              <a:buNone/>
            </a:pPr>
            <a:r>
              <a:rPr lang="en-US" altLang="en-GB" sz="2600" b="1" dirty="0" smtClean="0">
                <a:latin typeface="Times New Roman" pitchFamily="18" charset="0"/>
                <a:cs typeface="Times New Roman" pitchFamily="18" charset="0"/>
              </a:rPr>
              <a:t>Advantages:</a:t>
            </a:r>
          </a:p>
          <a:p>
            <a:pPr algn="just"/>
            <a:r>
              <a:rPr lang="en-US" altLang="en-GB" sz="2600" dirty="0" smtClean="0">
                <a:latin typeface="Times New Roman" pitchFamily="18" charset="0"/>
                <a:cs typeface="Times New Roman" pitchFamily="18" charset="0"/>
              </a:rPr>
              <a:t>Easy of installation.</a:t>
            </a:r>
          </a:p>
          <a:p>
            <a:pPr algn="just"/>
            <a:r>
              <a:rPr lang="en-US" altLang="en-GB" sz="2600" dirty="0" smtClean="0">
                <a:latin typeface="Times New Roman" pitchFamily="18" charset="0"/>
                <a:cs typeface="Times New Roman" pitchFamily="18" charset="0"/>
              </a:rPr>
              <a:t> Less cabling than mesh or star topologies.</a:t>
            </a:r>
          </a:p>
          <a:p>
            <a:pPr algn="just"/>
            <a:r>
              <a:rPr lang="en-US" altLang="en-GB" sz="2600" dirty="0" smtClean="0">
                <a:latin typeface="Times New Roman" pitchFamily="18" charset="0"/>
                <a:cs typeface="Times New Roman" pitchFamily="18" charset="0"/>
              </a:rPr>
              <a:t>Cable connection redundancy is eliminated.</a:t>
            </a:r>
          </a:p>
          <a:p>
            <a:pPr algn="just">
              <a:buNone/>
            </a:pPr>
            <a:endParaRPr lang="en-US" altLang="en-GB" sz="2600" dirty="0" smtClean="0">
              <a:latin typeface="Times New Roman" pitchFamily="18" charset="0"/>
              <a:cs typeface="Times New Roman" pitchFamily="18" charset="0"/>
            </a:endParaRPr>
          </a:p>
          <a:p>
            <a:pPr algn="just">
              <a:buNone/>
            </a:pPr>
            <a:r>
              <a:rPr lang="en-US" altLang="en-GB" sz="2600" b="1" dirty="0" smtClean="0">
                <a:latin typeface="Times New Roman" pitchFamily="18" charset="0"/>
                <a:cs typeface="Times New Roman" pitchFamily="18" charset="0"/>
              </a:rPr>
              <a:t>Disadvantage: </a:t>
            </a:r>
          </a:p>
          <a:p>
            <a:pPr algn="just"/>
            <a:r>
              <a:rPr lang="en-US" altLang="en-GB" sz="2600" dirty="0" smtClean="0">
                <a:latin typeface="Times New Roman" pitchFamily="18" charset="0"/>
                <a:cs typeface="Times New Roman" pitchFamily="18" charset="0"/>
              </a:rPr>
              <a:t>Difficult reconnection and fault isolation. </a:t>
            </a:r>
          </a:p>
          <a:p>
            <a:pPr algn="just"/>
            <a:r>
              <a:rPr lang="en-US" altLang="en-GB" sz="2600" dirty="0" smtClean="0">
                <a:latin typeface="Times New Roman" pitchFamily="18" charset="0"/>
                <a:cs typeface="Times New Roman" pitchFamily="18" charset="0"/>
              </a:rPr>
              <a:t>Difficult to add new devices because a bus is usually designed to be optimally efficient at installation.</a:t>
            </a:r>
          </a:p>
          <a:p>
            <a:pPr algn="just"/>
            <a:r>
              <a:rPr lang="en-US" altLang="en-GB" sz="2600" dirty="0" smtClean="0">
                <a:latin typeface="Times New Roman" pitchFamily="18" charset="0"/>
                <a:cs typeface="Times New Roman" pitchFamily="18" charset="0"/>
              </a:rPr>
              <a:t>Signal reflection at the taps can cause degradation in quality.</a:t>
            </a:r>
          </a:p>
          <a:p>
            <a:pPr algn="just"/>
            <a:r>
              <a:rPr lang="en-US" altLang="en-GB" sz="2600" dirty="0" smtClean="0">
                <a:latin typeface="Times New Roman" pitchFamily="18" charset="0"/>
                <a:cs typeface="Times New Roman" pitchFamily="18" charset="0"/>
              </a:rPr>
              <a:t>A fault or break in the bus cable stops all transmission, even between devices on the same side of the problem</a:t>
            </a:r>
          </a:p>
          <a:p>
            <a:pPr algn="just"/>
            <a:r>
              <a:rPr lang="en-US" altLang="en-GB" sz="2600" dirty="0" smtClean="0">
                <a:latin typeface="Times New Roman" pitchFamily="18" charset="0"/>
                <a:cs typeface="Times New Roman" pitchFamily="18" charset="0"/>
              </a:rPr>
              <a:t> The first topologies used in the design of early local area networks. Ethernet LANs can use a bus topology, but they are less popular now.</a:t>
            </a:r>
          </a:p>
          <a:p>
            <a:endParaRPr lang="en-US" dirty="0"/>
          </a:p>
        </p:txBody>
      </p:sp>
      <p:sp>
        <p:nvSpPr>
          <p:cNvPr id="1048670" name="Date Placeholder 3"/>
          <p:cNvSpPr>
            <a:spLocks noGrp="1"/>
          </p:cNvSpPr>
          <p:nvPr>
            <p:ph type="dt" sz="half" idx="10"/>
          </p:nvPr>
        </p:nvSpPr>
        <p:spPr/>
        <p:txBody>
          <a:bodyPr/>
          <a:lstStyle/>
          <a:p>
            <a:fld id="{B63B6D17-56AF-48D8-9E5F-E84FEE7F568D}" type="datetime3">
              <a:rPr lang="en-US" altLang="zh-CN" smtClean="0"/>
              <a:pPr/>
              <a:t>7 December 2018</a:t>
            </a:fld>
            <a:endParaRPr lang="zh-CN" altLang="en-US"/>
          </a:p>
        </p:txBody>
      </p:sp>
      <p:sp>
        <p:nvSpPr>
          <p:cNvPr id="1048671" name="Slide Number Placeholder 4"/>
          <p:cNvSpPr>
            <a:spLocks noGrp="1"/>
          </p:cNvSpPr>
          <p:nvPr>
            <p:ph type="sldNum" sz="quarter" idx="12"/>
          </p:nvPr>
        </p:nvSpPr>
        <p:spPr/>
        <p:txBody>
          <a:bodyPr/>
          <a:lstStyle/>
          <a:p>
            <a:fld id="{D5B52ADC-5BFA-4FBD-BEE2-16096B7F4166}"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628650" y="315699"/>
            <a:ext cx="7886700" cy="672842"/>
          </a:xfrm>
        </p:spPr>
        <p:txBody>
          <a:bodyPr>
            <a:normAutofit/>
          </a:bodyPr>
          <a:lstStyle/>
          <a:p>
            <a:pPr algn="ctr"/>
            <a:r>
              <a:rPr lang="en-US" altLang="en-GB" sz="2400" b="1" u="sng" dirty="0" smtClean="0">
                <a:latin typeface="Times New Roman" pitchFamily="18" charset="0"/>
                <a:cs typeface="Times New Roman" pitchFamily="18" charset="0"/>
              </a:rPr>
              <a:t>RING TOPOLOGY</a:t>
            </a:r>
          </a:p>
        </p:txBody>
      </p:sp>
      <p:sp>
        <p:nvSpPr>
          <p:cNvPr id="1048673" name="Content Placeholder 2"/>
          <p:cNvSpPr>
            <a:spLocks noGrp="1"/>
          </p:cNvSpPr>
          <p:nvPr>
            <p:ph idx="1"/>
          </p:nvPr>
        </p:nvSpPr>
        <p:spPr>
          <a:xfrm>
            <a:off x="628650" y="1029730"/>
            <a:ext cx="7886700" cy="5147233"/>
          </a:xfrm>
        </p:spPr>
        <p:txBody>
          <a:bodyPr/>
          <a:lstStyle/>
          <a:p>
            <a:pPr algn="just"/>
            <a:r>
              <a:rPr lang="en-US" altLang="en-GB" sz="2200" dirty="0" smtClean="0">
                <a:latin typeface="Times New Roman" pitchFamily="18" charset="0"/>
                <a:cs typeface="Times New Roman" pitchFamily="18" charset="0"/>
              </a:rPr>
              <a:t>Each device has a dedicated point-to-point connection with only the two devices on either side of it. </a:t>
            </a:r>
          </a:p>
          <a:p>
            <a:pPr algn="just"/>
            <a:r>
              <a:rPr lang="en-US" altLang="en-GB" sz="2200" dirty="0" smtClean="0">
                <a:latin typeface="Times New Roman" pitchFamily="18" charset="0"/>
                <a:cs typeface="Times New Roman" pitchFamily="18" charset="0"/>
              </a:rPr>
              <a:t>A signal is passed along the ring in one direction, from device to device, until it reaches its destination. </a:t>
            </a:r>
          </a:p>
          <a:p>
            <a:pPr algn="just"/>
            <a:r>
              <a:rPr lang="en-US" altLang="en-GB" sz="2200" dirty="0" smtClean="0">
                <a:latin typeface="Times New Roman" pitchFamily="18" charset="0"/>
                <a:cs typeface="Times New Roman" pitchFamily="18" charset="0"/>
              </a:rPr>
              <a:t>Each device in the ring incorporates a repeater. When a device receives a signal intended for another device, its repeater regenerates the bits and passes them along.</a:t>
            </a:r>
          </a:p>
          <a:p>
            <a:pPr>
              <a:buNone/>
            </a:pPr>
            <a:endParaRPr lang="en-US" dirty="0"/>
          </a:p>
        </p:txBody>
      </p:sp>
      <p:sp>
        <p:nvSpPr>
          <p:cNvPr id="1048674" name="Date Placeholder 3"/>
          <p:cNvSpPr>
            <a:spLocks noGrp="1"/>
          </p:cNvSpPr>
          <p:nvPr>
            <p:ph type="dt" sz="half" idx="10"/>
          </p:nvPr>
        </p:nvSpPr>
        <p:spPr/>
        <p:txBody>
          <a:bodyPr/>
          <a:lstStyle/>
          <a:p>
            <a:fld id="{4139BDFC-3488-41D7-BFE0-DF83803366F7}" type="datetime3">
              <a:rPr lang="en-US" altLang="zh-CN" smtClean="0"/>
              <a:pPr/>
              <a:t>7 December 2018</a:t>
            </a:fld>
            <a:endParaRPr lang="zh-CN" altLang="en-US"/>
          </a:p>
        </p:txBody>
      </p:sp>
      <p:sp>
        <p:nvSpPr>
          <p:cNvPr id="1048675" name="Slide Number Placeholder 4"/>
          <p:cNvSpPr>
            <a:spLocks noGrp="1"/>
          </p:cNvSpPr>
          <p:nvPr>
            <p:ph type="sldNum" sz="quarter" idx="12"/>
          </p:nvPr>
        </p:nvSpPr>
        <p:spPr/>
        <p:txBody>
          <a:bodyPr/>
          <a:lstStyle/>
          <a:p>
            <a:fld id="{D5B52ADC-5BFA-4FBD-BEE2-16096B7F4166}" type="slidenum">
              <a:rPr lang="zh-CN" altLang="en-US" smtClean="0"/>
              <a:pPr/>
              <a:t>24</a:t>
            </a:fld>
            <a:endParaRPr lang="zh-CN" altLang="en-US"/>
          </a:p>
        </p:txBody>
      </p:sp>
      <p:pic>
        <p:nvPicPr>
          <p:cNvPr id="2097156" name="Picture 5" descr="ring.png"/>
          <p:cNvPicPr>
            <a:picLocks noChangeAspect="1"/>
          </p:cNvPicPr>
          <p:nvPr/>
        </p:nvPicPr>
        <p:blipFill>
          <a:blip r:embed="rId2"/>
          <a:stretch>
            <a:fillRect/>
          </a:stretch>
        </p:blipFill>
        <p:spPr>
          <a:xfrm>
            <a:off x="2924432" y="3893151"/>
            <a:ext cx="2570206" cy="21526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Content Placeholder 2"/>
          <p:cNvSpPr>
            <a:spLocks noGrp="1"/>
          </p:cNvSpPr>
          <p:nvPr>
            <p:ph idx="1"/>
          </p:nvPr>
        </p:nvSpPr>
        <p:spPr>
          <a:xfrm>
            <a:off x="628650" y="362464"/>
            <a:ext cx="7886700" cy="5914767"/>
          </a:xfrm>
        </p:spPr>
        <p:txBody>
          <a:bodyPr>
            <a:normAutofit fontScale="91667" lnSpcReduction="10000"/>
          </a:bodyPr>
          <a:lstStyle/>
          <a:p>
            <a:pPr algn="just">
              <a:buNone/>
            </a:pPr>
            <a:r>
              <a:rPr lang="en-US" sz="2400" dirty="0" smtClean="0">
                <a:latin typeface="Times New Roman" pitchFamily="18" charset="0"/>
                <a:cs typeface="Times New Roman" pitchFamily="18" charset="0"/>
              </a:rPr>
              <a:t>    </a:t>
            </a:r>
            <a:r>
              <a:rPr lang="en-US" altLang="en-GB" sz="2400" b="1" dirty="0" smtClean="0">
                <a:latin typeface="Times New Roman" pitchFamily="18" charset="0"/>
                <a:cs typeface="Times New Roman" pitchFamily="18" charset="0"/>
              </a:rPr>
              <a:t>Advantages: </a:t>
            </a:r>
          </a:p>
          <a:p>
            <a:pPr algn="just"/>
            <a:r>
              <a:rPr lang="en-US" altLang="en-GB" sz="2400" dirty="0" smtClean="0">
                <a:latin typeface="Times New Roman" pitchFamily="18" charset="0"/>
                <a:cs typeface="Times New Roman" pitchFamily="18" charset="0"/>
              </a:rPr>
              <a:t>A ring is relatively easy to install and reconfigure.</a:t>
            </a:r>
          </a:p>
          <a:p>
            <a:pPr algn="just"/>
            <a:r>
              <a:rPr lang="en-US" altLang="en-GB" sz="2400" dirty="0" smtClean="0">
                <a:latin typeface="Times New Roman" pitchFamily="18" charset="0"/>
                <a:cs typeface="Times New Roman" pitchFamily="18" charset="0"/>
              </a:rPr>
              <a:t>Each device is linked to only its immediate neighbors (either physically or logically). </a:t>
            </a:r>
          </a:p>
          <a:p>
            <a:pPr algn="just"/>
            <a:r>
              <a:rPr lang="en-US" altLang="en-GB" sz="2400" dirty="0" smtClean="0">
                <a:latin typeface="Times New Roman" pitchFamily="18" charset="0"/>
                <a:cs typeface="Times New Roman" pitchFamily="18" charset="0"/>
              </a:rPr>
              <a:t>To add or delete a device requires changing only two connections.</a:t>
            </a:r>
          </a:p>
          <a:p>
            <a:pPr algn="just"/>
            <a:r>
              <a:rPr lang="en-US" altLang="en-GB" sz="2400" dirty="0" smtClean="0">
                <a:latin typeface="Times New Roman" pitchFamily="18" charset="0"/>
                <a:cs typeface="Times New Roman" pitchFamily="18" charset="0"/>
              </a:rPr>
              <a:t> Fault isolation is simplified. If one device does not receive a signal within a specified period, it can issue an alarm. The alarm alerts the network operator to the problem and its location.</a:t>
            </a:r>
          </a:p>
          <a:p>
            <a:pPr algn="just">
              <a:buNone/>
            </a:pPr>
            <a:endParaRPr lang="en-US" altLang="en-GB" sz="2400" dirty="0" smtClean="0">
              <a:latin typeface="Times New Roman" pitchFamily="18" charset="0"/>
              <a:cs typeface="Times New Roman" pitchFamily="18" charset="0"/>
            </a:endParaRPr>
          </a:p>
          <a:p>
            <a:pPr algn="just">
              <a:buNone/>
            </a:pPr>
            <a:r>
              <a:rPr lang="en-US" altLang="en-GB" sz="2400" dirty="0" smtClean="0">
                <a:latin typeface="Times New Roman" pitchFamily="18" charset="0"/>
                <a:cs typeface="Times New Roman" pitchFamily="18" charset="0"/>
              </a:rPr>
              <a:t>    </a:t>
            </a:r>
            <a:r>
              <a:rPr lang="en-US" altLang="en-GB" sz="2400" b="1" dirty="0" smtClean="0">
                <a:latin typeface="Times New Roman" pitchFamily="18" charset="0"/>
                <a:cs typeface="Times New Roman" pitchFamily="18" charset="0"/>
              </a:rPr>
              <a:t>Disadvantages:</a:t>
            </a:r>
          </a:p>
          <a:p>
            <a:pPr algn="just"/>
            <a:r>
              <a:rPr lang="en-US" altLang="en-GB" sz="2400" dirty="0" smtClean="0">
                <a:latin typeface="Times New Roman" pitchFamily="18" charset="0"/>
                <a:cs typeface="Times New Roman" pitchFamily="18" charset="0"/>
              </a:rPr>
              <a:t> Unidirectional traffic can be a disadvantage. In a simple ring, a break in the ring (such as a disabled station) can disable the entire network. </a:t>
            </a:r>
          </a:p>
          <a:p>
            <a:pPr algn="just"/>
            <a:r>
              <a:rPr lang="en-US" altLang="en-GB" sz="2400" dirty="0" smtClean="0">
                <a:latin typeface="Times New Roman" pitchFamily="18" charset="0"/>
                <a:cs typeface="Times New Roman" pitchFamily="18" charset="0"/>
              </a:rPr>
              <a:t>Higher-speed LANs has made this topology less popular.</a:t>
            </a:r>
          </a:p>
          <a:p>
            <a:endParaRPr lang="en-US" dirty="0"/>
          </a:p>
        </p:txBody>
      </p:sp>
      <p:sp>
        <p:nvSpPr>
          <p:cNvPr id="1048677" name="Date Placeholder 3"/>
          <p:cNvSpPr>
            <a:spLocks noGrp="1"/>
          </p:cNvSpPr>
          <p:nvPr>
            <p:ph type="dt" sz="half" idx="10"/>
          </p:nvPr>
        </p:nvSpPr>
        <p:spPr/>
        <p:txBody>
          <a:bodyPr/>
          <a:lstStyle/>
          <a:p>
            <a:fld id="{551E9175-8248-4A1F-AF70-FCB5709B3BEE}" type="datetime3">
              <a:rPr lang="en-US" altLang="zh-CN" smtClean="0"/>
              <a:pPr/>
              <a:t>7 December 2018</a:t>
            </a:fld>
            <a:endParaRPr lang="zh-CN" altLang="en-US"/>
          </a:p>
        </p:txBody>
      </p:sp>
      <p:sp>
        <p:nvSpPr>
          <p:cNvPr id="1048678" name="Slide Number Placeholder 4"/>
          <p:cNvSpPr>
            <a:spLocks noGrp="1"/>
          </p:cNvSpPr>
          <p:nvPr>
            <p:ph type="sldNum" sz="quarter" idx="12"/>
          </p:nvPr>
        </p:nvSpPr>
        <p:spPr/>
        <p:txBody>
          <a:bodyPr/>
          <a:lstStyle/>
          <a:p>
            <a:fld id="{D5B52ADC-5BFA-4FBD-BEE2-16096B7F4166}"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a:xfrm>
            <a:off x="628650" y="183890"/>
            <a:ext cx="7886700" cy="516323"/>
          </a:xfrm>
        </p:spPr>
        <p:txBody>
          <a:bodyPr>
            <a:normAutofit/>
          </a:bodyPr>
          <a:lstStyle/>
          <a:p>
            <a:pPr algn="ctr"/>
            <a:r>
              <a:rPr lang="en-US" altLang="en-GB" sz="2400" b="1" u="sng" dirty="0" smtClean="0">
                <a:latin typeface="Times New Roman" pitchFamily="18" charset="0"/>
                <a:cs typeface="Times New Roman" pitchFamily="18" charset="0"/>
              </a:rPr>
              <a:t>HYBRID TOPOLOGY</a:t>
            </a:r>
          </a:p>
        </p:txBody>
      </p:sp>
      <p:sp>
        <p:nvSpPr>
          <p:cNvPr id="1048680" name="Content Placeholder 2"/>
          <p:cNvSpPr>
            <a:spLocks noGrp="1"/>
          </p:cNvSpPr>
          <p:nvPr>
            <p:ph idx="1"/>
          </p:nvPr>
        </p:nvSpPr>
        <p:spPr>
          <a:xfrm>
            <a:off x="628650" y="889686"/>
            <a:ext cx="7886700" cy="5379309"/>
          </a:xfrm>
        </p:spPr>
        <p:txBody>
          <a:bodyPr/>
          <a:lstStyle/>
          <a:p>
            <a:pPr algn="just"/>
            <a:r>
              <a:rPr lang="en-IN" altLang="en-GB" sz="2200" dirty="0" smtClean="0">
                <a:latin typeface="Times New Roman" pitchFamily="18" charset="0"/>
                <a:cs typeface="Times New Roman" pitchFamily="18" charset="0"/>
              </a:rPr>
              <a:t>A hybrid network is any computer network that uses more than one type of connecting technology or topology</a:t>
            </a:r>
            <a:endParaRPr lang="en-US" altLang="en-GB" sz="2200" dirty="0" smtClean="0">
              <a:latin typeface="Times New Roman" pitchFamily="18" charset="0"/>
              <a:cs typeface="Times New Roman" pitchFamily="18" charset="0"/>
            </a:endParaRPr>
          </a:p>
          <a:p>
            <a:pPr algn="just"/>
            <a:r>
              <a:rPr lang="en-US" altLang="en-GB" sz="2200" dirty="0" smtClean="0">
                <a:latin typeface="Times New Roman" pitchFamily="18" charset="0"/>
                <a:cs typeface="Times New Roman" pitchFamily="18" charset="0"/>
              </a:rPr>
              <a:t>Example: </a:t>
            </a:r>
            <a:r>
              <a:rPr lang="en-IN" altLang="en-GB" sz="2200" dirty="0" smtClean="0">
                <a:latin typeface="Times New Roman" pitchFamily="18" charset="0"/>
                <a:cs typeface="Times New Roman" pitchFamily="18" charset="0"/>
              </a:rPr>
              <a:t>A home network that uses both Wi-Fi and Ethernet cables to connect computers is a hybrid.</a:t>
            </a:r>
            <a:r>
              <a:rPr lang="en-US" altLang="en-GB" sz="2200" dirty="0" smtClean="0">
                <a:latin typeface="Times New Roman" pitchFamily="18" charset="0"/>
                <a:cs typeface="Times New Roman" pitchFamily="18" charset="0"/>
              </a:rPr>
              <a:t> </a:t>
            </a:r>
          </a:p>
          <a:p>
            <a:pPr algn="just"/>
            <a:r>
              <a:rPr lang="en-US" altLang="en-GB" sz="2200" dirty="0" smtClean="0">
                <a:latin typeface="Times New Roman" pitchFamily="18" charset="0"/>
                <a:cs typeface="Times New Roman" pitchFamily="18" charset="0"/>
              </a:rPr>
              <a:t>Example: We can have a main star topology with each branch connecting several stations in a bus topology</a:t>
            </a:r>
          </a:p>
          <a:p>
            <a:pPr>
              <a:buNone/>
            </a:pPr>
            <a:endParaRPr lang="en-US" dirty="0"/>
          </a:p>
        </p:txBody>
      </p:sp>
      <p:sp>
        <p:nvSpPr>
          <p:cNvPr id="1048681" name="Date Placeholder 3"/>
          <p:cNvSpPr>
            <a:spLocks noGrp="1"/>
          </p:cNvSpPr>
          <p:nvPr>
            <p:ph type="dt" sz="half" idx="10"/>
          </p:nvPr>
        </p:nvSpPr>
        <p:spPr/>
        <p:txBody>
          <a:bodyPr/>
          <a:lstStyle/>
          <a:p>
            <a:fld id="{F206BFA4-F27E-4410-B01B-D5C2AC93CAC8}" type="datetime3">
              <a:rPr lang="en-US" altLang="zh-CN" smtClean="0"/>
              <a:pPr/>
              <a:t>7 December 2018</a:t>
            </a:fld>
            <a:endParaRPr lang="zh-CN" altLang="en-US"/>
          </a:p>
        </p:txBody>
      </p:sp>
      <p:sp>
        <p:nvSpPr>
          <p:cNvPr id="1048682" name="Slide Number Placeholder 4"/>
          <p:cNvSpPr>
            <a:spLocks noGrp="1"/>
          </p:cNvSpPr>
          <p:nvPr>
            <p:ph type="sldNum" sz="quarter" idx="12"/>
          </p:nvPr>
        </p:nvSpPr>
        <p:spPr/>
        <p:txBody>
          <a:bodyPr/>
          <a:lstStyle/>
          <a:p>
            <a:fld id="{D5B52ADC-5BFA-4FBD-BEE2-16096B7F4166}" type="slidenum">
              <a:rPr lang="zh-CN" altLang="en-US" smtClean="0"/>
              <a:pPr/>
              <a:t>26</a:t>
            </a:fld>
            <a:endParaRPr lang="zh-CN" altLang="en-US"/>
          </a:p>
        </p:txBody>
      </p:sp>
      <p:pic>
        <p:nvPicPr>
          <p:cNvPr id="2097157" name="Picture 5" descr="hybrid.png"/>
          <p:cNvPicPr>
            <a:picLocks noChangeAspect="1"/>
          </p:cNvPicPr>
          <p:nvPr/>
        </p:nvPicPr>
        <p:blipFill>
          <a:blip r:embed="rId2"/>
          <a:stretch>
            <a:fillRect/>
          </a:stretch>
        </p:blipFill>
        <p:spPr>
          <a:xfrm>
            <a:off x="2957384" y="3626730"/>
            <a:ext cx="3344562" cy="255167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5" name="Title 1048744"/>
          <p:cNvSpPr>
            <a:spLocks noGrp="1"/>
          </p:cNvSpPr>
          <p:nvPr>
            <p:ph type="title"/>
          </p:nvPr>
        </p:nvSpPr>
        <p:spPr>
          <a:xfrm>
            <a:off x="628650" y="216843"/>
            <a:ext cx="7886700" cy="359804"/>
          </a:xfrm>
        </p:spPr>
        <p:txBody>
          <a:bodyPr>
            <a:normAutofit fontScale="90000"/>
          </a:bodyPr>
          <a:lstStyle/>
          <a:p>
            <a:pPr algn="ctr"/>
            <a:r>
              <a:rPr lang="en-US" altLang="en-GB" sz="2400" b="1" u="sng" dirty="0">
                <a:latin typeface="Times New Roman" pitchFamily="18" charset="0"/>
                <a:cs typeface="Times New Roman" pitchFamily="18" charset="0"/>
              </a:rPr>
              <a:t>CATEGORIES OF NETWORK</a:t>
            </a:r>
          </a:p>
        </p:txBody>
      </p:sp>
      <p:sp>
        <p:nvSpPr>
          <p:cNvPr id="1048746" name="Content Placeholder 1048745"/>
          <p:cNvSpPr>
            <a:spLocks noGrp="1"/>
          </p:cNvSpPr>
          <p:nvPr>
            <p:ph idx="1"/>
          </p:nvPr>
        </p:nvSpPr>
        <p:spPr>
          <a:xfrm>
            <a:off x="628650" y="757880"/>
            <a:ext cx="7886700" cy="5527589"/>
          </a:xfrm>
        </p:spPr>
        <p:txBody>
          <a:bodyPr/>
          <a:lstStyle/>
          <a:p>
            <a:pPr>
              <a:buNone/>
            </a:pPr>
            <a:r>
              <a:rPr lang="en-US" altLang="en-GB" sz="2200" dirty="0" smtClean="0">
                <a:latin typeface="Times New Roman" pitchFamily="18" charset="0"/>
                <a:cs typeface="Times New Roman" pitchFamily="18" charset="0"/>
              </a:rPr>
              <a:t>  The </a:t>
            </a:r>
            <a:r>
              <a:rPr lang="en-US" altLang="en-GB" sz="2200" dirty="0">
                <a:latin typeface="Times New Roman" pitchFamily="18" charset="0"/>
                <a:cs typeface="Times New Roman" pitchFamily="18" charset="0"/>
              </a:rPr>
              <a:t>category into which a network falls is determined by its size</a:t>
            </a:r>
            <a:r>
              <a:rPr lang="en-US" altLang="en-GB" sz="2200" dirty="0" smtClean="0">
                <a:latin typeface="Times New Roman" pitchFamily="18" charset="0"/>
                <a:cs typeface="Times New Roman" pitchFamily="18" charset="0"/>
              </a:rPr>
              <a:t>.</a:t>
            </a:r>
          </a:p>
          <a:p>
            <a:pPr>
              <a:buNone/>
            </a:pPr>
            <a:endParaRPr lang="en-US" altLang="en-GB" sz="2200" dirty="0">
              <a:latin typeface="Times New Roman" pitchFamily="18" charset="0"/>
              <a:cs typeface="Times New Roman" pitchFamily="18" charset="0"/>
            </a:endParaRPr>
          </a:p>
          <a:p>
            <a:r>
              <a:rPr lang="en-US" altLang="en-GB" sz="2200" dirty="0" smtClean="0">
                <a:latin typeface="Times New Roman" pitchFamily="18" charset="0"/>
                <a:cs typeface="Times New Roman" pitchFamily="18" charset="0"/>
              </a:rPr>
              <a:t>Local-Area Networks(LAN</a:t>
            </a:r>
            <a:r>
              <a:rPr lang="en-US" altLang="en-GB" sz="2200" dirty="0">
                <a:latin typeface="Times New Roman" pitchFamily="18" charset="0"/>
                <a:cs typeface="Times New Roman" pitchFamily="18" charset="0"/>
              </a:rPr>
              <a:t>)-less than 2 Miles </a:t>
            </a:r>
            <a:endParaRPr lang="en-US" altLang="en-GB" sz="2200" dirty="0" smtClean="0">
              <a:latin typeface="Times New Roman" pitchFamily="18" charset="0"/>
              <a:cs typeface="Times New Roman" pitchFamily="18" charset="0"/>
            </a:endParaRPr>
          </a:p>
          <a:p>
            <a:pPr>
              <a:buNone/>
            </a:pPr>
            <a:endParaRPr lang="en-US" altLang="en-GB" sz="2200" dirty="0">
              <a:latin typeface="Times New Roman" pitchFamily="18" charset="0"/>
              <a:cs typeface="Times New Roman" pitchFamily="18" charset="0"/>
            </a:endParaRPr>
          </a:p>
          <a:p>
            <a:r>
              <a:rPr lang="en-US" altLang="en-GB" sz="2200" dirty="0" smtClean="0">
                <a:latin typeface="Times New Roman" pitchFamily="18" charset="0"/>
                <a:cs typeface="Times New Roman" pitchFamily="18" charset="0"/>
              </a:rPr>
              <a:t>Metropolitan Area Networks(MAN</a:t>
            </a:r>
            <a:r>
              <a:rPr lang="en-US" altLang="en-GB" sz="2200" dirty="0">
                <a:latin typeface="Times New Roman" pitchFamily="18" charset="0"/>
                <a:cs typeface="Times New Roman" pitchFamily="18" charset="0"/>
              </a:rPr>
              <a:t>) - less than 10 </a:t>
            </a:r>
            <a:r>
              <a:rPr lang="en-US" altLang="en-GB" sz="2200" dirty="0" smtClean="0">
                <a:latin typeface="Times New Roman" pitchFamily="18" charset="0"/>
                <a:cs typeface="Times New Roman" pitchFamily="18" charset="0"/>
              </a:rPr>
              <a:t>miles</a:t>
            </a:r>
          </a:p>
          <a:p>
            <a:pPr>
              <a:buNone/>
            </a:pPr>
            <a:endParaRPr lang="en-US" altLang="en-GB" sz="2200" dirty="0">
              <a:latin typeface="Times New Roman" pitchFamily="18" charset="0"/>
              <a:cs typeface="Times New Roman" pitchFamily="18" charset="0"/>
            </a:endParaRPr>
          </a:p>
          <a:p>
            <a:r>
              <a:rPr lang="en-US" altLang="en-GB" sz="2200" dirty="0" smtClean="0">
                <a:latin typeface="Times New Roman" pitchFamily="18" charset="0"/>
                <a:cs typeface="Times New Roman" pitchFamily="18" charset="0"/>
              </a:rPr>
              <a:t>Wide-Area Networks(WAN</a:t>
            </a:r>
            <a:r>
              <a:rPr lang="en-US" altLang="en-GB" sz="2200" dirty="0">
                <a:latin typeface="Times New Roman" pitchFamily="18" charset="0"/>
                <a:cs typeface="Times New Roman" pitchFamily="18" charset="0"/>
              </a:rPr>
              <a:t>) - world wide</a:t>
            </a:r>
          </a:p>
          <a:p>
            <a:endParaRPr lang="en-US" dirty="0"/>
          </a:p>
        </p:txBody>
      </p:sp>
      <p:sp>
        <p:nvSpPr>
          <p:cNvPr id="1048747" name="Date Placeholder 1048746"/>
          <p:cNvSpPr>
            <a:spLocks noGrp="1"/>
          </p:cNvSpPr>
          <p:nvPr>
            <p:ph type="dt" sz="half" idx="10"/>
          </p:nvPr>
        </p:nvSpPr>
        <p:spPr/>
        <p:txBody>
          <a:bodyPr/>
          <a:lstStyle/>
          <a:p>
            <a:fld id="{533AF6C2-A207-4E72-B7D4-D0BDA18D2192}" type="datetime3">
              <a:rPr lang="en-US" altLang="zh-CN" smtClean="0"/>
              <a:pPr/>
              <a:t>7 December 2018</a:t>
            </a:fld>
            <a:endParaRPr lang="zh-CN" altLang="en-US"/>
          </a:p>
        </p:txBody>
      </p:sp>
      <p:sp>
        <p:nvSpPr>
          <p:cNvPr id="1048748" name="Slide Number Placeholder 1048747"/>
          <p:cNvSpPr>
            <a:spLocks noGrp="1"/>
          </p:cNvSpPr>
          <p:nvPr>
            <p:ph type="sldNum" sz="quarter" idx="12"/>
          </p:nvPr>
        </p:nvSpPr>
        <p:spPr/>
        <p:txBody>
          <a:bodyPr/>
          <a:lstStyle/>
          <a:p>
            <a:fld id="{D5B52ADC-5BFA-4FBD-BEE2-16096B7F4166}" type="slidenum">
              <a:rPr lang="zh-CN" altLang="en-US" smtClean="0"/>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Title 1048748"/>
          <p:cNvSpPr>
            <a:spLocks noGrp="1"/>
          </p:cNvSpPr>
          <p:nvPr>
            <p:ph type="title"/>
          </p:nvPr>
        </p:nvSpPr>
        <p:spPr>
          <a:xfrm>
            <a:off x="628650" y="274509"/>
            <a:ext cx="7886700" cy="557512"/>
          </a:xfrm>
        </p:spPr>
        <p:txBody>
          <a:bodyPr>
            <a:normAutofit/>
          </a:bodyPr>
          <a:lstStyle/>
          <a:p>
            <a:pPr algn="ctr"/>
            <a:r>
              <a:rPr lang="en-US" altLang="en-GB" sz="2200" b="1" u="sng" dirty="0" smtClean="0">
                <a:latin typeface="Times New Roman" pitchFamily="18" charset="0"/>
                <a:cs typeface="Times New Roman" pitchFamily="18" charset="0"/>
              </a:rPr>
              <a:t>Local-Area Network  (LAN)</a:t>
            </a:r>
          </a:p>
        </p:txBody>
      </p:sp>
      <p:sp>
        <p:nvSpPr>
          <p:cNvPr id="1048750" name="Content Placeholder 1048749"/>
          <p:cNvSpPr>
            <a:spLocks noGrp="1"/>
          </p:cNvSpPr>
          <p:nvPr>
            <p:ph idx="1"/>
          </p:nvPr>
        </p:nvSpPr>
        <p:spPr>
          <a:xfrm>
            <a:off x="628650" y="1150109"/>
            <a:ext cx="7886700" cy="5193026"/>
          </a:xfrm>
        </p:spPr>
        <p:txBody>
          <a:bodyPr>
            <a:normAutofit fontScale="96786"/>
          </a:bodyPr>
          <a:lstStyle/>
          <a:p>
            <a:pPr algn="just"/>
            <a:r>
              <a:rPr lang="en-US" altLang="en-GB" sz="2200" dirty="0">
                <a:latin typeface="Times New Roman" pitchFamily="18" charset="0"/>
                <a:cs typeface="Times New Roman" pitchFamily="18" charset="0"/>
              </a:rPr>
              <a:t>It is usually privately owned and links the devices in a single office, building, or </a:t>
            </a:r>
            <a:r>
              <a:rPr lang="en-US" altLang="en-GB" sz="2200" dirty="0" smtClean="0">
                <a:latin typeface="Times New Roman" pitchFamily="18" charset="0"/>
                <a:cs typeface="Times New Roman" pitchFamily="18" charset="0"/>
              </a:rPr>
              <a:t>campus.</a:t>
            </a:r>
            <a:endParaRPr lang="en-US" altLang="en-GB" sz="2200" dirty="0">
              <a:latin typeface="Times New Roman" pitchFamily="18" charset="0"/>
              <a:cs typeface="Times New Roman" pitchFamily="18" charset="0"/>
            </a:endParaRPr>
          </a:p>
          <a:p>
            <a:pPr algn="just"/>
            <a:r>
              <a:rPr lang="en-US" altLang="en-GB" sz="2200" dirty="0">
                <a:latin typeface="Times New Roman" pitchFamily="18" charset="0"/>
                <a:cs typeface="Times New Roman" pitchFamily="18" charset="0"/>
              </a:rPr>
              <a:t> LANs are designed to allow resources to be shared between personal computers or workstations. </a:t>
            </a:r>
          </a:p>
          <a:p>
            <a:pPr algn="just"/>
            <a:r>
              <a:rPr lang="en-US" altLang="en-GB" sz="2200" dirty="0">
                <a:latin typeface="Times New Roman" pitchFamily="18" charset="0"/>
                <a:cs typeface="Times New Roman" pitchFamily="18" charset="0"/>
              </a:rPr>
              <a:t>The resources to be shared can include hardware (e.g., a printer), software(e.g., an application program), or data.</a:t>
            </a:r>
          </a:p>
          <a:p>
            <a:pPr algn="just"/>
            <a:r>
              <a:rPr lang="en-US" altLang="en-GB" sz="2200" dirty="0">
                <a:latin typeface="Times New Roman" pitchFamily="18" charset="0"/>
                <a:cs typeface="Times New Roman" pitchFamily="18" charset="0"/>
              </a:rPr>
              <a:t>In addition to size, LANs are distinguished from other types of networks by their transmission media and </a:t>
            </a:r>
            <a:r>
              <a:rPr lang="en-US" altLang="en-GB" sz="2200" dirty="0" smtClean="0">
                <a:latin typeface="Times New Roman" pitchFamily="18" charset="0"/>
                <a:cs typeface="Times New Roman" pitchFamily="18" charset="0"/>
              </a:rPr>
              <a:t>topology(bus</a:t>
            </a:r>
            <a:r>
              <a:rPr lang="en-US" altLang="en-GB" sz="2200" dirty="0">
                <a:latin typeface="Times New Roman" pitchFamily="18" charset="0"/>
                <a:cs typeface="Times New Roman" pitchFamily="18" charset="0"/>
              </a:rPr>
              <a:t>, ring, and star.)</a:t>
            </a:r>
          </a:p>
          <a:p>
            <a:pPr algn="just">
              <a:buNone/>
            </a:pPr>
            <a:r>
              <a:rPr lang="en-US" altLang="en-GB" sz="2200" dirty="0">
                <a:latin typeface="Times New Roman" pitchFamily="18" charset="0"/>
                <a:cs typeface="Times New Roman" pitchFamily="18" charset="0"/>
              </a:rPr>
              <a:t> </a:t>
            </a:r>
          </a:p>
        </p:txBody>
      </p:sp>
      <p:sp>
        <p:nvSpPr>
          <p:cNvPr id="1048751" name="Date Placeholder 1048750"/>
          <p:cNvSpPr>
            <a:spLocks noGrp="1"/>
          </p:cNvSpPr>
          <p:nvPr>
            <p:ph type="dt" sz="half" idx="10"/>
          </p:nvPr>
        </p:nvSpPr>
        <p:spPr/>
        <p:txBody>
          <a:bodyPr/>
          <a:lstStyle/>
          <a:p>
            <a:fld id="{CADFE467-1D99-488E-825D-2DABE02CDF4B}" type="datetime3">
              <a:rPr lang="en-US" altLang="zh-CN" smtClean="0"/>
              <a:pPr/>
              <a:t>7 December 2018</a:t>
            </a:fld>
            <a:endParaRPr lang="zh-CN" altLang="en-US"/>
          </a:p>
        </p:txBody>
      </p:sp>
      <p:sp>
        <p:nvSpPr>
          <p:cNvPr id="1048752" name="Slide Number Placeholder 1048751"/>
          <p:cNvSpPr>
            <a:spLocks noGrp="1"/>
          </p:cNvSpPr>
          <p:nvPr>
            <p:ph type="sldNum" sz="quarter" idx="12"/>
          </p:nvPr>
        </p:nvSpPr>
        <p:spPr/>
        <p:txBody>
          <a:bodyPr/>
          <a:lstStyle/>
          <a:p>
            <a:fld id="{D5B52ADC-5BFA-4FBD-BEE2-16096B7F4166}" type="slidenum">
              <a:rPr lang="zh-CN" altLang="en-US" smtClean="0"/>
              <a:pPr/>
              <a:t>28</a:t>
            </a:fld>
            <a:endParaRPr lang="zh-CN" altLang="en-US"/>
          </a:p>
        </p:txBody>
      </p:sp>
      <p:pic>
        <p:nvPicPr>
          <p:cNvPr id="6" name="Picture 3"/>
          <p:cNvPicPr>
            <a:picLocks noChangeAspect="1" noChangeArrowheads="1"/>
          </p:cNvPicPr>
          <p:nvPr/>
        </p:nvPicPr>
        <p:blipFill>
          <a:blip r:embed="rId2"/>
          <a:srcRect/>
          <a:stretch>
            <a:fillRect/>
          </a:stretch>
        </p:blipFill>
        <p:spPr bwMode="auto">
          <a:xfrm>
            <a:off x="1944129" y="3987112"/>
            <a:ext cx="3700737" cy="21830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Title 1048756"/>
          <p:cNvSpPr>
            <a:spLocks noGrp="1"/>
          </p:cNvSpPr>
          <p:nvPr>
            <p:ph type="title"/>
          </p:nvPr>
        </p:nvSpPr>
        <p:spPr>
          <a:xfrm>
            <a:off x="628650" y="233318"/>
            <a:ext cx="7886700" cy="483371"/>
          </a:xfrm>
        </p:spPr>
        <p:txBody>
          <a:bodyPr>
            <a:normAutofit/>
          </a:bodyPr>
          <a:lstStyle/>
          <a:p>
            <a:pPr algn="ctr"/>
            <a:r>
              <a:rPr lang="en-US" altLang="en-GB" sz="2200" b="1" u="sng" dirty="0" smtClean="0">
                <a:latin typeface="Times New Roman" pitchFamily="18" charset="0"/>
                <a:cs typeface="Times New Roman" pitchFamily="18" charset="0"/>
              </a:rPr>
              <a:t>Metropolitan Area Network   (MAN)</a:t>
            </a:r>
            <a:endParaRPr lang="en-US" altLang="en-GB" sz="2200" b="1" u="sng" dirty="0">
              <a:latin typeface="Times New Roman" pitchFamily="18" charset="0"/>
              <a:cs typeface="Times New Roman" pitchFamily="18" charset="0"/>
            </a:endParaRPr>
          </a:p>
        </p:txBody>
      </p:sp>
      <p:sp>
        <p:nvSpPr>
          <p:cNvPr id="1048758" name="Content Placeholder 1048757"/>
          <p:cNvSpPr>
            <a:spLocks noGrp="1"/>
          </p:cNvSpPr>
          <p:nvPr>
            <p:ph idx="1"/>
          </p:nvPr>
        </p:nvSpPr>
        <p:spPr>
          <a:xfrm>
            <a:off x="628650" y="993586"/>
            <a:ext cx="7886700" cy="5407213"/>
          </a:xfrm>
        </p:spPr>
        <p:txBody>
          <a:bodyPr>
            <a:normAutofit/>
          </a:bodyPr>
          <a:lstStyle/>
          <a:p>
            <a:r>
              <a:rPr lang="en-US" altLang="en-GB" sz="2100" dirty="0">
                <a:latin typeface="Times New Roman" pitchFamily="18" charset="0"/>
                <a:cs typeface="Times New Roman" pitchFamily="18" charset="0"/>
              </a:rPr>
              <a:t>A </a:t>
            </a:r>
            <a:r>
              <a:rPr lang="en-US" altLang="en-GB" sz="2100" dirty="0" smtClean="0">
                <a:latin typeface="Times New Roman" pitchFamily="18" charset="0"/>
                <a:cs typeface="Times New Roman" pitchFamily="18" charset="0"/>
              </a:rPr>
              <a:t>Metropolitan Area Network </a:t>
            </a:r>
            <a:r>
              <a:rPr lang="en-US" altLang="en-GB" sz="2100" dirty="0">
                <a:latin typeface="Times New Roman" pitchFamily="18" charset="0"/>
                <a:cs typeface="Times New Roman" pitchFamily="18" charset="0"/>
              </a:rPr>
              <a:t>(MAN) is a network with a size between a LAN and a WAN. </a:t>
            </a:r>
          </a:p>
          <a:p>
            <a:r>
              <a:rPr lang="en-US" altLang="en-GB" sz="2100" dirty="0">
                <a:latin typeface="Times New Roman" pitchFamily="18" charset="0"/>
                <a:cs typeface="Times New Roman" pitchFamily="18" charset="0"/>
              </a:rPr>
              <a:t>It normally covers the area inside a town or a city.</a:t>
            </a:r>
          </a:p>
          <a:p>
            <a:r>
              <a:rPr lang="en-US" altLang="en-GB" sz="2100" dirty="0">
                <a:latin typeface="Times New Roman" pitchFamily="18" charset="0"/>
                <a:cs typeface="Times New Roman" pitchFamily="18" charset="0"/>
              </a:rPr>
              <a:t> It is designed for customers who need a high-speed connectivity, normally to the Internet, and have endpoints spread over a city or part of city.</a:t>
            </a:r>
          </a:p>
          <a:p>
            <a:r>
              <a:rPr lang="en-US" altLang="en-GB" sz="2100" dirty="0" smtClean="0">
                <a:latin typeface="Times New Roman" pitchFamily="18" charset="0"/>
                <a:cs typeface="Times New Roman" pitchFamily="18" charset="0"/>
              </a:rPr>
              <a:t>Example-Cable </a:t>
            </a:r>
            <a:r>
              <a:rPr lang="en-US" altLang="en-GB" sz="2100" dirty="0">
                <a:latin typeface="Times New Roman" pitchFamily="18" charset="0"/>
                <a:cs typeface="Times New Roman" pitchFamily="18" charset="0"/>
              </a:rPr>
              <a:t>TV network   </a:t>
            </a:r>
          </a:p>
        </p:txBody>
      </p:sp>
      <p:sp>
        <p:nvSpPr>
          <p:cNvPr id="1048759" name="Date Placeholder 1048758"/>
          <p:cNvSpPr>
            <a:spLocks noGrp="1"/>
          </p:cNvSpPr>
          <p:nvPr>
            <p:ph type="dt" sz="half" idx="10"/>
          </p:nvPr>
        </p:nvSpPr>
        <p:spPr/>
        <p:txBody>
          <a:bodyPr/>
          <a:lstStyle/>
          <a:p>
            <a:fld id="{44103C2C-FFAB-40E4-B66E-037ED51248AA}" type="datetime3">
              <a:rPr lang="en-US" altLang="zh-CN" smtClean="0"/>
              <a:pPr/>
              <a:t>7 December 2018</a:t>
            </a:fld>
            <a:endParaRPr lang="zh-CN" altLang="en-US"/>
          </a:p>
        </p:txBody>
      </p:sp>
      <p:sp>
        <p:nvSpPr>
          <p:cNvPr id="1048760" name="Slide Number Placeholder 1048759"/>
          <p:cNvSpPr>
            <a:spLocks noGrp="1"/>
          </p:cNvSpPr>
          <p:nvPr>
            <p:ph type="sldNum" sz="quarter" idx="12"/>
          </p:nvPr>
        </p:nvSpPr>
        <p:spPr/>
        <p:txBody>
          <a:bodyPr/>
          <a:lstStyle/>
          <a:p>
            <a:fld id="{D5B52ADC-5BFA-4FBD-BEE2-16096B7F4166}" type="slidenum">
              <a:rPr lang="zh-CN" altLang="en-US" smtClean="0"/>
              <a:pPr/>
              <a:t>29</a:t>
            </a:fld>
            <a:endParaRPr lang="zh-CN" altLang="en-US"/>
          </a:p>
        </p:txBody>
      </p:sp>
      <p:pic>
        <p:nvPicPr>
          <p:cNvPr id="6" name="Picture 5"/>
          <p:cNvPicPr>
            <a:picLocks noChangeAspect="1" noChangeArrowheads="1"/>
          </p:cNvPicPr>
          <p:nvPr/>
        </p:nvPicPr>
        <p:blipFill>
          <a:blip r:embed="rId2"/>
          <a:srcRect/>
          <a:stretch>
            <a:fillRect/>
          </a:stretch>
        </p:blipFill>
        <p:spPr bwMode="auto">
          <a:xfrm>
            <a:off x="2207740" y="3586327"/>
            <a:ext cx="3647455" cy="2575575"/>
          </a:xfrm>
          <a:prstGeom prst="rect">
            <a:avLst/>
          </a:prstGeom>
          <a:noFill/>
          <a:ln w="9525">
            <a:noFill/>
            <a:miter lim="800000"/>
            <a:headEnd/>
            <a:tailEnd/>
          </a:ln>
          <a:effectLst>
            <a:outerShdw blurRad="533400" dist="50800" dir="13140000" sx="94000" sy="94000" algn="ctr" rotWithShape="0">
              <a:srgbClr val="000000">
                <a:alpha val="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048648"/>
          <p:cNvSpPr>
            <a:spLocks noGrp="1"/>
          </p:cNvSpPr>
          <p:nvPr>
            <p:ph type="title"/>
          </p:nvPr>
        </p:nvSpPr>
        <p:spPr>
          <a:xfrm>
            <a:off x="628650" y="123568"/>
            <a:ext cx="7886700" cy="502508"/>
          </a:xfrm>
        </p:spPr>
        <p:txBody>
          <a:bodyPr>
            <a:normAutofit/>
          </a:bodyPr>
          <a:lstStyle/>
          <a:p>
            <a:pPr algn="ctr"/>
            <a:r>
              <a:rPr lang="en-US" altLang="en-GB" sz="2800" b="1" u="sng" dirty="0">
                <a:latin typeface="Times New Roman" pitchFamily="18" charset="0"/>
                <a:cs typeface="Times New Roman" pitchFamily="18" charset="0"/>
              </a:rPr>
              <a:t>COMPONENTS</a:t>
            </a:r>
            <a:endParaRPr lang="en-US" sz="2800" b="1" u="sng" dirty="0">
              <a:latin typeface="Times New Roman" pitchFamily="18" charset="0"/>
              <a:cs typeface="Times New Roman" pitchFamily="18" charset="0"/>
            </a:endParaRPr>
          </a:p>
        </p:txBody>
      </p:sp>
      <p:sp>
        <p:nvSpPr>
          <p:cNvPr id="1048600" name="Content Placeholder 1048649"/>
          <p:cNvSpPr>
            <a:spLocks noGrp="1"/>
          </p:cNvSpPr>
          <p:nvPr>
            <p:ph idx="1"/>
          </p:nvPr>
        </p:nvSpPr>
        <p:spPr>
          <a:xfrm>
            <a:off x="336810" y="675503"/>
            <a:ext cx="8470379" cy="5865340"/>
          </a:xfrm>
        </p:spPr>
        <p:txBody>
          <a:bodyPr anchor="t">
            <a:normAutofit fontScale="91667" lnSpcReduction="10000"/>
          </a:bodyPr>
          <a:lstStyle/>
          <a:p>
            <a:pPr algn="just"/>
            <a:r>
              <a:rPr lang="en-US" dirty="0"/>
              <a:t> </a:t>
            </a:r>
            <a:r>
              <a:rPr lang="en-US" sz="2400" dirty="0" smtClean="0">
                <a:latin typeface="Times New Roman" pitchFamily="18" charset="0"/>
                <a:cs typeface="Times New Roman" pitchFamily="18" charset="0"/>
              </a:rPr>
              <a:t>Message: The </a:t>
            </a:r>
            <a:r>
              <a:rPr lang="en-US" sz="2400" dirty="0">
                <a:latin typeface="Times New Roman" pitchFamily="18" charset="0"/>
                <a:cs typeface="Times New Roman" pitchFamily="18" charset="0"/>
              </a:rPr>
              <a:t>message is the information (data) to be communicated. </a:t>
            </a:r>
            <a:r>
              <a:rPr lang="en-US" sz="2400" dirty="0" smtClean="0">
                <a:latin typeface="Times New Roman" pitchFamily="18" charset="0"/>
                <a:cs typeface="Times New Roman" pitchFamily="18" charset="0"/>
              </a:rPr>
              <a:t>Popular forms </a:t>
            </a:r>
            <a:r>
              <a:rPr lang="en-US" sz="2400" dirty="0">
                <a:latin typeface="Times New Roman" pitchFamily="18" charset="0"/>
                <a:cs typeface="Times New Roman" pitchFamily="18" charset="0"/>
              </a:rPr>
              <a:t>of information include text, numbers, pictures, audio, and video.</a:t>
            </a:r>
          </a:p>
          <a:p>
            <a:pPr algn="just"/>
            <a:r>
              <a:rPr lang="en-US" sz="2400" dirty="0" smtClean="0">
                <a:latin typeface="Times New Roman" pitchFamily="18" charset="0"/>
                <a:cs typeface="Times New Roman" pitchFamily="18" charset="0"/>
              </a:rPr>
              <a:t>Sender:  </a:t>
            </a:r>
            <a:r>
              <a:rPr lang="en-US" sz="2400" dirty="0">
                <a:latin typeface="Times New Roman" pitchFamily="18" charset="0"/>
                <a:cs typeface="Times New Roman" pitchFamily="18" charset="0"/>
              </a:rPr>
              <a:t>The sender is the device that sends the data message. It can be a computer, workstation, telephone handset, video camera, and so on.</a:t>
            </a:r>
          </a:p>
          <a:p>
            <a:pPr algn="just"/>
            <a:r>
              <a:rPr lang="en-US" sz="2400" dirty="0" smtClean="0">
                <a:latin typeface="Times New Roman" pitchFamily="18" charset="0"/>
                <a:cs typeface="Times New Roman" pitchFamily="18" charset="0"/>
              </a:rPr>
              <a:t>Receiver: The </a:t>
            </a:r>
            <a:r>
              <a:rPr lang="en-US" sz="2400" dirty="0">
                <a:latin typeface="Times New Roman" pitchFamily="18" charset="0"/>
                <a:cs typeface="Times New Roman" pitchFamily="18" charset="0"/>
              </a:rPr>
              <a:t>receiver is the device that receives the message. It can be a computer, workstation, telephone handset, television, and so on.</a:t>
            </a:r>
          </a:p>
          <a:p>
            <a:pPr algn="just"/>
            <a:r>
              <a:rPr lang="en-US" sz="2400" dirty="0">
                <a:latin typeface="Times New Roman" pitchFamily="18" charset="0"/>
                <a:cs typeface="Times New Roman" pitchFamily="18" charset="0"/>
              </a:rPr>
              <a:t> Transmission </a:t>
            </a:r>
            <a:r>
              <a:rPr lang="en-US" sz="2400" dirty="0" smtClean="0">
                <a:latin typeface="Times New Roman" pitchFamily="18" charset="0"/>
                <a:cs typeface="Times New Roman" pitchFamily="18" charset="0"/>
              </a:rPr>
              <a:t>medium:  </a:t>
            </a:r>
            <a:r>
              <a:rPr lang="en-US" sz="2400" dirty="0">
                <a:latin typeface="Times New Roman" pitchFamily="18" charset="0"/>
                <a:cs typeface="Times New Roman" pitchFamily="18" charset="0"/>
              </a:rPr>
              <a:t>The transmission medium is the physical path by </a:t>
            </a:r>
            <a:r>
              <a:rPr lang="en-US" sz="2400" dirty="0" smtClean="0">
                <a:latin typeface="Times New Roman" pitchFamily="18" charset="0"/>
                <a:cs typeface="Times New Roman" pitchFamily="18" charset="0"/>
              </a:rPr>
              <a:t>which a </a:t>
            </a:r>
            <a:r>
              <a:rPr lang="en-US" sz="2400" dirty="0">
                <a:latin typeface="Times New Roman" pitchFamily="18" charset="0"/>
                <a:cs typeface="Times New Roman" pitchFamily="18" charset="0"/>
              </a:rPr>
              <a:t>message travels</a:t>
            </a:r>
            <a:r>
              <a:rPr lang="en-US" altLang="en-GB" sz="2400" dirty="0">
                <a:latin typeface="Times New Roman" pitchFamily="18" charset="0"/>
                <a:cs typeface="Times New Roman" pitchFamily="18" charset="0"/>
              </a:rPr>
              <a:t> </a:t>
            </a:r>
            <a:r>
              <a:rPr lang="en-US" sz="2400" dirty="0">
                <a:latin typeface="Times New Roman" pitchFamily="18" charset="0"/>
                <a:cs typeface="Times New Roman" pitchFamily="18" charset="0"/>
              </a:rPr>
              <a:t>from sender to receiver. Some examples of transmission </a:t>
            </a:r>
            <a:r>
              <a:rPr lang="en-US" sz="2400" dirty="0" smtClean="0">
                <a:latin typeface="Times New Roman" pitchFamily="18" charset="0"/>
                <a:cs typeface="Times New Roman" pitchFamily="18" charset="0"/>
              </a:rPr>
              <a:t>media include </a:t>
            </a:r>
            <a:r>
              <a:rPr lang="en-US" sz="2400" dirty="0">
                <a:latin typeface="Times New Roman" pitchFamily="18" charset="0"/>
                <a:cs typeface="Times New Roman" pitchFamily="18" charset="0"/>
              </a:rPr>
              <a:t>twisted-pair wire, coaxial cable, fiber-optic cable, and radio waves</a:t>
            </a:r>
            <a:r>
              <a:rPr lang="en-US" sz="2400" dirty="0" smtClean="0">
                <a:latin typeface="Times New Roman" pitchFamily="18" charset="0"/>
                <a:cs typeface="Times New Roman" pitchFamily="18" charset="0"/>
              </a:rPr>
              <a:t>.</a:t>
            </a:r>
          </a:p>
          <a:p>
            <a:pPr algn="just"/>
            <a:r>
              <a:rPr lang="en-US" sz="2400" dirty="0" smtClean="0">
                <a:solidFill>
                  <a:srgbClr val="000000"/>
                </a:solidFill>
                <a:latin typeface="Times New Roman" pitchFamily="18" charset="0"/>
                <a:cs typeface="Times New Roman" pitchFamily="18" charset="0"/>
              </a:rPr>
              <a:t>Protocol: A protocol is a set of rules that govern data communications. It represents an agreement</a:t>
            </a:r>
            <a:r>
              <a:rPr lang="en-US" altLang="en-GB" sz="2400" dirty="0" smtClean="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between the communicating devices. Without a</a:t>
            </a:r>
            <a:r>
              <a:rPr lang="en-US" altLang="en-GB" sz="2400" dirty="0" smtClean="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protocol, two devices may be connected but not communicating</a:t>
            </a:r>
            <a:r>
              <a:rPr lang="en-US" altLang="en-GB" sz="2400" dirty="0" smtClean="0">
                <a:solidFill>
                  <a:srgbClr val="000000"/>
                </a:solidFill>
                <a:latin typeface="Times New Roman" pitchFamily="18" charset="0"/>
                <a:cs typeface="Times New Roman" pitchFamily="18" charset="0"/>
              </a:rPr>
              <a:t>.</a:t>
            </a:r>
            <a:endParaRPr lang="en-US" sz="2400" dirty="0" smtClean="0">
              <a:solidFill>
                <a:srgbClr val="000000"/>
              </a:solidFill>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1048601" name="Date Placeholder 3"/>
          <p:cNvSpPr>
            <a:spLocks noGrp="1"/>
          </p:cNvSpPr>
          <p:nvPr>
            <p:ph type="dt" sz="half" idx="10"/>
          </p:nvPr>
        </p:nvSpPr>
        <p:spPr/>
        <p:txBody>
          <a:bodyPr/>
          <a:lstStyle/>
          <a:p>
            <a:fld id="{8EB2731A-1120-4005-BA6F-6592D5A0A591}" type="datetime3">
              <a:rPr lang="en-US" altLang="zh-CN" smtClean="0"/>
              <a:pPr/>
              <a:t>7 December 2018</a:t>
            </a:fld>
            <a:endParaRPr lang="zh-CN" altLang="en-US"/>
          </a:p>
        </p:txBody>
      </p:sp>
      <p:sp>
        <p:nvSpPr>
          <p:cNvPr id="1048602" name="Slide Number Placeholder 4"/>
          <p:cNvSpPr>
            <a:spLocks noGrp="1"/>
          </p:cNvSpPr>
          <p:nvPr>
            <p:ph type="sldNum" sz="quarter" idx="12"/>
          </p:nvPr>
        </p:nvSpPr>
        <p:spPr/>
        <p:txBody>
          <a:bodyPr/>
          <a:lstStyle/>
          <a:p>
            <a:fld id="{D5B52ADC-5BFA-4FBD-BEE2-16096B7F4166}"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Title 1048752"/>
          <p:cNvSpPr>
            <a:spLocks noGrp="1"/>
          </p:cNvSpPr>
          <p:nvPr>
            <p:ph type="title"/>
          </p:nvPr>
        </p:nvSpPr>
        <p:spPr>
          <a:xfrm>
            <a:off x="628650" y="216842"/>
            <a:ext cx="7886700" cy="483371"/>
          </a:xfrm>
        </p:spPr>
        <p:txBody>
          <a:bodyPr>
            <a:normAutofit/>
          </a:bodyPr>
          <a:lstStyle/>
          <a:p>
            <a:pPr algn="ctr"/>
            <a:r>
              <a:rPr lang="en-US" altLang="en-GB" sz="2200" b="1" u="sng" dirty="0" smtClean="0">
                <a:latin typeface="Times New Roman" pitchFamily="18" charset="0"/>
                <a:cs typeface="Times New Roman" pitchFamily="18" charset="0"/>
              </a:rPr>
              <a:t>Wide-Area Networks(WAN)</a:t>
            </a:r>
            <a:endParaRPr lang="en-US" altLang="en-GB" sz="2200" b="1" u="sng" dirty="0">
              <a:latin typeface="Times New Roman" pitchFamily="18" charset="0"/>
              <a:cs typeface="Times New Roman" pitchFamily="18" charset="0"/>
            </a:endParaRPr>
          </a:p>
        </p:txBody>
      </p:sp>
      <p:sp>
        <p:nvSpPr>
          <p:cNvPr id="1048754" name="Content Placeholder 1048753"/>
          <p:cNvSpPr>
            <a:spLocks noGrp="1"/>
          </p:cNvSpPr>
          <p:nvPr>
            <p:ph idx="1"/>
          </p:nvPr>
        </p:nvSpPr>
        <p:spPr>
          <a:xfrm>
            <a:off x="628650" y="985349"/>
            <a:ext cx="7886700" cy="4351338"/>
          </a:xfrm>
        </p:spPr>
        <p:txBody>
          <a:bodyPr/>
          <a:lstStyle/>
          <a:p>
            <a:pPr algn="just"/>
            <a:r>
              <a:rPr lang="en-US" altLang="en-GB" sz="2100" dirty="0" smtClean="0">
                <a:latin typeface="Times New Roman" pitchFamily="18" charset="0"/>
                <a:cs typeface="Times New Roman" pitchFamily="18" charset="0"/>
              </a:rPr>
              <a:t>Provides </a:t>
            </a:r>
            <a:r>
              <a:rPr lang="en-US" altLang="en-GB" sz="2100" dirty="0">
                <a:latin typeface="Times New Roman" pitchFamily="18" charset="0"/>
                <a:cs typeface="Times New Roman" pitchFamily="18" charset="0"/>
              </a:rPr>
              <a:t>long-distance transmission of data, image, audio, and video information over large geographic areas </a:t>
            </a:r>
          </a:p>
          <a:p>
            <a:pPr algn="just"/>
            <a:r>
              <a:rPr lang="en-US" altLang="en-GB" sz="2100" dirty="0">
                <a:latin typeface="Times New Roman" pitchFamily="18" charset="0"/>
                <a:cs typeface="Times New Roman" pitchFamily="18" charset="0"/>
              </a:rPr>
              <a:t>Example- </a:t>
            </a:r>
            <a:r>
              <a:rPr lang="en-US" altLang="en-GB" sz="2100" dirty="0" smtClean="0">
                <a:latin typeface="Times New Roman" pitchFamily="18" charset="0"/>
                <a:cs typeface="Times New Roman" pitchFamily="18" charset="0"/>
              </a:rPr>
              <a:t>Asynchronous Transfer Mode </a:t>
            </a:r>
            <a:r>
              <a:rPr lang="en-US" altLang="en-GB" sz="2100" dirty="0">
                <a:latin typeface="Times New Roman" pitchFamily="18" charset="0"/>
                <a:cs typeface="Times New Roman" pitchFamily="18" charset="0"/>
              </a:rPr>
              <a:t>(ATM) network, that may comprise a country, a continent, or even the whole world</a:t>
            </a:r>
          </a:p>
          <a:p>
            <a:pPr>
              <a:buNone/>
            </a:pPr>
            <a:endParaRPr lang="en-US" dirty="0"/>
          </a:p>
        </p:txBody>
      </p:sp>
      <p:sp>
        <p:nvSpPr>
          <p:cNvPr id="1048755" name="Date Placeholder 1048754"/>
          <p:cNvSpPr>
            <a:spLocks noGrp="1"/>
          </p:cNvSpPr>
          <p:nvPr>
            <p:ph type="dt" sz="half" idx="10"/>
          </p:nvPr>
        </p:nvSpPr>
        <p:spPr/>
        <p:txBody>
          <a:bodyPr/>
          <a:lstStyle/>
          <a:p>
            <a:fld id="{77DA1677-6B98-430A-ADF5-95770A577650}" type="datetime3">
              <a:rPr lang="en-US" altLang="zh-CN" smtClean="0"/>
              <a:pPr/>
              <a:t>7 December 2018</a:t>
            </a:fld>
            <a:endParaRPr lang="zh-CN" altLang="en-US"/>
          </a:p>
        </p:txBody>
      </p:sp>
      <p:sp>
        <p:nvSpPr>
          <p:cNvPr id="1048756" name="Slide Number Placeholder 1048755"/>
          <p:cNvSpPr>
            <a:spLocks noGrp="1"/>
          </p:cNvSpPr>
          <p:nvPr>
            <p:ph type="sldNum" sz="quarter" idx="12"/>
          </p:nvPr>
        </p:nvSpPr>
        <p:spPr/>
        <p:txBody>
          <a:bodyPr/>
          <a:lstStyle/>
          <a:p>
            <a:fld id="{D5B52ADC-5BFA-4FBD-BEE2-16096B7F4166}"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83371"/>
          </a:xfrm>
        </p:spPr>
        <p:txBody>
          <a:bodyPr>
            <a:noAutofit/>
          </a:bodyPr>
          <a:lstStyle/>
          <a:p>
            <a:pPr algn="ctr"/>
            <a:r>
              <a:rPr lang="en-US" altLang="en-GB" sz="2200" b="1" u="sng" dirty="0" smtClean="0">
                <a:latin typeface="Times New Roman" pitchFamily="18" charset="0"/>
                <a:cs typeface="Times New Roman" pitchFamily="18" charset="0"/>
              </a:rPr>
              <a:t>PROTOCOL </a:t>
            </a:r>
            <a:br>
              <a:rPr lang="en-US" altLang="en-GB" sz="2200" b="1" u="sng" dirty="0" smtClean="0">
                <a:latin typeface="Times New Roman" pitchFamily="18" charset="0"/>
                <a:cs typeface="Times New Roman" pitchFamily="18" charset="0"/>
              </a:rPr>
            </a:br>
            <a:endParaRPr lang="en-US" altLang="en-GB" sz="2200" b="1" u="sng"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628650" y="675503"/>
            <a:ext cx="7886700" cy="5659394"/>
          </a:xfrm>
        </p:spPr>
        <p:txBody>
          <a:bodyPr>
            <a:normAutofit fontScale="32500" lnSpcReduction="20000"/>
          </a:bodyPr>
          <a:lstStyle/>
          <a:p>
            <a:pPr algn="just">
              <a:lnSpc>
                <a:spcPct val="110000"/>
              </a:lnSpc>
            </a:pPr>
            <a:r>
              <a:rPr lang="en-US" altLang="en-GB" sz="7400" dirty="0" smtClean="0">
                <a:latin typeface="Times New Roman" pitchFamily="18" charset="0"/>
                <a:cs typeface="Times New Roman" pitchFamily="18" charset="0"/>
              </a:rPr>
              <a:t>A set of rules that governs data communication.</a:t>
            </a:r>
          </a:p>
          <a:p>
            <a:pPr algn="just">
              <a:lnSpc>
                <a:spcPct val="110000"/>
              </a:lnSpc>
            </a:pPr>
            <a:r>
              <a:rPr lang="en-US" altLang="en-GB" sz="7400" dirty="0" smtClean="0">
                <a:latin typeface="Times New Roman" pitchFamily="18" charset="0"/>
                <a:cs typeface="Times New Roman" pitchFamily="18" charset="0"/>
              </a:rPr>
              <a:t>A protocol defines what is communicated, how it is communicated, and when it is communicated. </a:t>
            </a:r>
          </a:p>
          <a:p>
            <a:pPr algn="just">
              <a:lnSpc>
                <a:spcPct val="110000"/>
              </a:lnSpc>
            </a:pPr>
            <a:endParaRPr lang="en-US" altLang="en-GB" sz="7400" dirty="0" smtClean="0">
              <a:latin typeface="Times New Roman" pitchFamily="18" charset="0"/>
              <a:cs typeface="Times New Roman" pitchFamily="18" charset="0"/>
            </a:endParaRPr>
          </a:p>
          <a:p>
            <a:pPr algn="just">
              <a:lnSpc>
                <a:spcPct val="110000"/>
              </a:lnSpc>
              <a:buNone/>
            </a:pPr>
            <a:r>
              <a:rPr lang="en-US" altLang="en-GB" sz="7400" b="1" dirty="0" smtClean="0">
                <a:latin typeface="Times New Roman" pitchFamily="18" charset="0"/>
                <a:cs typeface="Times New Roman" pitchFamily="18" charset="0"/>
              </a:rPr>
              <a:t>Key elements :</a:t>
            </a:r>
          </a:p>
          <a:p>
            <a:pPr algn="just">
              <a:lnSpc>
                <a:spcPct val="110000"/>
              </a:lnSpc>
            </a:pPr>
            <a:endParaRPr lang="en-US" altLang="en-GB" sz="7400" dirty="0" smtClean="0">
              <a:latin typeface="Times New Roman" pitchFamily="18" charset="0"/>
              <a:cs typeface="Times New Roman" pitchFamily="18" charset="0"/>
            </a:endParaRPr>
          </a:p>
          <a:p>
            <a:pPr algn="just">
              <a:lnSpc>
                <a:spcPct val="110000"/>
              </a:lnSpc>
            </a:pPr>
            <a:r>
              <a:rPr lang="en-US" altLang="en-GB" sz="7400" b="1" dirty="0" smtClean="0">
                <a:latin typeface="Times New Roman" pitchFamily="18" charset="0"/>
                <a:cs typeface="Times New Roman" pitchFamily="18" charset="0"/>
              </a:rPr>
              <a:t>Syntax: </a:t>
            </a:r>
            <a:r>
              <a:rPr lang="en-US" altLang="en-GB" sz="7400" dirty="0" smtClean="0">
                <a:latin typeface="Times New Roman" pitchFamily="18" charset="0"/>
                <a:cs typeface="Times New Roman" pitchFamily="18" charset="0"/>
              </a:rPr>
              <a:t>The term syntax refers to the structure or format of the data, meaning the order in which they are presented. </a:t>
            </a:r>
          </a:p>
          <a:p>
            <a:pPr algn="just">
              <a:lnSpc>
                <a:spcPct val="110000"/>
              </a:lnSpc>
            </a:pPr>
            <a:r>
              <a:rPr lang="en-US" altLang="en-GB" sz="7400" b="1" dirty="0" smtClean="0">
                <a:latin typeface="Times New Roman" pitchFamily="18" charset="0"/>
                <a:cs typeface="Times New Roman" pitchFamily="18" charset="0"/>
              </a:rPr>
              <a:t>Semantics:</a:t>
            </a:r>
            <a:r>
              <a:rPr lang="en-US" altLang="en-GB" sz="7400" dirty="0" smtClean="0">
                <a:latin typeface="Times New Roman" pitchFamily="18" charset="0"/>
                <a:cs typeface="Times New Roman" pitchFamily="18" charset="0"/>
              </a:rPr>
              <a:t> The word semantics refers to the meaning of each section of bits.</a:t>
            </a:r>
          </a:p>
          <a:p>
            <a:pPr algn="just">
              <a:lnSpc>
                <a:spcPct val="110000"/>
              </a:lnSpc>
            </a:pPr>
            <a:r>
              <a:rPr lang="en-US" altLang="en-GB" sz="7400" b="1" dirty="0" smtClean="0">
                <a:latin typeface="Times New Roman" pitchFamily="18" charset="0"/>
                <a:cs typeface="Times New Roman" pitchFamily="18" charset="0"/>
              </a:rPr>
              <a:t>Timing:</a:t>
            </a:r>
            <a:r>
              <a:rPr lang="en-US" altLang="en-GB" sz="7400" dirty="0" smtClean="0">
                <a:latin typeface="Times New Roman" pitchFamily="18" charset="0"/>
                <a:cs typeface="Times New Roman" pitchFamily="18" charset="0"/>
              </a:rPr>
              <a:t> The term timing refers to two characteristics: When data should be sent and how fast they can be sent.</a:t>
            </a:r>
          </a:p>
          <a:p>
            <a:pPr algn="just">
              <a:lnSpc>
                <a:spcPct val="110000"/>
              </a:lnSpc>
            </a:pPr>
            <a:r>
              <a:rPr lang="en-US" dirty="0" smtClean="0"/>
              <a:t/>
            </a:r>
            <a:br>
              <a:rPr lang="en-US" dirty="0" smtClean="0"/>
            </a:br>
            <a:endParaRPr lang="en-US" dirty="0" smtClean="0"/>
          </a:p>
          <a:p>
            <a:pPr>
              <a:buNone/>
            </a:pP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158516EE-BEE8-4D0D-8D96-C28F0468A8EE}"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7135"/>
            <a:ext cx="7886700" cy="593124"/>
          </a:xfrm>
        </p:spPr>
        <p:txBody>
          <a:bodyPr>
            <a:normAutofit/>
          </a:bodyPr>
          <a:lstStyle/>
          <a:p>
            <a:pPr algn="ctr"/>
            <a:r>
              <a:rPr lang="en-US" altLang="en-GB" sz="2200" b="1" u="sng" dirty="0" smtClean="0">
                <a:latin typeface="Times New Roman" pitchFamily="18" charset="0"/>
                <a:cs typeface="Times New Roman" pitchFamily="18" charset="0"/>
              </a:rPr>
              <a:t>STANDARDS</a:t>
            </a:r>
          </a:p>
        </p:txBody>
      </p:sp>
      <p:sp>
        <p:nvSpPr>
          <p:cNvPr id="3" name="Content Placeholder 2"/>
          <p:cNvSpPr>
            <a:spLocks noGrp="1"/>
          </p:cNvSpPr>
          <p:nvPr>
            <p:ph idx="1"/>
          </p:nvPr>
        </p:nvSpPr>
        <p:spPr>
          <a:xfrm>
            <a:off x="628650" y="881449"/>
            <a:ext cx="8103458" cy="5469923"/>
          </a:xfrm>
        </p:spPr>
        <p:txBody>
          <a:bodyPr>
            <a:normAutofit fontScale="77500" lnSpcReduction="20000"/>
          </a:bodyPr>
          <a:lstStyle/>
          <a:p>
            <a:pPr algn="just"/>
            <a:r>
              <a:rPr lang="en-US" altLang="en-GB" sz="2600" dirty="0" smtClean="0">
                <a:latin typeface="Times New Roman" pitchFamily="18" charset="0"/>
                <a:cs typeface="Times New Roman" pitchFamily="18" charset="0"/>
              </a:rPr>
              <a:t>Standards provide guidelines  to manufacturers, vendors, government agencies, and other service providers to ensure the kind of interconnectivity necessary in today's marketplace and in international communications. </a:t>
            </a:r>
          </a:p>
          <a:p>
            <a:pPr>
              <a:buNone/>
            </a:pPr>
            <a:r>
              <a:rPr lang="en-US" altLang="en-GB" sz="2600" dirty="0" smtClean="0">
                <a:latin typeface="Times New Roman" pitchFamily="18" charset="0"/>
                <a:cs typeface="Times New Roman" pitchFamily="18" charset="0"/>
              </a:rPr>
              <a:t/>
            </a:r>
            <a:br>
              <a:rPr lang="en-US" altLang="en-GB" sz="2600" dirty="0" smtClean="0">
                <a:latin typeface="Times New Roman" pitchFamily="18" charset="0"/>
                <a:cs typeface="Times New Roman" pitchFamily="18" charset="0"/>
              </a:rPr>
            </a:br>
            <a:r>
              <a:rPr lang="en-US" altLang="en-GB" sz="2600" b="1" dirty="0" smtClean="0">
                <a:latin typeface="Times New Roman" pitchFamily="18" charset="0"/>
                <a:cs typeface="Times New Roman" pitchFamily="18" charset="0"/>
              </a:rPr>
              <a:t> Standards Organizations:</a:t>
            </a:r>
          </a:p>
          <a:p>
            <a:pPr>
              <a:buNone/>
            </a:pPr>
            <a:r>
              <a:rPr lang="en-US" altLang="en-GB" sz="2600" b="1" dirty="0" smtClean="0">
                <a:latin typeface="Times New Roman" pitchFamily="18" charset="0"/>
                <a:cs typeface="Times New Roman" pitchFamily="18" charset="0"/>
              </a:rPr>
              <a:t> </a:t>
            </a:r>
            <a:r>
              <a:rPr lang="en-US" altLang="en-GB" sz="2600" dirty="0" smtClean="0">
                <a:latin typeface="Times New Roman" pitchFamily="18" charset="0"/>
                <a:cs typeface="Times New Roman" pitchFamily="18" charset="0"/>
              </a:rPr>
              <a:t/>
            </a:r>
            <a:br>
              <a:rPr lang="en-US" altLang="en-GB" sz="2600" dirty="0" smtClean="0">
                <a:latin typeface="Times New Roman" pitchFamily="18" charset="0"/>
                <a:cs typeface="Times New Roman" pitchFamily="18" charset="0"/>
              </a:rPr>
            </a:br>
            <a:r>
              <a:rPr lang="en-US" altLang="en-GB" sz="2600" dirty="0" smtClean="0">
                <a:latin typeface="Times New Roman" pitchFamily="18" charset="0"/>
                <a:cs typeface="Times New Roman" pitchFamily="18" charset="0"/>
              </a:rPr>
              <a:t>Standards are developed through the cooperation of standards creation committees, forums, and government regulatory agencies. </a:t>
            </a:r>
          </a:p>
          <a:p>
            <a:pPr>
              <a:buNone/>
            </a:pPr>
            <a:r>
              <a:rPr lang="en-US" altLang="en-GB" sz="2600" dirty="0" smtClean="0">
                <a:latin typeface="Times New Roman" pitchFamily="18" charset="0"/>
                <a:cs typeface="Times New Roman" pitchFamily="18" charset="0"/>
              </a:rPr>
              <a:t/>
            </a:r>
            <a:br>
              <a:rPr lang="en-US" altLang="en-GB" sz="2600" dirty="0" smtClean="0">
                <a:latin typeface="Times New Roman" pitchFamily="18" charset="0"/>
                <a:cs typeface="Times New Roman" pitchFamily="18" charset="0"/>
              </a:rPr>
            </a:br>
            <a:r>
              <a:rPr lang="en-US" altLang="en-GB" sz="2600" dirty="0" smtClean="0">
                <a:latin typeface="Times New Roman" pitchFamily="18" charset="0"/>
                <a:cs typeface="Times New Roman" pitchFamily="18" charset="0"/>
              </a:rPr>
              <a:t> </a:t>
            </a:r>
            <a:r>
              <a:rPr lang="en-US" altLang="en-GB" sz="2600" b="1" i="1" dirty="0" smtClean="0">
                <a:latin typeface="Times New Roman" pitchFamily="18" charset="0"/>
                <a:cs typeface="Times New Roman" pitchFamily="18" charset="0"/>
              </a:rPr>
              <a:t>International Organization for Standardization (ISO) </a:t>
            </a:r>
          </a:p>
          <a:p>
            <a:pPr>
              <a:buNone/>
            </a:pPr>
            <a:r>
              <a:rPr lang="en-US" altLang="en-GB" sz="2600" dirty="0" smtClean="0">
                <a:latin typeface="Times New Roman" pitchFamily="18" charset="0"/>
                <a:cs typeface="Times New Roman" pitchFamily="18" charset="0"/>
              </a:rPr>
              <a:t/>
            </a:r>
            <a:br>
              <a:rPr lang="en-US" altLang="en-GB" sz="2600" dirty="0" smtClean="0">
                <a:latin typeface="Times New Roman" pitchFamily="18" charset="0"/>
                <a:cs typeface="Times New Roman" pitchFamily="18" charset="0"/>
              </a:rPr>
            </a:br>
            <a:r>
              <a:rPr lang="en-US" altLang="en-GB" sz="2600" dirty="0" smtClean="0">
                <a:latin typeface="Times New Roman" pitchFamily="18" charset="0"/>
                <a:cs typeface="Times New Roman" pitchFamily="18" charset="0"/>
              </a:rPr>
              <a:t> </a:t>
            </a:r>
            <a:r>
              <a:rPr lang="en-US" altLang="en-GB" sz="2600" b="1" i="1" dirty="0" smtClean="0">
                <a:latin typeface="Times New Roman" pitchFamily="18" charset="0"/>
                <a:cs typeface="Times New Roman" pitchFamily="18" charset="0"/>
              </a:rPr>
              <a:t>International Telecommunication Union- Telecommunication Standards Sector (ITU-T) </a:t>
            </a:r>
          </a:p>
          <a:p>
            <a:pPr>
              <a:buNone/>
            </a:pPr>
            <a:r>
              <a:rPr lang="en-US" altLang="en-GB" sz="2600" b="1" i="1" dirty="0" smtClean="0">
                <a:latin typeface="Times New Roman" pitchFamily="18" charset="0"/>
                <a:cs typeface="Times New Roman" pitchFamily="18" charset="0"/>
              </a:rPr>
              <a:t/>
            </a:r>
            <a:br>
              <a:rPr lang="en-US" altLang="en-GB" sz="2600" b="1" i="1" dirty="0" smtClean="0">
                <a:latin typeface="Times New Roman" pitchFamily="18" charset="0"/>
                <a:cs typeface="Times New Roman" pitchFamily="18" charset="0"/>
              </a:rPr>
            </a:br>
            <a:r>
              <a:rPr lang="en-US" altLang="en-GB" sz="2600" b="1" i="1" dirty="0" smtClean="0">
                <a:latin typeface="Times New Roman" pitchFamily="18" charset="0"/>
                <a:cs typeface="Times New Roman" pitchFamily="18" charset="0"/>
              </a:rPr>
              <a:t>American National Standards Institute (ANSI)</a:t>
            </a:r>
          </a:p>
          <a:p>
            <a:pPr>
              <a:buNone/>
            </a:pPr>
            <a:r>
              <a:rPr lang="en-US" altLang="en-GB" sz="2600" b="1" i="1" dirty="0" smtClean="0">
                <a:latin typeface="Times New Roman" pitchFamily="18" charset="0"/>
                <a:cs typeface="Times New Roman" pitchFamily="18" charset="0"/>
              </a:rPr>
              <a:t> </a:t>
            </a:r>
            <a:br>
              <a:rPr lang="en-US" altLang="en-GB" sz="2600" b="1" i="1" dirty="0" smtClean="0">
                <a:latin typeface="Times New Roman" pitchFamily="18" charset="0"/>
                <a:cs typeface="Times New Roman" pitchFamily="18" charset="0"/>
              </a:rPr>
            </a:br>
            <a:r>
              <a:rPr lang="en-US" altLang="en-GB" sz="2600" b="1" i="1" dirty="0" smtClean="0">
                <a:latin typeface="Times New Roman" pitchFamily="18" charset="0"/>
                <a:cs typeface="Times New Roman" pitchFamily="18" charset="0"/>
              </a:rPr>
              <a:t>Institute of Electrical and Electronics Engineers (IEEE) </a:t>
            </a:r>
          </a:p>
          <a:p>
            <a:pPr>
              <a:buNone/>
            </a:pPr>
            <a:r>
              <a:rPr lang="en-US" altLang="en-GB" sz="2600" b="1" i="1" dirty="0" smtClean="0">
                <a:latin typeface="Times New Roman" pitchFamily="18" charset="0"/>
                <a:cs typeface="Times New Roman" pitchFamily="18" charset="0"/>
              </a:rPr>
              <a:t/>
            </a:r>
            <a:br>
              <a:rPr lang="en-US" altLang="en-GB" sz="2600" b="1" i="1" dirty="0" smtClean="0">
                <a:latin typeface="Times New Roman" pitchFamily="18" charset="0"/>
                <a:cs typeface="Times New Roman" pitchFamily="18" charset="0"/>
              </a:rPr>
            </a:br>
            <a:r>
              <a:rPr lang="en-US" altLang="en-GB" sz="2600" b="1" i="1" dirty="0" smtClean="0">
                <a:latin typeface="Times New Roman" pitchFamily="18" charset="0"/>
                <a:cs typeface="Times New Roman" pitchFamily="18" charset="0"/>
              </a:rPr>
              <a:t>Electronic Industries Association (EIA) </a:t>
            </a:r>
            <a:r>
              <a:rPr lang="en-US" altLang="en-GB" sz="2400" dirty="0" smtClean="0">
                <a:latin typeface="Times New Roman" pitchFamily="18" charset="0"/>
                <a:cs typeface="Times New Roman" pitchFamily="18" charset="0"/>
              </a:rPr>
              <a:t/>
            </a:r>
            <a:br>
              <a:rPr lang="en-US" altLang="en-GB" sz="2400" dirty="0" smtClean="0">
                <a:latin typeface="Times New Roman" pitchFamily="18" charset="0"/>
                <a:cs typeface="Times New Roman" pitchFamily="18" charset="0"/>
              </a:rPr>
            </a:br>
            <a:endParaRPr lang="en-US" altLang="en-GB"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A731CDE-96FD-4C4E-A885-E8DCCAD81551}"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64603"/>
          </a:xfrm>
        </p:spPr>
        <p:txBody>
          <a:bodyPr>
            <a:normAutofit fontScale="90000"/>
          </a:bodyPr>
          <a:lstStyle/>
          <a:p>
            <a:pPr algn="ctr"/>
            <a:r>
              <a:rPr lang="en-US" sz="5400" dirty="0" smtClean="0">
                <a:solidFill>
                  <a:schemeClr val="folHlink"/>
                </a:solidFill>
              </a:rPr>
              <a:t> </a:t>
            </a:r>
            <a:r>
              <a:rPr lang="en-US" altLang="en-GB" sz="2200" b="1" u="sng" dirty="0" smtClean="0">
                <a:latin typeface="Times New Roman" pitchFamily="18" charset="0"/>
                <a:cs typeface="Times New Roman" pitchFamily="18" charset="0"/>
              </a:rPr>
              <a:t>Tasks involved in sending a letter</a:t>
            </a:r>
          </a:p>
        </p:txBody>
      </p:sp>
      <p:pic>
        <p:nvPicPr>
          <p:cNvPr id="6" name="Picture 6"/>
          <p:cNvPicPr>
            <a:picLocks noGrp="1" noChangeAspect="1" noChangeArrowheads="1"/>
          </p:cNvPicPr>
          <p:nvPr>
            <p:ph idx="1"/>
          </p:nvPr>
        </p:nvPicPr>
        <p:blipFill>
          <a:blip r:embed="rId2"/>
          <a:srcRect/>
          <a:stretch>
            <a:fillRect/>
          </a:stretch>
        </p:blipFill>
        <p:spPr bwMode="auto">
          <a:xfrm>
            <a:off x="2044076" y="1825625"/>
            <a:ext cx="5055848" cy="4351338"/>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71AE9823-32B7-4E3F-AEF7-C5DD6A4CA37F}"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4184"/>
            <a:ext cx="7886700" cy="568411"/>
          </a:xfrm>
        </p:spPr>
        <p:txBody>
          <a:bodyPr>
            <a:normAutofit/>
          </a:bodyPr>
          <a:lstStyle/>
          <a:p>
            <a:pPr algn="ctr"/>
            <a:r>
              <a:rPr lang="en-US" altLang="en-GB" sz="2200" b="1" u="sng" dirty="0" smtClean="0">
                <a:latin typeface="Times New Roman" pitchFamily="18" charset="0"/>
                <a:cs typeface="Times New Roman" pitchFamily="18" charset="0"/>
              </a:rPr>
              <a:t>OSI MODEL</a:t>
            </a:r>
          </a:p>
        </p:txBody>
      </p:sp>
      <p:sp>
        <p:nvSpPr>
          <p:cNvPr id="3" name="Content Placeholder 2"/>
          <p:cNvSpPr>
            <a:spLocks noGrp="1"/>
          </p:cNvSpPr>
          <p:nvPr>
            <p:ph idx="1"/>
          </p:nvPr>
        </p:nvSpPr>
        <p:spPr>
          <a:xfrm>
            <a:off x="628650" y="848496"/>
            <a:ext cx="7886700" cy="5461687"/>
          </a:xfrm>
        </p:spPr>
        <p:txBody>
          <a:bodyPr>
            <a:normAutofit fontScale="25000" lnSpcReduction="20000"/>
          </a:bodyPr>
          <a:lstStyle/>
          <a:p>
            <a:pPr algn="just"/>
            <a:r>
              <a:rPr lang="en-US" sz="6000" dirty="0" smtClean="0">
                <a:latin typeface="Times New Roman" pitchFamily="18" charset="0"/>
                <a:cs typeface="Times New Roman" pitchFamily="18" charset="0"/>
              </a:rPr>
              <a:t> </a:t>
            </a:r>
            <a:r>
              <a:rPr lang="en-US" sz="7400" dirty="0" smtClean="0">
                <a:latin typeface="Times New Roman" pitchFamily="18" charset="0"/>
                <a:cs typeface="Times New Roman" pitchFamily="18" charset="0"/>
              </a:rPr>
              <a:t>The International Standards Organization (ISO) is Established in 1947.</a:t>
            </a:r>
          </a:p>
          <a:p>
            <a:pPr algn="just"/>
            <a:r>
              <a:rPr lang="en-US" sz="7400" dirty="0" smtClean="0">
                <a:latin typeface="Times New Roman" pitchFamily="18" charset="0"/>
                <a:cs typeface="Times New Roman" pitchFamily="18" charset="0"/>
              </a:rPr>
              <a:t>The International Standards Organization (ISO) is a multinational body dedicated to worldwide agreement on international standards. </a:t>
            </a:r>
          </a:p>
          <a:p>
            <a:pPr algn="just"/>
            <a:r>
              <a:rPr lang="en-US" sz="7400" dirty="0" smtClean="0">
                <a:latin typeface="Times New Roman" pitchFamily="18" charset="0"/>
                <a:cs typeface="Times New Roman" pitchFamily="18" charset="0"/>
              </a:rPr>
              <a:t>It covers all aspects of network communications is the Open Systems Interconnection model. </a:t>
            </a:r>
          </a:p>
          <a:p>
            <a:pPr algn="just"/>
            <a:r>
              <a:rPr lang="en-US" sz="7400" dirty="0" smtClean="0">
                <a:latin typeface="Times New Roman" pitchFamily="18" charset="0"/>
                <a:cs typeface="Times New Roman" pitchFamily="18" charset="0"/>
              </a:rPr>
              <a:t>The Open System Interconnection (OSI) was first introduced in the late 1970s.  </a:t>
            </a:r>
          </a:p>
          <a:p>
            <a:pPr algn="just"/>
            <a:r>
              <a:rPr lang="en-US" sz="7400" dirty="0" smtClean="0">
                <a:latin typeface="Times New Roman" pitchFamily="18" charset="0"/>
                <a:cs typeface="Times New Roman" pitchFamily="18" charset="0"/>
              </a:rPr>
              <a:t>The OSI model is not a protocol; it is a model for understanding and designing a network architecture that is flexible, robust, and interoperable. </a:t>
            </a:r>
          </a:p>
          <a:p>
            <a:pPr algn="just"/>
            <a:r>
              <a:rPr lang="en-US" sz="7400" dirty="0" smtClean="0">
                <a:latin typeface="Times New Roman" pitchFamily="18" charset="0"/>
                <a:cs typeface="Times New Roman" pitchFamily="18" charset="0"/>
              </a:rPr>
              <a:t>Purpose : To show how to facilitate communication between different systems without requiring changes to the logic of the underlying hardware and software. </a:t>
            </a:r>
          </a:p>
          <a:p>
            <a:pPr algn="just"/>
            <a:r>
              <a:rPr lang="en-US" sz="7400" dirty="0" smtClean="0">
                <a:latin typeface="Times New Roman" pitchFamily="18" charset="0"/>
                <a:cs typeface="Times New Roman" pitchFamily="18" charset="0"/>
              </a:rPr>
              <a:t>It consists of seven separate but related layers, each of which defines a part of the process of moving information across a network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a:t>
            </a:r>
            <a:r>
              <a:rPr lang="en-US" sz="6000" dirty="0" smtClean="0">
                <a:latin typeface="Times New Roman" pitchFamily="18" charset="0"/>
                <a:cs typeface="Times New Roman" pitchFamily="18" charset="0"/>
              </a:rPr>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 </a:t>
            </a:r>
            <a:r>
              <a:rPr lang="en-US" dirty="0" smtClean="0"/>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04DAAF2F-F32F-4119-AE85-34083B1424CD}"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958" y="381603"/>
            <a:ext cx="6282896" cy="442182"/>
          </a:xfrm>
        </p:spPr>
        <p:txBody>
          <a:bodyPr>
            <a:normAutofit fontScale="90000"/>
          </a:bodyPr>
          <a:lstStyle/>
          <a:p>
            <a:pPr algn="ctr"/>
            <a:r>
              <a:rPr lang="en-US" altLang="en-GB" sz="2400" b="1" u="sng" dirty="0" smtClean="0">
                <a:latin typeface="Times New Roman" pitchFamily="18" charset="0"/>
                <a:cs typeface="Times New Roman" pitchFamily="18" charset="0"/>
              </a:rPr>
              <a:t>OSI MODEL </a:t>
            </a:r>
            <a:r>
              <a:rPr lang="en-US" dirty="0" smtClean="0"/>
              <a:t/>
            </a:r>
            <a:br>
              <a:rPr lang="en-US" dirty="0" smtClean="0"/>
            </a:br>
            <a:endParaRPr lang="en-US" dirty="0"/>
          </a:p>
        </p:txBody>
      </p:sp>
      <p:pic>
        <p:nvPicPr>
          <p:cNvPr id="6" name="Picture 6"/>
          <p:cNvPicPr>
            <a:picLocks noGrp="1" noChangeAspect="1" noChangeArrowheads="1"/>
          </p:cNvPicPr>
          <p:nvPr>
            <p:ph idx="1"/>
          </p:nvPr>
        </p:nvPicPr>
        <p:blipFill>
          <a:blip r:embed="rId2"/>
          <a:srcRect/>
          <a:stretch>
            <a:fillRect/>
          </a:stretch>
        </p:blipFill>
        <p:spPr bwMode="auto">
          <a:xfrm>
            <a:off x="2452257" y="1825625"/>
            <a:ext cx="4239486" cy="4351338"/>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4B9BA84E-7D68-46A7-9659-605BCBDA6404}"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47351"/>
            <a:ext cx="7886700" cy="5229612"/>
          </a:xfrm>
        </p:spPr>
        <p:txBody>
          <a:bodyPr>
            <a:normAutofit fontScale="92500" lnSpcReduction="20000"/>
          </a:bodyPr>
          <a:lstStyle/>
          <a:p>
            <a:pPr algn="just"/>
            <a:r>
              <a:rPr lang="en-US" sz="2600" dirty="0" smtClean="0">
                <a:latin typeface="Times New Roman" pitchFamily="18" charset="0"/>
                <a:cs typeface="Times New Roman" pitchFamily="18" charset="0"/>
              </a:rPr>
              <a:t>A message travels from A to B, it may pass through many intermediate nodes. These intermediate nodes usually involve only the first three layers of the OSI model. </a:t>
            </a:r>
          </a:p>
          <a:p>
            <a:pPr algn="just"/>
            <a:r>
              <a:rPr lang="en-US" sz="2600" dirty="0" smtClean="0">
                <a:latin typeface="Times New Roman" pitchFamily="18" charset="0"/>
                <a:cs typeface="Times New Roman" pitchFamily="18" charset="0"/>
              </a:rPr>
              <a:t>The processes on each machine that communicate at a given layer are called peer-to-peer processes. </a:t>
            </a:r>
          </a:p>
          <a:p>
            <a:pPr algn="just"/>
            <a:r>
              <a:rPr lang="en-US" sz="2600" dirty="0" smtClean="0">
                <a:latin typeface="Times New Roman" pitchFamily="18" charset="0"/>
                <a:cs typeface="Times New Roman" pitchFamily="18" charset="0"/>
              </a:rPr>
              <a:t>Each layer in the sending device adds its own information to the message it receives from the layer just above it and passes the whole package to the layer just below it .</a:t>
            </a:r>
          </a:p>
          <a:p>
            <a:pPr algn="just"/>
            <a:r>
              <a:rPr lang="en-US" sz="2600" dirty="0" smtClean="0">
                <a:latin typeface="Times New Roman" pitchFamily="18" charset="0"/>
                <a:cs typeface="Times New Roman" pitchFamily="18" charset="0"/>
              </a:rPr>
              <a:t>At the receiving machine, the message is unwrapped layer by layer, with each process receiving and removing the data meant for it. </a:t>
            </a:r>
          </a:p>
          <a:p>
            <a:pPr algn="just"/>
            <a:r>
              <a:rPr lang="en-US" sz="2600" dirty="0" smtClean="0">
                <a:latin typeface="Times New Roman" pitchFamily="18" charset="0"/>
                <a:cs typeface="Times New Roman" pitchFamily="18" charset="0"/>
              </a:rPr>
              <a:t>There is an interface between each pair of adjacent layers. </a:t>
            </a:r>
          </a:p>
          <a:p>
            <a:pPr algn="just"/>
            <a:r>
              <a:rPr lang="en-US" sz="2600" dirty="0" smtClean="0">
                <a:latin typeface="Times New Roman" pitchFamily="18" charset="0"/>
                <a:cs typeface="Times New Roman" pitchFamily="18" charset="0"/>
              </a:rPr>
              <a:t>Each interface defines the information and services a layer must provide for the layer above it.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F5FC42AF-7740-4DB8-B9EA-23913B149FA6}"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08084"/>
          </a:xfrm>
        </p:spPr>
        <p:txBody>
          <a:bodyPr>
            <a:normAutofit/>
          </a:bodyPr>
          <a:lstStyle/>
          <a:p>
            <a:pPr algn="ctr"/>
            <a:r>
              <a:rPr lang="en-US" altLang="en-GB" sz="2200" b="1" u="sng" dirty="0" smtClean="0">
                <a:latin typeface="Times New Roman" pitchFamily="18" charset="0"/>
                <a:cs typeface="Times New Roman" pitchFamily="18" charset="0"/>
              </a:rPr>
              <a:t>The interaction between layers in the OSI model</a:t>
            </a:r>
          </a:p>
        </p:txBody>
      </p:sp>
      <p:sp>
        <p:nvSpPr>
          <p:cNvPr id="4" name="Date Placeholder 3"/>
          <p:cNvSpPr>
            <a:spLocks noGrp="1"/>
          </p:cNvSpPr>
          <p:nvPr>
            <p:ph type="dt" sz="half" idx="10"/>
          </p:nvPr>
        </p:nvSpPr>
        <p:spPr/>
        <p:txBody>
          <a:bodyPr/>
          <a:lstStyle/>
          <a:p>
            <a:fld id="{3502D46D-97D3-4C6F-BD26-C4ED72E5189B}"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37</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1635029" y="1825625"/>
            <a:ext cx="5873942" cy="435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1276"/>
            <a:ext cx="7886700" cy="626075"/>
          </a:xfrm>
        </p:spPr>
        <p:txBody>
          <a:bodyPr>
            <a:normAutofit fontScale="90000"/>
          </a:bodyPr>
          <a:lstStyle/>
          <a:p>
            <a:pPr algn="ctr"/>
            <a:r>
              <a:rPr lang="en-US" altLang="en-GB" sz="2200" b="1" u="sng" dirty="0" smtClean="0">
                <a:latin typeface="Times New Roman" pitchFamily="18" charset="0"/>
                <a:cs typeface="Times New Roman" pitchFamily="18" charset="0"/>
              </a:rPr>
              <a:t>Organization of the Layers </a:t>
            </a:r>
            <a:br>
              <a:rPr lang="en-US" altLang="en-GB" sz="2200" b="1" u="sng" dirty="0" smtClean="0">
                <a:latin typeface="Times New Roman" pitchFamily="18" charset="0"/>
                <a:cs typeface="Times New Roman" pitchFamily="18" charset="0"/>
              </a:rPr>
            </a:br>
            <a:endParaRPr lang="en-US" altLang="en-GB" sz="2200" b="1" u="sng"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628650" y="922638"/>
            <a:ext cx="7886700" cy="5354594"/>
          </a:xfrm>
        </p:spPr>
        <p:txBody>
          <a:bodyPr>
            <a:normAutofit fontScale="47500" lnSpcReduction="20000"/>
          </a:bodyPr>
          <a:lstStyle/>
          <a:p>
            <a:pPr>
              <a:buNone/>
            </a:pPr>
            <a:r>
              <a:rPr lang="en-US" sz="4400" dirty="0" smtClean="0">
                <a:latin typeface="Times New Roman" pitchFamily="18" charset="0"/>
                <a:cs typeface="Times New Roman" pitchFamily="18" charset="0"/>
              </a:rPr>
              <a:t>Seven Layers can be divided in to 3 sub-groups:</a:t>
            </a:r>
          </a:p>
          <a:p>
            <a:pPr>
              <a:buFont typeface="Wingdings" pitchFamily="2" charset="2"/>
              <a:buChar char="Ø"/>
            </a:pPr>
            <a:r>
              <a:rPr lang="en-US" sz="4400" b="1" dirty="0" smtClean="0">
                <a:latin typeface="Times New Roman" pitchFamily="18" charset="0"/>
                <a:cs typeface="Times New Roman" pitchFamily="18" charset="0"/>
              </a:rPr>
              <a:t>Network support layers : </a:t>
            </a:r>
            <a:r>
              <a:rPr lang="en-US" sz="4400" dirty="0" smtClean="0">
                <a:latin typeface="Times New Roman" pitchFamily="18" charset="0"/>
                <a:cs typeface="Times New Roman" pitchFamily="18" charset="0"/>
              </a:rPr>
              <a:t>Layer 1, 2 &amp; 3. the physical aspects of moving data from one device to another (such as electrical specifications, physical connections, physical addressing, and transport timing and reliability). It is implemented with combination of hardware and software, except for the physical layer, which is mostly hardware. </a:t>
            </a:r>
            <a:br>
              <a:rPr lang="en-US" sz="44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 </a:t>
            </a:r>
            <a:br>
              <a:rPr lang="en-US" sz="4400" dirty="0" smtClean="0">
                <a:latin typeface="Times New Roman" pitchFamily="18" charset="0"/>
                <a:cs typeface="Times New Roman" pitchFamily="18" charset="0"/>
              </a:rPr>
            </a:br>
            <a:endParaRPr lang="en-US" sz="4400" dirty="0" smtClean="0">
              <a:latin typeface="Times New Roman" pitchFamily="18" charset="0"/>
              <a:cs typeface="Times New Roman" pitchFamily="18" charset="0"/>
            </a:endParaRPr>
          </a:p>
          <a:p>
            <a:pPr>
              <a:buFont typeface="Wingdings" pitchFamily="2" charset="2"/>
              <a:buChar char="Ø"/>
            </a:pPr>
            <a:r>
              <a:rPr lang="en-US" sz="4400" b="1" dirty="0" smtClean="0">
                <a:latin typeface="Times New Roman" pitchFamily="18" charset="0"/>
                <a:cs typeface="Times New Roman" pitchFamily="18" charset="0"/>
              </a:rPr>
              <a:t>User support layers: </a:t>
            </a:r>
            <a:r>
              <a:rPr lang="en-US" sz="4400" dirty="0" smtClean="0">
                <a:latin typeface="Times New Roman" pitchFamily="18" charset="0"/>
                <a:cs typeface="Times New Roman" pitchFamily="18" charset="0"/>
              </a:rPr>
              <a:t>Layers 5, 6, and 7.  They allow interoperability among unrelated software systems. It is implemented in software.</a:t>
            </a:r>
          </a:p>
          <a:p>
            <a:pPr>
              <a:buNone/>
            </a:pPr>
            <a:endParaRPr lang="en-US" sz="4400" dirty="0" smtClean="0">
              <a:latin typeface="Times New Roman" pitchFamily="18" charset="0"/>
              <a:cs typeface="Times New Roman" pitchFamily="18" charset="0"/>
            </a:endParaRPr>
          </a:p>
          <a:p>
            <a:pPr>
              <a:buFont typeface="Wingdings" pitchFamily="2" charset="2"/>
              <a:buChar char="Ø"/>
            </a:pPr>
            <a:r>
              <a:rPr lang="en-US" sz="4400" b="1" dirty="0" smtClean="0">
                <a:latin typeface="Times New Roman" pitchFamily="18" charset="0"/>
                <a:cs typeface="Times New Roman" pitchFamily="18" charset="0"/>
              </a:rPr>
              <a:t>Layer 4, the transport layer</a:t>
            </a:r>
            <a:r>
              <a:rPr lang="en-US" sz="4400" dirty="0" smtClean="0">
                <a:latin typeface="Times New Roman" pitchFamily="18" charset="0"/>
                <a:cs typeface="Times New Roman" pitchFamily="18" charset="0"/>
              </a:rPr>
              <a:t>, links the two subgroups and ensures that what the lower layers have transmitted is in a form that the upper layers can use. </a:t>
            </a:r>
            <a:br>
              <a:rPr lang="en-US" sz="4400" dirty="0" smtClean="0">
                <a:latin typeface="Times New Roman" pitchFamily="18" charset="0"/>
                <a:cs typeface="Times New Roman" pitchFamily="18" charset="0"/>
              </a:rPr>
            </a:br>
            <a:endParaRPr lang="en-US" sz="4400" dirty="0" smtClean="0">
              <a:latin typeface="Times New Roman" pitchFamily="18" charset="0"/>
              <a:cs typeface="Times New Roman" pitchFamily="18" charset="0"/>
            </a:endParaRPr>
          </a:p>
          <a:p>
            <a:pPr>
              <a:buNone/>
            </a:pP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 </a:t>
            </a:r>
            <a:r>
              <a:rPr lang="en-US" dirty="0" smtClean="0"/>
              <a:t/>
            </a:r>
            <a:br>
              <a:rPr lang="en-US" dirty="0" smtClean="0"/>
            </a:br>
            <a:r>
              <a:rPr lang="en-US" dirty="0" smtClean="0"/>
              <a:t> </a:t>
            </a:r>
            <a:br>
              <a:rPr lang="en-US" dirty="0" smtClean="0"/>
            </a:br>
            <a:endParaRPr lang="en-US" dirty="0" smtClean="0"/>
          </a:p>
          <a:p>
            <a:endParaRPr lang="en-US" dirty="0"/>
          </a:p>
        </p:txBody>
      </p:sp>
      <p:sp>
        <p:nvSpPr>
          <p:cNvPr id="4" name="Date Placeholder 3"/>
          <p:cNvSpPr>
            <a:spLocks noGrp="1"/>
          </p:cNvSpPr>
          <p:nvPr>
            <p:ph type="dt" sz="half" idx="10"/>
          </p:nvPr>
        </p:nvSpPr>
        <p:spPr/>
        <p:txBody>
          <a:bodyPr/>
          <a:lstStyle/>
          <a:p>
            <a:fld id="{5FE1D013-F79E-4A72-A960-D61D582164A4}"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90462"/>
          </a:xfrm>
        </p:spPr>
        <p:txBody>
          <a:bodyPr>
            <a:normAutofit/>
          </a:bodyPr>
          <a:lstStyle/>
          <a:p>
            <a:pPr algn="ctr"/>
            <a:r>
              <a:rPr lang="en-US" altLang="en-GB" sz="2000" b="1" u="sng" dirty="0" smtClean="0">
                <a:latin typeface="Times New Roman" pitchFamily="18" charset="0"/>
                <a:cs typeface="Times New Roman" pitchFamily="18" charset="0"/>
              </a:rPr>
              <a:t>An exchange using the OSI model</a:t>
            </a:r>
          </a:p>
        </p:txBody>
      </p:sp>
      <p:sp>
        <p:nvSpPr>
          <p:cNvPr id="4" name="Date Placeholder 3"/>
          <p:cNvSpPr>
            <a:spLocks noGrp="1"/>
          </p:cNvSpPr>
          <p:nvPr>
            <p:ph type="dt" sz="half" idx="10"/>
          </p:nvPr>
        </p:nvSpPr>
        <p:spPr/>
        <p:txBody>
          <a:bodyPr/>
          <a:lstStyle/>
          <a:p>
            <a:fld id="{0A40FE3A-CD70-4843-B54B-E9BBCC3B7F1A}"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39</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1174891" y="1825625"/>
            <a:ext cx="6794218" cy="435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048651"/>
          <p:cNvSpPr>
            <a:spLocks noGrp="1"/>
          </p:cNvSpPr>
          <p:nvPr>
            <p:ph type="title"/>
          </p:nvPr>
        </p:nvSpPr>
        <p:spPr>
          <a:xfrm>
            <a:off x="421117" y="98854"/>
            <a:ext cx="7886700" cy="436605"/>
          </a:xfrm>
        </p:spPr>
        <p:txBody>
          <a:bodyPr>
            <a:normAutofit fontScale="90000"/>
          </a:bodyPr>
          <a:lstStyle/>
          <a:p>
            <a:pPr algn="ctr"/>
            <a:r>
              <a:rPr lang="en-US" altLang="en-GB" sz="2800" b="1" u="sng" dirty="0" smtClean="0">
                <a:latin typeface="Times New Roman" pitchFamily="18" charset="0"/>
                <a:cs typeface="Times New Roman" pitchFamily="18" charset="0"/>
              </a:rPr>
              <a:t>CHARACTERSTICS</a:t>
            </a:r>
            <a:endParaRPr lang="en-US" altLang="en-GB" sz="2800" b="1" u="sng" dirty="0">
              <a:latin typeface="Times New Roman" pitchFamily="18" charset="0"/>
              <a:cs typeface="Times New Roman" pitchFamily="18" charset="0"/>
            </a:endParaRPr>
          </a:p>
        </p:txBody>
      </p:sp>
      <p:sp>
        <p:nvSpPr>
          <p:cNvPr id="1048604" name="Content Placeholder 1048652"/>
          <p:cNvSpPr>
            <a:spLocks noGrp="1"/>
          </p:cNvSpPr>
          <p:nvPr>
            <p:ph idx="1"/>
          </p:nvPr>
        </p:nvSpPr>
        <p:spPr>
          <a:xfrm>
            <a:off x="206679" y="832023"/>
            <a:ext cx="8937321" cy="5577016"/>
          </a:xfrm>
        </p:spPr>
        <p:txBody>
          <a:bodyPr>
            <a:noAutofit/>
          </a:bodyPr>
          <a:lstStyle/>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The effectiveness of </a:t>
            </a:r>
            <a:r>
              <a:rPr lang="en-US" sz="2400" dirty="0">
                <a:latin typeface="Times New Roman" pitchFamily="18" charset="0"/>
                <a:cs typeface="Times New Roman" pitchFamily="18" charset="0"/>
              </a:rPr>
              <a:t>a data communications system depends on four fundamental characteristics:</a:t>
            </a:r>
          </a:p>
          <a:p>
            <a:pPr algn="just"/>
            <a:r>
              <a:rPr lang="en-US" sz="2400" dirty="0" smtClean="0">
                <a:latin typeface="Times New Roman" pitchFamily="18" charset="0"/>
                <a:cs typeface="Times New Roman" pitchFamily="18" charset="0"/>
              </a:rPr>
              <a:t>Delivery: </a:t>
            </a:r>
            <a:r>
              <a:rPr lang="en-US" sz="2400" dirty="0">
                <a:latin typeface="Times New Roman" pitchFamily="18" charset="0"/>
                <a:cs typeface="Times New Roman" pitchFamily="18" charset="0"/>
              </a:rPr>
              <a:t>The system must deliver data to the correct destination. </a:t>
            </a:r>
          </a:p>
          <a:p>
            <a:pPr algn="just"/>
            <a:r>
              <a:rPr lang="en-US" sz="2400" dirty="0" smtClean="0">
                <a:latin typeface="Times New Roman" pitchFamily="18" charset="0"/>
                <a:cs typeface="Times New Roman" pitchFamily="18" charset="0"/>
              </a:rPr>
              <a:t>Accuracy: </a:t>
            </a:r>
            <a:r>
              <a:rPr lang="en-US" sz="2400" dirty="0">
                <a:latin typeface="Times New Roman" pitchFamily="18" charset="0"/>
                <a:cs typeface="Times New Roman" pitchFamily="18" charset="0"/>
              </a:rPr>
              <a:t>The system must deliver the data accurately. </a:t>
            </a:r>
          </a:p>
          <a:p>
            <a:pPr algn="just"/>
            <a:r>
              <a:rPr lang="en-US" sz="2400" dirty="0" smtClean="0">
                <a:latin typeface="Times New Roman" pitchFamily="18" charset="0"/>
                <a:cs typeface="Times New Roman" pitchFamily="18" charset="0"/>
              </a:rPr>
              <a:t>Timeliness: </a:t>
            </a:r>
            <a:r>
              <a:rPr lang="en-US" sz="2400" dirty="0">
                <a:latin typeface="Times New Roman" pitchFamily="18" charset="0"/>
                <a:cs typeface="Times New Roman" pitchFamily="18" charset="0"/>
              </a:rPr>
              <a:t>The system must deliver data in a timely manner. Data delivered late </a:t>
            </a:r>
            <a:r>
              <a:rPr lang="en-US" sz="2400" dirty="0" smtClean="0">
                <a:latin typeface="Times New Roman" pitchFamily="18" charset="0"/>
                <a:cs typeface="Times New Roman" pitchFamily="18" charset="0"/>
              </a:rPr>
              <a:t>are useless</a:t>
            </a:r>
            <a:r>
              <a:rPr lang="en-US" sz="2400" dirty="0">
                <a:latin typeface="Times New Roman" pitchFamily="18" charset="0"/>
                <a:cs typeface="Times New Roman" pitchFamily="18" charset="0"/>
              </a:rPr>
              <a:t>. In the case of video and audio, timely delivery means delivering data </a:t>
            </a:r>
            <a:r>
              <a:rPr lang="en-US" sz="2400" dirty="0" smtClean="0">
                <a:latin typeface="Times New Roman" pitchFamily="18" charset="0"/>
                <a:cs typeface="Times New Roman" pitchFamily="18" charset="0"/>
              </a:rPr>
              <a:t>as they </a:t>
            </a:r>
            <a:r>
              <a:rPr lang="en-US" sz="2400" dirty="0">
                <a:latin typeface="Times New Roman" pitchFamily="18" charset="0"/>
                <a:cs typeface="Times New Roman" pitchFamily="18" charset="0"/>
              </a:rPr>
              <a:t>are produced, in the same order that they are produced, and without </a:t>
            </a:r>
            <a:r>
              <a:rPr lang="en-US" sz="2400" dirty="0" smtClean="0">
                <a:latin typeface="Times New Roman" pitchFamily="18" charset="0"/>
                <a:cs typeface="Times New Roman" pitchFamily="18" charset="0"/>
              </a:rPr>
              <a:t>significant </a:t>
            </a:r>
            <a:r>
              <a:rPr lang="en-US" sz="2400" dirty="0">
                <a:latin typeface="Times New Roman" pitchFamily="18" charset="0"/>
                <a:cs typeface="Times New Roman" pitchFamily="18" charset="0"/>
              </a:rPr>
              <a:t>delay. This kind of delivery is called real-time transmission.</a:t>
            </a:r>
          </a:p>
          <a:p>
            <a:pPr algn="just"/>
            <a:r>
              <a:rPr lang="en-US" sz="2400" dirty="0" smtClean="0">
                <a:latin typeface="Times New Roman" pitchFamily="18" charset="0"/>
                <a:cs typeface="Times New Roman" pitchFamily="18" charset="0"/>
              </a:rPr>
              <a:t>Jitter: </a:t>
            </a:r>
            <a:r>
              <a:rPr lang="en-US" sz="2400" dirty="0">
                <a:latin typeface="Times New Roman" pitchFamily="18" charset="0"/>
                <a:cs typeface="Times New Roman" pitchFamily="18" charset="0"/>
              </a:rPr>
              <a:t>Jitter refers to the variation in the packet arrival time. It is the uneven delay </a:t>
            </a:r>
            <a:r>
              <a:rPr lang="en-US" sz="2400" dirty="0" smtClean="0">
                <a:latin typeface="Times New Roman" pitchFamily="18" charset="0"/>
                <a:cs typeface="Times New Roman" pitchFamily="18" charset="0"/>
              </a:rPr>
              <a:t>in the </a:t>
            </a:r>
            <a:r>
              <a:rPr lang="en-US" sz="2400" dirty="0">
                <a:latin typeface="Times New Roman" pitchFamily="18" charset="0"/>
                <a:cs typeface="Times New Roman" pitchFamily="18" charset="0"/>
              </a:rPr>
              <a:t>delivery of audio or video packets. </a:t>
            </a:r>
          </a:p>
        </p:txBody>
      </p:sp>
      <p:sp>
        <p:nvSpPr>
          <p:cNvPr id="1048605" name="Date Placeholder 3"/>
          <p:cNvSpPr>
            <a:spLocks noGrp="1"/>
          </p:cNvSpPr>
          <p:nvPr>
            <p:ph type="dt" sz="half" idx="10"/>
          </p:nvPr>
        </p:nvSpPr>
        <p:spPr/>
        <p:txBody>
          <a:bodyPr/>
          <a:lstStyle/>
          <a:p>
            <a:fld id="{375CCF08-80E7-4A73-BF6E-794519A74CEC}" type="datetime3">
              <a:rPr lang="en-US" altLang="zh-CN" smtClean="0"/>
              <a:pPr/>
              <a:t>7 December 2018</a:t>
            </a:fld>
            <a:endParaRPr lang="zh-CN" altLang="en-US"/>
          </a:p>
        </p:txBody>
      </p:sp>
      <p:sp>
        <p:nvSpPr>
          <p:cNvPr id="1048606" name="Slide Number Placeholder 4"/>
          <p:cNvSpPr>
            <a:spLocks noGrp="1"/>
          </p:cNvSpPr>
          <p:nvPr>
            <p:ph type="sldNum" sz="quarter" idx="12"/>
          </p:nvPr>
        </p:nvSpPr>
        <p:spPr/>
        <p:txBody>
          <a:bodyPr/>
          <a:lstStyle/>
          <a:p>
            <a:fld id="{D5B52ADC-5BFA-4FBD-BEE2-16096B7F4166}"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35458"/>
            <a:ext cx="7886700" cy="5750011"/>
          </a:xfrm>
        </p:spPr>
        <p:txBody>
          <a:bodyPr>
            <a:normAutofit/>
          </a:bodyPr>
          <a:lstStyle/>
          <a:p>
            <a:r>
              <a:rPr lang="en-US" sz="2200" dirty="0" smtClean="0">
                <a:latin typeface="Times New Roman" pitchFamily="18" charset="0"/>
                <a:cs typeface="Times New Roman" pitchFamily="18" charset="0"/>
              </a:rPr>
              <a:t>The process starts at layer 7 (the application layer), then moves from layer to layer in descending, sequential order. </a:t>
            </a:r>
          </a:p>
          <a:p>
            <a:r>
              <a:rPr lang="en-US" sz="2200" dirty="0" smtClean="0">
                <a:latin typeface="Times New Roman" pitchFamily="18" charset="0"/>
                <a:cs typeface="Times New Roman" pitchFamily="18" charset="0"/>
              </a:rPr>
              <a:t>At each layer, a header, or possibly a trailer, can be added to the data unit.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Commonly, the trailer is added only at layer 2. When the formatted data unit passes through the physical layer (layer 1), it is changed into an electromagnetic signal and transported along a physical link. </a:t>
            </a:r>
          </a:p>
          <a:p>
            <a:r>
              <a:rPr lang="en-US" sz="2200" dirty="0" smtClean="0">
                <a:latin typeface="Times New Roman" pitchFamily="18" charset="0"/>
                <a:cs typeface="Times New Roman" pitchFamily="18" charset="0"/>
              </a:rPr>
              <a:t>The data portion of a packet at level N - 1 carries the whole packet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(data and header and maybe trailer) from level N. The concept is called encapsulation; level N - 1 is not aware of which part of the encapsulated packet is data and which part is the header or trailer. </a:t>
            </a:r>
            <a:r>
              <a:rPr lang="en-US" dirty="0" smtClean="0"/>
              <a:t/>
            </a:r>
            <a:br>
              <a:rPr lang="en-US" dirty="0" smtClean="0"/>
            </a:b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BD8A883B-72F2-4E50-ACFD-6688B9C35C02}"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30659"/>
            <a:ext cx="7886700" cy="296563"/>
          </a:xfrm>
        </p:spPr>
        <p:txBody>
          <a:bodyPr>
            <a:normAutofit fontScale="90000"/>
          </a:bodyPr>
          <a:lstStyle/>
          <a:p>
            <a:pPr algn="ctr"/>
            <a:r>
              <a:rPr lang="en-US" dirty="0" smtClean="0"/>
              <a:t/>
            </a:r>
            <a:br>
              <a:rPr lang="en-US" dirty="0" smtClean="0"/>
            </a:br>
            <a:r>
              <a:rPr lang="en-US" altLang="en-GB" b="1" u="sng" dirty="0" smtClean="0">
                <a:latin typeface="Times New Roman" pitchFamily="18" charset="0"/>
                <a:cs typeface="Times New Roman" pitchFamily="18" charset="0"/>
              </a:rPr>
              <a:t> </a:t>
            </a:r>
            <a:r>
              <a:rPr lang="en-US" altLang="en-GB" sz="3100" b="1" u="sng" dirty="0" smtClean="0">
                <a:latin typeface="Times New Roman" pitchFamily="18" charset="0"/>
                <a:cs typeface="Times New Roman" pitchFamily="18" charset="0"/>
              </a:rPr>
              <a:t>Physical Layer </a:t>
            </a:r>
            <a:endParaRPr lang="en-US" sz="3100" dirty="0"/>
          </a:p>
        </p:txBody>
      </p:sp>
      <p:sp>
        <p:nvSpPr>
          <p:cNvPr id="3" name="Content Placeholder 2"/>
          <p:cNvSpPr>
            <a:spLocks noGrp="1"/>
          </p:cNvSpPr>
          <p:nvPr>
            <p:ph idx="1"/>
          </p:nvPr>
        </p:nvSpPr>
        <p:spPr>
          <a:xfrm>
            <a:off x="628650" y="1103870"/>
            <a:ext cx="7886700" cy="5073093"/>
          </a:xfrm>
        </p:spPr>
        <p:txBody>
          <a:bodyPr>
            <a:normAutofit fontScale="25000" lnSpcReduction="20000"/>
          </a:bodyPr>
          <a:lstStyle/>
          <a:p>
            <a:pPr algn="just"/>
            <a:r>
              <a:rPr lang="en-US" sz="7400" dirty="0" smtClean="0">
                <a:latin typeface="Times New Roman" pitchFamily="18" charset="0"/>
                <a:cs typeface="Times New Roman" pitchFamily="18" charset="0"/>
              </a:rPr>
              <a:t>It defines the characteristics of the interface between the devices and the transmission medium. It also defines the type of transmission medium. </a:t>
            </a:r>
          </a:p>
          <a:p>
            <a:pPr algn="just"/>
            <a:r>
              <a:rPr lang="en-US" sz="7400" dirty="0" smtClean="0">
                <a:latin typeface="Times New Roman" pitchFamily="18" charset="0"/>
                <a:cs typeface="Times New Roman" pitchFamily="18" charset="0"/>
              </a:rPr>
              <a:t>It defines the type of encoding (how Os and Is are changed to signals). </a:t>
            </a:r>
          </a:p>
          <a:p>
            <a:pPr algn="just"/>
            <a:r>
              <a:rPr lang="en-US" sz="7400" b="1" dirty="0" smtClean="0">
                <a:latin typeface="Times New Roman" pitchFamily="18" charset="0"/>
                <a:cs typeface="Times New Roman" pitchFamily="18" charset="0"/>
              </a:rPr>
              <a:t>Data rate: </a:t>
            </a:r>
            <a:r>
              <a:rPr lang="en-US" sz="7400" dirty="0" smtClean="0">
                <a:latin typeface="Times New Roman" pitchFamily="18" charset="0"/>
                <a:cs typeface="Times New Roman" pitchFamily="18" charset="0"/>
              </a:rPr>
              <a:t>The transmission rate-the number of bits sent each second-is also defined by the physical layer. </a:t>
            </a:r>
          </a:p>
          <a:p>
            <a:pPr algn="just"/>
            <a:r>
              <a:rPr lang="en-US" sz="7400" b="1" dirty="0" smtClean="0">
                <a:latin typeface="Times New Roman" pitchFamily="18" charset="0"/>
                <a:cs typeface="Times New Roman" pitchFamily="18" charset="0"/>
              </a:rPr>
              <a:t>Synchronization of bits: </a:t>
            </a:r>
            <a:r>
              <a:rPr lang="en-US" sz="7400" dirty="0" smtClean="0">
                <a:latin typeface="Times New Roman" pitchFamily="18" charset="0"/>
                <a:cs typeface="Times New Roman" pitchFamily="18" charset="0"/>
              </a:rPr>
              <a:t>The sender and receiver not only must use the same bit rate but also must be synchronized at the bit level. </a:t>
            </a:r>
          </a:p>
          <a:p>
            <a:pPr algn="just"/>
            <a:r>
              <a:rPr lang="en-US" sz="7400" b="1" dirty="0" smtClean="0">
                <a:latin typeface="Times New Roman" pitchFamily="18" charset="0"/>
                <a:cs typeface="Times New Roman" pitchFamily="18" charset="0"/>
              </a:rPr>
              <a:t>Line configuration: </a:t>
            </a:r>
            <a:r>
              <a:rPr lang="en-US" sz="7400" dirty="0" smtClean="0">
                <a:latin typeface="Times New Roman" pitchFamily="18" charset="0"/>
                <a:cs typeface="Times New Roman" pitchFamily="18" charset="0"/>
              </a:rPr>
              <a:t>The physical layer is concerned with the connection of devices to the media (Point-to-Point / Multipoint). </a:t>
            </a:r>
          </a:p>
          <a:p>
            <a:pPr algn="just"/>
            <a:r>
              <a:rPr lang="en-US" sz="7400" b="1" dirty="0" smtClean="0">
                <a:latin typeface="Times New Roman" pitchFamily="18" charset="0"/>
                <a:cs typeface="Times New Roman" pitchFamily="18" charset="0"/>
              </a:rPr>
              <a:t>Physical topology: </a:t>
            </a:r>
            <a:r>
              <a:rPr lang="en-US" sz="7400" dirty="0" smtClean="0">
                <a:latin typeface="Times New Roman" pitchFamily="18" charset="0"/>
                <a:cs typeface="Times New Roman" pitchFamily="18" charset="0"/>
              </a:rPr>
              <a:t>The physical topology defines how devices are connected to make a network. </a:t>
            </a:r>
          </a:p>
          <a:p>
            <a:pPr algn="just"/>
            <a:r>
              <a:rPr lang="en-US" sz="7400" b="1" dirty="0" smtClean="0">
                <a:latin typeface="Times New Roman" pitchFamily="18" charset="0"/>
                <a:cs typeface="Times New Roman" pitchFamily="18" charset="0"/>
              </a:rPr>
              <a:t>Transmission mode: </a:t>
            </a:r>
            <a:r>
              <a:rPr lang="en-US" sz="7400" dirty="0" smtClean="0">
                <a:latin typeface="Times New Roman" pitchFamily="18" charset="0"/>
                <a:cs typeface="Times New Roman" pitchFamily="18" charset="0"/>
              </a:rPr>
              <a:t>The physical layer also defines the direction of transmission between two devices: simplex, half-duplex, or full-duplex.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a:t>
            </a:r>
            <a:r>
              <a:rPr lang="en-US" sz="5000" dirty="0" smtClean="0">
                <a:latin typeface="Times New Roman" pitchFamily="18" charset="0"/>
                <a:cs typeface="Times New Roman" pitchFamily="18" charset="0"/>
              </a:rPr>
              <a:t/>
            </a:r>
            <a:br>
              <a:rPr lang="en-US" sz="5000" dirty="0" smtClean="0">
                <a:latin typeface="Times New Roman" pitchFamily="18" charset="0"/>
                <a:cs typeface="Times New Roman" pitchFamily="18" charset="0"/>
              </a:rPr>
            </a:br>
            <a:r>
              <a:rPr lang="en-US" sz="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B6D2E6C-D1EE-4047-9A02-30C40F92D651}"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23415"/>
          </a:xfrm>
        </p:spPr>
        <p:txBody>
          <a:bodyPr>
            <a:normAutofit/>
          </a:bodyPr>
          <a:lstStyle/>
          <a:p>
            <a:pPr algn="ctr"/>
            <a:r>
              <a:rPr lang="en-US" altLang="en-GB" sz="2800" b="1" u="sng" dirty="0" smtClean="0">
                <a:latin typeface="Times New Roman" pitchFamily="18" charset="0"/>
                <a:cs typeface="Times New Roman" pitchFamily="18" charset="0"/>
              </a:rPr>
              <a:t>Physical Layer </a:t>
            </a:r>
          </a:p>
        </p:txBody>
      </p:sp>
      <p:sp>
        <p:nvSpPr>
          <p:cNvPr id="4" name="Date Placeholder 3"/>
          <p:cNvSpPr>
            <a:spLocks noGrp="1"/>
          </p:cNvSpPr>
          <p:nvPr>
            <p:ph type="dt" sz="half" idx="10"/>
          </p:nvPr>
        </p:nvSpPr>
        <p:spPr/>
        <p:txBody>
          <a:bodyPr/>
          <a:lstStyle/>
          <a:p>
            <a:fld id="{656A96B2-71D2-4E90-81AD-E532F4F7B2DD}"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42</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628650" y="2025053"/>
            <a:ext cx="7886700" cy="25190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1850"/>
            <a:ext cx="7886700" cy="518982"/>
          </a:xfrm>
        </p:spPr>
        <p:txBody>
          <a:bodyPr>
            <a:normAutofit fontScale="90000"/>
          </a:bodyPr>
          <a:lstStyle/>
          <a:p>
            <a:pPr algn="ctr"/>
            <a:r>
              <a:rPr lang="en-US" altLang="en-GB" sz="3100" b="1" u="sng" dirty="0" smtClean="0">
                <a:latin typeface="Times New Roman" pitchFamily="18" charset="0"/>
                <a:cs typeface="Times New Roman" pitchFamily="18" charset="0"/>
              </a:rPr>
              <a:t>Data Link Layer </a:t>
            </a:r>
            <a:r>
              <a:rPr lang="en-US" dirty="0" smtClean="0"/>
              <a:t/>
            </a:r>
            <a:br>
              <a:rPr lang="en-US" dirty="0" smtClean="0"/>
            </a:br>
            <a:endParaRPr lang="en-US" dirty="0"/>
          </a:p>
        </p:txBody>
      </p:sp>
      <p:sp>
        <p:nvSpPr>
          <p:cNvPr id="3" name="Content Placeholder 2"/>
          <p:cNvSpPr>
            <a:spLocks noGrp="1"/>
          </p:cNvSpPr>
          <p:nvPr>
            <p:ph idx="1"/>
          </p:nvPr>
        </p:nvSpPr>
        <p:spPr>
          <a:xfrm>
            <a:off x="628650" y="642551"/>
            <a:ext cx="7886700" cy="5534412"/>
          </a:xfrm>
        </p:spPr>
        <p:txBody>
          <a:bodyPr>
            <a:normAutofit fontScale="55000" lnSpcReduction="20000"/>
          </a:bodyPr>
          <a:lstStyle/>
          <a:p>
            <a:pPr algn="just"/>
            <a:r>
              <a:rPr lang="en-US" sz="3000" dirty="0" smtClean="0">
                <a:latin typeface="Times New Roman" pitchFamily="18" charset="0"/>
                <a:cs typeface="Times New Roman" pitchFamily="18" charset="0"/>
              </a:rPr>
              <a:t>The data link layer transforms the physical layer, a raw transmission facility, to a reliable link i.e. It makes the physical layer appear error-free to the upper layer (network layer) </a:t>
            </a:r>
          </a:p>
          <a:p>
            <a:pPr algn="just"/>
            <a:r>
              <a:rPr lang="en-US" sz="3000" b="1" dirty="0" smtClean="0">
                <a:latin typeface="Times New Roman" pitchFamily="18" charset="0"/>
                <a:cs typeface="Times New Roman" pitchFamily="18" charset="0"/>
              </a:rPr>
              <a:t>Framing:</a:t>
            </a:r>
            <a:r>
              <a:rPr lang="en-US" sz="3000" dirty="0" smtClean="0">
                <a:latin typeface="Times New Roman" pitchFamily="18" charset="0"/>
                <a:cs typeface="Times New Roman" pitchFamily="18" charset="0"/>
              </a:rPr>
              <a:t> The data link layer divides the stream of bits received from the network layer into manageable data units called frames. </a:t>
            </a:r>
          </a:p>
          <a:p>
            <a:pPr algn="just"/>
            <a:r>
              <a:rPr lang="en-US" sz="3000" b="1" dirty="0" smtClean="0">
                <a:latin typeface="Times New Roman" pitchFamily="18" charset="0"/>
                <a:cs typeface="Times New Roman" pitchFamily="18" charset="0"/>
              </a:rPr>
              <a:t>Physical addressing: </a:t>
            </a:r>
            <a:r>
              <a:rPr lang="en-US" sz="3000" dirty="0" smtClean="0">
                <a:latin typeface="Times New Roman" pitchFamily="18" charset="0"/>
                <a:cs typeface="Times New Roman" pitchFamily="18" charset="0"/>
              </a:rPr>
              <a:t>If the frame is intended for a system outside the sender's network, the receiver address is the address of the device that connects the network to the next one.</a:t>
            </a:r>
          </a:p>
          <a:p>
            <a:pPr algn="just"/>
            <a:r>
              <a:rPr lang="en-US" sz="3000" b="1" dirty="0" smtClean="0">
                <a:latin typeface="Times New Roman" pitchFamily="18" charset="0"/>
                <a:cs typeface="Times New Roman" pitchFamily="18" charset="0"/>
              </a:rPr>
              <a:t>Flow control: </a:t>
            </a:r>
            <a:r>
              <a:rPr lang="en-US" sz="3000" dirty="0" smtClean="0">
                <a:latin typeface="Times New Roman" pitchFamily="18" charset="0"/>
                <a:cs typeface="Times New Roman" pitchFamily="18" charset="0"/>
              </a:rPr>
              <a:t>If the rate at which the data are absorbed by the receiver is less than the rate at which data are produced in the sender, the data link layer imposes a flow control mechanism to avoid overwhelming the receiver. </a:t>
            </a:r>
          </a:p>
          <a:p>
            <a:pPr algn="just"/>
            <a:r>
              <a:rPr lang="en-US" sz="3000" b="1" dirty="0" smtClean="0">
                <a:latin typeface="Times New Roman" pitchFamily="18" charset="0"/>
                <a:cs typeface="Times New Roman" pitchFamily="18" charset="0"/>
              </a:rPr>
              <a:t>Error control: </a:t>
            </a:r>
            <a:r>
              <a:rPr lang="en-US" sz="3000" dirty="0" smtClean="0">
                <a:latin typeface="Times New Roman" pitchFamily="18" charset="0"/>
                <a:cs typeface="Times New Roman" pitchFamily="18" charset="0"/>
              </a:rPr>
              <a:t>The data link layer adds reliability to the physical layer by adding mechanisms to detect and retransmit damaged or lost frames. It also uses a mechanism to recognize duplicate frames. </a:t>
            </a:r>
          </a:p>
          <a:p>
            <a:r>
              <a:rPr lang="en-US" sz="3000" b="1" dirty="0" smtClean="0">
                <a:latin typeface="Times New Roman" pitchFamily="18" charset="0"/>
                <a:cs typeface="Times New Roman" pitchFamily="18" charset="0"/>
              </a:rPr>
              <a:t>Access control: </a:t>
            </a:r>
            <a:r>
              <a:rPr lang="en-US" sz="3000" dirty="0" smtClean="0">
                <a:latin typeface="Times New Roman" pitchFamily="18" charset="0"/>
                <a:cs typeface="Times New Roman" pitchFamily="18" charset="0"/>
              </a:rPr>
              <a:t>When two or more devices are connected to the same link, data</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link layer protocols are necessary to determine which device has control over the link at any given time .</a:t>
            </a: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A9F73EAF-13B8-4CD6-959A-80AFD730537A}"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46982"/>
          </a:xfrm>
        </p:spPr>
        <p:txBody>
          <a:bodyPr>
            <a:normAutofit/>
          </a:bodyPr>
          <a:lstStyle/>
          <a:p>
            <a:pPr algn="ctr"/>
            <a:r>
              <a:rPr lang="en-US" altLang="en-GB" sz="2800" b="1" u="sng" dirty="0" smtClean="0">
                <a:latin typeface="Times New Roman" pitchFamily="18" charset="0"/>
                <a:cs typeface="Times New Roman" pitchFamily="18" charset="0"/>
              </a:rPr>
              <a:t>Data Link Layer</a:t>
            </a:r>
          </a:p>
        </p:txBody>
      </p:sp>
      <p:sp>
        <p:nvSpPr>
          <p:cNvPr id="4" name="Date Placeholder 3"/>
          <p:cNvSpPr>
            <a:spLocks noGrp="1"/>
          </p:cNvSpPr>
          <p:nvPr>
            <p:ph type="dt" sz="half" idx="10"/>
          </p:nvPr>
        </p:nvSpPr>
        <p:spPr/>
        <p:txBody>
          <a:bodyPr/>
          <a:lstStyle/>
          <a:p>
            <a:fld id="{31320354-6CDA-48B5-AAB4-026DFF7EAAEB}"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44</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628650" y="2082050"/>
            <a:ext cx="7886700" cy="2619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11"/>
            <a:ext cx="7886700" cy="766120"/>
          </a:xfrm>
        </p:spPr>
        <p:txBody>
          <a:bodyPr>
            <a:normAutofit/>
          </a:bodyPr>
          <a:lstStyle/>
          <a:p>
            <a:pPr algn="ctr"/>
            <a:r>
              <a:rPr lang="en-US" altLang="en-GB" sz="2800" b="1" u="sng" dirty="0" smtClean="0">
                <a:latin typeface="Times New Roman" pitchFamily="18" charset="0"/>
                <a:cs typeface="Times New Roman" pitchFamily="18" charset="0"/>
              </a:rPr>
              <a:t>Data Link Layer</a:t>
            </a:r>
          </a:p>
        </p:txBody>
      </p:sp>
      <p:sp>
        <p:nvSpPr>
          <p:cNvPr id="4" name="Date Placeholder 3"/>
          <p:cNvSpPr>
            <a:spLocks noGrp="1"/>
          </p:cNvSpPr>
          <p:nvPr>
            <p:ph type="dt" sz="half" idx="10"/>
          </p:nvPr>
        </p:nvSpPr>
        <p:spPr/>
        <p:txBody>
          <a:bodyPr/>
          <a:lstStyle/>
          <a:p>
            <a:fld id="{5AC809E2-66DF-4A03-BE19-5FBA1981E075}"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45</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1618544" y="1166585"/>
            <a:ext cx="5906912" cy="435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642551"/>
          </a:xfrm>
        </p:spPr>
        <p:txBody>
          <a:bodyPr>
            <a:normAutofit fontScale="90000"/>
          </a:bodyPr>
          <a:lstStyle/>
          <a:p>
            <a:pPr algn="ctr"/>
            <a:r>
              <a:rPr lang="en-US" altLang="en-GB" sz="3100" b="1" u="sng" dirty="0" smtClean="0">
                <a:latin typeface="Times New Roman" pitchFamily="18" charset="0"/>
                <a:cs typeface="Times New Roman" pitchFamily="18" charset="0"/>
              </a:rPr>
              <a:t>Network Layer </a:t>
            </a:r>
            <a:r>
              <a:rPr lang="en-US" dirty="0" smtClean="0"/>
              <a:t/>
            </a:r>
            <a:br>
              <a:rPr lang="en-US" dirty="0" smtClean="0"/>
            </a:br>
            <a:endParaRPr lang="en-US" dirty="0"/>
          </a:p>
        </p:txBody>
      </p:sp>
      <p:sp>
        <p:nvSpPr>
          <p:cNvPr id="3" name="Content Placeholder 2"/>
          <p:cNvSpPr>
            <a:spLocks noGrp="1"/>
          </p:cNvSpPr>
          <p:nvPr>
            <p:ph idx="1"/>
          </p:nvPr>
        </p:nvSpPr>
        <p:spPr>
          <a:xfrm>
            <a:off x="628650" y="864973"/>
            <a:ext cx="7886700" cy="5311990"/>
          </a:xfrm>
        </p:spPr>
        <p:txBody>
          <a:bodyPr>
            <a:normAutofit/>
          </a:bodyPr>
          <a:lstStyle/>
          <a:p>
            <a:pPr algn="just"/>
            <a:r>
              <a:rPr lang="en-US" sz="2400" dirty="0" smtClean="0">
                <a:latin typeface="Times New Roman" pitchFamily="18" charset="0"/>
                <a:cs typeface="Times New Roman" pitchFamily="18" charset="0"/>
              </a:rPr>
              <a:t>It is responsible for the source-to-destination delivery of a packet, possibly across multiple networks (links). </a:t>
            </a:r>
          </a:p>
          <a:p>
            <a:pPr algn="just"/>
            <a:r>
              <a:rPr lang="en-US" sz="2400" b="1" dirty="0" smtClean="0">
                <a:latin typeface="Times New Roman" pitchFamily="18" charset="0"/>
                <a:cs typeface="Times New Roman" pitchFamily="18" charset="0"/>
              </a:rPr>
              <a:t>Logical addressing: </a:t>
            </a:r>
            <a:r>
              <a:rPr lang="en-US" sz="2400" dirty="0" smtClean="0">
                <a:latin typeface="Times New Roman" pitchFamily="18" charset="0"/>
                <a:cs typeface="Times New Roman" pitchFamily="18" charset="0"/>
              </a:rPr>
              <a:t>The physical addressing implemented by the data link layer handles the addressing problem locally. </a:t>
            </a:r>
          </a:p>
          <a:p>
            <a:r>
              <a:rPr lang="en-US" sz="2400" b="1" dirty="0" smtClean="0">
                <a:latin typeface="Times New Roman" pitchFamily="18" charset="0"/>
                <a:cs typeface="Times New Roman" pitchFamily="18" charset="0"/>
              </a:rPr>
              <a:t>Routing:</a:t>
            </a:r>
            <a:r>
              <a:rPr lang="en-US" sz="2400" dirty="0" smtClean="0">
                <a:latin typeface="Times New Roman" pitchFamily="18" charset="0"/>
                <a:cs typeface="Times New Roman" pitchFamily="18" charset="0"/>
              </a:rPr>
              <a:t> When independent networks or links are connected to create internetworks (network of networks) or a large network, the connecting devices (called routers or switches) route or switch the packets to their final destination. </a:t>
            </a: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02930ACA-52EF-4AA7-A1FD-D7A1A5CE791B}"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39890"/>
          </a:xfrm>
        </p:spPr>
        <p:txBody>
          <a:bodyPr>
            <a:normAutofit/>
          </a:bodyPr>
          <a:lstStyle/>
          <a:p>
            <a:pPr algn="ctr"/>
            <a:r>
              <a:rPr lang="en-US" altLang="en-GB" sz="2800" b="1" u="sng" dirty="0" smtClean="0">
                <a:latin typeface="Times New Roman" pitchFamily="18" charset="0"/>
                <a:cs typeface="Times New Roman" pitchFamily="18" charset="0"/>
              </a:rPr>
              <a:t>Network Layer</a:t>
            </a:r>
          </a:p>
        </p:txBody>
      </p:sp>
      <p:sp>
        <p:nvSpPr>
          <p:cNvPr id="4" name="Date Placeholder 3"/>
          <p:cNvSpPr>
            <a:spLocks noGrp="1"/>
          </p:cNvSpPr>
          <p:nvPr>
            <p:ph type="dt" sz="half" idx="10"/>
          </p:nvPr>
        </p:nvSpPr>
        <p:spPr/>
        <p:txBody>
          <a:bodyPr/>
          <a:lstStyle/>
          <a:p>
            <a:fld id="{C6B252A4-D576-408B-908B-3CAA4A616D55}"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47</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628650" y="2067551"/>
            <a:ext cx="7886700" cy="2648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23415"/>
          </a:xfrm>
        </p:spPr>
        <p:txBody>
          <a:bodyPr>
            <a:normAutofit/>
          </a:bodyPr>
          <a:lstStyle/>
          <a:p>
            <a:pPr algn="ctr"/>
            <a:r>
              <a:rPr lang="en-US" altLang="en-GB" sz="2800" b="1" u="sng" dirty="0" smtClean="0">
                <a:latin typeface="Times New Roman" pitchFamily="18" charset="0"/>
                <a:cs typeface="Times New Roman" pitchFamily="18" charset="0"/>
              </a:rPr>
              <a:t>Network Layer</a:t>
            </a:r>
          </a:p>
        </p:txBody>
      </p:sp>
      <p:sp>
        <p:nvSpPr>
          <p:cNvPr id="4" name="Date Placeholder 3"/>
          <p:cNvSpPr>
            <a:spLocks noGrp="1"/>
          </p:cNvSpPr>
          <p:nvPr>
            <p:ph type="dt" sz="half" idx="10"/>
          </p:nvPr>
        </p:nvSpPr>
        <p:spPr/>
        <p:txBody>
          <a:bodyPr/>
          <a:lstStyle/>
          <a:p>
            <a:fld id="{805233E3-EB77-44FE-BF94-DB3167D4222D}"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48</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2279421" y="1438439"/>
            <a:ext cx="4585157" cy="435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12"/>
            <a:ext cx="7886700" cy="568410"/>
          </a:xfrm>
        </p:spPr>
        <p:txBody>
          <a:bodyPr>
            <a:normAutofit fontScale="90000"/>
          </a:bodyPr>
          <a:lstStyle/>
          <a:p>
            <a:pPr algn="ctr"/>
            <a:r>
              <a:rPr lang="en-US" altLang="en-GB" sz="3100" b="1" u="sng" dirty="0" smtClean="0">
                <a:latin typeface="Times New Roman" pitchFamily="18" charset="0"/>
                <a:cs typeface="Times New Roman" pitchFamily="18" charset="0"/>
              </a:rPr>
              <a:t>Transport Layer </a:t>
            </a:r>
            <a:r>
              <a:rPr lang="en-US" dirty="0" smtClean="0"/>
              <a:t/>
            </a:r>
            <a:br>
              <a:rPr lang="en-US" dirty="0" smtClean="0"/>
            </a:br>
            <a:endParaRPr lang="en-US" dirty="0"/>
          </a:p>
        </p:txBody>
      </p:sp>
      <p:sp>
        <p:nvSpPr>
          <p:cNvPr id="3" name="Content Placeholder 2"/>
          <p:cNvSpPr>
            <a:spLocks noGrp="1"/>
          </p:cNvSpPr>
          <p:nvPr>
            <p:ph idx="1"/>
          </p:nvPr>
        </p:nvSpPr>
        <p:spPr>
          <a:xfrm>
            <a:off x="628650" y="733168"/>
            <a:ext cx="7886700" cy="5443795"/>
          </a:xfrm>
        </p:spPr>
        <p:txBody>
          <a:bodyPr>
            <a:normAutofit/>
          </a:bodyPr>
          <a:lstStyle/>
          <a:p>
            <a:pPr algn="just"/>
            <a:r>
              <a:rPr lang="en-US" sz="2400" dirty="0" smtClean="0">
                <a:latin typeface="Times New Roman" pitchFamily="18" charset="0"/>
                <a:cs typeface="Times New Roman" pitchFamily="18" charset="0"/>
              </a:rPr>
              <a:t>The transport layer is responsible for process-to-process delivery of the entire message. </a:t>
            </a:r>
          </a:p>
          <a:p>
            <a:pPr algn="just"/>
            <a:r>
              <a:rPr lang="en-US" sz="2400" b="1" dirty="0" smtClean="0">
                <a:latin typeface="Times New Roman" pitchFamily="18" charset="0"/>
                <a:cs typeface="Times New Roman" pitchFamily="18" charset="0"/>
              </a:rPr>
              <a:t>Service-point addressing : </a:t>
            </a:r>
            <a:r>
              <a:rPr lang="en-US" sz="2400" dirty="0" smtClean="0">
                <a:latin typeface="Times New Roman" pitchFamily="18" charset="0"/>
                <a:cs typeface="Times New Roman" pitchFamily="18" charset="0"/>
              </a:rPr>
              <a:t>The transport layer header include a type of address called a service-point address (or port address). The network layer gets each packet to the correct computer.</a:t>
            </a:r>
          </a:p>
          <a:p>
            <a:r>
              <a:rPr lang="en-US" sz="2400" b="1" dirty="0" smtClean="0">
                <a:latin typeface="Times New Roman" pitchFamily="18" charset="0"/>
                <a:cs typeface="Times New Roman" pitchFamily="18" charset="0"/>
              </a:rPr>
              <a:t>Segmentation and reassembly: </a:t>
            </a:r>
            <a:r>
              <a:rPr lang="en-US" sz="2400" dirty="0" smtClean="0">
                <a:latin typeface="Times New Roman" pitchFamily="18" charset="0"/>
                <a:cs typeface="Times New Roman" pitchFamily="18" charset="0"/>
              </a:rPr>
              <a:t>A message is divided into transmittable segments, with each segment containing a sequence number. These numbers enable the transport layer to reassemble the message correctly upon arriving at the destination and to identify and replace packets that were lost in transmission. </a:t>
            </a:r>
            <a:r>
              <a:rPr lang="en-US" dirty="0" smtClean="0"/>
              <a:t/>
            </a:r>
            <a:br>
              <a:rPr lang="en-US" dirty="0" smtClean="0"/>
            </a:br>
            <a:endParaRPr lang="en-US" dirty="0" smtClean="0"/>
          </a:p>
          <a:p>
            <a:pPr algn="just"/>
            <a:endParaRPr lang="en-US" dirty="0" smtClean="0"/>
          </a:p>
          <a:p>
            <a:pPr algn="just"/>
            <a:endParaRPr lang="en-US" dirty="0"/>
          </a:p>
        </p:txBody>
      </p:sp>
      <p:sp>
        <p:nvSpPr>
          <p:cNvPr id="4" name="Date Placeholder 3"/>
          <p:cNvSpPr>
            <a:spLocks noGrp="1"/>
          </p:cNvSpPr>
          <p:nvPr>
            <p:ph type="dt" sz="half" idx="10"/>
          </p:nvPr>
        </p:nvSpPr>
        <p:spPr/>
        <p:txBody>
          <a:bodyPr/>
          <a:lstStyle/>
          <a:p>
            <a:fld id="{45158D2B-220A-47DF-91E1-6EC6B8980B50}"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048653"/>
          <p:cNvSpPr>
            <a:spLocks noGrp="1"/>
          </p:cNvSpPr>
          <p:nvPr>
            <p:ph type="title"/>
          </p:nvPr>
        </p:nvSpPr>
        <p:spPr>
          <a:xfrm>
            <a:off x="434089" y="144937"/>
            <a:ext cx="7886700" cy="587280"/>
          </a:xfrm>
        </p:spPr>
        <p:txBody>
          <a:bodyPr>
            <a:normAutofit/>
          </a:bodyPr>
          <a:lstStyle/>
          <a:p>
            <a:pPr algn="ctr"/>
            <a:r>
              <a:rPr lang="en-US" altLang="en-GB" sz="2800" b="1" u="sng" dirty="0">
                <a:latin typeface="Times New Roman" pitchFamily="18" charset="0"/>
                <a:cs typeface="Times New Roman" pitchFamily="18" charset="0"/>
              </a:rPr>
              <a:t>DATA REPRESENTATION</a:t>
            </a:r>
          </a:p>
        </p:txBody>
      </p:sp>
      <p:sp>
        <p:nvSpPr>
          <p:cNvPr id="1048608" name="Content Placeholder 1048654"/>
          <p:cNvSpPr>
            <a:spLocks noGrp="1"/>
          </p:cNvSpPr>
          <p:nvPr>
            <p:ph idx="1"/>
          </p:nvPr>
        </p:nvSpPr>
        <p:spPr>
          <a:xfrm>
            <a:off x="434089" y="732217"/>
            <a:ext cx="8247861" cy="5426381"/>
          </a:xfrm>
        </p:spPr>
        <p:txBody>
          <a:bodyPr>
            <a:normAutofit/>
          </a:bodyPr>
          <a:lstStyle/>
          <a:p>
            <a:pPr marL="0" indent="0">
              <a:buNone/>
            </a:pPr>
            <a:endParaRPr lang="en-US" altLang="en-GB" sz="2400" dirty="0" smtClean="0">
              <a:latin typeface="Times New Roman" pitchFamily="18" charset="0"/>
              <a:cs typeface="Times New Roman" pitchFamily="18" charset="0"/>
            </a:endParaRPr>
          </a:p>
          <a:p>
            <a:pPr marL="0" indent="0">
              <a:buNone/>
            </a:pPr>
            <a:r>
              <a:rPr lang="en-US" altLang="en-GB" sz="2400" dirty="0" smtClean="0">
                <a:latin typeface="Times New Roman" pitchFamily="18" charset="0"/>
                <a:cs typeface="Times New Roman" pitchFamily="18" charset="0"/>
              </a:rPr>
              <a:t>Today </a:t>
            </a:r>
            <a:r>
              <a:rPr lang="en-US" altLang="en-GB" sz="2400" dirty="0">
                <a:latin typeface="Times New Roman" pitchFamily="18" charset="0"/>
                <a:cs typeface="Times New Roman" pitchFamily="18" charset="0"/>
              </a:rPr>
              <a:t>data can be represented by many forms such as:</a:t>
            </a:r>
            <a:endParaRPr lang="en-US" sz="2400" dirty="0">
              <a:latin typeface="Times New Roman" pitchFamily="18" charset="0"/>
              <a:cs typeface="Times New Roman" pitchFamily="18" charset="0"/>
            </a:endParaRPr>
          </a:p>
          <a:p>
            <a:r>
              <a:rPr lang="en-US" altLang="en-GB" sz="2400" dirty="0">
                <a:latin typeface="Times New Roman" pitchFamily="18" charset="0"/>
                <a:cs typeface="Times New Roman" pitchFamily="18" charset="0"/>
              </a:rPr>
              <a:t>Text</a:t>
            </a:r>
            <a:endParaRPr lang="en-US" sz="2400" dirty="0">
              <a:latin typeface="Times New Roman" pitchFamily="18" charset="0"/>
              <a:cs typeface="Times New Roman" pitchFamily="18" charset="0"/>
            </a:endParaRPr>
          </a:p>
          <a:p>
            <a:r>
              <a:rPr lang="en-US" altLang="en-GB" sz="2400" dirty="0">
                <a:latin typeface="Times New Roman" pitchFamily="18" charset="0"/>
                <a:cs typeface="Times New Roman" pitchFamily="18" charset="0"/>
              </a:rPr>
              <a:t>Picture/ Image</a:t>
            </a:r>
            <a:endParaRPr lang="en-US" sz="2400" dirty="0">
              <a:latin typeface="Times New Roman" pitchFamily="18" charset="0"/>
              <a:cs typeface="Times New Roman" pitchFamily="18" charset="0"/>
            </a:endParaRPr>
          </a:p>
          <a:p>
            <a:r>
              <a:rPr lang="en-US" altLang="en-GB" sz="2400" dirty="0">
                <a:latin typeface="Times New Roman" pitchFamily="18" charset="0"/>
                <a:cs typeface="Times New Roman" pitchFamily="18" charset="0"/>
              </a:rPr>
              <a:t>Audio</a:t>
            </a:r>
            <a:endParaRPr lang="en-US" sz="2400" dirty="0">
              <a:latin typeface="Times New Roman" pitchFamily="18" charset="0"/>
              <a:cs typeface="Times New Roman" pitchFamily="18" charset="0"/>
            </a:endParaRPr>
          </a:p>
          <a:p>
            <a:r>
              <a:rPr lang="en-US" altLang="en-GB" sz="2400" dirty="0">
                <a:latin typeface="Times New Roman" pitchFamily="18" charset="0"/>
                <a:cs typeface="Times New Roman" pitchFamily="18" charset="0"/>
              </a:rPr>
              <a:t>Video</a:t>
            </a:r>
            <a:endParaRPr lang="en-US" sz="2400" dirty="0">
              <a:latin typeface="Times New Roman" pitchFamily="18" charset="0"/>
              <a:cs typeface="Times New Roman" pitchFamily="18" charset="0"/>
            </a:endParaRPr>
          </a:p>
          <a:p>
            <a:r>
              <a:rPr lang="en-US" altLang="en-GB" sz="2400" dirty="0">
                <a:latin typeface="Times New Roman" pitchFamily="18" charset="0"/>
                <a:cs typeface="Times New Roman" pitchFamily="18" charset="0"/>
              </a:rPr>
              <a:t>Numbers etc.</a:t>
            </a:r>
            <a:endParaRPr lang="en-US" sz="2400" dirty="0">
              <a:latin typeface="Times New Roman" pitchFamily="18" charset="0"/>
              <a:cs typeface="Times New Roman" pitchFamily="18" charset="0"/>
            </a:endParaRPr>
          </a:p>
        </p:txBody>
      </p:sp>
      <p:sp>
        <p:nvSpPr>
          <p:cNvPr id="1048609" name="Date Placeholder 3"/>
          <p:cNvSpPr>
            <a:spLocks noGrp="1"/>
          </p:cNvSpPr>
          <p:nvPr>
            <p:ph type="dt" sz="half" idx="10"/>
          </p:nvPr>
        </p:nvSpPr>
        <p:spPr/>
        <p:txBody>
          <a:bodyPr/>
          <a:lstStyle/>
          <a:p>
            <a:fld id="{ABA912D8-F337-4131-BA19-649DC8A6F0FB}" type="datetime3">
              <a:rPr lang="en-US" altLang="zh-CN" smtClean="0"/>
              <a:pPr/>
              <a:t>7 December 2018</a:t>
            </a:fld>
            <a:endParaRPr lang="zh-CN" altLang="en-US"/>
          </a:p>
        </p:txBody>
      </p:sp>
      <p:sp>
        <p:nvSpPr>
          <p:cNvPr id="1048610" name="Slide Number Placeholder 4"/>
          <p:cNvSpPr>
            <a:spLocks noGrp="1"/>
          </p:cNvSpPr>
          <p:nvPr>
            <p:ph type="sldNum" sz="quarter" idx="12"/>
          </p:nvPr>
        </p:nvSpPr>
        <p:spPr/>
        <p:txBody>
          <a:bodyPr/>
          <a:lstStyle/>
          <a:p>
            <a:fld id="{D5B52ADC-5BFA-4FBD-BEE2-16096B7F4166}"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54227"/>
            <a:ext cx="7886700" cy="5822736"/>
          </a:xfrm>
        </p:spPr>
        <p:txBody>
          <a:bodyPr>
            <a:normAutofit/>
          </a:bodyPr>
          <a:lstStyle/>
          <a:p>
            <a:pPr algn="just"/>
            <a:r>
              <a:rPr lang="en-US" sz="2400" b="1" dirty="0" smtClean="0">
                <a:latin typeface="Times New Roman" pitchFamily="18" charset="0"/>
                <a:cs typeface="Times New Roman" pitchFamily="18" charset="0"/>
              </a:rPr>
              <a:t>Connection control:</a:t>
            </a:r>
            <a:r>
              <a:rPr lang="en-US" sz="2400" dirty="0" smtClean="0">
                <a:latin typeface="Times New Roman" pitchFamily="18" charset="0"/>
                <a:cs typeface="Times New Roman" pitchFamily="18" charset="0"/>
              </a:rPr>
              <a:t> The transport layer can be either connectionless or connection-oriented. A connectionless transport layer treats each segment as an independent packet and delivers it to the transport layer at the destination machine. A connection-oriented transport layer makes a connection with the transport layer at the destination machine first before delivering the packets. After all the data are transferred, the connection is terminated.</a:t>
            </a:r>
          </a:p>
          <a:p>
            <a:pPr algn="just"/>
            <a:r>
              <a:rPr lang="en-US" sz="2400" b="1" dirty="0" smtClean="0">
                <a:latin typeface="Times New Roman" pitchFamily="18" charset="0"/>
                <a:cs typeface="Times New Roman" pitchFamily="18" charset="0"/>
              </a:rPr>
              <a:t>Flow control: </a:t>
            </a:r>
            <a:r>
              <a:rPr lang="en-US" sz="2400" dirty="0" smtClean="0">
                <a:latin typeface="Times New Roman" pitchFamily="18" charset="0"/>
                <a:cs typeface="Times New Roman" pitchFamily="18" charset="0"/>
              </a:rPr>
              <a:t>Like the data link layer, the transport layer is responsible for flow control. </a:t>
            </a:r>
          </a:p>
          <a:p>
            <a:pPr algn="just"/>
            <a:r>
              <a:rPr lang="en-US" sz="2400" b="1" dirty="0" smtClean="0">
                <a:latin typeface="Times New Roman" pitchFamily="18" charset="0"/>
                <a:cs typeface="Times New Roman" pitchFamily="18" charset="0"/>
              </a:rPr>
              <a:t>Error control :</a:t>
            </a:r>
            <a:r>
              <a:rPr lang="en-US" sz="2400" dirty="0" smtClean="0">
                <a:latin typeface="Times New Roman" pitchFamily="18" charset="0"/>
                <a:cs typeface="Times New Roman" pitchFamily="18" charset="0"/>
              </a:rPr>
              <a:t>error control at this layer is performed process-to-process rather than across a single link.</a:t>
            </a:r>
            <a:r>
              <a:rPr lang="en-US" sz="2400" dirty="0" smtClean="0"/>
              <a:t> </a:t>
            </a:r>
            <a:br>
              <a:rPr lang="en-US" sz="2400" dirty="0" smtClean="0"/>
            </a:br>
            <a:endParaRPr lang="en-US" sz="2400" dirty="0" smtClean="0"/>
          </a:p>
          <a:p>
            <a:pPr algn="just">
              <a:buNone/>
            </a:pP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FA6A0097-0FC0-43EA-AB60-2531F9040C7E}"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23415"/>
          </a:xfrm>
        </p:spPr>
        <p:txBody>
          <a:bodyPr>
            <a:normAutofit/>
          </a:bodyPr>
          <a:lstStyle/>
          <a:p>
            <a:pPr algn="ctr"/>
            <a:r>
              <a:rPr lang="en-US" altLang="en-GB" sz="2800" b="1" u="sng" dirty="0" smtClean="0">
                <a:latin typeface="Times New Roman" pitchFamily="18" charset="0"/>
                <a:cs typeface="Times New Roman" pitchFamily="18" charset="0"/>
              </a:rPr>
              <a:t>Transport Layer</a:t>
            </a:r>
          </a:p>
        </p:txBody>
      </p:sp>
      <p:sp>
        <p:nvSpPr>
          <p:cNvPr id="4" name="Date Placeholder 3"/>
          <p:cNvSpPr>
            <a:spLocks noGrp="1"/>
          </p:cNvSpPr>
          <p:nvPr>
            <p:ph type="dt" sz="half" idx="10"/>
          </p:nvPr>
        </p:nvSpPr>
        <p:spPr/>
        <p:txBody>
          <a:bodyPr/>
          <a:lstStyle/>
          <a:p>
            <a:fld id="{EAAAE292-0E8E-4E2D-B54E-CF90E9B48276}"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51</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628650" y="1994731"/>
            <a:ext cx="7886700" cy="27444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46981"/>
          </a:xfrm>
        </p:spPr>
        <p:txBody>
          <a:bodyPr>
            <a:normAutofit/>
          </a:bodyPr>
          <a:lstStyle/>
          <a:p>
            <a:pPr algn="ctr"/>
            <a:r>
              <a:rPr lang="en-US" altLang="en-GB" sz="2800" b="1" u="sng" dirty="0" smtClean="0">
                <a:latin typeface="Times New Roman" pitchFamily="18" charset="0"/>
                <a:cs typeface="Times New Roman" pitchFamily="18" charset="0"/>
              </a:rPr>
              <a:t>Reliable process-to-process delivery of a message</a:t>
            </a:r>
          </a:p>
        </p:txBody>
      </p:sp>
      <p:sp>
        <p:nvSpPr>
          <p:cNvPr id="4" name="Date Placeholder 3"/>
          <p:cNvSpPr>
            <a:spLocks noGrp="1"/>
          </p:cNvSpPr>
          <p:nvPr>
            <p:ph type="dt" sz="half" idx="10"/>
          </p:nvPr>
        </p:nvSpPr>
        <p:spPr/>
        <p:txBody>
          <a:bodyPr/>
          <a:lstStyle/>
          <a:p>
            <a:fld id="{472294D2-5A00-4A36-90BF-3920CE91C264}"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52</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628650" y="1843233"/>
            <a:ext cx="7886700" cy="32451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6562"/>
            <a:ext cx="7886700" cy="568411"/>
          </a:xfrm>
        </p:spPr>
        <p:txBody>
          <a:bodyPr>
            <a:normAutofit fontScale="90000"/>
          </a:bodyPr>
          <a:lstStyle/>
          <a:p>
            <a:pPr algn="ctr"/>
            <a:r>
              <a:rPr lang="en-US" altLang="en-GB" sz="3100" b="1" u="sng" dirty="0" smtClean="0">
                <a:latin typeface="Times New Roman" pitchFamily="18" charset="0"/>
                <a:cs typeface="Times New Roman" pitchFamily="18" charset="0"/>
              </a:rPr>
              <a:t>Session Layer </a:t>
            </a:r>
            <a:r>
              <a:rPr lang="en-US" dirty="0" smtClean="0"/>
              <a:t/>
            </a:r>
            <a:br>
              <a:rPr lang="en-US" dirty="0" smtClean="0"/>
            </a:br>
            <a:endParaRPr lang="en-US" dirty="0"/>
          </a:p>
        </p:txBody>
      </p:sp>
      <p:sp>
        <p:nvSpPr>
          <p:cNvPr id="3" name="Content Placeholder 2"/>
          <p:cNvSpPr>
            <a:spLocks noGrp="1"/>
          </p:cNvSpPr>
          <p:nvPr>
            <p:ph idx="1"/>
          </p:nvPr>
        </p:nvSpPr>
        <p:spPr>
          <a:xfrm>
            <a:off x="628649" y="757881"/>
            <a:ext cx="8062269" cy="5419082"/>
          </a:xfrm>
        </p:spPr>
        <p:txBody>
          <a:bodyPr>
            <a:normAutofit/>
          </a:bodyPr>
          <a:lstStyle/>
          <a:p>
            <a:pPr algn="just"/>
            <a:r>
              <a:rPr lang="en-US" sz="2400" dirty="0" smtClean="0">
                <a:latin typeface="Times New Roman" pitchFamily="18" charset="0"/>
                <a:cs typeface="Times New Roman" pitchFamily="18" charset="0"/>
              </a:rPr>
              <a:t>The session layer is the network dialog controller.</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It establishes, maintains, and synchronizes the interaction among communicating systems.</a:t>
            </a:r>
          </a:p>
          <a:p>
            <a:pPr algn="just"/>
            <a:r>
              <a:rPr lang="en-US" sz="2400" b="1" dirty="0" smtClean="0">
                <a:latin typeface="Times New Roman" pitchFamily="18" charset="0"/>
                <a:cs typeface="Times New Roman" pitchFamily="18" charset="0"/>
              </a:rPr>
              <a:t>Dialog control: </a:t>
            </a:r>
            <a:r>
              <a:rPr lang="en-US" sz="2400" dirty="0" smtClean="0">
                <a:latin typeface="Times New Roman" pitchFamily="18" charset="0"/>
                <a:cs typeface="Times New Roman" pitchFamily="18" charset="0"/>
              </a:rPr>
              <a:t>The session layer allows two systems to enter into a dialog. It allows the communication between two processes to take place in either half-duplex or full duplex mode. </a:t>
            </a:r>
          </a:p>
          <a:p>
            <a:pPr algn="just"/>
            <a:r>
              <a:rPr lang="en-US" sz="2400" b="1" dirty="0" smtClean="0">
                <a:latin typeface="Times New Roman" pitchFamily="18" charset="0"/>
                <a:cs typeface="Times New Roman" pitchFamily="18" charset="0"/>
              </a:rPr>
              <a:t>Synchronization:</a:t>
            </a:r>
            <a:r>
              <a:rPr lang="en-US" sz="2400" dirty="0" smtClean="0">
                <a:latin typeface="Times New Roman" pitchFamily="18" charset="0"/>
                <a:cs typeface="Times New Roman" pitchFamily="18" charset="0"/>
              </a:rPr>
              <a:t> The session layer allows a process to add checkpoints, or synchronization points, to a stream of data. </a:t>
            </a:r>
            <a:r>
              <a:rPr lang="en-US" dirty="0" smtClean="0"/>
              <a:t/>
            </a:r>
            <a:br>
              <a:rPr lang="en-US" dirty="0" smtClean="0"/>
            </a:br>
            <a:r>
              <a:rPr lang="en-US" dirty="0" smtClean="0"/>
              <a:t> </a:t>
            </a:r>
            <a:br>
              <a:rPr lang="en-US" dirty="0" smtClean="0"/>
            </a:br>
            <a:endParaRPr lang="en-US" dirty="0" smtClean="0"/>
          </a:p>
          <a:p>
            <a:pPr algn="just">
              <a:buNone/>
            </a:pP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2E7A4010-58C0-4FAD-9028-2471A6AFAEB6}"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82225"/>
          </a:xfrm>
        </p:spPr>
        <p:txBody>
          <a:bodyPr>
            <a:normAutofit/>
          </a:bodyPr>
          <a:lstStyle/>
          <a:p>
            <a:pPr algn="ctr"/>
            <a:r>
              <a:rPr lang="en-US" altLang="en-GB" sz="2800" b="1" u="sng" dirty="0" smtClean="0">
                <a:latin typeface="Times New Roman" pitchFamily="18" charset="0"/>
                <a:cs typeface="Times New Roman" pitchFamily="18" charset="0"/>
              </a:rPr>
              <a:t>Session Layer</a:t>
            </a:r>
          </a:p>
        </p:txBody>
      </p:sp>
      <p:sp>
        <p:nvSpPr>
          <p:cNvPr id="4" name="Date Placeholder 3"/>
          <p:cNvSpPr>
            <a:spLocks noGrp="1"/>
          </p:cNvSpPr>
          <p:nvPr>
            <p:ph type="dt" sz="half" idx="10"/>
          </p:nvPr>
        </p:nvSpPr>
        <p:spPr/>
        <p:txBody>
          <a:bodyPr/>
          <a:lstStyle/>
          <a:p>
            <a:fld id="{79234112-45BA-4054-9AA2-037F5744B48F}"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54</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628650" y="1807812"/>
            <a:ext cx="7886700" cy="36620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6563"/>
            <a:ext cx="7886700" cy="395416"/>
          </a:xfrm>
        </p:spPr>
        <p:txBody>
          <a:bodyPr>
            <a:normAutofit fontScale="90000"/>
          </a:bodyPr>
          <a:lstStyle/>
          <a:p>
            <a:pPr algn="ctr"/>
            <a:r>
              <a:rPr lang="en-US" sz="2800" dirty="0" smtClean="0"/>
              <a:t/>
            </a:r>
            <a:br>
              <a:rPr lang="en-US" sz="2800" dirty="0" smtClean="0"/>
            </a:br>
            <a:r>
              <a:rPr lang="en-US" sz="2800" dirty="0" smtClean="0"/>
              <a:t> </a:t>
            </a:r>
            <a:r>
              <a:rPr lang="en-US" altLang="en-GB" sz="3100" b="1" u="sng" dirty="0" smtClean="0">
                <a:latin typeface="Times New Roman" pitchFamily="18" charset="0"/>
                <a:cs typeface="Times New Roman" pitchFamily="18" charset="0"/>
              </a:rPr>
              <a:t>Presentation Layer </a:t>
            </a:r>
            <a:r>
              <a:rPr lang="en-US" dirty="0" smtClean="0"/>
              <a:t/>
            </a:r>
            <a:br>
              <a:rPr lang="en-US" dirty="0" smtClean="0"/>
            </a:br>
            <a:endParaRPr lang="en-US" dirty="0"/>
          </a:p>
        </p:txBody>
      </p:sp>
      <p:sp>
        <p:nvSpPr>
          <p:cNvPr id="3" name="Content Placeholder 2"/>
          <p:cNvSpPr>
            <a:spLocks noGrp="1"/>
          </p:cNvSpPr>
          <p:nvPr>
            <p:ph idx="1"/>
          </p:nvPr>
        </p:nvSpPr>
        <p:spPr>
          <a:xfrm>
            <a:off x="628649" y="700216"/>
            <a:ext cx="8062269" cy="5544065"/>
          </a:xfrm>
        </p:spPr>
        <p:txBody>
          <a:bodyPr>
            <a:normAutofit fontScale="25000" lnSpcReduction="20000"/>
          </a:bodyPr>
          <a:lstStyle/>
          <a:p>
            <a:pPr algn="just"/>
            <a:r>
              <a:rPr lang="en-US" sz="8000" dirty="0" smtClean="0">
                <a:latin typeface="Times New Roman" pitchFamily="18" charset="0"/>
                <a:cs typeface="Times New Roman" pitchFamily="18" charset="0"/>
              </a:rPr>
              <a:t>The presentation layer is concerned with the syntax and semantics of the information exchanged between two systems. </a:t>
            </a:r>
          </a:p>
          <a:p>
            <a:pPr algn="just"/>
            <a:r>
              <a:rPr lang="en-US" sz="8000" b="1" dirty="0" smtClean="0">
                <a:latin typeface="Times New Roman" pitchFamily="18" charset="0"/>
                <a:cs typeface="Times New Roman" pitchFamily="18" charset="0"/>
              </a:rPr>
              <a:t>Dialog control: </a:t>
            </a:r>
            <a:r>
              <a:rPr lang="en-US" sz="8000" dirty="0" smtClean="0">
                <a:latin typeface="Times New Roman" pitchFamily="18" charset="0"/>
                <a:cs typeface="Times New Roman" pitchFamily="18" charset="0"/>
              </a:rPr>
              <a:t>The session layer allows two systems to enter into a dialog. It allows the communication between two processes to take place in either half-duplex or full duplex mode. </a:t>
            </a:r>
          </a:p>
          <a:p>
            <a:pPr algn="just"/>
            <a:r>
              <a:rPr lang="en-US" sz="8000" b="1" dirty="0" smtClean="0">
                <a:latin typeface="Times New Roman" pitchFamily="18" charset="0"/>
                <a:cs typeface="Times New Roman" pitchFamily="18" charset="0"/>
              </a:rPr>
              <a:t>Synchronization:</a:t>
            </a:r>
            <a:r>
              <a:rPr lang="en-US" sz="8000" dirty="0" smtClean="0">
                <a:latin typeface="Times New Roman" pitchFamily="18" charset="0"/>
                <a:cs typeface="Times New Roman" pitchFamily="18" charset="0"/>
              </a:rPr>
              <a:t> The session layer allows a process to add checkpoints, or synchronization points, to a stream of data.</a:t>
            </a:r>
          </a:p>
          <a:p>
            <a:pPr algn="just"/>
            <a:r>
              <a:rPr lang="en-US" sz="8000" b="1" dirty="0" smtClean="0">
                <a:latin typeface="Times New Roman" pitchFamily="18" charset="0"/>
                <a:cs typeface="Times New Roman" pitchFamily="18" charset="0"/>
              </a:rPr>
              <a:t>Translation:</a:t>
            </a:r>
            <a:r>
              <a:rPr lang="en-US" sz="8000" dirty="0" smtClean="0">
                <a:latin typeface="Times New Roman" pitchFamily="18" charset="0"/>
                <a:cs typeface="Times New Roman" pitchFamily="18" charset="0"/>
              </a:rPr>
              <a:t> Because different computers use different encoding systems, the presentation layer is responsible for interoperability between these different encoding methods. The presentation layer at the sender changes the information from its sender-dependent format in to a common format. The presentation layer at the receiving machine changes the common format into its receiver-dependent format.</a:t>
            </a:r>
          </a:p>
          <a:p>
            <a:pPr algn="just"/>
            <a:r>
              <a:rPr lang="en-US" sz="8000" b="1" dirty="0" smtClean="0">
                <a:latin typeface="Times New Roman" pitchFamily="18" charset="0"/>
                <a:cs typeface="Times New Roman" pitchFamily="18" charset="0"/>
              </a:rPr>
              <a:t>Encryption / Decryption:</a:t>
            </a:r>
            <a:r>
              <a:rPr lang="en-US" sz="8000" dirty="0" smtClean="0">
                <a:latin typeface="Times New Roman" pitchFamily="18" charset="0"/>
                <a:cs typeface="Times New Roman" pitchFamily="18" charset="0"/>
              </a:rPr>
              <a:t> To carry sensitive information, a system must be able to ensure privacy.</a:t>
            </a:r>
          </a:p>
          <a:p>
            <a:pPr algn="just"/>
            <a:r>
              <a:rPr lang="en-US" sz="8000" b="1" dirty="0" smtClean="0">
                <a:latin typeface="Times New Roman" pitchFamily="18" charset="0"/>
                <a:cs typeface="Times New Roman" pitchFamily="18" charset="0"/>
              </a:rPr>
              <a:t>Compression:</a:t>
            </a:r>
            <a:r>
              <a:rPr lang="en-US" sz="8000" dirty="0" smtClean="0">
                <a:latin typeface="Times New Roman" pitchFamily="18" charset="0"/>
                <a:cs typeface="Times New Roman" pitchFamily="18" charset="0"/>
              </a:rPr>
              <a:t> Data compression becomes particularly important in the transmission of multimedia such as text, audio, and video. </a:t>
            </a:r>
            <a:br>
              <a:rPr lang="en-US" sz="8000" dirty="0" smtClean="0">
                <a:latin typeface="Times New Roman" pitchFamily="18" charset="0"/>
                <a:cs typeface="Times New Roman" pitchFamily="18" charset="0"/>
              </a:rPr>
            </a:br>
            <a:endParaRPr lang="en-US" sz="8000" dirty="0" smtClean="0">
              <a:latin typeface="Times New Roman" pitchFamily="18" charset="0"/>
              <a:cs typeface="Times New Roman" pitchFamily="18" charset="0"/>
            </a:endParaRPr>
          </a:p>
          <a:p>
            <a:pPr algn="just">
              <a:buNone/>
            </a:pPr>
            <a:r>
              <a:rPr lang="en-US" sz="4200" dirty="0" smtClean="0">
                <a:latin typeface="Times New Roman" pitchFamily="18" charset="0"/>
                <a:cs typeface="Times New Roman" pitchFamily="18" charset="0"/>
              </a:rPr>
              <a:t/>
            </a:r>
            <a:br>
              <a:rPr lang="en-US" sz="4200" dirty="0" smtClean="0">
                <a:latin typeface="Times New Roman" pitchFamily="18" charset="0"/>
                <a:cs typeface="Times New Roman" pitchFamily="18" charset="0"/>
              </a:rPr>
            </a:br>
            <a:r>
              <a:rPr lang="en-US" dirty="0" smtClean="0"/>
              <a:t/>
            </a:r>
            <a:br>
              <a:rPr lang="en-US" dirty="0" smtClean="0"/>
            </a:br>
            <a:r>
              <a:rPr lang="en-US" dirty="0" smtClean="0"/>
              <a:t> </a:t>
            </a:r>
            <a:br>
              <a:rPr lang="en-US" dirty="0" smtClean="0"/>
            </a:br>
            <a:endParaRPr lang="en-US" dirty="0" smtClean="0"/>
          </a:p>
          <a:p>
            <a:pPr algn="just">
              <a:buNone/>
            </a:pP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F038BFE9-A8E5-4651-8356-C1CA54A2F911}"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96409"/>
          </a:xfrm>
        </p:spPr>
        <p:txBody>
          <a:bodyPr>
            <a:normAutofit/>
          </a:bodyPr>
          <a:lstStyle/>
          <a:p>
            <a:pPr algn="ctr"/>
            <a:r>
              <a:rPr lang="en-US" altLang="en-GB" sz="2800" b="1" u="sng" dirty="0" smtClean="0">
                <a:latin typeface="Times New Roman" pitchFamily="18" charset="0"/>
                <a:cs typeface="Times New Roman" pitchFamily="18" charset="0"/>
              </a:rPr>
              <a:t>Presentation Layer</a:t>
            </a:r>
          </a:p>
        </p:txBody>
      </p:sp>
      <p:sp>
        <p:nvSpPr>
          <p:cNvPr id="4" name="Date Placeholder 3"/>
          <p:cNvSpPr>
            <a:spLocks noGrp="1"/>
          </p:cNvSpPr>
          <p:nvPr>
            <p:ph type="dt" sz="half" idx="10"/>
          </p:nvPr>
        </p:nvSpPr>
        <p:spPr/>
        <p:txBody>
          <a:bodyPr/>
          <a:lstStyle/>
          <a:p>
            <a:fld id="{9061E2C7-92F1-48BA-96A3-55718B86E9EC}"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56</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628650" y="2190728"/>
            <a:ext cx="7886700" cy="26820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4185"/>
            <a:ext cx="7886700" cy="477793"/>
          </a:xfrm>
        </p:spPr>
        <p:txBody>
          <a:bodyPr>
            <a:normAutofit fontScale="90000"/>
          </a:bodyPr>
          <a:lstStyle/>
          <a:p>
            <a:pPr algn="ctr"/>
            <a:r>
              <a:rPr lang="en-US" altLang="en-GB" sz="3100" b="1" u="sng" dirty="0" smtClean="0">
                <a:latin typeface="Times New Roman" pitchFamily="18" charset="0"/>
                <a:cs typeface="Times New Roman" pitchFamily="18" charset="0"/>
              </a:rPr>
              <a:t>Application Layer </a:t>
            </a:r>
            <a:r>
              <a:rPr lang="en-US" dirty="0" smtClean="0"/>
              <a:t/>
            </a:r>
            <a:br>
              <a:rPr lang="en-US" dirty="0" smtClean="0"/>
            </a:br>
            <a:endParaRPr lang="en-US" dirty="0"/>
          </a:p>
        </p:txBody>
      </p:sp>
      <p:sp>
        <p:nvSpPr>
          <p:cNvPr id="3" name="Content Placeholder 2"/>
          <p:cNvSpPr>
            <a:spLocks noGrp="1"/>
          </p:cNvSpPr>
          <p:nvPr>
            <p:ph idx="1"/>
          </p:nvPr>
        </p:nvSpPr>
        <p:spPr>
          <a:xfrm>
            <a:off x="628650" y="675504"/>
            <a:ext cx="7886700" cy="5544064"/>
          </a:xfrm>
        </p:spPr>
        <p:txBody>
          <a:bodyPr>
            <a:normAutofit fontScale="62500" lnSpcReduction="20000"/>
          </a:bodyPr>
          <a:lstStyle/>
          <a:p>
            <a:pPr algn="just"/>
            <a:r>
              <a:rPr lang="en-US" sz="3400" dirty="0" smtClean="0">
                <a:latin typeface="Times New Roman" pitchFamily="18" charset="0"/>
                <a:cs typeface="Times New Roman" pitchFamily="18" charset="0"/>
              </a:rPr>
              <a:t>The application layer enables the user, whether human or software, to access the network. </a:t>
            </a:r>
          </a:p>
          <a:p>
            <a:pPr algn="just"/>
            <a:r>
              <a:rPr lang="en-US" sz="3400" dirty="0" smtClean="0">
                <a:latin typeface="Times New Roman" pitchFamily="18" charset="0"/>
                <a:cs typeface="Times New Roman" pitchFamily="18" charset="0"/>
              </a:rPr>
              <a:t>It provides user interfaces and support for services such as electronic mail, remote file access and transfer, shared database management, and other types of distributed information services. </a:t>
            </a:r>
          </a:p>
          <a:p>
            <a:pPr algn="just"/>
            <a:r>
              <a:rPr lang="en-US" sz="3400" b="1" dirty="0" smtClean="0">
                <a:latin typeface="Times New Roman" pitchFamily="18" charset="0"/>
                <a:cs typeface="Times New Roman" pitchFamily="18" charset="0"/>
              </a:rPr>
              <a:t>Network virtual terminal: </a:t>
            </a:r>
            <a:r>
              <a:rPr lang="en-US" sz="3400" dirty="0" smtClean="0">
                <a:latin typeface="Times New Roman" pitchFamily="18" charset="0"/>
                <a:cs typeface="Times New Roman" pitchFamily="18" charset="0"/>
              </a:rPr>
              <a:t>A network virtual terminal is a software version of a physical terminal, and it allows a user to log on to a remote host. </a:t>
            </a:r>
          </a:p>
          <a:p>
            <a:pPr algn="just"/>
            <a:r>
              <a:rPr lang="en-US" sz="3400" b="1" dirty="0" smtClean="0">
                <a:latin typeface="Times New Roman" pitchFamily="18" charset="0"/>
                <a:cs typeface="Times New Roman" pitchFamily="18" charset="0"/>
              </a:rPr>
              <a:t>File transfer, access, and management:</a:t>
            </a:r>
          </a:p>
          <a:p>
            <a:pPr algn="just"/>
            <a:r>
              <a:rPr lang="en-US" sz="3400" b="1" dirty="0" smtClean="0">
                <a:latin typeface="Times New Roman" pitchFamily="18" charset="0"/>
                <a:cs typeface="Times New Roman" pitchFamily="18" charset="0"/>
              </a:rPr>
              <a:t>Mail services: </a:t>
            </a:r>
            <a:r>
              <a:rPr lang="en-US" sz="3400" dirty="0" smtClean="0">
                <a:latin typeface="Times New Roman" pitchFamily="18" charset="0"/>
                <a:cs typeface="Times New Roman" pitchFamily="18" charset="0"/>
              </a:rPr>
              <a:t>This application provides the basis for e-mail forwarding and storage.</a:t>
            </a:r>
          </a:p>
          <a:p>
            <a:r>
              <a:rPr lang="en-US" sz="3400" b="1" dirty="0" smtClean="0">
                <a:latin typeface="Times New Roman" pitchFamily="18" charset="0"/>
                <a:cs typeface="Times New Roman" pitchFamily="18" charset="0"/>
              </a:rPr>
              <a:t>Directory services: </a:t>
            </a:r>
            <a:r>
              <a:rPr lang="en-US" sz="3400" dirty="0" smtClean="0">
                <a:latin typeface="Times New Roman" pitchFamily="18" charset="0"/>
                <a:cs typeface="Times New Roman" pitchFamily="18" charset="0"/>
              </a:rPr>
              <a:t>This application provides distributed database sources and access for global information about various objects and services. </a:t>
            </a:r>
            <a:r>
              <a:rPr lang="en-US" sz="3400" dirty="0" smtClean="0"/>
              <a:t/>
            </a:r>
            <a:br>
              <a:rPr lang="en-US" sz="3400" dirty="0" smtClean="0"/>
            </a:br>
            <a:r>
              <a:rPr lang="en-US" sz="3400" dirty="0" smtClean="0"/>
              <a:t> </a:t>
            </a: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0C9C7551-3146-4E75-A90E-CE39AF704412}"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6562"/>
            <a:ext cx="7886700" cy="568411"/>
          </a:xfrm>
        </p:spPr>
        <p:txBody>
          <a:bodyPr>
            <a:normAutofit/>
          </a:bodyPr>
          <a:lstStyle/>
          <a:p>
            <a:pPr algn="ctr"/>
            <a:r>
              <a:rPr lang="en-US" altLang="en-GB" sz="2800" b="1" u="sng" dirty="0" smtClean="0">
                <a:latin typeface="Times New Roman" pitchFamily="18" charset="0"/>
                <a:cs typeface="Times New Roman" pitchFamily="18" charset="0"/>
              </a:rPr>
              <a:t>Application Layer</a:t>
            </a:r>
          </a:p>
        </p:txBody>
      </p:sp>
      <p:sp>
        <p:nvSpPr>
          <p:cNvPr id="4" name="Date Placeholder 3"/>
          <p:cNvSpPr>
            <a:spLocks noGrp="1"/>
          </p:cNvSpPr>
          <p:nvPr>
            <p:ph type="dt" sz="half" idx="10"/>
          </p:nvPr>
        </p:nvSpPr>
        <p:spPr/>
        <p:txBody>
          <a:bodyPr/>
          <a:lstStyle/>
          <a:p>
            <a:fld id="{5AA4776A-9EA1-48D4-BD8E-1FFD43FD5601}"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58</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628650" y="1817847"/>
            <a:ext cx="7886700" cy="398794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64604"/>
          </a:xfrm>
        </p:spPr>
        <p:txBody>
          <a:bodyPr>
            <a:normAutofit/>
          </a:bodyPr>
          <a:lstStyle/>
          <a:p>
            <a:pPr algn="ctr"/>
            <a:r>
              <a:rPr lang="en-US" altLang="en-GB" sz="2800" b="1" u="sng" dirty="0" smtClean="0">
                <a:latin typeface="Times New Roman" pitchFamily="18" charset="0"/>
                <a:cs typeface="Times New Roman" pitchFamily="18" charset="0"/>
              </a:rPr>
              <a:t>Summary of Layers</a:t>
            </a:r>
          </a:p>
        </p:txBody>
      </p:sp>
      <p:sp>
        <p:nvSpPr>
          <p:cNvPr id="4" name="Date Placeholder 3"/>
          <p:cNvSpPr>
            <a:spLocks noGrp="1"/>
          </p:cNvSpPr>
          <p:nvPr>
            <p:ph type="dt" sz="half" idx="10"/>
          </p:nvPr>
        </p:nvSpPr>
        <p:spPr/>
        <p:txBody>
          <a:bodyPr/>
          <a:lstStyle/>
          <a:p>
            <a:fld id="{872BD953-2247-4B75-B71A-2DF253474505}"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59</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628650" y="1941264"/>
            <a:ext cx="7886700" cy="36257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048655"/>
          <p:cNvSpPr>
            <a:spLocks noGrp="1"/>
          </p:cNvSpPr>
          <p:nvPr>
            <p:ph type="title"/>
          </p:nvPr>
        </p:nvSpPr>
        <p:spPr>
          <a:xfrm>
            <a:off x="421119" y="144937"/>
            <a:ext cx="6980676" cy="561375"/>
          </a:xfrm>
        </p:spPr>
        <p:txBody>
          <a:bodyPr>
            <a:normAutofit/>
          </a:bodyPr>
          <a:lstStyle/>
          <a:p>
            <a:pPr algn="ctr"/>
            <a:r>
              <a:rPr lang="en-US" altLang="en-GB" sz="2800" b="1" u="sng" dirty="0">
                <a:latin typeface="Times New Roman" pitchFamily="18" charset="0"/>
                <a:cs typeface="Times New Roman" pitchFamily="18" charset="0"/>
              </a:rPr>
              <a:t>DATA FLOW</a:t>
            </a:r>
          </a:p>
        </p:txBody>
      </p:sp>
      <p:sp>
        <p:nvSpPr>
          <p:cNvPr id="1048612" name="Content Placeholder 1048656"/>
          <p:cNvSpPr>
            <a:spLocks noGrp="1"/>
          </p:cNvSpPr>
          <p:nvPr>
            <p:ph idx="1"/>
          </p:nvPr>
        </p:nvSpPr>
        <p:spPr>
          <a:xfrm>
            <a:off x="343296" y="724677"/>
            <a:ext cx="8172054" cy="5452286"/>
          </a:xfrm>
        </p:spPr>
        <p:txBody>
          <a:bodyPr>
            <a:normAutofit/>
          </a:bodyPr>
          <a:lstStyle/>
          <a:p>
            <a:pPr marL="0" indent="0">
              <a:buNone/>
            </a:pPr>
            <a:endParaRPr lang="en-US" altLang="en-GB" sz="2400" dirty="0" smtClean="0">
              <a:latin typeface="Times New Roman" pitchFamily="18" charset="0"/>
              <a:cs typeface="Times New Roman" pitchFamily="18" charset="0"/>
            </a:endParaRPr>
          </a:p>
          <a:p>
            <a:pPr marL="0" indent="0">
              <a:buNone/>
            </a:pPr>
            <a:r>
              <a:rPr lang="en-US" altLang="en-GB" sz="2400" dirty="0" smtClean="0">
                <a:latin typeface="Times New Roman" pitchFamily="18" charset="0"/>
                <a:cs typeface="Times New Roman" pitchFamily="18" charset="0"/>
              </a:rPr>
              <a:t>Communication </a:t>
            </a:r>
            <a:r>
              <a:rPr lang="en-US" altLang="en-GB" sz="2400" dirty="0">
                <a:latin typeface="Times New Roman" pitchFamily="18" charset="0"/>
                <a:cs typeface="Times New Roman" pitchFamily="18" charset="0"/>
              </a:rPr>
              <a:t>between two devices can be </a:t>
            </a:r>
            <a:r>
              <a:rPr lang="en-US" altLang="en-GB" sz="2400" dirty="0" smtClean="0">
                <a:latin typeface="Times New Roman" pitchFamily="18" charset="0"/>
                <a:cs typeface="Times New Roman" pitchFamily="18" charset="0"/>
              </a:rPr>
              <a:t>:</a:t>
            </a:r>
          </a:p>
          <a:p>
            <a:pPr marL="0" indent="0">
              <a:buNone/>
            </a:pPr>
            <a:endParaRPr lang="en-US" altLang="en-GB" sz="2400" dirty="0">
              <a:latin typeface="Times New Roman" pitchFamily="18" charset="0"/>
              <a:cs typeface="Times New Roman" pitchFamily="18" charset="0"/>
            </a:endParaRPr>
          </a:p>
          <a:p>
            <a:r>
              <a:rPr lang="en-US" altLang="en-GB" sz="2400" dirty="0" smtClean="0">
                <a:latin typeface="Times New Roman" pitchFamily="18" charset="0"/>
                <a:cs typeface="Times New Roman" pitchFamily="18" charset="0"/>
              </a:rPr>
              <a:t>Simplex</a:t>
            </a:r>
          </a:p>
          <a:p>
            <a:pPr>
              <a:buNone/>
            </a:pPr>
            <a:endParaRPr lang="en-US" altLang="en-GB" sz="2400" dirty="0">
              <a:latin typeface="Times New Roman" pitchFamily="18" charset="0"/>
              <a:cs typeface="Times New Roman" pitchFamily="18" charset="0"/>
            </a:endParaRPr>
          </a:p>
          <a:p>
            <a:r>
              <a:rPr lang="en-US" altLang="en-GB" sz="2400" dirty="0" smtClean="0">
                <a:latin typeface="Times New Roman" pitchFamily="18" charset="0"/>
                <a:cs typeface="Times New Roman" pitchFamily="18" charset="0"/>
              </a:rPr>
              <a:t>Half-duplex </a:t>
            </a:r>
          </a:p>
          <a:p>
            <a:pPr>
              <a:buNone/>
            </a:pPr>
            <a:endParaRPr lang="en-US" altLang="en-GB" sz="2400" dirty="0">
              <a:latin typeface="Times New Roman" pitchFamily="18" charset="0"/>
              <a:cs typeface="Times New Roman" pitchFamily="18" charset="0"/>
            </a:endParaRPr>
          </a:p>
          <a:p>
            <a:r>
              <a:rPr lang="en-US" altLang="en-GB" sz="2400" dirty="0" smtClean="0">
                <a:latin typeface="Times New Roman" pitchFamily="18" charset="0"/>
                <a:cs typeface="Times New Roman" pitchFamily="18" charset="0"/>
              </a:rPr>
              <a:t>Full-duplex </a:t>
            </a:r>
            <a:endParaRPr lang="en-US" altLang="en-GB" sz="2400" dirty="0">
              <a:latin typeface="Times New Roman" pitchFamily="18" charset="0"/>
              <a:cs typeface="Times New Roman" pitchFamily="18" charset="0"/>
            </a:endParaRPr>
          </a:p>
        </p:txBody>
      </p:sp>
      <p:sp>
        <p:nvSpPr>
          <p:cNvPr id="1048613" name="Date Placeholder 3"/>
          <p:cNvSpPr>
            <a:spLocks noGrp="1"/>
          </p:cNvSpPr>
          <p:nvPr>
            <p:ph type="dt" sz="half" idx="10"/>
          </p:nvPr>
        </p:nvSpPr>
        <p:spPr/>
        <p:txBody>
          <a:bodyPr/>
          <a:lstStyle/>
          <a:p>
            <a:fld id="{0A7C98B0-69C8-4DF8-AA65-EDE2EBE801DD}" type="datetime3">
              <a:rPr lang="en-US" altLang="zh-CN" smtClean="0"/>
              <a:pPr/>
              <a:t>7 December 2018</a:t>
            </a:fld>
            <a:endParaRPr lang="zh-CN" altLang="en-US"/>
          </a:p>
        </p:txBody>
      </p:sp>
      <p:sp>
        <p:nvSpPr>
          <p:cNvPr id="1048614" name="Slide Number Placeholder 4"/>
          <p:cNvSpPr>
            <a:spLocks noGrp="1"/>
          </p:cNvSpPr>
          <p:nvPr>
            <p:ph type="sldNum" sz="quarter" idx="12"/>
          </p:nvPr>
        </p:nvSpPr>
        <p:spPr/>
        <p:txBody>
          <a:bodyPr/>
          <a:lstStyle/>
          <a:p>
            <a:fld id="{D5B52ADC-5BFA-4FBD-BEE2-16096B7F4166}"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4184"/>
            <a:ext cx="7886700" cy="527221"/>
          </a:xfrm>
        </p:spPr>
        <p:txBody>
          <a:bodyPr>
            <a:normAutofit/>
          </a:bodyPr>
          <a:lstStyle/>
          <a:p>
            <a:pPr algn="ctr"/>
            <a:r>
              <a:rPr lang="en-US" altLang="en-GB" sz="2800" b="1" u="sng" dirty="0" smtClean="0">
                <a:latin typeface="Times New Roman" pitchFamily="18" charset="0"/>
                <a:cs typeface="Times New Roman" pitchFamily="18" charset="0"/>
              </a:rPr>
              <a:t>TCP/IP Protocol</a:t>
            </a:r>
          </a:p>
        </p:txBody>
      </p:sp>
      <p:sp>
        <p:nvSpPr>
          <p:cNvPr id="3" name="Content Placeholder 2"/>
          <p:cNvSpPr>
            <a:spLocks noGrp="1"/>
          </p:cNvSpPr>
          <p:nvPr>
            <p:ph idx="1"/>
          </p:nvPr>
        </p:nvSpPr>
        <p:spPr>
          <a:xfrm>
            <a:off x="628650" y="832022"/>
            <a:ext cx="8029318" cy="5344941"/>
          </a:xfrm>
        </p:spPr>
        <p:txBody>
          <a:bodyPr>
            <a:normAutofit/>
          </a:bodyPr>
          <a:lstStyle/>
          <a:p>
            <a:r>
              <a:rPr lang="en-US" sz="2300" dirty="0" smtClean="0">
                <a:latin typeface="Times New Roman" pitchFamily="18" charset="0"/>
                <a:cs typeface="Times New Roman" pitchFamily="18" charset="0"/>
              </a:rPr>
              <a:t>The TCP/IP protocol suite was developed prior to the OSI model </a:t>
            </a:r>
          </a:p>
          <a:p>
            <a:r>
              <a:rPr lang="en-US" sz="2300" dirty="0" smtClean="0">
                <a:latin typeface="Times New Roman" pitchFamily="18" charset="0"/>
                <a:cs typeface="Times New Roman" pitchFamily="18" charset="0"/>
              </a:rPr>
              <a:t>The original TCP/IP protocol suite was defined as having 4 layers: </a:t>
            </a:r>
          </a:p>
          <a:p>
            <a:pPr>
              <a:buFont typeface="Wingdings" pitchFamily="2" charset="2"/>
              <a:buChar char="Ø"/>
            </a:pPr>
            <a:r>
              <a:rPr lang="en-US" sz="2300" dirty="0" smtClean="0">
                <a:latin typeface="Times New Roman" pitchFamily="18" charset="0"/>
                <a:cs typeface="Times New Roman" pitchFamily="18" charset="0"/>
              </a:rPr>
              <a:t>Host-to-network (Physical and Data link layers )</a:t>
            </a:r>
          </a:p>
          <a:p>
            <a:pPr>
              <a:buFont typeface="Wingdings" pitchFamily="2" charset="2"/>
              <a:buChar char="Ø"/>
            </a:pPr>
            <a:r>
              <a:rPr lang="en-US" sz="2300" dirty="0" smtClean="0">
                <a:latin typeface="Times New Roman" pitchFamily="18" charset="0"/>
                <a:cs typeface="Times New Roman" pitchFamily="18" charset="0"/>
              </a:rPr>
              <a:t>Internet (Network layer)</a:t>
            </a:r>
          </a:p>
          <a:p>
            <a:pPr>
              <a:buFont typeface="Wingdings" pitchFamily="2" charset="2"/>
              <a:buChar char="Ø"/>
            </a:pPr>
            <a:r>
              <a:rPr lang="en-US" sz="2300" dirty="0" smtClean="0">
                <a:latin typeface="Times New Roman" pitchFamily="18" charset="0"/>
                <a:cs typeface="Times New Roman" pitchFamily="18" charset="0"/>
              </a:rPr>
              <a:t>Transport and </a:t>
            </a:r>
          </a:p>
          <a:p>
            <a:pPr>
              <a:buFont typeface="Wingdings" pitchFamily="2" charset="2"/>
              <a:buChar char="Ø"/>
            </a:pPr>
            <a:r>
              <a:rPr lang="en-US" sz="2300" dirty="0" smtClean="0">
                <a:latin typeface="Times New Roman" pitchFamily="18" charset="0"/>
                <a:cs typeface="Times New Roman" pitchFamily="18" charset="0"/>
              </a:rPr>
              <a:t>Application (Session, Presentation, and Application layers)</a:t>
            </a:r>
          </a:p>
          <a:p>
            <a:pPr>
              <a:buNone/>
            </a:pPr>
            <a:endParaRPr lang="en-US" sz="2300" dirty="0" smtClean="0">
              <a:latin typeface="Times New Roman" pitchFamily="18" charset="0"/>
              <a:cs typeface="Times New Roman" pitchFamily="18" charset="0"/>
            </a:endParaRPr>
          </a:p>
          <a:p>
            <a:pPr>
              <a:buNone/>
            </a:pPr>
            <a:r>
              <a:rPr lang="en-US" sz="2300" dirty="0" smtClean="0">
                <a:latin typeface="Times New Roman" pitchFamily="18" charset="0"/>
                <a:cs typeface="Times New Roman" pitchFamily="18" charset="0"/>
              </a:rPr>
              <a:t>We assume that the TCP/IP protocol suite is made of five layers: Physical, Data link, Network, Transport, and Application </a:t>
            </a:r>
            <a:r>
              <a:rPr lang="en-US" dirty="0" smtClean="0"/>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3DF3EC33-0207-4DC2-85DC-1BB07217A3EF}" type="datetime3">
              <a:rPr lang="en-US" altLang="zh-CN" smtClean="0"/>
              <a:pPr/>
              <a:t>7 December 2018</a:t>
            </a:fld>
            <a:endParaRPr lang="zh-CN" altLang="en-US" dirty="0"/>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60</a:t>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12"/>
            <a:ext cx="7886700" cy="584886"/>
          </a:xfrm>
        </p:spPr>
        <p:txBody>
          <a:bodyPr>
            <a:normAutofit/>
          </a:bodyPr>
          <a:lstStyle/>
          <a:p>
            <a:pPr algn="ctr"/>
            <a:r>
              <a:rPr lang="en-US" altLang="en-GB" sz="2800" b="1" u="sng" dirty="0" smtClean="0">
                <a:latin typeface="Times New Roman" pitchFamily="18" charset="0"/>
                <a:cs typeface="Times New Roman" pitchFamily="18" charset="0"/>
              </a:rPr>
              <a:t>TCP/IP and OSI Model</a:t>
            </a:r>
          </a:p>
        </p:txBody>
      </p:sp>
      <p:sp>
        <p:nvSpPr>
          <p:cNvPr id="4" name="Date Placeholder 3"/>
          <p:cNvSpPr>
            <a:spLocks noGrp="1"/>
          </p:cNvSpPr>
          <p:nvPr>
            <p:ph type="dt" sz="half" idx="10"/>
          </p:nvPr>
        </p:nvSpPr>
        <p:spPr/>
        <p:txBody>
          <a:bodyPr/>
          <a:lstStyle/>
          <a:p>
            <a:fld id="{1C69431A-4A20-4A55-8ED4-7139344A379C}"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61</a:t>
            </a:fld>
            <a:endParaRPr lang="zh-CN" altLang="en-US"/>
          </a:p>
        </p:txBody>
      </p:sp>
      <p:pic>
        <p:nvPicPr>
          <p:cNvPr id="6" name="Picture 7"/>
          <p:cNvPicPr>
            <a:picLocks noGrp="1" noChangeAspect="1" noChangeArrowheads="1"/>
          </p:cNvPicPr>
          <p:nvPr>
            <p:ph idx="1"/>
          </p:nvPr>
        </p:nvPicPr>
        <p:blipFill>
          <a:blip r:embed="rId2"/>
          <a:srcRect/>
          <a:stretch>
            <a:fillRect/>
          </a:stretch>
        </p:blipFill>
        <p:spPr bwMode="auto">
          <a:xfrm>
            <a:off x="1295271" y="1825625"/>
            <a:ext cx="6553457" cy="435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39890"/>
          </a:xfrm>
        </p:spPr>
        <p:txBody>
          <a:bodyPr>
            <a:normAutofit/>
          </a:bodyPr>
          <a:lstStyle/>
          <a:p>
            <a:pPr algn="ctr"/>
            <a:r>
              <a:rPr lang="en-US" altLang="en-GB" sz="2800" b="1" u="sng" dirty="0" smtClean="0">
                <a:latin typeface="Times New Roman" pitchFamily="18" charset="0"/>
                <a:cs typeface="Times New Roman" pitchFamily="18" charset="0"/>
              </a:rPr>
              <a:t>Addresses in TCP/IP</a:t>
            </a:r>
          </a:p>
        </p:txBody>
      </p:sp>
      <p:sp>
        <p:nvSpPr>
          <p:cNvPr id="4" name="Date Placeholder 3"/>
          <p:cNvSpPr>
            <a:spLocks noGrp="1"/>
          </p:cNvSpPr>
          <p:nvPr>
            <p:ph type="dt" sz="half" idx="10"/>
          </p:nvPr>
        </p:nvSpPr>
        <p:spPr/>
        <p:txBody>
          <a:bodyPr/>
          <a:lstStyle/>
          <a:p>
            <a:fld id="{6FEBC561-C449-4F45-9106-38E97781A6E1}"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62</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628650" y="2344471"/>
            <a:ext cx="7886700" cy="20120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30660"/>
            <a:ext cx="7886700" cy="510745"/>
          </a:xfrm>
        </p:spPr>
        <p:txBody>
          <a:bodyPr>
            <a:normAutofit/>
          </a:bodyPr>
          <a:lstStyle/>
          <a:p>
            <a:pPr algn="ctr"/>
            <a:r>
              <a:rPr lang="en-US" altLang="en-GB" sz="2800" b="1" u="sng" dirty="0" smtClean="0">
                <a:latin typeface="Times New Roman" pitchFamily="18" charset="0"/>
                <a:cs typeface="Times New Roman" pitchFamily="18" charset="0"/>
              </a:rPr>
              <a:t>Physical Address</a:t>
            </a:r>
          </a:p>
        </p:txBody>
      </p:sp>
      <p:sp>
        <p:nvSpPr>
          <p:cNvPr id="3" name="Content Placeholder 2"/>
          <p:cNvSpPr>
            <a:spLocks noGrp="1"/>
          </p:cNvSpPr>
          <p:nvPr>
            <p:ph idx="1"/>
          </p:nvPr>
        </p:nvSpPr>
        <p:spPr>
          <a:xfrm>
            <a:off x="628650" y="840259"/>
            <a:ext cx="7886700" cy="5336704"/>
          </a:xfrm>
        </p:spPr>
        <p:txBody>
          <a:bodyPr>
            <a:normAutofit/>
          </a:bodyPr>
          <a:lstStyle/>
          <a:p>
            <a:r>
              <a:rPr lang="en-US" sz="2300" dirty="0" smtClean="0">
                <a:latin typeface="Times New Roman" pitchFamily="18" charset="0"/>
                <a:cs typeface="Times New Roman" pitchFamily="18" charset="0"/>
              </a:rPr>
              <a:t>The physical address, also known as the link address, is the address of a node as defined by its LAN or WAN.</a:t>
            </a:r>
          </a:p>
          <a:p>
            <a:r>
              <a:rPr lang="en-US" sz="2300" dirty="0" smtClean="0">
                <a:latin typeface="Times New Roman" pitchFamily="18" charset="0"/>
                <a:cs typeface="Times New Roman" pitchFamily="18" charset="0"/>
              </a:rPr>
              <a:t> It is included in the frame used by the data link layer. </a:t>
            </a:r>
          </a:p>
          <a:p>
            <a:r>
              <a:rPr lang="en-US" sz="2300" dirty="0" smtClean="0">
                <a:latin typeface="Times New Roman" pitchFamily="18" charset="0"/>
                <a:cs typeface="Times New Roman" pitchFamily="18" charset="0"/>
              </a:rPr>
              <a:t>It is the lowest-level address. </a:t>
            </a:r>
          </a:p>
          <a:p>
            <a:r>
              <a:rPr lang="en-US" sz="2300" dirty="0" smtClean="0">
                <a:latin typeface="Times New Roman" pitchFamily="18" charset="0"/>
                <a:cs typeface="Times New Roman" pitchFamily="18" charset="0"/>
              </a:rPr>
              <a:t>Example: Ethernet uses a 6-byte (48-bit) physical address that is imprinted on the network interface card (NIC). </a:t>
            </a:r>
          </a:p>
          <a:p>
            <a:pPr>
              <a:buNone/>
            </a:pPr>
            <a:endParaRPr lang="en-US" sz="2300" dirty="0" smtClean="0">
              <a:latin typeface="Times New Roman" pitchFamily="18" charset="0"/>
              <a:cs typeface="Times New Roman" pitchFamily="18" charset="0"/>
            </a:endParaRPr>
          </a:p>
          <a:p>
            <a:pPr algn="ctr">
              <a:buNone/>
            </a:pPr>
            <a:r>
              <a:rPr lang="en-US" dirty="0" smtClean="0"/>
              <a:t>07:01:02:01 :2C:4B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9C2734C2-354C-4B75-A50F-0FD1438D5BFA}"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99847"/>
          </a:xfrm>
        </p:spPr>
        <p:txBody>
          <a:bodyPr>
            <a:normAutofit/>
          </a:bodyPr>
          <a:lstStyle/>
          <a:p>
            <a:pPr algn="ctr"/>
            <a:r>
              <a:rPr lang="en-US" altLang="en-GB" sz="2800" b="1" u="sng" dirty="0" smtClean="0">
                <a:latin typeface="Times New Roman" pitchFamily="18" charset="0"/>
                <a:cs typeface="Times New Roman" pitchFamily="18" charset="0"/>
              </a:rPr>
              <a:t>Logical address</a:t>
            </a:r>
          </a:p>
        </p:txBody>
      </p:sp>
      <p:sp>
        <p:nvSpPr>
          <p:cNvPr id="3" name="Content Placeholder 2"/>
          <p:cNvSpPr>
            <a:spLocks noGrp="1"/>
          </p:cNvSpPr>
          <p:nvPr>
            <p:ph idx="1"/>
          </p:nvPr>
        </p:nvSpPr>
        <p:spPr>
          <a:xfrm>
            <a:off x="628650" y="906162"/>
            <a:ext cx="7886700" cy="5270801"/>
          </a:xfrm>
        </p:spPr>
        <p:txBody>
          <a:bodyPr>
            <a:normAutofit/>
          </a:bodyPr>
          <a:lstStyle/>
          <a:p>
            <a:r>
              <a:rPr lang="en-US" sz="2300" dirty="0" smtClean="0">
                <a:latin typeface="Times New Roman" pitchFamily="18" charset="0"/>
                <a:cs typeface="Times New Roman" pitchFamily="18" charset="0"/>
              </a:rPr>
              <a:t>Logical addresses are necessary for universal communications that are independent of underlying physical networks. </a:t>
            </a:r>
          </a:p>
          <a:p>
            <a:r>
              <a:rPr lang="en-US" sz="2300" dirty="0" smtClean="0">
                <a:latin typeface="Times New Roman" pitchFamily="18" charset="0"/>
                <a:cs typeface="Times New Roman" pitchFamily="18" charset="0"/>
              </a:rPr>
              <a:t>A logical address in the Internet is currently a 32-bit address that can uniquely define a host connected to the Internet. </a:t>
            </a:r>
          </a:p>
          <a:p>
            <a:r>
              <a:rPr lang="en-US" sz="2300" dirty="0" smtClean="0">
                <a:latin typeface="Times New Roman" pitchFamily="18" charset="0"/>
                <a:cs typeface="Times New Roman" pitchFamily="18" charset="0"/>
              </a:rPr>
              <a:t>The physical addresses will change from hop to hop, but the logical addresses usually remain the same.</a:t>
            </a: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0D71888D-2001-48D1-B139-39E8CC802B9B}"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32798"/>
          </a:xfrm>
        </p:spPr>
        <p:txBody>
          <a:bodyPr>
            <a:normAutofit/>
          </a:bodyPr>
          <a:lstStyle/>
          <a:p>
            <a:pPr algn="ctr"/>
            <a:r>
              <a:rPr lang="en-US" altLang="en-GB" sz="2800" b="1" u="sng" dirty="0" smtClean="0">
                <a:latin typeface="Times New Roman" pitchFamily="18" charset="0"/>
                <a:cs typeface="Times New Roman" pitchFamily="18" charset="0"/>
              </a:rPr>
              <a:t>Port address</a:t>
            </a:r>
          </a:p>
        </p:txBody>
      </p:sp>
      <p:sp>
        <p:nvSpPr>
          <p:cNvPr id="3" name="Content Placeholder 2"/>
          <p:cNvSpPr>
            <a:spLocks noGrp="1"/>
          </p:cNvSpPr>
          <p:nvPr>
            <p:ph idx="1"/>
          </p:nvPr>
        </p:nvSpPr>
        <p:spPr>
          <a:xfrm>
            <a:off x="628650" y="1079157"/>
            <a:ext cx="7886700" cy="5097806"/>
          </a:xfrm>
        </p:spPr>
        <p:txBody>
          <a:bodyPr/>
          <a:lstStyle/>
          <a:p>
            <a:r>
              <a:rPr lang="en-US" sz="2300" dirty="0" smtClean="0">
                <a:latin typeface="Times New Roman" pitchFamily="18" charset="0"/>
                <a:cs typeface="Times New Roman" pitchFamily="18" charset="0"/>
              </a:rPr>
              <a:t>The IP address and the physical address are necessary for a quantity of data to travel from a source to the destination host. </a:t>
            </a:r>
          </a:p>
          <a:p>
            <a:r>
              <a:rPr lang="en-US" sz="2300" dirty="0" smtClean="0">
                <a:latin typeface="Times New Roman" pitchFamily="18" charset="0"/>
                <a:cs typeface="Times New Roman" pitchFamily="18" charset="0"/>
              </a:rPr>
              <a:t>The objective of Internet communication is a process communicating with another process</a:t>
            </a:r>
            <a:r>
              <a:rPr lang="en-US" dirty="0" smtClean="0"/>
              <a:t>. </a:t>
            </a:r>
          </a:p>
          <a:p>
            <a:r>
              <a:rPr lang="en-US" sz="2300" dirty="0" smtClean="0">
                <a:latin typeface="Times New Roman" pitchFamily="18" charset="0"/>
                <a:cs typeface="Times New Roman" pitchFamily="18" charset="0"/>
              </a:rPr>
              <a:t>A port number can range from 0-65535 (16-bit integer ).</a:t>
            </a:r>
          </a:p>
          <a:p>
            <a:r>
              <a:rPr lang="en-US" sz="2300" dirty="0" smtClean="0">
                <a:latin typeface="Times New Roman" pitchFamily="18" charset="0"/>
                <a:cs typeface="Times New Roman" pitchFamily="18" charset="0"/>
              </a:rPr>
              <a:t>A port number is a way to identify a specific process to which an Internet or other network message is to be forwarded when it arrives at a server.</a:t>
            </a:r>
            <a:r>
              <a:rPr lang="en-US" dirty="0" smtClean="0"/>
              <a:t/>
            </a:r>
            <a:br>
              <a:rPr lang="en-US" dirty="0" smtClean="0"/>
            </a:b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fld id="{10D50FF6-B9FF-45EB-B083-11802F5724DC}"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15177"/>
          </a:xfrm>
        </p:spPr>
        <p:txBody>
          <a:bodyPr>
            <a:normAutofit fontScale="90000"/>
          </a:bodyPr>
          <a:lstStyle/>
          <a:p>
            <a:pPr algn="ctr"/>
            <a:r>
              <a:rPr lang="en-US" altLang="en-GB" sz="3100" b="1" u="sng" dirty="0" smtClean="0">
                <a:latin typeface="Times New Roman" pitchFamily="18" charset="0"/>
                <a:cs typeface="Times New Roman" pitchFamily="18" charset="0"/>
              </a:rPr>
              <a:t>Specific Addresses </a:t>
            </a:r>
            <a:r>
              <a:rPr lang="en-US" dirty="0" smtClean="0"/>
              <a:t/>
            </a:r>
            <a:br>
              <a:rPr lang="en-US" dirty="0" smtClean="0"/>
            </a:br>
            <a:endParaRPr lang="en-US" dirty="0"/>
          </a:p>
        </p:txBody>
      </p:sp>
      <p:sp>
        <p:nvSpPr>
          <p:cNvPr id="3" name="Content Placeholder 2"/>
          <p:cNvSpPr>
            <a:spLocks noGrp="1"/>
          </p:cNvSpPr>
          <p:nvPr>
            <p:ph idx="1"/>
          </p:nvPr>
        </p:nvSpPr>
        <p:spPr>
          <a:xfrm>
            <a:off x="628650" y="939114"/>
            <a:ext cx="7886700" cy="5237849"/>
          </a:xfrm>
        </p:spPr>
        <p:txBody>
          <a:bodyPr/>
          <a:lstStyle/>
          <a:p>
            <a:r>
              <a:rPr lang="en-US" sz="2300" dirty="0" smtClean="0">
                <a:latin typeface="Times New Roman" pitchFamily="18" charset="0"/>
                <a:cs typeface="Times New Roman" pitchFamily="18" charset="0"/>
              </a:rPr>
              <a:t>Applications having user-friendly addresses that are designed for that specific address. </a:t>
            </a:r>
          </a:p>
          <a:p>
            <a:r>
              <a:rPr lang="en-US" sz="2300" dirty="0" smtClean="0">
                <a:latin typeface="Times New Roman" pitchFamily="18" charset="0"/>
                <a:cs typeface="Times New Roman" pitchFamily="18" charset="0"/>
              </a:rPr>
              <a:t>Examples : e-mail address , URL </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602EA86F-EA49-4FF4-97C4-2B8A0E0294B4}"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82225"/>
          </a:xfrm>
        </p:spPr>
        <p:txBody>
          <a:bodyPr>
            <a:normAutofit/>
          </a:bodyPr>
          <a:lstStyle/>
          <a:p>
            <a:pPr algn="ctr"/>
            <a:r>
              <a:rPr lang="en-US" altLang="en-GB" sz="2800" b="1" u="sng" dirty="0" smtClean="0">
                <a:latin typeface="Times New Roman" pitchFamily="18" charset="0"/>
                <a:cs typeface="Times New Roman" pitchFamily="18" charset="0"/>
              </a:rPr>
              <a:t>Relationship of Layers and Addresses in TCP/IP</a:t>
            </a:r>
          </a:p>
        </p:txBody>
      </p:sp>
      <p:sp>
        <p:nvSpPr>
          <p:cNvPr id="4" name="Date Placeholder 3"/>
          <p:cNvSpPr>
            <a:spLocks noGrp="1"/>
          </p:cNvSpPr>
          <p:nvPr>
            <p:ph type="dt" sz="half" idx="10"/>
          </p:nvPr>
        </p:nvSpPr>
        <p:spPr/>
        <p:txBody>
          <a:bodyPr/>
          <a:lstStyle/>
          <a:p>
            <a:fld id="{BC2C3F35-CC08-4212-96F9-5001C0AAAA96}" type="datetime3">
              <a:rPr lang="en-US" altLang="zh-CN" smtClean="0"/>
              <a:pPr/>
              <a:t>7 December 2018</a:t>
            </a:fld>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67</a:t>
            </a:fld>
            <a:endParaRPr lang="zh-CN" altLang="en-US"/>
          </a:p>
        </p:txBody>
      </p:sp>
      <p:pic>
        <p:nvPicPr>
          <p:cNvPr id="6" name="Picture 6"/>
          <p:cNvPicPr>
            <a:picLocks noGrp="1" noChangeAspect="1" noChangeArrowheads="1"/>
          </p:cNvPicPr>
          <p:nvPr>
            <p:ph idx="1"/>
          </p:nvPr>
        </p:nvPicPr>
        <p:blipFill>
          <a:blip r:embed="rId2"/>
          <a:srcRect/>
          <a:stretch>
            <a:fillRect/>
          </a:stretch>
        </p:blipFill>
        <p:spPr bwMode="auto">
          <a:xfrm>
            <a:off x="1208175" y="1825625"/>
            <a:ext cx="6727649" cy="435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628650" y="222422"/>
            <a:ext cx="7886700" cy="733167"/>
          </a:xfrm>
        </p:spPr>
        <p:txBody>
          <a:bodyPr>
            <a:normAutofit/>
          </a:bodyPr>
          <a:lstStyle/>
          <a:p>
            <a:pPr algn="ctr"/>
            <a:r>
              <a:rPr lang="en-US" altLang="en-GB" sz="2500" b="1" u="sng" dirty="0" smtClean="0">
                <a:latin typeface="Times New Roman" pitchFamily="18" charset="0"/>
                <a:cs typeface="Times New Roman" pitchFamily="18" charset="0"/>
              </a:rPr>
              <a:t>REFRENCES</a:t>
            </a:r>
          </a:p>
        </p:txBody>
      </p:sp>
      <p:sp>
        <p:nvSpPr>
          <p:cNvPr id="1048684" name="Content Placeholder 2"/>
          <p:cNvSpPr>
            <a:spLocks noGrp="1"/>
          </p:cNvSpPr>
          <p:nvPr>
            <p:ph idx="1"/>
          </p:nvPr>
        </p:nvSpPr>
        <p:spPr/>
        <p:txBody>
          <a:bodyPr/>
          <a:lstStyle/>
          <a:p>
            <a:r>
              <a:rPr lang="en-US" altLang="en-GB" sz="2400" dirty="0" smtClean="0">
                <a:latin typeface="Times New Roman" pitchFamily="18" charset="0"/>
                <a:cs typeface="Times New Roman" pitchFamily="18" charset="0"/>
              </a:rPr>
              <a:t>“ DATA COMMUNICATIONS AND NETWORKING ”, </a:t>
            </a:r>
            <a:r>
              <a:rPr lang="en-US" altLang="en-GB" sz="2400" dirty="0" err="1" smtClean="0">
                <a:latin typeface="Times New Roman" pitchFamily="18" charset="0"/>
                <a:cs typeface="Times New Roman" pitchFamily="18" charset="0"/>
              </a:rPr>
              <a:t>Behrouz</a:t>
            </a:r>
            <a:r>
              <a:rPr lang="en-US" altLang="en-GB" sz="2400" dirty="0" smtClean="0">
                <a:latin typeface="Times New Roman" pitchFamily="18" charset="0"/>
                <a:cs typeface="Times New Roman" pitchFamily="18" charset="0"/>
              </a:rPr>
              <a:t> A. </a:t>
            </a:r>
            <a:r>
              <a:rPr lang="en-US" altLang="en-GB" sz="2400" dirty="0" err="1" smtClean="0">
                <a:latin typeface="Times New Roman" pitchFamily="18" charset="0"/>
                <a:cs typeface="Times New Roman" pitchFamily="18" charset="0"/>
              </a:rPr>
              <a:t>Forouzan</a:t>
            </a:r>
            <a:r>
              <a:rPr lang="en-US" altLang="en-GB" sz="2400" dirty="0" smtClean="0">
                <a:latin typeface="Times New Roman" pitchFamily="18" charset="0"/>
                <a:cs typeface="Times New Roman" pitchFamily="18" charset="0"/>
              </a:rPr>
              <a:t> And Sophia Chung </a:t>
            </a:r>
            <a:r>
              <a:rPr lang="en-US" altLang="en-GB" sz="2400" dirty="0" err="1" smtClean="0">
                <a:latin typeface="Times New Roman" pitchFamily="18" charset="0"/>
                <a:cs typeface="Times New Roman" pitchFamily="18" charset="0"/>
              </a:rPr>
              <a:t>Fegan</a:t>
            </a:r>
            <a:r>
              <a:rPr lang="en-US" altLang="en-GB" sz="2400" dirty="0" smtClean="0">
                <a:latin typeface="Times New Roman" pitchFamily="18" charset="0"/>
                <a:cs typeface="Times New Roman" pitchFamily="18" charset="0"/>
              </a:rPr>
              <a:t> , Fourth Edition , McGraw-Hill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1048685" name="Date Placeholder 3"/>
          <p:cNvSpPr>
            <a:spLocks noGrp="1"/>
          </p:cNvSpPr>
          <p:nvPr>
            <p:ph type="dt" sz="half" idx="10"/>
          </p:nvPr>
        </p:nvSpPr>
        <p:spPr/>
        <p:txBody>
          <a:bodyPr/>
          <a:lstStyle/>
          <a:p>
            <a:fld id="{8B6E1381-8070-485F-BE31-416FAC533878}" type="datetime3">
              <a:rPr lang="en-US" altLang="zh-CN" smtClean="0"/>
              <a:pPr/>
              <a:t>7 December 2018</a:t>
            </a:fld>
            <a:endParaRPr lang="zh-CN" altLang="en-US"/>
          </a:p>
        </p:txBody>
      </p:sp>
      <p:sp>
        <p:nvSpPr>
          <p:cNvPr id="1048686" name="Slide Number Placeholder 4"/>
          <p:cNvSpPr>
            <a:spLocks noGrp="1"/>
          </p:cNvSpPr>
          <p:nvPr>
            <p:ph type="sldNum" sz="quarter" idx="12"/>
          </p:nvPr>
        </p:nvSpPr>
        <p:spPr/>
        <p:txBody>
          <a:bodyPr/>
          <a:lstStyle/>
          <a:p>
            <a:fld id="{D5B52ADC-5BFA-4FBD-BEE2-16096B7F4166}" type="slidenum">
              <a:rPr lang="zh-CN" altLang="en-US" smtClean="0"/>
              <a:pPr/>
              <a:t>68</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048657"/>
          <p:cNvSpPr>
            <a:spLocks noGrp="1"/>
          </p:cNvSpPr>
          <p:nvPr>
            <p:ph type="title"/>
          </p:nvPr>
        </p:nvSpPr>
        <p:spPr>
          <a:xfrm>
            <a:off x="628650" y="365126"/>
            <a:ext cx="7139412" cy="561375"/>
          </a:xfrm>
        </p:spPr>
        <p:txBody>
          <a:bodyPr>
            <a:normAutofit/>
          </a:bodyPr>
          <a:lstStyle/>
          <a:p>
            <a:pPr algn="ctr"/>
            <a:r>
              <a:rPr lang="en-US" altLang="en-GB" sz="2800" b="1" u="sng" dirty="0">
                <a:latin typeface="Times New Roman" pitchFamily="18" charset="0"/>
                <a:cs typeface="Times New Roman" pitchFamily="18" charset="0"/>
              </a:rPr>
              <a:t>Simplex</a:t>
            </a:r>
          </a:p>
        </p:txBody>
      </p:sp>
      <p:sp>
        <p:nvSpPr>
          <p:cNvPr id="1048616" name="Content Placeholder 1048658"/>
          <p:cNvSpPr>
            <a:spLocks noGrp="1"/>
          </p:cNvSpPr>
          <p:nvPr>
            <p:ph idx="1"/>
          </p:nvPr>
        </p:nvSpPr>
        <p:spPr>
          <a:xfrm>
            <a:off x="255005" y="926500"/>
            <a:ext cx="7886700" cy="4351338"/>
          </a:xfrm>
        </p:spPr>
        <p:txBody>
          <a:bodyPr>
            <a:normAutofit/>
          </a:bodyPr>
          <a:lstStyle/>
          <a:p>
            <a:pPr algn="just"/>
            <a:endParaRPr lang="en-US" altLang="en-GB" sz="2400" dirty="0" smtClean="0">
              <a:latin typeface="Times New Roman" pitchFamily="18" charset="0"/>
              <a:cs typeface="Times New Roman" pitchFamily="18" charset="0"/>
            </a:endParaRPr>
          </a:p>
          <a:p>
            <a:pPr algn="just"/>
            <a:r>
              <a:rPr lang="en-US" altLang="en-GB" sz="2400" dirty="0" smtClean="0">
                <a:latin typeface="Times New Roman" pitchFamily="18" charset="0"/>
                <a:cs typeface="Times New Roman" pitchFamily="18" charset="0"/>
              </a:rPr>
              <a:t>The </a:t>
            </a:r>
            <a:r>
              <a:rPr lang="en-US" altLang="en-GB" sz="2400" dirty="0">
                <a:latin typeface="Times New Roman" pitchFamily="18" charset="0"/>
                <a:cs typeface="Times New Roman" pitchFamily="18" charset="0"/>
              </a:rPr>
              <a:t>communication is unidirectional, as on a one-way street. Only one of the two devices on a link can transmit; the other can only receive</a:t>
            </a:r>
          </a:p>
          <a:p>
            <a:pPr algn="just"/>
            <a:r>
              <a:rPr lang="en-US" altLang="en-GB" sz="2400" dirty="0">
                <a:latin typeface="Times New Roman" pitchFamily="18" charset="0"/>
                <a:cs typeface="Times New Roman" pitchFamily="18" charset="0"/>
              </a:rPr>
              <a:t>Example : Keyboard and Monitor </a:t>
            </a:r>
          </a:p>
        </p:txBody>
      </p:sp>
      <p:sp>
        <p:nvSpPr>
          <p:cNvPr id="1048617" name="Date Placeholder 3"/>
          <p:cNvSpPr>
            <a:spLocks noGrp="1"/>
          </p:cNvSpPr>
          <p:nvPr>
            <p:ph type="dt" sz="half" idx="10"/>
          </p:nvPr>
        </p:nvSpPr>
        <p:spPr/>
        <p:txBody>
          <a:bodyPr/>
          <a:lstStyle/>
          <a:p>
            <a:fld id="{F012A664-35D5-4D76-A8C4-F108C50E0EF2}" type="datetime3">
              <a:rPr lang="en-US" altLang="zh-CN" smtClean="0"/>
              <a:pPr/>
              <a:t>7 December 2018</a:t>
            </a:fld>
            <a:endParaRPr lang="zh-CN" altLang="en-US"/>
          </a:p>
        </p:txBody>
      </p:sp>
      <p:sp>
        <p:nvSpPr>
          <p:cNvPr id="1048618" name="Slide Number Placeholder 4"/>
          <p:cNvSpPr>
            <a:spLocks noGrp="1"/>
          </p:cNvSpPr>
          <p:nvPr>
            <p:ph type="sldNum" sz="quarter" idx="12"/>
          </p:nvPr>
        </p:nvSpPr>
        <p:spPr/>
        <p:txBody>
          <a:bodyPr/>
          <a:lstStyle/>
          <a:p>
            <a:fld id="{D5B52ADC-5BFA-4FBD-BEE2-16096B7F4166}"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048659"/>
          <p:cNvSpPr>
            <a:spLocks noGrp="1"/>
          </p:cNvSpPr>
          <p:nvPr>
            <p:ph type="title"/>
          </p:nvPr>
        </p:nvSpPr>
        <p:spPr>
          <a:xfrm>
            <a:off x="265471" y="336761"/>
            <a:ext cx="7886700" cy="483661"/>
          </a:xfrm>
        </p:spPr>
        <p:txBody>
          <a:bodyPr>
            <a:normAutofit/>
          </a:bodyPr>
          <a:lstStyle/>
          <a:p>
            <a:pPr algn="ctr"/>
            <a:r>
              <a:rPr lang="en-US" altLang="en-GB" sz="2800" b="1" u="sng" dirty="0">
                <a:latin typeface="Times New Roman" pitchFamily="18" charset="0"/>
                <a:cs typeface="Times New Roman" pitchFamily="18" charset="0"/>
              </a:rPr>
              <a:t>Half-Duplex</a:t>
            </a:r>
          </a:p>
        </p:txBody>
      </p:sp>
      <p:sp>
        <p:nvSpPr>
          <p:cNvPr id="1048620" name="Content Placeholder 1048660"/>
          <p:cNvSpPr>
            <a:spLocks noGrp="1"/>
          </p:cNvSpPr>
          <p:nvPr>
            <p:ph idx="1"/>
          </p:nvPr>
        </p:nvSpPr>
        <p:spPr>
          <a:xfrm>
            <a:off x="265471" y="887644"/>
            <a:ext cx="7886700" cy="5154383"/>
          </a:xfrm>
        </p:spPr>
        <p:txBody>
          <a:bodyPr>
            <a:normAutofit/>
          </a:bodyPr>
          <a:lstStyle/>
          <a:p>
            <a:pPr algn="just">
              <a:buNone/>
            </a:pPr>
            <a:endParaRPr lang="en-US" altLang="en-GB" sz="2400" dirty="0" smtClean="0">
              <a:latin typeface="Times New Roman" pitchFamily="18" charset="0"/>
              <a:cs typeface="Times New Roman" pitchFamily="18" charset="0"/>
            </a:endParaRPr>
          </a:p>
          <a:p>
            <a:pPr algn="just"/>
            <a:r>
              <a:rPr lang="en-US" altLang="en-GB" sz="2400" dirty="0" smtClean="0">
                <a:latin typeface="Times New Roman" pitchFamily="18" charset="0"/>
                <a:cs typeface="Times New Roman" pitchFamily="18" charset="0"/>
              </a:rPr>
              <a:t>Each </a:t>
            </a:r>
            <a:r>
              <a:rPr lang="en-US" altLang="en-GB" sz="2400" dirty="0">
                <a:latin typeface="Times New Roman" pitchFamily="18" charset="0"/>
                <a:cs typeface="Times New Roman" pitchFamily="18" charset="0"/>
              </a:rPr>
              <a:t>station can both transmit and receive, but not at the same time.</a:t>
            </a:r>
          </a:p>
          <a:p>
            <a:pPr algn="just"/>
            <a:r>
              <a:rPr lang="en-US" altLang="en-GB" sz="2400" dirty="0" smtClean="0">
                <a:latin typeface="Times New Roman" pitchFamily="18" charset="0"/>
                <a:cs typeface="Times New Roman" pitchFamily="18" charset="0"/>
              </a:rPr>
              <a:t>The </a:t>
            </a:r>
            <a:r>
              <a:rPr lang="en-US" altLang="en-GB" sz="2400" dirty="0">
                <a:latin typeface="Times New Roman" pitchFamily="18" charset="0"/>
                <a:cs typeface="Times New Roman" pitchFamily="18" charset="0"/>
              </a:rPr>
              <a:t>half-duplex mode is like a one-lane road with traffic allowed in both directions. </a:t>
            </a:r>
          </a:p>
          <a:p>
            <a:pPr algn="just"/>
            <a:r>
              <a:rPr lang="en-US" altLang="en-GB" sz="2400" dirty="0">
                <a:latin typeface="Times New Roman" pitchFamily="18" charset="0"/>
                <a:cs typeface="Times New Roman" pitchFamily="18" charset="0"/>
              </a:rPr>
              <a:t>When cars are traveling in one direction, cars going the other way must wait.  one device is sending, the other can only receive, and vice versa.</a:t>
            </a:r>
          </a:p>
          <a:p>
            <a:pPr algn="just"/>
            <a:r>
              <a:rPr lang="en-US" altLang="en-GB" sz="2400" dirty="0">
                <a:latin typeface="Times New Roman" pitchFamily="18" charset="0"/>
                <a:cs typeface="Times New Roman" pitchFamily="18" charset="0"/>
              </a:rPr>
              <a:t> Example: Walkie-talkies and CB (citizens band) radios</a:t>
            </a:r>
          </a:p>
          <a:p>
            <a:pPr algn="just"/>
            <a:r>
              <a:rPr lang="en-US" altLang="en-GB" sz="2400" dirty="0">
                <a:latin typeface="Times New Roman" pitchFamily="18" charset="0"/>
                <a:cs typeface="Times New Roman" pitchFamily="18" charset="0"/>
              </a:rPr>
              <a:t>Use: When there is no need for </a:t>
            </a:r>
            <a:r>
              <a:rPr lang="en-US" altLang="en-GB" sz="2400" dirty="0" smtClean="0">
                <a:latin typeface="Times New Roman" pitchFamily="18" charset="0"/>
                <a:cs typeface="Times New Roman" pitchFamily="18" charset="0"/>
              </a:rPr>
              <a:t>communication in </a:t>
            </a:r>
            <a:r>
              <a:rPr lang="en-US" altLang="en-GB" sz="2400" dirty="0">
                <a:latin typeface="Times New Roman" pitchFamily="18" charset="0"/>
                <a:cs typeface="Times New Roman" pitchFamily="18" charset="0"/>
              </a:rPr>
              <a:t>both directions at the same time.</a:t>
            </a:r>
          </a:p>
        </p:txBody>
      </p:sp>
      <p:sp>
        <p:nvSpPr>
          <p:cNvPr id="1048621" name="Date Placeholder 3"/>
          <p:cNvSpPr>
            <a:spLocks noGrp="1"/>
          </p:cNvSpPr>
          <p:nvPr>
            <p:ph type="dt" sz="half" idx="10"/>
          </p:nvPr>
        </p:nvSpPr>
        <p:spPr/>
        <p:txBody>
          <a:bodyPr/>
          <a:lstStyle/>
          <a:p>
            <a:fld id="{FE94069E-543D-44CE-8282-E11869EFE170}" type="datetime3">
              <a:rPr lang="en-US" altLang="zh-CN" smtClean="0"/>
              <a:pPr/>
              <a:t>7 December 2018</a:t>
            </a:fld>
            <a:endParaRPr lang="zh-CN" altLang="en-US"/>
          </a:p>
        </p:txBody>
      </p:sp>
      <p:sp>
        <p:nvSpPr>
          <p:cNvPr id="1048622" name="Slide Number Placeholder 4"/>
          <p:cNvSpPr>
            <a:spLocks noGrp="1"/>
          </p:cNvSpPr>
          <p:nvPr>
            <p:ph type="sldNum" sz="quarter" idx="12"/>
          </p:nvPr>
        </p:nvSpPr>
        <p:spPr/>
        <p:txBody>
          <a:bodyPr/>
          <a:lstStyle/>
          <a:p>
            <a:fld id="{D5B52ADC-5BFA-4FBD-BEE2-16096B7F4166}"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048661"/>
          <p:cNvSpPr>
            <a:spLocks noGrp="1"/>
          </p:cNvSpPr>
          <p:nvPr>
            <p:ph type="title"/>
          </p:nvPr>
        </p:nvSpPr>
        <p:spPr>
          <a:xfrm>
            <a:off x="628650" y="271849"/>
            <a:ext cx="6606081" cy="518983"/>
          </a:xfrm>
        </p:spPr>
        <p:txBody>
          <a:bodyPr>
            <a:noAutofit/>
          </a:bodyPr>
          <a:lstStyle/>
          <a:p>
            <a:pPr algn="ctr"/>
            <a:r>
              <a:rPr lang="en-US" altLang="en-GB" sz="2800" b="1" u="sng" dirty="0">
                <a:latin typeface="Times New Roman" pitchFamily="18" charset="0"/>
                <a:cs typeface="Times New Roman" pitchFamily="18" charset="0"/>
              </a:rPr>
              <a:t>FULL-DUPLEX</a:t>
            </a:r>
          </a:p>
        </p:txBody>
      </p:sp>
      <p:sp>
        <p:nvSpPr>
          <p:cNvPr id="1048624" name="Content Placeholder 1048662"/>
          <p:cNvSpPr>
            <a:spLocks noGrp="1"/>
          </p:cNvSpPr>
          <p:nvPr>
            <p:ph idx="1"/>
          </p:nvPr>
        </p:nvSpPr>
        <p:spPr>
          <a:xfrm>
            <a:off x="485972" y="969309"/>
            <a:ext cx="7886700" cy="4351338"/>
          </a:xfrm>
        </p:spPr>
        <p:txBody>
          <a:bodyPr>
            <a:normAutofit/>
          </a:bodyPr>
          <a:lstStyle/>
          <a:p>
            <a:pPr algn="just"/>
            <a:endParaRPr lang="en-US" altLang="en-GB" sz="2300" dirty="0" smtClean="0">
              <a:latin typeface="Times New Roman" pitchFamily="18" charset="0"/>
              <a:cs typeface="Times New Roman" pitchFamily="18" charset="0"/>
            </a:endParaRPr>
          </a:p>
          <a:p>
            <a:pPr algn="just"/>
            <a:r>
              <a:rPr lang="en-US" altLang="en-GB" sz="2400" dirty="0" smtClean="0">
                <a:latin typeface="Times New Roman" pitchFamily="18" charset="0"/>
                <a:cs typeface="Times New Roman" pitchFamily="18" charset="0"/>
              </a:rPr>
              <a:t>Also </a:t>
            </a:r>
            <a:r>
              <a:rPr lang="en-US" altLang="en-GB" sz="2400" dirty="0">
                <a:latin typeface="Times New Roman" pitchFamily="18" charset="0"/>
                <a:cs typeface="Times New Roman" pitchFamily="18" charset="0"/>
              </a:rPr>
              <a:t>called as Duplex</a:t>
            </a:r>
          </a:p>
          <a:p>
            <a:pPr algn="just"/>
            <a:r>
              <a:rPr lang="en-US" altLang="en-GB" sz="2400" dirty="0">
                <a:latin typeface="Times New Roman" pitchFamily="18" charset="0"/>
                <a:cs typeface="Times New Roman" pitchFamily="18" charset="0"/>
              </a:rPr>
              <a:t>Both stations can transmit and receive simultaneously.</a:t>
            </a:r>
          </a:p>
          <a:p>
            <a:pPr algn="just"/>
            <a:r>
              <a:rPr lang="en-US" altLang="en-GB" sz="2400" dirty="0">
                <a:latin typeface="Times New Roman" pitchFamily="18" charset="0"/>
                <a:cs typeface="Times New Roman" pitchFamily="18" charset="0"/>
              </a:rPr>
              <a:t>Like a two way street with traffic flowing in both directions at the same time.</a:t>
            </a:r>
          </a:p>
          <a:p>
            <a:pPr algn="just"/>
            <a:r>
              <a:rPr lang="en-US" altLang="en-GB" sz="2400" dirty="0">
                <a:latin typeface="Times New Roman" pitchFamily="18" charset="0"/>
                <a:cs typeface="Times New Roman" pitchFamily="18" charset="0"/>
              </a:rPr>
              <a:t>Example: Telephone Network</a:t>
            </a:r>
          </a:p>
        </p:txBody>
      </p:sp>
      <p:sp>
        <p:nvSpPr>
          <p:cNvPr id="1048625" name="Date Placeholder 3"/>
          <p:cNvSpPr>
            <a:spLocks noGrp="1"/>
          </p:cNvSpPr>
          <p:nvPr>
            <p:ph type="dt" sz="half" idx="10"/>
          </p:nvPr>
        </p:nvSpPr>
        <p:spPr/>
        <p:txBody>
          <a:bodyPr/>
          <a:lstStyle/>
          <a:p>
            <a:fld id="{01B41C87-24EF-4D2C-8478-C649D1E2331C}" type="datetime3">
              <a:rPr lang="en-US" altLang="zh-CN" smtClean="0"/>
              <a:pPr/>
              <a:t>7 December 2018</a:t>
            </a:fld>
            <a:endParaRPr lang="zh-CN" altLang="en-US"/>
          </a:p>
        </p:txBody>
      </p:sp>
      <p:sp>
        <p:nvSpPr>
          <p:cNvPr id="1048626" name="Slide Number Placeholder 4"/>
          <p:cNvSpPr>
            <a:spLocks noGrp="1"/>
          </p:cNvSpPr>
          <p:nvPr>
            <p:ph type="sldNum" sz="quarter" idx="12"/>
          </p:nvPr>
        </p:nvSpPr>
        <p:spPr/>
        <p:txBody>
          <a:bodyPr/>
          <a:lstStyle/>
          <a:p>
            <a:fld id="{D5B52ADC-5BFA-4FBD-BEE2-16096B7F4166}"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4026</Words>
  <Application>WPS Office</Application>
  <PresentationFormat>On-screen Show (4:3)</PresentationFormat>
  <Paragraphs>482</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Slide 1</vt:lpstr>
      <vt:lpstr>INTRODUCTION</vt:lpstr>
      <vt:lpstr>COMPONENTS</vt:lpstr>
      <vt:lpstr>CHARACTERSTICS</vt:lpstr>
      <vt:lpstr>DATA REPRESENTATION</vt:lpstr>
      <vt:lpstr>DATA FLOW</vt:lpstr>
      <vt:lpstr>Simplex</vt:lpstr>
      <vt:lpstr>Half-Duplex</vt:lpstr>
      <vt:lpstr>FULL-DUPLEX</vt:lpstr>
      <vt:lpstr>NETWORKS  </vt:lpstr>
      <vt:lpstr>NETWORK CRITERIA  </vt:lpstr>
      <vt:lpstr>1. PERFORMANCE  </vt:lpstr>
      <vt:lpstr>2. RELIABILITY</vt:lpstr>
      <vt:lpstr>3. SECURITY</vt:lpstr>
      <vt:lpstr>PHYSICAL CONNECTION</vt:lpstr>
      <vt:lpstr>MULTIPOINT</vt:lpstr>
      <vt:lpstr>NETWORK  TOPOLOGY</vt:lpstr>
      <vt:lpstr>MESH TOPOLOGY</vt:lpstr>
      <vt:lpstr>Slide 19</vt:lpstr>
      <vt:lpstr>STAR TOPOLOGY</vt:lpstr>
      <vt:lpstr>Slide 21</vt:lpstr>
      <vt:lpstr>BUS TOPOLOGY</vt:lpstr>
      <vt:lpstr>Slide 23</vt:lpstr>
      <vt:lpstr>RING TOPOLOGY</vt:lpstr>
      <vt:lpstr>Slide 25</vt:lpstr>
      <vt:lpstr>HYBRID TOPOLOGY</vt:lpstr>
      <vt:lpstr>CATEGORIES OF NETWORK</vt:lpstr>
      <vt:lpstr>Local-Area Network  (LAN)</vt:lpstr>
      <vt:lpstr>Metropolitan Area Network   (MAN)</vt:lpstr>
      <vt:lpstr>Wide-Area Networks(WAN)</vt:lpstr>
      <vt:lpstr>PROTOCOL  </vt:lpstr>
      <vt:lpstr>STANDARDS</vt:lpstr>
      <vt:lpstr> Tasks involved in sending a letter</vt:lpstr>
      <vt:lpstr>OSI MODEL</vt:lpstr>
      <vt:lpstr>OSI MODEL  </vt:lpstr>
      <vt:lpstr>Slide 36</vt:lpstr>
      <vt:lpstr>The interaction between layers in the OSI model</vt:lpstr>
      <vt:lpstr>Organization of the Layers  </vt:lpstr>
      <vt:lpstr>An exchange using the OSI model</vt:lpstr>
      <vt:lpstr>Slide 40</vt:lpstr>
      <vt:lpstr>  Physical Layer </vt:lpstr>
      <vt:lpstr>Physical Layer </vt:lpstr>
      <vt:lpstr>Data Link Layer  </vt:lpstr>
      <vt:lpstr>Data Link Layer</vt:lpstr>
      <vt:lpstr>Data Link Layer</vt:lpstr>
      <vt:lpstr>Network Layer  </vt:lpstr>
      <vt:lpstr>Network Layer</vt:lpstr>
      <vt:lpstr>Network Layer</vt:lpstr>
      <vt:lpstr>Transport Layer  </vt:lpstr>
      <vt:lpstr>Slide 50</vt:lpstr>
      <vt:lpstr>Transport Layer</vt:lpstr>
      <vt:lpstr>Reliable process-to-process delivery of a message</vt:lpstr>
      <vt:lpstr>Session Layer  </vt:lpstr>
      <vt:lpstr>Session Layer</vt:lpstr>
      <vt:lpstr>  Presentation Layer  </vt:lpstr>
      <vt:lpstr>Presentation Layer</vt:lpstr>
      <vt:lpstr>Application Layer  </vt:lpstr>
      <vt:lpstr>Application Layer</vt:lpstr>
      <vt:lpstr>Summary of Layers</vt:lpstr>
      <vt:lpstr>TCP/IP Protocol</vt:lpstr>
      <vt:lpstr>TCP/IP and OSI Model</vt:lpstr>
      <vt:lpstr>Addresses in TCP/IP</vt:lpstr>
      <vt:lpstr>Physical Address</vt:lpstr>
      <vt:lpstr>Logical address</vt:lpstr>
      <vt:lpstr>Port address</vt:lpstr>
      <vt:lpstr>Specific Addresses  </vt:lpstr>
      <vt:lpstr>Relationship of Layers and Addresses in TCP/IP</vt:lpstr>
      <vt:lpstr>REFRENCES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MotoG3</dc:creator>
  <cp:lastModifiedBy>CUO</cp:lastModifiedBy>
  <cp:revision>117</cp:revision>
  <dcterms:created xsi:type="dcterms:W3CDTF">2015-05-11T11:30:45Z</dcterms:created>
  <dcterms:modified xsi:type="dcterms:W3CDTF">2018-12-07T05:35:48Z</dcterms:modified>
</cp:coreProperties>
</file>