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8" r:id="rId21"/>
    <p:sldId id="300" r:id="rId22"/>
    <p:sldId id="299" r:id="rId23"/>
    <p:sldId id="301" r:id="rId24"/>
    <p:sldId id="302" r:id="rId25"/>
    <p:sldId id="303" r:id="rId26"/>
    <p:sldId id="304" r:id="rId27"/>
    <p:sldId id="305" r:id="rId28"/>
    <p:sldId id="295" r:id="rId29"/>
    <p:sldId id="296" r:id="rId30"/>
    <p:sldId id="297" r:id="rId31"/>
    <p:sldId id="25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548EE-FBF6-4B19-82C3-A1C2C9EAB41F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A4DF-D928-4DF5-A4C6-62968487F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6A58-0587-43EE-BA73-E1D8599E7DFB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E9CC-9C6C-478C-9027-ED6305157B7E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ED05-F1B0-4B46-B755-8ED5D0CAD225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FFF3-A6E9-433A-9BC7-F7680EA8FD9E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FBEF-E22A-4FCE-9F6A-FB565286D4DE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418D-6504-4822-9643-5F74E5AF034F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FC8C-AA67-4951-A6FC-382B32F0DF42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F0AE-FFE4-4763-A5C0-D2CB20383C1B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67F4-CC9C-4593-A7AA-078A9EF9F29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98B9-15DE-411B-BBA0-6D5544ED1CD0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58FE4-33E6-41EA-B75D-C28BA19561DC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Content Placeholder 2"/>
          <p:cNvSpPr>
            <a:spLocks noGrp="1"/>
          </p:cNvSpPr>
          <p:nvPr>
            <p:ph idx="1"/>
          </p:nvPr>
        </p:nvSpPr>
        <p:spPr>
          <a:xfrm>
            <a:off x="628650" y="947351"/>
            <a:ext cx="7886700" cy="5229612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COMPUTER NETWORK (BCA301)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7" name="Rectangle 6"/>
          <p:cNvSpPr/>
          <p:nvPr/>
        </p:nvSpPr>
        <p:spPr>
          <a:xfrm>
            <a:off x="1886465" y="2690336"/>
            <a:ext cx="5214551" cy="2758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PROGRAMME: BCA</a:t>
            </a:r>
          </a:p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CENTRAL UNIVERSITY OF ORISSA</a:t>
            </a: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KORAPUT</a:t>
            </a:r>
            <a:endParaRPr lang="en-US" dirty="0"/>
          </a:p>
        </p:txBody>
      </p:sp>
      <p:pic>
        <p:nvPicPr>
          <p:cNvPr id="2097152" name="Picture 8" descr="CUO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584" y="4163774"/>
            <a:ext cx="774192" cy="688848"/>
          </a:xfrm>
          <a:prstGeom prst="rect">
            <a:avLst/>
          </a:prstGeom>
        </p:spPr>
      </p:pic>
      <p:sp>
        <p:nvSpPr>
          <p:cNvPr id="104858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4E09-8E3B-45A5-B681-25C902395B67}" type="datetime3">
              <a:rPr lang="en-US" altLang="zh-CN" smtClean="0"/>
              <a:pPr/>
              <a:t>16 September 2022</a:t>
            </a:fld>
            <a:endParaRPr lang="zh-CN" altLang="en-US"/>
          </a:p>
        </p:txBody>
      </p:sp>
      <p:sp>
        <p:nvSpPr>
          <p:cNvPr id="104858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Coding Scheme with Three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codeword size n,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size k, and the minimum Hamming distance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coding scheme C is written as C(n, k) with a separate expression for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coding scheme C(3, 2) with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=2 and coding scheme C(5, 2) with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3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Minimum Distance for Error Detection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‘s’ errors occur during transmission, the Hamming distance between the sent codeword and received codeword is ‘s’.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our code is to detect up to ‘s’ errors, the minimum distance between the valid codes must be s + 1, so that the received codeword does not match a valid codeword.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other words, if the minimum distance between all valid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codewords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s + 1, the received codeword cannot be erroneously mistaken for another codeword.</a:t>
            </a:r>
          </a:p>
          <a:p>
            <a:pPr marL="39688"/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Arial" charset="0"/>
              </a:rPr>
              <a:t>To guarantee the detection of up to s errors in all cases, the minimum Hamming distance in a block code must be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Arial" charset="0"/>
              </a:rPr>
              <a:t>dmin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Arial" charset="0"/>
              </a:rPr>
              <a:t> = s + 1.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Geometric Concept For Finding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dmin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in Error Detection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6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6547"/>
            <a:ext cx="8229600" cy="36198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Geometric Concept For Finding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dmin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in Error Detection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6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11714"/>
            <a:ext cx="8229600" cy="29695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Linear Clock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linear block code is a code in which the exclusive OR (addition modulo-2) of two valid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codewords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creates another valid codeword.</a:t>
            </a:r>
          </a:p>
          <a:p>
            <a:pPr marL="39688" algn="just"/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Arial" charset="0"/>
              </a:rPr>
              <a:t>A simple parity-check code is a single-bit error-detecting code in which n = k + 1 with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Arial" charset="0"/>
              </a:rPr>
              <a:t>dmin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Arial" charset="0"/>
              </a:rPr>
              <a:t> = 2.</a:t>
            </a:r>
          </a:p>
          <a:p>
            <a:pPr marL="39688" algn="just"/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Arial" charset="0"/>
              </a:rPr>
              <a:t>Even parity (ensures that a codeword has an even number of 1’s) and odd parity (ensures that there are an odd number of 1’s in the codeword)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81199"/>
            <a:ext cx="6553200" cy="33528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Encoder and Decoder For Simple Parity-Check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6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391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39688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us look at some transmission scenarios. Assume the sender sends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1011. The codeword created from this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10111, which is sent to the receiver. We examine five cases:</a:t>
            </a:r>
          </a:p>
          <a:p>
            <a:pPr marL="39688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 No error occurs; the received codeword is 10111. The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syndrome is 0.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1011 is created.</a:t>
            </a:r>
          </a:p>
          <a:p>
            <a:pPr marL="39688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 One single-bit error changes a1 . The received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codeword is 10011. The syndrome is 1. No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is created.</a:t>
            </a:r>
          </a:p>
          <a:p>
            <a:pPr marL="39688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One single-bit error changes r0 . The received codeword is 10110. The syndrome is 1. No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created.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39688" algn="just"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error changes r0 and a second error changes a3 .</a:t>
            </a:r>
          </a:p>
          <a:p>
            <a:pPr marL="39688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received codeword is 00110. The syndrome is 0.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0011 is created at the receiver. Note that here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 wrongly created due to the syndrome value. </a:t>
            </a:r>
          </a:p>
          <a:p>
            <a:pPr marL="39688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Three bits—a3, a2, and a1—are changed by errors.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The received codeword is 01011. The syndrome is 1.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not created. This shows that the simple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parity check, guaranteed to detect one single error, can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also find any odd number of errors.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</a:rPr>
              <a:t>The structure of the encoder and decoder for a Hamming code</a:t>
            </a:r>
            <a:endParaRPr lang="en-US" sz="2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19554"/>
            <a:ext cx="8229600" cy="432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i="1" dirty="0" smtClean="0"/>
              <a:t>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ERROR DETECTION AND CORRECTION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Data can be corrupted during transmission.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Some applications require that errors be detected and corrected. 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Types of Errors:</a:t>
            </a:r>
          </a:p>
          <a:p>
            <a:pPr algn="just"/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Single bit error: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term single bit error means that only 1 bit of given data unit is changed from 1 to 0 or 0 to 1. 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These errors are the least likely type of error in serial data transmission .</a:t>
            </a:r>
          </a:p>
          <a:p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Burst error :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term burst error means that 2 or more bits in the data unit have changed from 1 to 0 or from 0 to 1.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length of the burst is measured from the first corrupted bit to the last corrupted bit. 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 burst error is more likely to occur than a single-bit error. </a:t>
            </a:r>
            <a:br>
              <a:rPr lang="en-US" sz="9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9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9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Hamming Code</a:t>
            </a:r>
            <a:endParaRPr lang="en-US" sz="2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category of error-correcting codes called Hamming codes.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codes were originally designed with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3, which means that they can detect up to two errors or correct one single error.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Although there are some Hamming codes that can correct more than one error.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relationship between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 and 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a Hamming code is, we need to choose an integer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 &gt;= 3.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values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then calculated from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 = 2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- 1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 = n - m.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number of check bits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 =m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if m =3, then 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- 1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 =n – m = 7-3=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a Hamming code C(7, 4) with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=3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endParaRPr lang="en-US" sz="2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copy of a 4-bit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fed into the generator that creates three parity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checks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2  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   r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= a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+ a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+ a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  mod 2</a:t>
            </a:r>
          </a:p>
          <a:p>
            <a:pPr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mod 2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  r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 =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+ a</a:t>
            </a:r>
            <a:r>
              <a:rPr lang="en-US" sz="2400" b="1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  mod 2 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other words, each of the parity-check bits handles 3 out of the 4 bits of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total number of 1s in each 4-bit combination (3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bits and 1 parity bit) must be even.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not saying that these three equations are unique; any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three equations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involve 3 of the 4 bits in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create independent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equations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combination of two cannot create the third) are valid.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endParaRPr lang="en-US" sz="2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6934200" cy="327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endParaRPr lang="en-US" sz="2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checker in the decoder creates a 3-bit syndrome (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in which each bit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parity check for 4 out of the 7 bits in the received codeword: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= b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+ b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+ b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+ q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     mod 2</a:t>
            </a:r>
          </a:p>
          <a:p>
            <a:pPr>
              <a:buNone/>
            </a:pP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    S</a:t>
            </a:r>
            <a:r>
              <a:rPr lang="en-US" sz="2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 + q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    mod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   S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 =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 + q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   mod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2 </a:t>
            </a:r>
            <a:endParaRPr lang="en-US" sz="22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equations used by the checker are the same as those used by the generator with the parity-check bits added to the right-hand side of the equation.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3-bit syndrome creates eight different bit patterns (000 to 111) that can represent eight different conditions.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These conditions define a lack of error or an error in 1 of the 7 bits of the received codeword 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</a:rPr>
              <a:t>Logical decision made by the correction logic analyzer</a:t>
            </a:r>
            <a:endParaRPr lang="en-US" sz="2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Autofit/>
          </a:bodyPr>
          <a:lstStyle/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generator is not concerned with the four cases shaded in Table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because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there is either no error or an error in the parity bit.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other four cases, 1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bits must be flipped (changed from 0 to 1 or 1 to 0) to find the correct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if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200" i="1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in error,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the only bit affected;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syndrome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therefore, is 001.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in error,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are the bits affected; the syndrome, therefore 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O1l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Similarly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b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in error, all 3 syndrome bits are affected and the syndrome is 111.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First, if two errors occur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during transmission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the created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might not be the right one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Second, if we want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use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above code for error detection, we need a different design.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5" y="533400"/>
            <a:ext cx="89122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endParaRPr lang="en-US" sz="2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1.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0100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becomes the codeword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0100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011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The codeword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0100011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received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syndrome is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(no error), the final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0100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0111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becomes the codeword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0111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The codeword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0011001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received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syndrome is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011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According to Table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in error. After flipping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(changing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1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0), the final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0111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1101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becomes the codeword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1101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The codeword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0001000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received (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two errors). The syndrome is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101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which means that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200" b="1" i="1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error. After flipping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get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0000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the wrong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This shows that our code cannot correct two errors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endParaRPr lang="en-US" sz="2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guarantee the detection of up to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errors in all cases,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minimum Hamming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distance in a block code must be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="1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+ 1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guarantee correction of up to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errors in all cases,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minimum Hamming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distance in a block code must be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="1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2t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+ 1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Ex: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code scheme has a Hamming distance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dmin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== 4. What is the error detection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correction capability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 this scheme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/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code guarantees the detection of up to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errors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(s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), but it can correct up to one error.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endParaRPr lang="en-US" sz="2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8674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need 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at least 7 bits. Calculate values of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that satisfy this requirement.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Solution: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need to make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greater than or equal to 7, or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i="1" baseline="30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- 1 -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&gt;=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7.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1. If we set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=3, the result is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- 1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 7 and </a:t>
            </a:r>
          </a:p>
          <a:p>
            <a:pPr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    k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=7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– 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4, which is not acceptable.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2. If we set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=4, then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- 1 =15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 15 - 4 =11, which satisfies the condition. So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code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C(l5, 11).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CYCLIC CODE</a:t>
            </a:r>
            <a:br>
              <a:rPr lang="en-US" sz="23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CRC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Encoder and Decoder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6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3999"/>
            <a:ext cx="7543800" cy="41148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Division in CRC encoder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6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2156" y="914400"/>
            <a:ext cx="5039687" cy="5211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REDUNDANCY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central concept in detecting or correcting errors is redundancy .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redundant or Extra bits are added by the sender and removed by the receiver. </a:t>
            </a:r>
          </a:p>
          <a:p>
            <a:pPr>
              <a:buNone/>
            </a:pPr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DETECTION VERSUS CORRECTION:</a:t>
            </a:r>
          </a:p>
          <a:p>
            <a:pPr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correction of errors is more difficult than the detection.</a:t>
            </a:r>
          </a:p>
          <a:p>
            <a:pPr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In error correction, we need to know the exact number of bits that are corrupted and more importantly, their location in the message. </a:t>
            </a:r>
          </a:p>
          <a:p>
            <a:pPr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Two main methods of error correction :</a:t>
            </a:r>
          </a:p>
          <a:p>
            <a:pPr>
              <a:buNone/>
            </a:pPr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FORWARD ERROR CORRECTION :</a:t>
            </a:r>
          </a:p>
          <a:p>
            <a:pPr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It is the process in which the receiver tries to guess the message by using redundant bits.</a:t>
            </a:r>
          </a:p>
          <a:p>
            <a:pPr>
              <a:buNone/>
            </a:pPr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RETRANSMISSION: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It is a technique in which the receiver detects the occurrence of an error and asks the sender to resend the message. 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Resending is repeated until a message arrives that the receiver believes is error-free. </a:t>
            </a:r>
            <a:br>
              <a:rPr lang="en-US" sz="9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9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Division in the CRC </a:t>
            </a:r>
            <a:r>
              <a:rPr lang="en-US" sz="2300" b="1" smtClean="0">
                <a:latin typeface="Times New Roman" pitchFamily="18" charset="0"/>
                <a:cs typeface="Times New Roman" pitchFamily="18" charset="0"/>
              </a:rPr>
              <a:t>Decoder For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Two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6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41004"/>
            <a:ext cx="8229600" cy="48823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628650" y="222422"/>
            <a:ext cx="7886700" cy="733167"/>
          </a:xfrm>
        </p:spPr>
        <p:txBody>
          <a:bodyPr>
            <a:normAutofit/>
          </a:bodyPr>
          <a:lstStyle/>
          <a:p>
            <a:pPr algn="ctr"/>
            <a:r>
              <a:rPr lang="en-US" altLang="en-GB" sz="2500" b="1" u="sng" dirty="0" smtClean="0">
                <a:latin typeface="Times New Roman" pitchFamily="18" charset="0"/>
                <a:cs typeface="Times New Roman" pitchFamily="18" charset="0"/>
              </a:rPr>
              <a:t>REFRENCES</a:t>
            </a:r>
          </a:p>
        </p:txBody>
      </p:sp>
      <p:sp>
        <p:nvSpPr>
          <p:cNvPr id="10486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 sz="2400" dirty="0" smtClean="0">
                <a:latin typeface="Times New Roman" pitchFamily="18" charset="0"/>
                <a:cs typeface="Times New Roman" pitchFamily="18" charset="0"/>
              </a:rPr>
              <a:t>“ DATA COMMUNICATIONS AND NETWORKING ”, </a:t>
            </a:r>
            <a:r>
              <a:rPr lang="en-US" altLang="en-GB" sz="2400" dirty="0" err="1" smtClean="0">
                <a:latin typeface="Times New Roman" pitchFamily="18" charset="0"/>
                <a:cs typeface="Times New Roman" pitchFamily="18" charset="0"/>
              </a:rPr>
              <a:t>Behrouz</a:t>
            </a:r>
            <a:r>
              <a:rPr lang="en-US" altLang="en-GB" sz="2400" dirty="0" smtClean="0">
                <a:latin typeface="Times New Roman" pitchFamily="18" charset="0"/>
                <a:cs typeface="Times New Roman" pitchFamily="18" charset="0"/>
              </a:rPr>
              <a:t> A. </a:t>
            </a:r>
            <a:r>
              <a:rPr lang="en-US" altLang="en-GB" sz="2400" dirty="0" err="1" smtClean="0">
                <a:latin typeface="Times New Roman" pitchFamily="18" charset="0"/>
                <a:cs typeface="Times New Roman" pitchFamily="18" charset="0"/>
              </a:rPr>
              <a:t>Forouzan</a:t>
            </a:r>
            <a:r>
              <a:rPr lang="en-US" altLang="en-GB" sz="2400" dirty="0" smtClean="0">
                <a:latin typeface="Times New Roman" pitchFamily="18" charset="0"/>
                <a:cs typeface="Times New Roman" pitchFamily="18" charset="0"/>
              </a:rPr>
              <a:t> And Sophia Chung </a:t>
            </a:r>
            <a:r>
              <a:rPr lang="en-US" altLang="en-GB" sz="2400" dirty="0" err="1" smtClean="0">
                <a:latin typeface="Times New Roman" pitchFamily="18" charset="0"/>
                <a:cs typeface="Times New Roman" pitchFamily="18" charset="0"/>
              </a:rPr>
              <a:t>Fegan</a:t>
            </a:r>
            <a:r>
              <a:rPr lang="en-US" altLang="en-GB" sz="2400" dirty="0" smtClean="0">
                <a:latin typeface="Times New Roman" pitchFamily="18" charset="0"/>
                <a:cs typeface="Times New Roman" pitchFamily="18" charset="0"/>
              </a:rPr>
              <a:t> , Fourth Edition , McGraw-Hill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7126-9B31-495B-AA70-3A30C0783A84}" type="datetime3">
              <a:rPr lang="en-US" altLang="zh-CN" smtClean="0"/>
              <a:pPr/>
              <a:t>16 September 2022</a:t>
            </a:fld>
            <a:endParaRPr lang="zh-CN" altLang="en-US"/>
          </a:p>
        </p:txBody>
      </p:sp>
      <p:sp>
        <p:nvSpPr>
          <p:cNvPr id="10486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CODING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Redundancy is achieved through various coding schemes. 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sender adds redundant bits through a process that creates a relationship between the redundant bits and the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actual data bits. 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receiver checks the relationships between the two sets of bits to detect or correct the errors. 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ratio of redundant bits to the data bits and the robustness of the process are important factors in any coding scheme.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 can divide coding schemes into two broad categories: 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Block coding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buFont typeface="Wingdings" pitchFamily="2" charset="2"/>
              <a:buChar char="Ø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  Convolution coding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MODULAR ARITHMETIC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modulo-N arithmetic, we use only the integers in the range 0 to N - 1, inclusive.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the modulus is 12, we use only the integers 0 to 11, inclusive.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Example: Our clock system.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There is no carry when you add two digits in a column.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There is no carry when you subtract one digit from another in a column. </a:t>
            </a:r>
          </a:p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Modulo-2 Arithmetic 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Adding :     0+0=0    0+1=1     1+0=1       1+1=0</a:t>
            </a:r>
          </a:p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Subtracting :   0-0=0     0-1=1       1-0=1        1-1=0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this arithmetic we use the XOR (exclusive OR) operation for both addition and subtraction. 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BLOCK CODING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The message is divided into blocks, each of k bits, called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datawords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We add r redundant bits to each block to make the length n = k + r. </a:t>
            </a:r>
          </a:p>
          <a:p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The resulting n-bit blocks are called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Codewords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We have a set of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datawords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, each of size k, and a set of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codewords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, each of size of n. </a:t>
            </a:r>
          </a:p>
          <a:p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With k bits, we can create a combination of 2</a:t>
            </a:r>
            <a:r>
              <a:rPr lang="en-US" sz="7400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datawords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; with n bits, we can create a combination of 2</a:t>
            </a:r>
            <a:r>
              <a:rPr lang="en-US" sz="7400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codewords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Since n &gt; k, the number of possible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codewords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is larger than the number of possible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datawords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The block coding process is one-to-one; the same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is always encoded as the same codeword. </a:t>
            </a:r>
          </a:p>
          <a:p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This means that we have 2</a:t>
            </a:r>
            <a:r>
              <a:rPr lang="en-US" sz="7400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- 2</a:t>
            </a:r>
            <a:r>
              <a:rPr lang="en-US" sz="7400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codewords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that are not used. We call these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codewords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invalid or illegal.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Errors Detection by using Block Coding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If the following two conditions are met, the receiver can detect a change in the original codeword. </a:t>
            </a:r>
          </a:p>
          <a:p>
            <a:pPr>
              <a:buFont typeface="Wingdings" pitchFamily="2" charset="2"/>
              <a:buChar char="Ø"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receiver has (or can find) a list of valid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codewords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original codeword has changed to an invalid one.</a:t>
            </a:r>
          </a:p>
          <a:p>
            <a:pPr>
              <a:buNone/>
            </a:pP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sender creates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codewords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out of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datawords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by using a generator that applies the rules and procedures of encoding.</a:t>
            </a:r>
          </a:p>
          <a:p>
            <a:pPr algn="just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Each codeword sent to the receiver may change during transmission. </a:t>
            </a:r>
          </a:p>
          <a:p>
            <a:pPr algn="just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If the received codeword is the same as one of the valid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codewords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, the word is accepted; the corresponding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dataword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is extracted for use.</a:t>
            </a:r>
          </a:p>
          <a:p>
            <a:pPr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If the received codeword is not valid, it is discarded. However, if the codeword is corrupted during transmission but the received word still matches a valid codeword, the error remains undetected.</a:t>
            </a:r>
          </a:p>
          <a:p>
            <a:pPr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This type of coding can detect only single errors. </a:t>
            </a:r>
            <a:br>
              <a:rPr lang="en-US" sz="9600" dirty="0" smtClean="0">
                <a:latin typeface="Times New Roman" pitchFamily="18" charset="0"/>
                <a:cs typeface="Times New Roman" pitchFamily="18" charset="0"/>
              </a:rPr>
            </a:b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Error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Error correction is much more difficult than error detection. 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In error detection, the receiver needs to know only that the received codeword is invalid; in error correction the receiver needs to find (or guess) the original codeword sent. 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We can say that we need more redundant bits for error correction than for error detection. </a:t>
            </a:r>
          </a:p>
          <a:p>
            <a:pPr algn="just"/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Hamming Distance: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It is the concepts in coding for error control.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Hamming distance between two words (of the same size) is the number of differences between the corresponding bits. 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Hamming distance between two words x and y as d(x, y). </a:t>
            </a:r>
          </a:p>
          <a:p>
            <a:pPr algn="just"/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Calculation: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Apply the XOR operation on the two words and count the number of 1’s in the result. 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Hamming distance is a value greater than zero.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the Hamming distance between two pairs of words.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Hamming distance d(000, 011) is 2 because 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2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Hamming distance d(10101, 11110) is 3 because </a:t>
            </a:r>
          </a:p>
          <a:p>
            <a:pPr marL="514350" indent="-514350">
              <a:buAutoNum type="arabicPeriod" startAt="2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2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Find the minimum Hamming distance of the coding?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" pitchFamily="-32" charset="0"/>
              </a:rPr>
              <a:t>We first find all Hamming distances.</a:t>
            </a:r>
          </a:p>
          <a:p>
            <a:pPr marL="514350" indent="-514350">
              <a:buNone/>
            </a:pPr>
            <a:endParaRPr lang="en-US" sz="2400" b="1" i="1" dirty="0" smtClean="0">
              <a:latin typeface="Times" pitchFamily="-32" charset="0"/>
              <a:cs typeface="Times" pitchFamily="-32" charset="0"/>
              <a:sym typeface="Times" pitchFamily="-32" charset="0"/>
            </a:endParaRPr>
          </a:p>
          <a:p>
            <a:pPr marL="514350" indent="-514350">
              <a:buNone/>
            </a:pPr>
            <a:endParaRPr lang="en-US" sz="2400" b="1" i="1" dirty="0" smtClean="0">
              <a:latin typeface="Times" pitchFamily="-32" charset="0"/>
              <a:cs typeface="Times" pitchFamily="-32" charset="0"/>
              <a:sym typeface="Times" pitchFamily="-32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" pitchFamily="-32" charset="0"/>
              </a:rPr>
              <a:t>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Times" pitchFamily="-32" charset="0"/>
              </a:rPr>
              <a:t>dmin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" pitchFamily="-32" charset="0"/>
              </a:rPr>
              <a:t> in this case is 2.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Times" pitchFamily="-32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Times" pitchFamily="-32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" pitchFamily="-32" charset="0"/>
              </a:rPr>
              <a:t>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Times" pitchFamily="-32" charset="0"/>
              </a:rPr>
              <a:t>dmin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" pitchFamily="-32" charset="0"/>
              </a:rPr>
              <a:t> in this case is 3.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Times" pitchFamily="-32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Times" pitchFamily="-32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Times" pitchFamily="-32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Times" pitchFamily="-32" charset="0"/>
            </a:endParaRPr>
          </a:p>
          <a:p>
            <a:pPr marL="514350" indent="-514350">
              <a:buNone/>
            </a:pPr>
            <a:endParaRPr lang="en-US" sz="2400" b="1" i="1" dirty="0" smtClean="0">
              <a:latin typeface="Times" pitchFamily="-32" charset="0"/>
              <a:cs typeface="Times" pitchFamily="-32" charset="0"/>
              <a:sym typeface="Times" pitchFamily="-32" charset="0"/>
            </a:endParaRPr>
          </a:p>
          <a:p>
            <a:pPr marL="514350" indent="-514350">
              <a:buNone/>
            </a:pPr>
            <a:endParaRPr lang="en-US" sz="2400" b="1" i="1" dirty="0" smtClean="0">
              <a:latin typeface="Times" pitchFamily="-32" charset="0"/>
              <a:cs typeface="Times" pitchFamily="-32" charset="0"/>
              <a:sym typeface="Times" pitchFamily="-32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B4C-A288-4AC3-B002-CCE018117701}" type="datetime3">
              <a:rPr lang="en-US" smtClean="0"/>
              <a:pPr/>
              <a:t>16 September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52600"/>
            <a:ext cx="2906712" cy="341313"/>
          </a:xfrm>
          <a:prstGeom prst="rect">
            <a:avLst/>
          </a:prstGeom>
          <a:noFill/>
          <a:ln w="63500">
            <a:solidFill>
              <a:srgbClr val="3333CC"/>
            </a:solidFill>
            <a:miter lim="800000"/>
            <a:headEnd/>
            <a:tailEnd/>
          </a:ln>
        </p:spPr>
      </p:pic>
      <p:pic>
        <p:nvPicPr>
          <p:cNvPr id="7" name="Picture 2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667000"/>
            <a:ext cx="3811588" cy="307975"/>
          </a:xfrm>
          <a:prstGeom prst="rect">
            <a:avLst/>
          </a:prstGeom>
          <a:noFill/>
          <a:ln w="63500">
            <a:solidFill>
              <a:srgbClr val="3333CC"/>
            </a:solidFill>
            <a:miter lim="800000"/>
            <a:headEnd/>
            <a:tailEnd/>
          </a:ln>
        </p:spPr>
      </p:pic>
      <p:pic>
        <p:nvPicPr>
          <p:cNvPr id="8" name="Picture 2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199" y="4038600"/>
            <a:ext cx="7162801" cy="533400"/>
          </a:xfrm>
          <a:prstGeom prst="rect">
            <a:avLst/>
          </a:prstGeom>
          <a:noFill/>
          <a:ln w="63500">
            <a:solidFill>
              <a:srgbClr val="3333CC"/>
            </a:solidFill>
            <a:miter lim="800000"/>
            <a:headEnd/>
            <a:tailEnd/>
          </a:ln>
        </p:spPr>
      </p:pic>
      <p:pic>
        <p:nvPicPr>
          <p:cNvPr id="9" name="Picture 27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199" y="5029200"/>
            <a:ext cx="7162801" cy="609600"/>
          </a:xfrm>
          <a:prstGeom prst="rect">
            <a:avLst/>
          </a:prstGeom>
          <a:noFill/>
          <a:ln w="63500">
            <a:solidFill>
              <a:srgbClr val="3333CC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2114</Words>
  <Application>Microsoft Office PowerPoint</Application>
  <PresentationFormat>On-screen Show (4:3)</PresentationFormat>
  <Paragraphs>236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  ERROR DETECTION AND CORRECTION  </vt:lpstr>
      <vt:lpstr>REDUNDANCY  </vt:lpstr>
      <vt:lpstr>CODING  </vt:lpstr>
      <vt:lpstr>MODULAR ARITHMETIC  </vt:lpstr>
      <vt:lpstr>BLOCK CODING  </vt:lpstr>
      <vt:lpstr>Errors Detection by using Block Coding  </vt:lpstr>
      <vt:lpstr>Error Correction</vt:lpstr>
      <vt:lpstr>Example</vt:lpstr>
      <vt:lpstr>Coding Scheme with Three Parameters</vt:lpstr>
      <vt:lpstr>Minimum Distance for Error Detection  </vt:lpstr>
      <vt:lpstr>Geometric Concept For Finding dmin in Error Detection</vt:lpstr>
      <vt:lpstr>Geometric Concept For Finding dmin in Error Detection</vt:lpstr>
      <vt:lpstr>Linear Clock Code</vt:lpstr>
      <vt:lpstr>Slide 15</vt:lpstr>
      <vt:lpstr>Encoder and Decoder For Simple Parity-Check Code</vt:lpstr>
      <vt:lpstr>Slide 17</vt:lpstr>
      <vt:lpstr>Slide 18</vt:lpstr>
      <vt:lpstr>The structure of the encoder and decoder for a Hamming code</vt:lpstr>
      <vt:lpstr>Hamming Code</vt:lpstr>
      <vt:lpstr>Slide 21</vt:lpstr>
      <vt:lpstr>Slide 22</vt:lpstr>
      <vt:lpstr>Slide 23</vt:lpstr>
      <vt:lpstr>Logical decision made by the correction logic analyzer</vt:lpstr>
      <vt:lpstr>Slide 25</vt:lpstr>
      <vt:lpstr>Slide 26</vt:lpstr>
      <vt:lpstr>Slide 27</vt:lpstr>
      <vt:lpstr>CYCLIC CODE CRC Encoder and Decoder</vt:lpstr>
      <vt:lpstr>Division in CRC encoder</vt:lpstr>
      <vt:lpstr>Division in the CRC Decoder For Two Cases</vt:lpstr>
      <vt:lpstr>REFRENCES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CUO</dc:creator>
  <cp:lastModifiedBy>ASUS</cp:lastModifiedBy>
  <cp:revision>278</cp:revision>
  <dcterms:created xsi:type="dcterms:W3CDTF">2006-08-16T00:00:00Z</dcterms:created>
  <dcterms:modified xsi:type="dcterms:W3CDTF">2022-09-16T07:29:56Z</dcterms:modified>
</cp:coreProperties>
</file>