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08" r:id="rId2"/>
    <p:sldId id="309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10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2019/2/4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 Java Programming(BCA 304)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BCA Programme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Central University of Orissa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Koraput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30" name="Picture 6" descr="C:\Users\CUO\Desktop\CUO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895600"/>
            <a:ext cx="990600" cy="83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048616"/>
          <p:cNvSpPr>
            <a:spLocks noGrp="1"/>
          </p:cNvSpPr>
          <p:nvPr>
            <p:ph type="title"/>
          </p:nvPr>
        </p:nvSpPr>
        <p:spPr>
          <a:xfrm>
            <a:off x="628650" y="222651"/>
            <a:ext cx="7886700" cy="69089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18" name="Content Placeholder 1048617"/>
          <p:cNvSpPr>
            <a:spLocks noGrp="1"/>
          </p:cNvSpPr>
          <p:nvPr>
            <p:ph idx="1"/>
          </p:nvPr>
        </p:nvSpPr>
        <p:spPr>
          <a:xfrm>
            <a:off x="628650" y="1074389"/>
            <a:ext cx="7886700" cy="5245048"/>
          </a:xfrm>
        </p:spPr>
        <p:txBody>
          <a:bodyPr>
            <a:norm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Distributed :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Java is designed for the distributed environment of the Internet because it handles TCP/IP protocols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 Java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also supports Remote Method Invocation (RMI). This feature enables a program to invoke methods across a network.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programs carry with them substantial amounts of run-time type information that is used to verify and resolve accesses to objects at run time. This makes it possible to dynamically link code in a safe and expedient manner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1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0898"/>
          </a:xfrm>
        </p:spPr>
        <p:txBody>
          <a:bodyPr>
            <a:normAutofit/>
          </a:bodyPr>
          <a:lstStyle/>
          <a:p>
            <a:pPr algn="ctr"/>
            <a:r>
              <a:rPr lang="en-US" altLang="en-GB" sz="3200" b="1" dirty="0">
                <a:latin typeface="Times New Roman" pitchFamily="18" charset="0"/>
                <a:cs typeface="Times New Roman" pitchFamily="18" charset="0"/>
              </a:rPr>
              <a:t>Byte Code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Content Placeholder 1048619"/>
          <p:cNvSpPr>
            <a:spLocks noGrp="1"/>
          </p:cNvSpPr>
          <p:nvPr>
            <p:ph idx="1"/>
          </p:nvPr>
        </p:nvSpPr>
        <p:spPr>
          <a:xfrm>
            <a:off x="628650" y="1074390"/>
            <a:ext cx="7886700" cy="5102573"/>
          </a:xfrm>
        </p:spPr>
        <p:txBody>
          <a:bodyPr>
            <a:normAutofit fontScale="96429"/>
          </a:bodyPr>
          <a:lstStyle/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of a Java compiler is not executable code.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Rather, it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highly optimized set of instructions designed to be executed by the Java run-time system,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called the Java Virtual Machine (JVM).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essence, the original JVM was designed as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interpreter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Translating a Java program into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makes it much easier to run a program in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wide variety of environments because only the JVM needs to be implemented for each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platform.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23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593" name="Content Placeholder 1048592"/>
          <p:cNvSpPr>
            <a:spLocks noGrp="1"/>
          </p:cNvSpPr>
          <p:nvPr>
            <p:ph idx="1"/>
          </p:nvPr>
        </p:nvSpPr>
        <p:spPr>
          <a:xfrm>
            <a:off x="628650" y="1152103"/>
            <a:ext cx="7886700" cy="502486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details of the JVM will differ from platform to platform, all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understand the same Java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execution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JVM is the easiest way to create truly portable programs.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program is executed by the JVM also helps to make it secure.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the JVM is in control, it can contain the program and prevent it from generating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side effects outside of the system.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been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optimized, the use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enables the JVM to execute programs much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faster than you might expect.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480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591" name="Content Placeholder 1048590"/>
          <p:cNvSpPr>
            <a:spLocks noGrp="1"/>
          </p:cNvSpPr>
          <p:nvPr>
            <p:ph idx="1"/>
          </p:nvPr>
        </p:nvSpPr>
        <p:spPr>
          <a:xfrm>
            <a:off x="628650" y="918961"/>
            <a:ext cx="7886700" cy="525800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JIT compiler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part of the JVM, selected portions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compiled into executable code in real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time, on a piece-by-piece, demand basis.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not practical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compile an entire Java program into executable code all at once, because Java performs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various run-time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checks that can be done only at run time.</a:t>
            </a: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 all sequences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compiled—only those that will benefit from compilation.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remaining code is simply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interpreted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5470"/>
          </a:xfrm>
        </p:spPr>
        <p:txBody>
          <a:bodyPr>
            <a:noAutofit/>
          </a:bodyPr>
          <a:lstStyle/>
          <a:p>
            <a:pPr algn="ctr"/>
            <a:r>
              <a:rPr lang="en-US" altLang="en-GB" sz="3200" b="1" dirty="0">
                <a:latin typeface="Times New Roman" pitchFamily="18" charset="0"/>
                <a:cs typeface="Times New Roman" pitchFamily="18" charset="0"/>
              </a:rPr>
              <a:t>OOPs Principles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9" name="Content Placeholder 1048588"/>
          <p:cNvSpPr>
            <a:spLocks noGrp="1"/>
          </p:cNvSpPr>
          <p:nvPr>
            <p:ph idx="1"/>
          </p:nvPr>
        </p:nvSpPr>
        <p:spPr>
          <a:xfrm>
            <a:off x="628650" y="1074390"/>
            <a:ext cx="7886700" cy="5102573"/>
          </a:xfrm>
        </p:spPr>
        <p:txBody>
          <a:bodyPr>
            <a:norm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:Encapsulation is the mechanism that binds together code and the data it manipulates,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keeps both safe from outside interference and misuse.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way to think about encapsulation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as a protective wrapper that prevents the code and data from being arbitrarily accessed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other code defined outside the wrapper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Java, the basis of encapsulation is the class. </a:t>
            </a: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Inheritance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is the process by which one object acquires the properties of another object.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251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587" name="Content Placeholder 1048586"/>
          <p:cNvSpPr>
            <a:spLocks noGrp="1"/>
          </p:cNvSpPr>
          <p:nvPr>
            <p:ph idx="1"/>
          </p:nvPr>
        </p:nvSpPr>
        <p:spPr>
          <a:xfrm>
            <a:off x="628650" y="927679"/>
            <a:ext cx="7886700" cy="52492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Java, all code must reside inside a class.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convention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name of that class should match the name of the file that holds the program.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should also make sure that the capitalization of the filename matches the class name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reason for this is that Java is case-sensitive.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compile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program, execute the compiler,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specifying the name of the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source file on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048674"/>
          <p:cNvSpPr>
            <a:spLocks noGrp="1"/>
          </p:cNvSpPr>
          <p:nvPr>
            <p:ph type="title"/>
          </p:nvPr>
        </p:nvSpPr>
        <p:spPr>
          <a:xfrm>
            <a:off x="628650" y="213714"/>
            <a:ext cx="7121432" cy="47070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76" name="Content Placeholder 1048675"/>
          <p:cNvSpPr>
            <a:spLocks noGrp="1"/>
          </p:cNvSpPr>
          <p:nvPr>
            <p:ph idx="1"/>
          </p:nvPr>
        </p:nvSpPr>
        <p:spPr>
          <a:xfrm>
            <a:off x="485974" y="854199"/>
            <a:ext cx="7886700" cy="56805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compiler creates a file called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Example.class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contains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version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program.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intermediate representation of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your program that contains instructions the Java Virtual Machine will execute.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Thus, the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not code that can be directly executed.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Java source code is compiled, each individual class is put into its own output file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named after the class and using the .class extension.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is why it is a good idea to give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your Java source files the same name as the class they contain—the name of the source file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match the name of the .class file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04867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75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78" name="Content Placeholder 1048677"/>
          <p:cNvSpPr>
            <a:spLocks noGrp="1"/>
          </p:cNvSpPr>
          <p:nvPr>
            <p:ph idx="1"/>
          </p:nvPr>
        </p:nvSpPr>
        <p:spPr>
          <a:xfrm>
            <a:off x="628650" y="980855"/>
            <a:ext cx="7886700" cy="519610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you execute java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automatically search for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a file by that name that has the .class extension.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If it finds the file, it will execute the code contained in the specified class.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To actually run the program, you must use the Java application launcher, called java.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do so, pass the class name  as a command-line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argument.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 Three OOP Principles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5632"/>
            <a:ext cx="7886700" cy="5081331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Encapsulation: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is the mechanism that binds together code and the data it manipulates, and keeps both safe from outside interference and misuse.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One way to think about encapsulation is as a protective wrapper that prevents the code and data from being arbitrarily accessed by other code defined outside the wrapper.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In Java, the basis of encapsulation is the class.</a:t>
            </a:r>
          </a:p>
          <a:p>
            <a:pPr algn="just"/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defines the structure and behavior (data and code) that will be shared by a set of objects. </a:t>
            </a: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Each object of a given class contains the structure and behavior defined by the class, as if it were stamped out by a mold in the shape of the class.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205"/>
            <a:ext cx="7886700" cy="513075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Inheritance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Inheritance is the process by which one object acquires the properties of another object.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Polymorphism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Polymorphism (from Greek, meaning “many forms”) is a feature that allows one interface to be used for a general class of actions.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concept of polymorphism is often expressed by the phrase “one interface, multiple methods.”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means that it is possible to design a generic interface to a group of related activities.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helps reduce complexity by allowing the same interface to be used to specify a general class of action.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799" y="157414"/>
            <a:ext cx="7066913" cy="724914"/>
          </a:xfrm>
        </p:spPr>
        <p:txBody>
          <a:bodyPr>
            <a:noAutofit/>
          </a:bodyPr>
          <a:lstStyle/>
          <a:p>
            <a:r>
              <a:rPr lang="en-US" altLang="en-GB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265056" y="1128142"/>
            <a:ext cx="8613887" cy="552203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is related to C++, which is a direct descendant of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GB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the character of Java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inherited from these two languages.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From C, Java derives its syntax. Many of Java’s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object-oriented features were influenced by C++.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was conceived by James Gosling, Patrick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Naughton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Chris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Warth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Ed Frank, and Mike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Sheridan at Sun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Microsystems,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1991.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It took 18 months to develop the first working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version. 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language was initially called “Oak,” but was renamed “Java” in 1995.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as simply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“Internet version of C++.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Java was influenced by C++, it is</a:t>
            </a:r>
            <a:r>
              <a:rPr lang="en-US" altLang="en-GB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ot an enhanced version of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Java, all code must reside inside a class.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that class should match the name of the file that holds the program.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Java, a source file is officially called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compilation unit.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text file that contains one or more class definitions. The Java compiler requires that a source file use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.java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filename extension.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C:\&gt;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Example.java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 creates a file called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Example.class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contains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of the program.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Java source code is compiled, each individual class is put into its own output file named after the class and using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.class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extension.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This is why it is a good idea to give your Java source files the same name as the class they contain—the name of the source file will match the name of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.class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file.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When you execute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just shown, you are actually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specifying the name of the class that you want to execute.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will automatically search for a file by that name that has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.class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extension.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If it finds the file, it will execute the code contained in the specified class.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Example 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line uses the keyword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declare that a new class is being defined.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identifier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the name of the class.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entire class definition, including all of its members, will be between the opening curly brace ({) and the closing curly brace (}).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70919"/>
            <a:ext cx="8062269" cy="537107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9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[]) {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All Java applications begin execution by calling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keyword is an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which allows the programmer to control the visibility of class members.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When a class member is preceded by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then that member may be accessed by code outside the class in which it is declared.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this case,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must be declared as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since it must be called by code outside of its class when the program is started.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The keyword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to be called without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having to instantiate a particular instance of the class.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This is necessary since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called by the Java Virtual Machine before any objects are made.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The keyword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simply tells the compiler that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does not return a value.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String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 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declares a parameter named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an array of instances of the class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Arrays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collections of similar objects.)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Objects of type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character strings. In this case,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receives any command-line arguments present when the program is executed.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8095220" cy="51060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("This is a simple Java program.");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built-in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</a:t>
            </a:r>
          </a:p>
          <a:p>
            <a:pPr algn="just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 the string which is passed to it. 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predefined class that provides access to the system,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output stream that is connected to the console.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statements in Java end with a semicolon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Keywords in Java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8202312" cy="51060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   continue 	 for 	     new           switch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assert        default 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package     synchronized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do	               if 	     private 	this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break 	    double      implements   protected 	throw	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 	    else 	         import           public 	throws	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	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return         transient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catch        extends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       short          try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	    final         interface	       static          void	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	    finally      long 	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strictfp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volatile	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 	    float	         native 	       super 	 while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071563"/>
          <a:ext cx="78867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786">
                <a:tc rowSpan="4"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Integers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byte (8)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7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short (16)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(32)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Long  (64)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Floating-point numbers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float (32)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Double  (64)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Characters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(16)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of these are signed, positive and negative values.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Java does not support unsigned, positive-only integers.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 b, c;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 s;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 t;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b;</a:t>
            </a:r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b = false;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 Conversion and Casting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8012842" cy="510604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one type of data is assigned to another type of variable, an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automatic type conversion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will take place if the following two conditions are met: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• The two types are compatible.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• The destination type is larger than the source type.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these two conditions are met, a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widening conversion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takes place. 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Example: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type is always large enough to hold all valid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values,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a; byte c; a=c;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numeric types, including integer and floating-point types,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compatible with each other.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However, there are no automatic conversions from the numeric types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Also,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not compatible with each other.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048600"/>
          <p:cNvSpPr>
            <a:spLocks noGrp="1"/>
          </p:cNvSpPr>
          <p:nvPr>
            <p:ph type="title"/>
          </p:nvPr>
        </p:nvSpPr>
        <p:spPr>
          <a:xfrm>
            <a:off x="628650" y="365126"/>
            <a:ext cx="7523522" cy="716805"/>
          </a:xfrm>
        </p:spPr>
        <p:txBody>
          <a:bodyPr/>
          <a:lstStyle/>
          <a:p>
            <a:endParaRPr lang="en-US"/>
          </a:p>
        </p:txBody>
      </p:sp>
      <p:sp>
        <p:nvSpPr>
          <p:cNvPr id="1048602" name="Content Placeholder 1048601"/>
          <p:cNvSpPr>
            <a:spLocks noGrp="1"/>
          </p:cNvSpPr>
          <p:nvPr>
            <p:ph idx="1"/>
          </p:nvPr>
        </p:nvSpPr>
        <p:spPr>
          <a:xfrm>
            <a:off x="628650" y="1307531"/>
            <a:ext cx="7886700" cy="486943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was not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designed to replace C++.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was designed to solve a certain set of problems. C++ was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designed to solve a different set of problems.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Both will coexist for many years to come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Java’s influence is C#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.NET Framework, C# is closely related to Java.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both share the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general syntax, support distributed programming, and utilize the same object model.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are, of course, differences between Java and C#, but the overall “look and feel” of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languages is very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Casting Incompatible Type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To create a conversion between two incompatible types, you must use a cast.</a:t>
            </a: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cast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is simply an explicit type conversion. </a:t>
            </a: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This kind of conversion is sometimes called a </a:t>
            </a: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narrowing conversion,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since you are explicitly making the value narrower so that it will fit into the target type. </a:t>
            </a: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100" b="1" i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5100" b="1" i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5100" b="1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100" i="1" dirty="0" smtClean="0">
                <a:latin typeface="Times New Roman" pitchFamily="18" charset="0"/>
                <a:cs typeface="Times New Roman" pitchFamily="18" charset="0"/>
              </a:rPr>
              <a:t>target-type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specifies the desired type to convert the specified value to. </a:t>
            </a:r>
          </a:p>
          <a:p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a;</a:t>
            </a:r>
            <a:br>
              <a:rPr lang="en-US" sz="5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byte b; </a:t>
            </a:r>
            <a:br>
              <a:rPr lang="en-US" sz="5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b = (byte) a; </a:t>
            </a: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In cases where you understand the consequences of overflow, you should use an explicit cast </a:t>
            </a:r>
            <a:br>
              <a:rPr lang="en-US" sz="5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Automatic Type Promotion in Expressions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First, all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 are promoted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Then, if one operand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whole expression is promoted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one operand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float,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entire expression is promoted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any of the operands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result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One-Dimensional Arrays: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 ];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month_days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[];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array-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month_days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[12];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Multidimensional Arrays :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a[ ][ ] = 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[4][5];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class is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an object, and an object is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class.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class is declared by use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data, or variables, defined within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called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instance variables.</a:t>
            </a:r>
          </a:p>
          <a:p>
            <a:pPr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code is contained within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methods.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Collectively, the methods and variables defined within a class are called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class.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defined within a class are called instance variables because each instance of the class (that is, each object of the class) contains its own copy of these variables.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the data for one object is separate and unique from the data for another.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Obtaining objects of a class is a two-step process.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you must declare a variable of the class type. This variable does not define an object.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Instead, it is simply a variable that can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an object.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Second, you must acquire an actual, physical copy of the object and assign it to that variable.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 can do this using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dynamically allocates (that is, allocates at run time) memory for an object and returns a reference to it.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reference is, more or less, the address in memory of the object allocated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reference is then stored in the variable. Thus, in Java, all class objects must be dynamically allocated.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330"/>
            <a:ext cx="7886700" cy="4283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7838"/>
            <a:ext cx="7886700" cy="606304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class-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class-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a variable of the class type being created.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the name of the class that is being instantiated.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class name followed by parentheses specifies the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for the class.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constructor defines what occurs when an object of a class is created.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Classes explicitly define their own constructors within their class definition.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if no explicit constructor is specified, then Java will automatically supply a default constructor.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class creates a new data type that can be used to create objects. That is, a class creates a logical framework that defines the relationship between its members.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class is a logical construct. An object has physical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reality. (That is, an object occupies space in memory.)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Assigning Object Reference Variables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 b1 = new Box();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 b2 = b1;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both refer to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assignment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did not allocate any memory or copy any part of the original object.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simply makes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 to the same object as does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any changes made to the object through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affect the object to which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referring, since they are the same object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20"/>
            <a:ext cx="7886700" cy="55193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30876"/>
            <a:ext cx="8045793" cy="554406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initializes an object immediately upon creation.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It has the same name as the class in which it resides and is syntactically similar to a method. 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Once defined, the constructor is automatically called immediately after the object is created, before the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operator completes.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Constructors look a little strange because they have no return type, not even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This is because the implicit return type of a class’ constructor is the class type itself. 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 default constructor automatically initializes all instance variables to zero. 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Once you define your own constructor, the default constructor is no longer used.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this  Keyword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a method will need to refer to the object that invoked it.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allow this, Java defines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keyword. 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inside any method to refer to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always a reference to the object on which the method was invoked.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709"/>
            <a:ext cx="7886700" cy="4118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626076"/>
            <a:ext cx="8078745" cy="601362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Java it is possible to define two or more methods within the same class that share the same name, as long as their parameter declarations are different.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When this is the case, the methods are said to be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overloaded,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and the process is referred to as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method overloading.</a:t>
            </a:r>
          </a:p>
          <a:p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Method overloading is one of the ways that Java supports polymorphism.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Overloaded methods must differ in the type and/or number of their parameters.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While overloaded methods may have different return types, the return type alone is insufficient to distinguish two versions of a method.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Java uses the type and/or number of arguments as its guide to determine which version of the overloaded method to actually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call.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some cases, Java’s automatic type conversions can play a role in overload resolution.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Method overloading supports polymorphism because it is one way that Java implements the “one interface, multiple methods” paradigm.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 </a:t>
            </a:r>
            <a:r>
              <a:rPr lang="en-US" sz="55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5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5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432728" cy="7556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Java buzzwords</a:t>
            </a:r>
          </a:p>
        </p:txBody>
      </p:sp>
      <p:sp>
        <p:nvSpPr>
          <p:cNvPr id="1048604" name="Content Placeholder 1048603"/>
          <p:cNvSpPr>
            <a:spLocks noGrp="1"/>
          </p:cNvSpPr>
          <p:nvPr>
            <p:ph idx="1"/>
          </p:nvPr>
        </p:nvSpPr>
        <p:spPr>
          <a:xfrm>
            <a:off x="628650" y="1242770"/>
            <a:ext cx="7886700" cy="493419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Object-oriented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Robust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Multithreaded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Architecture-neutral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Interpreted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High performance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Distributed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Dynamic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 </a:t>
            </a:r>
            <a:br>
              <a:rPr lang="en-US" sz="3200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Access Control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Java’s access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also defines a default access level.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applies only when inheritance is involved.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member of a class is modified by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that member can be accessed by any other code.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a member of a class is specified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that member can only be accessed by other members of its class.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758"/>
            <a:ext cx="7886700" cy="5107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24930"/>
            <a:ext cx="8152885" cy="574177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Normally, a class member must be accessed only in conjunction with an object of its class.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However, it is possible to create a member that can be used by itself, without reference to a specific instance.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To create such a member, precede its declaration with the keyword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When a member is declared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it can be accessed before any objects of its class are created, and without reference to any object.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You can declare both methods and variables to be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most common example of a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member is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declared as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because it must be called before any objects exist.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Outside of the class in which they are defined,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methods and variables can be used independently of any object.</a:t>
            </a:r>
          </a:p>
          <a:p>
            <a:r>
              <a:rPr lang="en-US" sz="9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To do so, you need only specify the name of their </a:t>
            </a:r>
            <a:r>
              <a:rPr lang="en-US" sz="9600" smtClean="0">
                <a:latin typeface="Times New Roman" pitchFamily="18" charset="0"/>
                <a:cs typeface="Times New Roman" pitchFamily="18" charset="0"/>
              </a:rPr>
              <a:t>class followed by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dot operator.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70919"/>
            <a:ext cx="8045793" cy="510604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variables declared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are, essentially, global variables.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objects of its class are declared, no copy of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is made.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Instead, all instances of the class share the same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declared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several restrictions: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They can only call other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They must only access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They cannot refer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any way.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 variable can be declared as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 Doing so prevents its contents from being modified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means that you must initialize a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variable when it is declared. 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It is a common coding convention to choose all uppercase identifiers for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declared as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do not occupy memory on a per-instance basis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Thus, a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is essentially a constant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= 1;</a:t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    final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= 2; </a:t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The keyword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can also be applied to methods, but its meaning is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substantially different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 when it is applied to variables.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5374"/>
            <a:ext cx="7886700" cy="3459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24930"/>
            <a:ext cx="8078745" cy="574177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class that is inherited is called a 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class that does the inheriting is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called a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subclass. </a:t>
            </a:r>
            <a:endParaRPr lang="en-US" sz="9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a subclass is a specialized version of 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inherits all of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instance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variables and methods defined by the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and adds its own, unique elements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To inherit a class, you simply incorporate the definition of one class into another by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Java does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not support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inheritance of multiple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superclasses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into a single subclass.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can, as stated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create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hierarchy of inheritance in which a subclass becomes 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of another subclass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no class can be 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of itself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Although a subclass includes all of the members of its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it cannot access those members of the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that have been declared as private.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class member that has been declared as private will remain private to its class. It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not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accessible by any code outside its class, including subclasses.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1070919"/>
            <a:ext cx="8295502" cy="51060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major advantage of inheritance is that once you have created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common to a set of objects, it can be used to create any number of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subclasses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can precisely tailor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own classification.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have created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defines the general aspects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inherited to form specialized classes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subclass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simply adds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own unique attributes.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3" y="365126"/>
            <a:ext cx="8608541" cy="49160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Variable Can Reference a Subclass Object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reference variable of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assigned a reference to any subclass derived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reference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 subclass object is assigned to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reference variable, you will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those parts of the object defined by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super to Call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Constructors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3826"/>
            <a:ext cx="8004604" cy="54287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Whenever a subclass needs to refer to its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immediate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it can do so by use of the keyword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 two general forms.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first calls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’ constructor.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access a member of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that has been hidden by a member of a subclass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second form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acts somewhat like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except that it always refers to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subclass in which it is used.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second form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most applicable to situations in which member names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subclass hide members by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name in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Constructors Are Called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called in order of derivation,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subclass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Further, since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super(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executed in a subclass’ constructor, this order is the same whether or not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super(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super(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not used, then the default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parameterless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constructor of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executed.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Overriding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14400"/>
            <a:ext cx="8078745" cy="526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class hierarchy, when a method in a subclass has the same name and type signature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in its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the method in the subclass is said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override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overridden method is called from within a subclass, it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always refer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version of that method defined by the subclass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version of the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be hidden.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overriding occurs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names and the type signatures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methods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identical. If they are not, then the two methods are simply overloaded.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0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374"/>
          </a:xfrm>
        </p:spPr>
        <p:txBody>
          <a:bodyPr/>
          <a:lstStyle/>
          <a:p>
            <a:endParaRPr lang="en-US"/>
          </a:p>
        </p:txBody>
      </p:sp>
      <p:sp>
        <p:nvSpPr>
          <p:cNvPr id="1048606" name="Content Placeholder 1048605"/>
          <p:cNvSpPr>
            <a:spLocks noGrp="1"/>
          </p:cNvSpPr>
          <p:nvPr>
            <p:ph idx="1"/>
          </p:nvPr>
        </p:nvSpPr>
        <p:spPr>
          <a:xfrm>
            <a:off x="628650" y="1306137"/>
            <a:ext cx="7886700" cy="4870825"/>
          </a:xfrm>
        </p:spPr>
        <p:txBody>
          <a:bodyPr>
            <a:no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:Java was designed to be easy for the professional programmer to learn and use effectively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 If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you already understand the basic concepts of object-oriented programming, learning Java will be even easier.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:every time you download a “normal” program, you are taking a risk, because the code you are downloading might contain a virus, Trojan horse, or other harmful code.  A virus program might gather private information, such as credit card numbers, bank account balances, and passwords, by searching the contents of your computer’s local file system.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 Dispatch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8218788" cy="51060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method dispatch is the mechanism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which a call to an overridden method is resolved at run time, rather than compile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dispatch is important because this is how Java implements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run-time polymorphism.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Dynamic, run-time polymorphism is one of the most powerful mechanisms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oriented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brings to bear on code reuse and robustness.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ability of existing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libraries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call methods on instances of new classes without recompiling while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clean abstract interface is a profoundly powerful tool.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330"/>
            <a:ext cx="7886700" cy="3542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502508"/>
            <a:ext cx="8608540" cy="617837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you will want to create a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that only defines a generalized form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that will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be shared by all of its subclasses, leaving it to each subclass to fill in the details.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You can require that certain methods be overridden by subclasses by specifying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type modifier.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methods are sometimes referred to as </a:t>
            </a:r>
            <a:r>
              <a:rPr lang="en-US" sz="9600" i="1" dirty="0" err="1" smtClean="0">
                <a:latin typeface="Times New Roman" pitchFamily="18" charset="0"/>
                <a:cs typeface="Times New Roman" pitchFamily="18" charset="0"/>
              </a:rPr>
              <a:t>subclasser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responsibility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they have no implementation specified in the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a subclass must override them—it cannot simply use the version defined in the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Any class that contains one or more abstract methods must also be declared abstract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There can be no objects of an abstract class. That is, an abstract class cannot be directly instantiated with the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operator.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Such objects would be useless, because an abstract class is not fully defined.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Also, you cannot declare abstract constructors, or abstract static methods.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Any subclass of an abstract class must either implement all of the abstract methods in the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or be itself declared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>
          <a:xfrm>
            <a:off x="628650" y="148282"/>
            <a:ext cx="7886700" cy="2636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048608" name="Content Placeholder 1048607"/>
          <p:cNvSpPr>
            <a:spLocks noGrp="1"/>
          </p:cNvSpPr>
          <p:nvPr>
            <p:ph idx="1"/>
          </p:nvPr>
        </p:nvSpPr>
        <p:spPr>
          <a:xfrm>
            <a:off x="628650" y="469557"/>
            <a:ext cx="7886700" cy="6186615"/>
          </a:xfrm>
        </p:spPr>
        <p:txBody>
          <a:bodyPr>
            <a:norm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Applets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:An applet is a special kind of Java program that is designed to be transmitted over the Internet and automatically executed by a Java-compatible web browser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 Applets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are intended to be small programs.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 They are typically used to display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provided by the server, handle user input, or provide simple functions, such as a loan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calculator, that execute locally, rather than on the server. In essence, the applet allows some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functionality to be moved from the server to the clien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there are two very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broad categories of objects that are transmitted between the server and the client: passive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and dynamic, active programs.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when you read your e-mail, you are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viewing passive data. Even when you download a program, the program’s code is still only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passive data until you execute it.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contrast, the applet is a dynamic, self-executing program</a:t>
            </a:r>
            <a:r>
              <a:rPr lang="en-US" sz="2400" dirty="0" smtClean="0"/>
              <a:t>.</a:t>
            </a:r>
          </a:p>
          <a:p>
            <a:pPr algn="just"/>
            <a:endParaRPr lang="en-US" alt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0919"/>
            <a:ext cx="7886700" cy="51060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048610"/>
          <p:cNvSpPr>
            <a:spLocks noGrp="1"/>
          </p:cNvSpPr>
          <p:nvPr>
            <p:ph type="title"/>
          </p:nvPr>
        </p:nvSpPr>
        <p:spPr>
          <a:xfrm>
            <a:off x="628649" y="196747"/>
            <a:ext cx="7886700" cy="61291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12" name="Content Placeholder 1048611"/>
          <p:cNvSpPr>
            <a:spLocks noGrp="1"/>
          </p:cNvSpPr>
          <p:nvPr>
            <p:ph idx="1"/>
          </p:nvPr>
        </p:nvSpPr>
        <p:spPr>
          <a:xfrm>
            <a:off x="628650" y="847723"/>
            <a:ext cx="7886700" cy="5329239"/>
          </a:xfrm>
        </p:spPr>
        <p:txBody>
          <a:bodyPr>
            <a:norm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Portability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is a major aspect of the Internet because there are many different types of computers and operating systems connected to it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same code must work on all computers.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Object Oriented: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Robust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The multi-</a:t>
            </a:r>
            <a:r>
              <a:rPr lang="en-US" altLang="en-GB" sz="2400" dirty="0" err="1" smtClean="0">
                <a:latin typeface="Times New Roman" pitchFamily="18" charset="0"/>
                <a:cs typeface="Times New Roman" pitchFamily="18" charset="0"/>
              </a:rPr>
              <a:t>platformed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environment of the Web places extraordinary demands on a program, because the program must execute reliably in a variety of systems.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Thus, the ability to create robust programs was given a high priority in the design of Java.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318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14" name="Content Placeholder 1048613"/>
          <p:cNvSpPr>
            <a:spLocks noGrp="1"/>
          </p:cNvSpPr>
          <p:nvPr>
            <p:ph idx="1"/>
          </p:nvPr>
        </p:nvSpPr>
        <p:spPr>
          <a:xfrm>
            <a:off x="628650" y="1190959"/>
            <a:ext cx="7886700" cy="498600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is a strictly typed language, it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checks your code at compile time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and at run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mistakes and mishandled exceptional conditions (that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run-time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errors)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: Java virtually eliminates these problems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managing memory allocation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deallocation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you.</a:t>
            </a: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Multi threaded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was designed to meet the real-world requirement of creating interactive, networked programs.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To accomplish this, Java supports multithreaded programming, which allows you to write programs that do many things simultaneously.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04861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908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48616" name="Content Placeholder 1048615"/>
          <p:cNvSpPr>
            <a:spLocks noGrp="1"/>
          </p:cNvSpPr>
          <p:nvPr>
            <p:ph idx="1"/>
          </p:nvPr>
        </p:nvSpPr>
        <p:spPr>
          <a:xfrm>
            <a:off x="628649" y="1253331"/>
            <a:ext cx="7886700" cy="5309810"/>
          </a:xfrm>
        </p:spPr>
        <p:txBody>
          <a:bodyPr>
            <a:normAutofit/>
          </a:bodyPr>
          <a:lstStyle/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Architecture Neutral :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“write once; run anywhere, any time, forever.”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GB" sz="2400" b="1" dirty="0">
                <a:latin typeface="Times New Roman" pitchFamily="18" charset="0"/>
                <a:cs typeface="Times New Roman" pitchFamily="18" charset="0"/>
              </a:rPr>
              <a:t>Interpreted and High Performance</a:t>
            </a:r>
            <a:r>
              <a:rPr lang="en-US" altLang="en-GB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enables the creation of cross-platform programs by compiling into an intermediate representation called Java </a:t>
            </a:r>
            <a:r>
              <a:rPr lang="en-US" altLang="en-GB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. This code can be executed on any system that implements the Java Virtual Machine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altLang="en-GB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altLang="en-GB" sz="2400" dirty="0">
                <a:latin typeface="Times New Roman" pitchFamily="18" charset="0"/>
                <a:cs typeface="Times New Roman" pitchFamily="18" charset="0"/>
              </a:rPr>
              <a:t> was carefully designed so that it would be easy to translate directly into native machine code for very high performance by using a just-in-time compiler.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4174</Words>
  <Application>WPS Office</Application>
  <PresentationFormat>On-screen Show (4:3)</PresentationFormat>
  <Paragraphs>313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Slide 1</vt:lpstr>
      <vt:lpstr>INTRODUCTION</vt:lpstr>
      <vt:lpstr>Slide 3</vt:lpstr>
      <vt:lpstr>Java buzzwords</vt:lpstr>
      <vt:lpstr>Slide 5</vt:lpstr>
      <vt:lpstr>Slide 6</vt:lpstr>
      <vt:lpstr>Slide 7</vt:lpstr>
      <vt:lpstr>Slide 8</vt:lpstr>
      <vt:lpstr>Slide 9</vt:lpstr>
      <vt:lpstr>Slide 10</vt:lpstr>
      <vt:lpstr>Byte Code</vt:lpstr>
      <vt:lpstr>Slide 12</vt:lpstr>
      <vt:lpstr>Slide 13</vt:lpstr>
      <vt:lpstr>OOPs Principles</vt:lpstr>
      <vt:lpstr>Slide 15</vt:lpstr>
      <vt:lpstr>Slide 16</vt:lpstr>
      <vt:lpstr>Slide 17</vt:lpstr>
      <vt:lpstr> The Three OOP Principles 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Keywords in Java</vt:lpstr>
      <vt:lpstr>DATA TYPES</vt:lpstr>
      <vt:lpstr>Slide 28</vt:lpstr>
      <vt:lpstr> Type Conversion and Casting  </vt:lpstr>
      <vt:lpstr>Casting Incompatible Type</vt:lpstr>
      <vt:lpstr> Automatic Type Promotion in Expressions  </vt:lpstr>
      <vt:lpstr> </vt:lpstr>
      <vt:lpstr>Slide 33</vt:lpstr>
      <vt:lpstr>Slide 34</vt:lpstr>
      <vt:lpstr>Slide 35</vt:lpstr>
      <vt:lpstr> Assigning Object Reference Variables  </vt:lpstr>
      <vt:lpstr>Constructor</vt:lpstr>
      <vt:lpstr>this  Keyword</vt:lpstr>
      <vt:lpstr>Method overloading</vt:lpstr>
      <vt:lpstr>   Access Control    </vt:lpstr>
      <vt:lpstr> static  </vt:lpstr>
      <vt:lpstr>Slide 42</vt:lpstr>
      <vt:lpstr>final</vt:lpstr>
      <vt:lpstr>Inheritance</vt:lpstr>
      <vt:lpstr>Slide 45</vt:lpstr>
      <vt:lpstr> A Superclass Variable Can Reference a Subclass Object  </vt:lpstr>
      <vt:lpstr> Using super to Call Superclass Constructors  </vt:lpstr>
      <vt:lpstr> When Constructors Are Called  </vt:lpstr>
      <vt:lpstr> Method Overriding  </vt:lpstr>
      <vt:lpstr> Dynamic Method Dispatch  </vt:lpstr>
      <vt:lpstr> Abstract Classes  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MotoG3</dc:creator>
  <cp:lastModifiedBy>CUO</cp:lastModifiedBy>
  <cp:revision>225</cp:revision>
  <dcterms:created xsi:type="dcterms:W3CDTF">2015-05-09T15:30:45Z</dcterms:created>
  <dcterms:modified xsi:type="dcterms:W3CDTF">2019-02-04T10:35:20Z</dcterms:modified>
</cp:coreProperties>
</file>