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634" autoAdjust="0"/>
  </p:normalViewPr>
  <p:slideViewPr>
    <p:cSldViewPr>
      <p:cViewPr varScale="1">
        <p:scale>
          <a:sx n="60" d="100"/>
          <a:sy n="60" d="100"/>
        </p:scale>
        <p:origin x="-15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FD15D-3821-4A9C-BC7B-5A0E4CA96D22}" type="datetimeFigureOut">
              <a:rPr lang="en-US" smtClean="0"/>
              <a:pPr/>
              <a:t>5/12/2021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08C38-40DB-4B69-9C60-2B6BEE03505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600" b="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Non-functional requirements may include:</a:t>
            </a:r>
            <a:br>
              <a:rPr lang="en-IN" sz="1600" b="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IN" sz="1600" b="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# reliability issues,</a:t>
            </a:r>
            <a:br>
              <a:rPr lang="en-IN" sz="1600" b="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IN" sz="1600" b="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# accuracy of results,</a:t>
            </a:r>
            <a:br>
              <a:rPr lang="en-IN" sz="1600" b="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IN" sz="1600" b="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# human - computer interface issues,</a:t>
            </a:r>
            <a:br>
              <a:rPr lang="en-IN" sz="1600" b="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IN" sz="1600" b="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# constraints on the system implementation, etc.</a:t>
            </a:r>
            <a:r>
              <a:rPr lang="en-IN" sz="1600" b="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IN" sz="1600" b="0" i="1" dirty="0" smtClean="0">
                <a:latin typeface="Times New Roman" pitchFamily="18" charset="0"/>
                <a:cs typeface="Times New Roman" pitchFamily="18" charset="0"/>
              </a:rPr>
            </a:br>
            <a:endParaRPr lang="en-IN" sz="1600" b="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08C38-40DB-4B69-9C60-2B6BEE035054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Requirements Analysis and Specification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Properties of a good SRS document: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important properties of a good SRS document are the following:</a:t>
            </a:r>
          </a:p>
          <a:p>
            <a:pPr marL="173038" algn="l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Concise </a:t>
            </a:r>
          </a:p>
          <a:p>
            <a:pPr marL="441325"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SRS document should be concise and at the same time unambiguous, consistent, </a:t>
            </a:r>
          </a:p>
          <a:p>
            <a:pPr marL="441325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and complete. </a:t>
            </a:r>
          </a:p>
          <a:p>
            <a:pPr marL="441325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Verbose and irrelevant descriptions reduce readability and also increase error </a:t>
            </a:r>
          </a:p>
          <a:p>
            <a:pPr marL="441325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possibilities.</a:t>
            </a:r>
          </a:p>
          <a:p>
            <a:pPr marL="173038" algn="l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Structured </a:t>
            </a:r>
          </a:p>
          <a:p>
            <a:pPr marL="441325"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should be well-structured. </a:t>
            </a:r>
          </a:p>
          <a:p>
            <a:pPr marL="441325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A well-structured document is easy to understand and modify. </a:t>
            </a:r>
          </a:p>
          <a:p>
            <a:pPr marL="441325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In practice, the SRS document undergoes several revisions to cope up with the </a:t>
            </a:r>
          </a:p>
          <a:p>
            <a:pPr marL="441325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customer requirements.</a:t>
            </a:r>
          </a:p>
          <a:p>
            <a:pPr marL="441325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Often, the customer requirements evolve over a period of time. </a:t>
            </a:r>
          </a:p>
          <a:p>
            <a:pPr marL="441325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Therefore, in order to make the modifications to the SRS document easy, it is </a:t>
            </a:r>
          </a:p>
          <a:p>
            <a:pPr marL="441325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important to make the document well-structured. </a:t>
            </a:r>
          </a:p>
          <a:p>
            <a:pPr marL="173038" algn="l"/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Black-box view </a:t>
            </a:r>
          </a:p>
          <a:p>
            <a:pPr marL="173038"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should only specify what the system should do and refrain from stating how to do </a:t>
            </a:r>
          </a:p>
          <a:p>
            <a:pPr marL="173038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these. </a:t>
            </a:r>
          </a:p>
          <a:p>
            <a:pPr marL="173038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This means that the SRS document should specify the external behavior of the</a:t>
            </a:r>
          </a:p>
          <a:p>
            <a:pPr marL="173038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system and not discuss the implementation issues. </a:t>
            </a:r>
          </a:p>
          <a:p>
            <a:pPr marL="173038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SRS document should view the system to be developed as black box, and </a:t>
            </a:r>
          </a:p>
          <a:p>
            <a:pPr marL="173038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should specify the externally visible behavior of the system. </a:t>
            </a:r>
          </a:p>
          <a:p>
            <a:pPr marL="173038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 this reason, the SRS document is also called the black-box specification of a </a:t>
            </a:r>
          </a:p>
          <a:p>
            <a:pPr marL="173038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system. </a:t>
            </a:r>
          </a:p>
          <a:p>
            <a:pPr algn="l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Conceptual integrity</a:t>
            </a:r>
          </a:p>
          <a:p>
            <a:pPr marL="173038"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should show conceptual integrity so that the reader can easily understand it.</a:t>
            </a:r>
          </a:p>
          <a:p>
            <a:pPr algn="l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Response to undesired events</a:t>
            </a:r>
          </a:p>
          <a:p>
            <a:pPr marL="173038"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should characterize acceptable responses to undesired events. </a:t>
            </a:r>
          </a:p>
          <a:p>
            <a:pPr marL="173038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These are called system response to exceptional conditions. 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3038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Verifiable</a:t>
            </a:r>
          </a:p>
          <a:p>
            <a:pPr marL="268288" indent="93663"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requirements of the system as documented in the SRS document should be  </a:t>
            </a:r>
          </a:p>
          <a:p>
            <a:pPr marL="268288" indent="93663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verifiable. </a:t>
            </a:r>
          </a:p>
          <a:p>
            <a:pPr marL="268288" indent="93663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This means that it should be possible to determine whether or not requirements  </a:t>
            </a:r>
          </a:p>
          <a:p>
            <a:pPr marL="268288" indent="93663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have been met in an implementation. </a:t>
            </a:r>
          </a:p>
          <a:p>
            <a:pPr algn="l"/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Problems without a SRS document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 The important problems that an organization would face if it does not develop an SRS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document are as follows:</a:t>
            </a:r>
          </a:p>
          <a:p>
            <a:pPr marL="441325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Without developing the SRS document, the system would not be implemented  </a:t>
            </a:r>
          </a:p>
          <a:p>
            <a:pPr marL="441325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according to customer needs.</a:t>
            </a:r>
          </a:p>
          <a:p>
            <a:pPr marL="441325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Software developers would not know whether what they are developing is what  </a:t>
            </a:r>
          </a:p>
          <a:p>
            <a:pPr marL="441325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exactly required by the customer.</a:t>
            </a:r>
          </a:p>
          <a:p>
            <a:pPr marL="441325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Without SRS document, it will be very much difficult for the maintenance </a:t>
            </a:r>
          </a:p>
          <a:p>
            <a:pPr marL="441325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engineers to understand the functionality of the system.</a:t>
            </a:r>
          </a:p>
          <a:p>
            <a:pPr marL="441325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will be very much difficult for user document writers to write the users’ </a:t>
            </a:r>
          </a:p>
          <a:p>
            <a:pPr marL="441325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manuals properly without understanding the SRS document. 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endParaRPr lang="en-IN" sz="20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Identifying non-functional requirements </a:t>
            </a:r>
            <a:br>
              <a:rPr lang="en-IN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Problems with an unstructured specification</a:t>
            </a:r>
            <a:b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 It would be very much difficult to understand that document.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 It would be very much difficult to modify that document.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 Conceptual integrity in that document would not be shown.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 The SRS document might </a:t>
            </a:r>
            <a:r>
              <a:rPr lang="en-IN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IN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ambiguous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inconsistent. 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76200"/>
            <a:ext cx="1704975" cy="2057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Requirements Analysis and Specification</a:t>
            </a: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Before we start to develop our software, it becomes quite essential for us to understand and </a:t>
            </a:r>
            <a:b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document the exact requirement of the customer. </a:t>
            </a:r>
          </a:p>
          <a:p>
            <a:pPr algn="l">
              <a:buFont typeface="Arial" pitchFamily="34" charset="0"/>
              <a:buChar char="•"/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Experienced members of the development team carry out this job. They are called as </a:t>
            </a:r>
            <a:r>
              <a:rPr lang="en-IN" sz="26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 </a:t>
            </a:r>
          </a:p>
          <a:p>
            <a:pPr algn="l"/>
            <a:r>
              <a:rPr lang="en-IN" sz="26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analysts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analyst starts </a:t>
            </a:r>
            <a:r>
              <a:rPr lang="en-IN" sz="2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requirements gathering and analysis 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 by collecting all information</a:t>
            </a:r>
            <a:b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from the customer which could be used to develop the requirements of the system. </a:t>
            </a:r>
          </a:p>
          <a:p>
            <a:pPr algn="l">
              <a:buFont typeface="Arial" pitchFamily="34" charset="0"/>
              <a:buChar char="•"/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He then analyzes the collected information to obtain a clear and thorough understanding of the  </a:t>
            </a:r>
          </a:p>
          <a:p>
            <a:pPr algn="l"/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product to be developed, with a view to remove all ambiguities and inconsistencies from the  </a:t>
            </a:r>
          </a:p>
          <a:p>
            <a:pPr algn="l"/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initial customer perception of the problem. </a:t>
            </a:r>
          </a:p>
          <a:p>
            <a:pPr algn="l">
              <a:buFont typeface="Arial" pitchFamily="34" charset="0"/>
              <a:buChar char="•"/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following basic questions pertaining to the project should be clearly understood by the  </a:t>
            </a:r>
          </a:p>
          <a:p>
            <a:pPr algn="l"/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analyst in order to obtain a good grasp of the problem:</a:t>
            </a:r>
          </a:p>
          <a:p>
            <a:pPr marL="539750" indent="360363" algn="l">
              <a:buFont typeface="Wingdings" pitchFamily="2" charset="2"/>
              <a:buChar char="Ø"/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the problem?</a:t>
            </a:r>
          </a:p>
          <a:p>
            <a:pPr marL="539750" indent="360363" algn="l">
              <a:buFont typeface="Wingdings" pitchFamily="2" charset="2"/>
              <a:buChar char="Ø"/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Why is it important to solve the problem?</a:t>
            </a:r>
          </a:p>
          <a:p>
            <a:pPr marL="539750" indent="360363" algn="l">
              <a:buFont typeface="Wingdings" pitchFamily="2" charset="2"/>
              <a:buChar char="Ø"/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What are the possible solutions to the problem?</a:t>
            </a:r>
          </a:p>
          <a:p>
            <a:pPr marL="539750" indent="360363" algn="l">
              <a:buFont typeface="Wingdings" pitchFamily="2" charset="2"/>
              <a:buChar char="Ø"/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What exactly are the data input to the system and what exactly are the data output by  </a:t>
            </a:r>
          </a:p>
          <a:p>
            <a:pPr marL="539750" indent="360363" algn="l"/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system?</a:t>
            </a:r>
          </a:p>
          <a:p>
            <a:pPr marL="539750" indent="360363" algn="l">
              <a:buFont typeface="Wingdings" pitchFamily="2" charset="2"/>
              <a:buChar char="Ø"/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What are the likely complexities that might arise while solving the problem?</a:t>
            </a:r>
          </a:p>
          <a:p>
            <a:pPr marL="539750" indent="360363" algn="l">
              <a:buFont typeface="Wingdings" pitchFamily="2" charset="2"/>
              <a:buChar char="Ø"/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If there are external software or hardware with which the developed software has to</a:t>
            </a:r>
          </a:p>
          <a:p>
            <a:pPr marL="539750" indent="360363" algn="l"/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interface, then what exactly would the data interchange formats with the external </a:t>
            </a:r>
          </a:p>
          <a:p>
            <a:pPr marL="539750" indent="360363" algn="l"/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be? </a:t>
            </a:r>
            <a:r>
              <a:rPr lang="en-IN" sz="2400" dirty="0" smtClean="0">
                <a:solidFill>
                  <a:schemeClr val="tx1"/>
                </a:solidFill>
              </a:rPr>
              <a:t/>
            </a:r>
            <a:br>
              <a:rPr lang="en-IN" sz="2400" dirty="0" smtClean="0">
                <a:solidFill>
                  <a:schemeClr val="tx1"/>
                </a:solidFill>
              </a:rPr>
            </a:br>
            <a:endParaRPr lang="en-IN" sz="24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After the analyst has understood the exact customer requirements, he proceeds to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identify and resolve the various requirements problems.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 most important requirements problems that the analyst has to identify and 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eliminate are the problems of anomalies, inconsistencies, and incompleteness.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When the analyst detects any inconsistencies, anomalies or incompleteness in the 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gathered requirements, he resolves them by carrying out further discussions with the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end-users and the customers.</a:t>
            </a:r>
          </a:p>
          <a:p>
            <a:pPr algn="l"/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18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Parts of a SRS document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  The important parts of SRS document are:</a:t>
            </a:r>
          </a:p>
          <a:p>
            <a:pPr marL="449263" indent="-269875" algn="l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Functional requirements of the system</a:t>
            </a:r>
          </a:p>
          <a:p>
            <a:pPr marL="179388" algn="l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Non-functional requirements of the system, </a:t>
            </a:r>
            <a:r>
              <a:rPr lang="en-IN" sz="2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marL="179388" algn="l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Goals of implementation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 requirements: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functional requirements part discusses the functionalities required from the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system.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 system is considered to perform a set of high-level functions {</a:t>
            </a:r>
            <a:r>
              <a:rPr lang="en-I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000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 functional view of the system is shown in </a:t>
            </a:r>
            <a:r>
              <a:rPr lang="en-I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Each function </a:t>
            </a:r>
            <a:r>
              <a:rPr lang="en-I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000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the system can be considered as a transformation of a set of input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data (</a:t>
            </a:r>
            <a:r>
              <a:rPr lang="en-I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to the corresponding set of output data (</a:t>
            </a:r>
            <a:r>
              <a:rPr lang="en-I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2000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 user can get some meaningful piece of work done using a high-level function.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6450" y="3095625"/>
            <a:ext cx="49911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981200" y="5248870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Fig. : View of a system performing a set of functions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Non-functional requirements: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Non-functional requirements deal with the characteristics of the system which cannot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be expressed as functions - such as the maintainability of the system, portability of the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system, usability of the system, etc.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Goals of implementation: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goals of implementation part documents some general suggestions regarding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development.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These suggestions guide trade-off among design goals.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 goals of implementation section might document issues such as revisions to the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system functionalities that may be required in the future, new devices to be supported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in the future, reusability issues, etc.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These are the items which the developers might keep in their mind during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development so that the developed system may meet some aspects that are not 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required immediately.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Identifying functional requirements from a problem description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high-level functional requirements often need to be identified either from an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informal problem description document or from a conceptual understanding of the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problem.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Each high-level requirement characterizes a way of system usage by some user to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perform some meaningful piece of work.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There can be many types of users of a system and their requirements from the system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may be very different.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So, it is often useful to identify the different types of users who might use the system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and then try to identify the requirements from each user’s perspective.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Here we list all functions {</a:t>
            </a:r>
            <a:r>
              <a:rPr lang="en-I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000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that the system performs.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Each function </a:t>
            </a:r>
            <a:r>
              <a:rPr lang="en-I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000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 shown in figure is considered as a transformation of a set of input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data to some corresponding output data.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6050" y="4772025"/>
            <a:ext cx="37719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657600" y="59068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Fig. 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Function fi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b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 the case of the library system, where </a:t>
            </a: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b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F1: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 Book function (figure)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author’s name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 of the author’s books and the location of these books in the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library</a:t>
            </a:r>
          </a:p>
          <a:p>
            <a:pPr algn="l"/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Fig. :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Book Function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So the function Search Book (F1) takes the author's name and transforms it into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book details.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Functional requirements actually describe a set of high-level requirements, where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each high-level requirement takes some data from the user and provides some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data to the user as an output.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Also each high-level requirement might consist of several other functions.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4138" y="1914525"/>
            <a:ext cx="38957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Documenting functional requirements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documenting the functional requirements, we need to specify the set of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functionalities supported by the system.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 function can be specified by identifying the state at which the data is to be input to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the system, its input data domain, the output data domain, and the type of processing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to be carried on the input data to obtain the output data. </a:t>
            </a:r>
          </a:p>
          <a:p>
            <a:pPr algn="l"/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Let us first try to document the withdraw-cash function of an ATM (Automated Teller  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Machine) system.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 withdraw-cash is a high-level requirement. It has several sub-requirements  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corresponding to the different user interactions.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These different interaction sequences capture the different scenarios.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Withdraw Cash from ATM</a:t>
            </a:r>
            <a:b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R1: </a:t>
            </a: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withdraw cash</a:t>
            </a:r>
            <a:b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Description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The withdraw cash function first determines the type of account that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the user has and the account number from which the user wishes to withdraw cash.  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It checks the balance to determine whether the requested amount is available in the 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account. If enough balance is available, it outputs the required cash, otherwise it 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generates an error message.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R1.1</a:t>
            </a: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select withdraw amount option</a:t>
            </a:r>
            <a:b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“withdraw amount” option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user prompted to enter the account type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R1.2: </a:t>
            </a: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 account type</a:t>
            </a:r>
            <a:b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user option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prompt to enter amount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R1.3: </a:t>
            </a: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required amount</a:t>
            </a:r>
            <a:b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amount to be withdrawn in integer values greater than 100 and less than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10,000 in multiples of 100.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The requested cash and printed transaction statement.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Processing: the amount is debited from the user’s account if sufficient balance is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available, otherwise an error message displayed.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872</Words>
  <Application>Microsoft Office PowerPoint</Application>
  <PresentationFormat>On-screen Show (4:3)</PresentationFormat>
  <Paragraphs>154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Requirements Analysis and Specification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SANDEEP SAHU</dc:creator>
  <cp:lastModifiedBy>ismail - [2010]</cp:lastModifiedBy>
  <cp:revision>40</cp:revision>
  <dcterms:created xsi:type="dcterms:W3CDTF">2006-08-16T00:00:00Z</dcterms:created>
  <dcterms:modified xsi:type="dcterms:W3CDTF">2021-05-12T05:15:45Z</dcterms:modified>
</cp:coreProperties>
</file>