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24" autoAdjust="0"/>
  </p:normalViewPr>
  <p:slideViewPr>
    <p:cSldViewPr>
      <p:cViewPr varScale="1">
        <p:scale>
          <a:sx n="65" d="100"/>
          <a:sy n="65" d="100"/>
        </p:scale>
        <p:origin x="-1452"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6B5B9B-36CF-4D3A-A065-C602E53EB1B6}" type="datetimeFigureOut">
              <a:rPr lang="en-US" smtClean="0"/>
              <a:pPr/>
              <a:t>6/9/2021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67ACE5-8EB6-4FF2-B66D-0CE339F59C2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aseline="0" dirty="0" smtClean="0">
                <a:solidFill>
                  <a:srgbClr val="FF0000"/>
                </a:solidFill>
              </a:rPr>
              <a:t>*Spaghetti Style:                                          Structured Style:</a:t>
            </a:r>
          </a:p>
          <a:p>
            <a:r>
              <a:rPr lang="en-IN" baseline="0" dirty="0" smtClean="0">
                <a:solidFill>
                  <a:srgbClr val="FF0000"/>
                </a:solidFill>
              </a:rPr>
              <a:t>1  </a:t>
            </a:r>
            <a:r>
              <a:rPr lang="en-IN" baseline="0" dirty="0" err="1" smtClean="0">
                <a:solidFill>
                  <a:srgbClr val="FF0000"/>
                </a:solidFill>
              </a:rPr>
              <a:t>i</a:t>
            </a:r>
            <a:r>
              <a:rPr lang="en-IN" baseline="0" dirty="0" smtClean="0">
                <a:solidFill>
                  <a:srgbClr val="FF0000"/>
                </a:solidFill>
              </a:rPr>
              <a:t> = 0                                                       1  FOR </a:t>
            </a:r>
            <a:r>
              <a:rPr lang="en-IN" baseline="0" dirty="0" err="1" smtClean="0">
                <a:solidFill>
                  <a:srgbClr val="FF0000"/>
                </a:solidFill>
              </a:rPr>
              <a:t>i</a:t>
            </a:r>
            <a:r>
              <a:rPr lang="en-IN" baseline="0" dirty="0" smtClean="0">
                <a:solidFill>
                  <a:srgbClr val="FF0000"/>
                </a:solidFill>
              </a:rPr>
              <a:t> = 1 TO 100 </a:t>
            </a:r>
          </a:p>
          <a:p>
            <a:pPr marL="228600" indent="-228600">
              <a:buAutoNum type="arabicPlain" startAt="2"/>
            </a:pPr>
            <a:r>
              <a:rPr lang="en-IN" baseline="0" dirty="0" err="1" smtClean="0">
                <a:solidFill>
                  <a:srgbClr val="FF0000"/>
                </a:solidFill>
              </a:rPr>
              <a:t>i</a:t>
            </a:r>
            <a:r>
              <a:rPr lang="en-IN" baseline="0" dirty="0" smtClean="0">
                <a:solidFill>
                  <a:srgbClr val="FF0000"/>
                </a:solidFill>
              </a:rPr>
              <a:t> = </a:t>
            </a:r>
            <a:r>
              <a:rPr lang="en-IN" baseline="0" dirty="0" err="1" smtClean="0">
                <a:solidFill>
                  <a:srgbClr val="FF0000"/>
                </a:solidFill>
              </a:rPr>
              <a:t>i</a:t>
            </a:r>
            <a:r>
              <a:rPr lang="en-IN" baseline="0" dirty="0" smtClean="0">
                <a:solidFill>
                  <a:srgbClr val="FF0000"/>
                </a:solidFill>
              </a:rPr>
              <a:t> + 1                                                 2       PRINT </a:t>
            </a:r>
            <a:r>
              <a:rPr lang="en-IN" baseline="0" dirty="0" err="1" smtClean="0">
                <a:solidFill>
                  <a:srgbClr val="FF0000"/>
                </a:solidFill>
              </a:rPr>
              <a:t>i</a:t>
            </a:r>
            <a:r>
              <a:rPr lang="en-IN" baseline="0" dirty="0" smtClean="0">
                <a:solidFill>
                  <a:srgbClr val="FF0000"/>
                </a:solidFill>
              </a:rPr>
              <a:t> ; “ squared = ”; </a:t>
            </a:r>
            <a:r>
              <a:rPr lang="en-IN" baseline="0" dirty="0" err="1" smtClean="0">
                <a:solidFill>
                  <a:srgbClr val="FF0000"/>
                </a:solidFill>
              </a:rPr>
              <a:t>i</a:t>
            </a:r>
            <a:r>
              <a:rPr lang="en-IN" baseline="0" dirty="0" smtClean="0">
                <a:solidFill>
                  <a:srgbClr val="FF0000"/>
                </a:solidFill>
              </a:rPr>
              <a:t> * </a:t>
            </a:r>
            <a:r>
              <a:rPr lang="en-IN" baseline="0" dirty="0" err="1" smtClean="0">
                <a:solidFill>
                  <a:srgbClr val="FF0000"/>
                </a:solidFill>
              </a:rPr>
              <a:t>i</a:t>
            </a:r>
            <a:endParaRPr lang="en-IN" baseline="0" dirty="0" smtClean="0">
              <a:solidFill>
                <a:srgbClr val="FF0000"/>
              </a:solidFill>
            </a:endParaRPr>
          </a:p>
          <a:p>
            <a:pPr marL="228600" indent="-228600">
              <a:buAutoNum type="arabicPlain" startAt="2"/>
            </a:pPr>
            <a:r>
              <a:rPr lang="en-IN" baseline="0" dirty="0" smtClean="0">
                <a:solidFill>
                  <a:srgbClr val="FF0000"/>
                </a:solidFill>
              </a:rPr>
              <a:t>PRINT </a:t>
            </a:r>
            <a:r>
              <a:rPr lang="en-IN" baseline="0" dirty="0" err="1" smtClean="0">
                <a:solidFill>
                  <a:srgbClr val="FF0000"/>
                </a:solidFill>
              </a:rPr>
              <a:t>i</a:t>
            </a:r>
            <a:r>
              <a:rPr lang="en-IN" baseline="0" dirty="0" smtClean="0">
                <a:solidFill>
                  <a:srgbClr val="FF0000"/>
                </a:solidFill>
              </a:rPr>
              <a:t> ; “ squared = ” ; </a:t>
            </a:r>
            <a:r>
              <a:rPr lang="en-IN" baseline="0" dirty="0" err="1" smtClean="0">
                <a:solidFill>
                  <a:srgbClr val="FF0000"/>
                </a:solidFill>
              </a:rPr>
              <a:t>i</a:t>
            </a:r>
            <a:r>
              <a:rPr lang="en-IN" baseline="0" dirty="0" smtClean="0">
                <a:solidFill>
                  <a:srgbClr val="FF0000"/>
                </a:solidFill>
              </a:rPr>
              <a:t> * I                   3  NEXT  </a:t>
            </a:r>
            <a:r>
              <a:rPr lang="en-IN" baseline="0" dirty="0" err="1" smtClean="0">
                <a:solidFill>
                  <a:srgbClr val="FF0000"/>
                </a:solidFill>
              </a:rPr>
              <a:t>i</a:t>
            </a:r>
            <a:endParaRPr lang="en-IN" baseline="0" dirty="0" smtClean="0">
              <a:solidFill>
                <a:srgbClr val="FF0000"/>
              </a:solidFill>
            </a:endParaRPr>
          </a:p>
          <a:p>
            <a:pPr marL="228600" indent="-228600">
              <a:buAutoNum type="arabicPlain" startAt="2"/>
            </a:pPr>
            <a:r>
              <a:rPr lang="en-IN" baseline="0" dirty="0" smtClean="0">
                <a:solidFill>
                  <a:srgbClr val="FF0000"/>
                </a:solidFill>
              </a:rPr>
              <a:t>IF </a:t>
            </a:r>
            <a:r>
              <a:rPr lang="en-IN" baseline="0" dirty="0" err="1" smtClean="0">
                <a:solidFill>
                  <a:srgbClr val="FF0000"/>
                </a:solidFill>
              </a:rPr>
              <a:t>i</a:t>
            </a:r>
            <a:r>
              <a:rPr lang="en-IN" baseline="0" dirty="0" smtClean="0">
                <a:solidFill>
                  <a:srgbClr val="FF0000"/>
                </a:solidFill>
              </a:rPr>
              <a:t> &gt;= 100 THEN GOTO 6                       4    PRINT “ Example of Structured Style Programming. ”</a:t>
            </a:r>
          </a:p>
          <a:p>
            <a:pPr marL="228600" indent="-228600">
              <a:buAutoNum type="arabicPlain" startAt="2"/>
            </a:pPr>
            <a:r>
              <a:rPr lang="en-IN" baseline="0" dirty="0" smtClean="0">
                <a:solidFill>
                  <a:srgbClr val="FF0000"/>
                </a:solidFill>
              </a:rPr>
              <a:t>GOTO  2                                                5   END  </a:t>
            </a:r>
          </a:p>
          <a:p>
            <a:pPr marL="228600" indent="-228600">
              <a:buAutoNum type="arabicPlain" startAt="2"/>
            </a:pPr>
            <a:r>
              <a:rPr lang="en-IN" baseline="0" dirty="0" smtClean="0">
                <a:solidFill>
                  <a:srgbClr val="FF0000"/>
                </a:solidFill>
              </a:rPr>
              <a:t>PRINT “ Example of Spaghetti Style </a:t>
            </a:r>
          </a:p>
          <a:p>
            <a:pPr marL="228600" indent="-228600">
              <a:buNone/>
            </a:pPr>
            <a:r>
              <a:rPr lang="en-IN" baseline="0" dirty="0" smtClean="0">
                <a:solidFill>
                  <a:srgbClr val="FF0000"/>
                </a:solidFill>
              </a:rPr>
              <a:t>                 Programming .”  </a:t>
            </a:r>
          </a:p>
          <a:p>
            <a:pPr marL="228600" indent="-228600">
              <a:buNone/>
            </a:pPr>
            <a:r>
              <a:rPr lang="en-IN" baseline="0" dirty="0" smtClean="0">
                <a:solidFill>
                  <a:srgbClr val="FF0000"/>
                </a:solidFill>
              </a:rPr>
              <a:t>7   END</a:t>
            </a:r>
            <a:endParaRPr lang="en-IN" baseline="0" dirty="0">
              <a:solidFill>
                <a:srgbClr val="FF0000"/>
              </a:solidFill>
            </a:endParaRPr>
          </a:p>
        </p:txBody>
      </p:sp>
      <p:sp>
        <p:nvSpPr>
          <p:cNvPr id="4" name="Slide Number Placeholder 3"/>
          <p:cNvSpPr>
            <a:spLocks noGrp="1"/>
          </p:cNvSpPr>
          <p:nvPr>
            <p:ph type="sldNum" sz="quarter" idx="10"/>
          </p:nvPr>
        </p:nvSpPr>
        <p:spPr/>
        <p:txBody>
          <a:bodyPr/>
          <a:lstStyle/>
          <a:p>
            <a:fld id="{6967ACE5-8EB6-4FF2-B66D-0CE339F59C2E}" type="slidenum">
              <a:rPr lang="en-IN" smtClean="0"/>
              <a:pPr/>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9600" b="1" dirty="0" smtClean="0">
                <a:latin typeface="Times New Roman" pitchFamily="18" charset="0"/>
                <a:cs typeface="Times New Roman" pitchFamily="18" charset="0"/>
              </a:rPr>
              <a:t>CODING</a:t>
            </a:r>
            <a:endParaRPr lang="en-IN" sz="9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324600"/>
          </a:xfrm>
        </p:spPr>
        <p:txBody>
          <a:bodyPr>
            <a:normAutofit lnSpcReduction="10000"/>
          </a:bodyPr>
          <a:lstStyle/>
          <a:p>
            <a:pPr lvl="0">
              <a:buFont typeface="Wingdings" pitchFamily="2" charset="2"/>
              <a:buChar char="Ø"/>
            </a:pPr>
            <a:r>
              <a:rPr lang="en-IN" sz="2000" b="1" dirty="0" smtClean="0">
                <a:latin typeface="Times New Roman" pitchFamily="18" charset="0"/>
                <a:cs typeface="Times New Roman" pitchFamily="18" charset="0"/>
              </a:rPr>
              <a:t>Rules for limiting the use of global:</a:t>
            </a:r>
            <a:r>
              <a:rPr lang="en-IN" sz="2000" dirty="0" smtClean="0">
                <a:latin typeface="Times New Roman" pitchFamily="18" charset="0"/>
                <a:cs typeface="Times New Roman" pitchFamily="18" charset="0"/>
              </a:rPr>
              <a:t> These rules file what types of data can be declared global and what cannot.</a:t>
            </a:r>
          </a:p>
          <a:p>
            <a:pPr lvl="0">
              <a:buNone/>
            </a:pPr>
            <a:endParaRPr lang="en-IN" sz="2000" dirty="0" smtClean="0">
              <a:latin typeface="Times New Roman" pitchFamily="18" charset="0"/>
              <a:cs typeface="Times New Roman" pitchFamily="18" charset="0"/>
            </a:endParaRPr>
          </a:p>
          <a:p>
            <a:pPr lvl="0">
              <a:buFont typeface="Wingdings" pitchFamily="2" charset="2"/>
              <a:buChar char="Ø"/>
            </a:pPr>
            <a:r>
              <a:rPr lang="en-IN" sz="2000" b="1" dirty="0" smtClean="0">
                <a:latin typeface="Times New Roman" pitchFamily="18" charset="0"/>
                <a:cs typeface="Times New Roman" pitchFamily="18" charset="0"/>
              </a:rPr>
              <a:t>Structured Programming:</a:t>
            </a:r>
            <a:r>
              <a:rPr lang="en-IN" sz="2000" dirty="0" smtClean="0">
                <a:latin typeface="Times New Roman" pitchFamily="18" charset="0"/>
                <a:cs typeface="Times New Roman" pitchFamily="18" charset="0"/>
              </a:rPr>
              <a:t> Structured (or Modular) Programming methods shall be used. </a:t>
            </a:r>
          </a:p>
          <a:p>
            <a:pPr lvl="0">
              <a:buNone/>
            </a:pPr>
            <a:r>
              <a:rPr lang="en-IN" sz="2000" dirty="0" smtClean="0">
                <a:latin typeface="Times New Roman" pitchFamily="18" charset="0"/>
                <a:cs typeface="Times New Roman" pitchFamily="18" charset="0"/>
              </a:rPr>
              <a:t>      "GOTO" statements shall not be used as they lead to </a:t>
            </a:r>
            <a:r>
              <a:rPr lang="en-IN" sz="2000" dirty="0" smtClean="0">
                <a:solidFill>
                  <a:srgbClr val="FF0000"/>
                </a:solidFill>
                <a:latin typeface="Times New Roman" pitchFamily="18" charset="0"/>
                <a:cs typeface="Times New Roman" pitchFamily="18" charset="0"/>
              </a:rPr>
              <a:t>"spaghetti" </a:t>
            </a:r>
            <a:r>
              <a:rPr lang="en-IN" sz="2000" baseline="50000" dirty="0" smtClean="0">
                <a:solidFill>
                  <a:srgbClr val="FF0000"/>
                </a:solidFill>
                <a:latin typeface="Times New Roman" pitchFamily="18" charset="0"/>
                <a:cs typeface="Times New Roman" pitchFamily="18" charset="0"/>
              </a:rPr>
              <a:t>*</a:t>
            </a:r>
            <a:r>
              <a:rPr lang="en-IN" sz="2000" dirty="0" smtClean="0">
                <a:latin typeface="Times New Roman" pitchFamily="18" charset="0"/>
                <a:cs typeface="Times New Roman" pitchFamily="18" charset="0"/>
              </a:rPr>
              <a:t>code, which is hard to read and maintain, </a:t>
            </a:r>
            <a:r>
              <a:rPr lang="en-IN" sz="2000" u="sng" dirty="0" smtClean="0">
                <a:solidFill>
                  <a:srgbClr val="FF0000"/>
                </a:solidFill>
                <a:latin typeface="Times New Roman" pitchFamily="18" charset="0"/>
                <a:cs typeface="Times New Roman" pitchFamily="18" charset="0"/>
              </a:rPr>
              <a:t>except as </a:t>
            </a:r>
            <a:r>
              <a:rPr lang="en-IN" sz="2000" dirty="0" smtClean="0">
                <a:latin typeface="Times New Roman" pitchFamily="18" charset="0"/>
                <a:cs typeface="Times New Roman" pitchFamily="18" charset="0"/>
              </a:rPr>
              <a:t>outlined line in the FORTRAN Standards and Guidelines.</a:t>
            </a:r>
          </a:p>
          <a:p>
            <a:pPr lvl="0">
              <a:buNone/>
            </a:pPr>
            <a:endParaRPr lang="en-IN" sz="2000" b="1" dirty="0" smtClean="0">
              <a:latin typeface="Times New Roman" pitchFamily="18" charset="0"/>
              <a:cs typeface="Times New Roman" pitchFamily="18" charset="0"/>
            </a:endParaRPr>
          </a:p>
          <a:p>
            <a:pPr lvl="0">
              <a:buFont typeface="Wingdings" pitchFamily="2" charset="2"/>
              <a:buChar char="Ø"/>
            </a:pPr>
            <a:r>
              <a:rPr lang="en-IN" sz="2000" b="1" dirty="0" smtClean="0">
                <a:latin typeface="Times New Roman" pitchFamily="18" charset="0"/>
                <a:cs typeface="Times New Roman" pitchFamily="18" charset="0"/>
              </a:rPr>
              <a:t>Naming conventions for global variables, local variables, and constant identifiers:</a:t>
            </a:r>
            <a:r>
              <a:rPr lang="en-IN" sz="2000" dirty="0" smtClean="0">
                <a:latin typeface="Times New Roman" pitchFamily="18" charset="0"/>
                <a:cs typeface="Times New Roman" pitchFamily="18" charset="0"/>
              </a:rPr>
              <a:t> A possible naming convention can be that global variable names always begin with a capital letter, local variable names are made of small letters, and constant names are always capital letters.</a:t>
            </a:r>
          </a:p>
          <a:p>
            <a:pPr lvl="0">
              <a:buFont typeface="Wingdings" pitchFamily="2" charset="2"/>
              <a:buChar char="Ø"/>
            </a:pPr>
            <a:endParaRPr lang="en-IN" sz="2000" b="1" dirty="0" smtClean="0">
              <a:latin typeface="Times New Roman" pitchFamily="18" charset="0"/>
              <a:cs typeface="Times New Roman" pitchFamily="18" charset="0"/>
            </a:endParaRPr>
          </a:p>
          <a:p>
            <a:pPr lvl="0">
              <a:buFont typeface="Wingdings" pitchFamily="2" charset="2"/>
              <a:buChar char="Ø"/>
            </a:pPr>
            <a:r>
              <a:rPr lang="en-IN" sz="2000" b="1" dirty="0" smtClean="0">
                <a:latin typeface="Times New Roman" pitchFamily="18" charset="0"/>
                <a:cs typeface="Times New Roman" pitchFamily="18" charset="0"/>
              </a:rPr>
              <a:t>Error return conventions and exception handling system:</a:t>
            </a:r>
            <a:r>
              <a:rPr lang="en-IN" sz="2000" dirty="0" smtClean="0">
                <a:latin typeface="Times New Roman" pitchFamily="18" charset="0"/>
                <a:cs typeface="Times New Roman" pitchFamily="18" charset="0"/>
              </a:rPr>
              <a:t> Different functions in a program report the way error conditions are handled should be standard within an organization. </a:t>
            </a:r>
          </a:p>
          <a:p>
            <a:pPr lvl="0">
              <a:buNone/>
            </a:pPr>
            <a:r>
              <a:rPr lang="en-IN" sz="2000" dirty="0" smtClean="0">
                <a:latin typeface="Times New Roman" pitchFamily="18" charset="0"/>
                <a:cs typeface="Times New Roman" pitchFamily="18" charset="0"/>
              </a:rPr>
              <a:t>      For example, </a:t>
            </a:r>
          </a:p>
          <a:p>
            <a:pPr lvl="0">
              <a:buNone/>
            </a:pPr>
            <a:r>
              <a:rPr lang="en-IN" sz="2000" dirty="0" smtClean="0">
                <a:latin typeface="Times New Roman" pitchFamily="18" charset="0"/>
                <a:cs typeface="Times New Roman" pitchFamily="18" charset="0"/>
              </a:rPr>
              <a:t>              different tasks while encountering an error condition should either return a       </a:t>
            </a:r>
          </a:p>
          <a:p>
            <a:pPr lvl="0">
              <a:buNone/>
            </a:pPr>
            <a:r>
              <a:rPr lang="en-IN" sz="2000" dirty="0" smtClean="0">
                <a:latin typeface="Times New Roman" pitchFamily="18" charset="0"/>
                <a:cs typeface="Times New Roman" pitchFamily="18" charset="0"/>
              </a:rPr>
              <a:t>              0 or 1 consistently.</a:t>
            </a:r>
          </a:p>
          <a:p>
            <a:pPr>
              <a:buNone/>
            </a:pP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686800" cy="6629400"/>
          </a:xfrm>
        </p:spPr>
        <p:txBody>
          <a:bodyPr>
            <a:normAutofit/>
          </a:bodyPr>
          <a:lstStyle/>
          <a:p>
            <a:pPr>
              <a:buNone/>
            </a:pPr>
            <a:r>
              <a:rPr lang="en-IN" sz="2000" b="1" u="sng" dirty="0" smtClean="0">
                <a:latin typeface="Times New Roman" pitchFamily="18" charset="0"/>
                <a:cs typeface="Times New Roman" pitchFamily="18" charset="0"/>
              </a:rPr>
              <a:t>Coding Guidelines</a:t>
            </a:r>
          </a:p>
          <a:p>
            <a:pPr>
              <a:buFont typeface="Wingdings" pitchFamily="2" charset="2"/>
              <a:buChar char="Ø"/>
            </a:pPr>
            <a:r>
              <a:rPr lang="en-IN" sz="2000" dirty="0" smtClean="0">
                <a:latin typeface="Times New Roman" pitchFamily="18" charset="0"/>
                <a:cs typeface="Times New Roman" pitchFamily="18" charset="0"/>
              </a:rPr>
              <a:t>General coding guidelines provide the programmer with a set of the best methods which can be used to make programs more comfortable to read and maintain. Most of the examples use the C language syntax, but the guidelines can be tested to all languages.</a:t>
            </a:r>
          </a:p>
          <a:p>
            <a:pPr>
              <a:buFont typeface="Wingdings" pitchFamily="2" charset="2"/>
              <a:buChar char="Ø"/>
            </a:pPr>
            <a:r>
              <a:rPr lang="en-IN" sz="2000" dirty="0" smtClean="0">
                <a:latin typeface="Times New Roman" pitchFamily="18" charset="0"/>
                <a:cs typeface="Times New Roman" pitchFamily="18" charset="0"/>
              </a:rPr>
              <a:t>The following are some representative coding guidelines recommended by many software development organizations.</a:t>
            </a:r>
          </a:p>
          <a:p>
            <a:pPr>
              <a:buNone/>
            </a:pPr>
            <a:endParaRPr lang="en-IN" sz="2000" dirty="0">
              <a:latin typeface="Times New Roman" pitchFamily="18" charset="0"/>
              <a:cs typeface="Times New Roman" pitchFamily="18" charset="0"/>
            </a:endParaRPr>
          </a:p>
        </p:txBody>
      </p:sp>
      <p:pic>
        <p:nvPicPr>
          <p:cNvPr id="4" name="Picture 3" descr="Coding"/>
          <p:cNvPicPr/>
          <p:nvPr/>
        </p:nvPicPr>
        <p:blipFill>
          <a:blip r:embed="rId2"/>
          <a:srcRect/>
          <a:stretch>
            <a:fillRect/>
          </a:stretch>
        </p:blipFill>
        <p:spPr bwMode="auto">
          <a:xfrm>
            <a:off x="1828800" y="2623820"/>
            <a:ext cx="5486400" cy="40055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6037"/>
            <a:ext cx="8686800" cy="6659563"/>
          </a:xfrm>
        </p:spPr>
        <p:txBody>
          <a:bodyPr>
            <a:normAutofit/>
          </a:bodyPr>
          <a:lstStyle/>
          <a:p>
            <a:pPr>
              <a:buFont typeface="Wingdings" pitchFamily="2" charset="2"/>
              <a:buChar char="Ø"/>
            </a:pPr>
            <a:r>
              <a:rPr lang="en-IN" sz="2000" b="1" dirty="0" smtClean="0">
                <a:latin typeface="Times New Roman" pitchFamily="18" charset="0"/>
                <a:cs typeface="Times New Roman" pitchFamily="18" charset="0"/>
              </a:rPr>
              <a:t>The length of any function should not exceed 10 source lines: </a:t>
            </a:r>
            <a:r>
              <a:rPr lang="en-IN" sz="2000" dirty="0" smtClean="0">
                <a:latin typeface="Times New Roman" pitchFamily="18" charset="0"/>
                <a:cs typeface="Times New Roman" pitchFamily="18" charset="0"/>
              </a:rPr>
              <a:t>A function that is very lengthy is usually very difficult to understand as it probably carries out many different functions. </a:t>
            </a:r>
          </a:p>
          <a:p>
            <a:pPr>
              <a:buNone/>
            </a:pPr>
            <a:r>
              <a:rPr lang="en-IN" sz="2000" dirty="0" smtClean="0">
                <a:latin typeface="Times New Roman" pitchFamily="18" charset="0"/>
                <a:cs typeface="Times New Roman" pitchFamily="18" charset="0"/>
              </a:rPr>
              <a:t>     For the same reason, lengthy functions are likely to have disproportionately</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larger number of bugs. </a:t>
            </a:r>
          </a:p>
          <a:p>
            <a:pPr>
              <a:buFont typeface="Wingdings" pitchFamily="2" charset="2"/>
              <a:buChar char="Ø"/>
            </a:pPr>
            <a:r>
              <a:rPr lang="en-IN" sz="2000" b="1" dirty="0" smtClean="0">
                <a:latin typeface="Times New Roman" pitchFamily="18" charset="0"/>
                <a:cs typeface="Times New Roman" pitchFamily="18" charset="0"/>
              </a:rPr>
              <a:t>Spacing:</a:t>
            </a:r>
            <a:r>
              <a:rPr lang="en-IN" sz="2000" dirty="0" smtClean="0">
                <a:latin typeface="Times New Roman" pitchFamily="18" charset="0"/>
                <a:cs typeface="Times New Roman" pitchFamily="18" charset="0"/>
              </a:rPr>
              <a:t> The appropriate use of spaces within a line of code can improve   </a:t>
            </a:r>
          </a:p>
          <a:p>
            <a:pPr>
              <a:buNone/>
            </a:pPr>
            <a:r>
              <a:rPr lang="en-IN" sz="2000" dirty="0" smtClean="0">
                <a:latin typeface="Times New Roman" pitchFamily="18" charset="0"/>
                <a:cs typeface="Times New Roman" pitchFamily="18" charset="0"/>
              </a:rPr>
              <a:t>                readability.</a:t>
            </a:r>
          </a:p>
          <a:p>
            <a:pPr>
              <a:buNone/>
            </a:pPr>
            <a:r>
              <a:rPr lang="en-IN" sz="2000" b="1" dirty="0" smtClean="0">
                <a:latin typeface="Times New Roman" pitchFamily="18" charset="0"/>
                <a:cs typeface="Times New Roman" pitchFamily="18" charset="0"/>
              </a:rPr>
              <a:t>     Example</a:t>
            </a:r>
            <a:r>
              <a:rPr lang="en-IN" sz="2000" b="1" dirty="0" smtClean="0">
                <a:latin typeface="Times New Roman" pitchFamily="18" charset="0"/>
                <a:cs typeface="Times New Roman" pitchFamily="18" charset="0"/>
                <a:sym typeface="Wingdings" pitchFamily="2" charset="2"/>
              </a:rPr>
              <a:t>: (without proper syntax)</a:t>
            </a:r>
            <a:endParaRPr lang="en-IN" sz="2000" dirty="0" smtClean="0">
              <a:latin typeface="Times New Roman" pitchFamily="18" charset="0"/>
              <a:cs typeface="Times New Roman" pitchFamily="18" charset="0"/>
            </a:endParaRPr>
          </a:p>
          <a:p>
            <a:pPr>
              <a:buNone/>
            </a:pPr>
            <a:r>
              <a:rPr lang="en-IN" sz="2000" b="1" dirty="0" smtClean="0">
                <a:latin typeface="Times New Roman" pitchFamily="18" charset="0"/>
                <a:cs typeface="Times New Roman" pitchFamily="18" charset="0"/>
              </a:rPr>
              <a:t>          Bad:</a:t>
            </a:r>
            <a:r>
              <a:rPr lang="en-IN" sz="2000" dirty="0" smtClean="0">
                <a:latin typeface="Times New Roman" pitchFamily="18" charset="0"/>
                <a:cs typeface="Times New Roman" pitchFamily="18" charset="0"/>
              </a:rPr>
              <a:t>        cost=price+(price*sales_tax)</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fprintf(stdout ,"The total cost is %5.2f\n“, cost);</a:t>
            </a:r>
          </a:p>
          <a:p>
            <a:pPr>
              <a:buNone/>
            </a:pPr>
            <a:r>
              <a:rPr lang="en-IN" sz="2000" b="1" dirty="0" smtClean="0">
                <a:latin typeface="Times New Roman" pitchFamily="18" charset="0"/>
                <a:cs typeface="Times New Roman" pitchFamily="18" charset="0"/>
              </a:rPr>
              <a:t>          Better:</a:t>
            </a:r>
            <a:r>
              <a:rPr lang="en-IN" sz="2000" dirty="0" smtClean="0">
                <a:latin typeface="Times New Roman" pitchFamily="18" charset="0"/>
                <a:cs typeface="Times New Roman" pitchFamily="18" charset="0"/>
              </a:rPr>
              <a:t>      cost  = price + ( price * sales_tax )</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fprintf (stdout, "The total cost is %5.2f\n“, cost);</a:t>
            </a:r>
          </a:p>
          <a:p>
            <a:pPr>
              <a:buFont typeface="Wingdings" pitchFamily="2" charset="2"/>
              <a:buChar char="Ø"/>
            </a:pPr>
            <a:r>
              <a:rPr lang="en-IN" sz="2000" b="1" dirty="0" smtClean="0">
                <a:latin typeface="Times New Roman" pitchFamily="18" charset="0"/>
                <a:cs typeface="Times New Roman" pitchFamily="18" charset="0"/>
              </a:rPr>
              <a:t>The code should be well-documented:</a:t>
            </a:r>
            <a:r>
              <a:rPr lang="en-IN" sz="2000" dirty="0" smtClean="0">
                <a:latin typeface="Times New Roman" pitchFamily="18" charset="0"/>
                <a:cs typeface="Times New Roman" pitchFamily="18" charset="0"/>
              </a:rPr>
              <a:t> As a rule of thumb, there must be at least one comment line on the average for every three-source line.</a:t>
            </a:r>
          </a:p>
          <a:p>
            <a:pPr>
              <a:buFont typeface="Wingdings" pitchFamily="2" charset="2"/>
              <a:buChar char="Ø"/>
            </a:pPr>
            <a:endParaRPr lang="en-IN" sz="2000" dirty="0" smtClean="0">
              <a:latin typeface="Times New Roman" pitchFamily="18" charset="0"/>
              <a:cs typeface="Times New Roman" pitchFamily="18" charset="0"/>
            </a:endParaRPr>
          </a:p>
          <a:p>
            <a:pPr>
              <a:buFont typeface="Wingdings" pitchFamily="2" charset="2"/>
              <a:buChar char="Ø"/>
            </a:pPr>
            <a:r>
              <a:rPr lang="en-IN" sz="2000" b="1" dirty="0" smtClean="0">
                <a:latin typeface="Times New Roman" pitchFamily="18" charset="0"/>
                <a:cs typeface="Times New Roman" pitchFamily="18" charset="0"/>
              </a:rPr>
              <a:t>Do not use GOTO statements:</a:t>
            </a:r>
            <a:r>
              <a:rPr lang="en-IN" sz="2000" dirty="0" smtClean="0">
                <a:latin typeface="Times New Roman" pitchFamily="18" charset="0"/>
                <a:cs typeface="Times New Roman" pitchFamily="18" charset="0"/>
              </a:rPr>
              <a:t> Use of GOTO statements </a:t>
            </a:r>
            <a:r>
              <a:rPr lang="en-IN" sz="2000" u="sng" dirty="0" smtClean="0">
                <a:solidFill>
                  <a:srgbClr val="FF0000"/>
                </a:solidFill>
                <a:latin typeface="Times New Roman" pitchFamily="18" charset="0"/>
                <a:cs typeface="Times New Roman" pitchFamily="18" charset="0"/>
              </a:rPr>
              <a:t>makes</a:t>
            </a:r>
            <a:r>
              <a:rPr lang="en-IN" sz="2000" dirty="0" smtClean="0">
                <a:latin typeface="Times New Roman" pitchFamily="18" charset="0"/>
                <a:cs typeface="Times New Roman" pitchFamily="18" charset="0"/>
              </a:rPr>
              <a:t> a program unstructured and very tough to underst</a:t>
            </a:r>
            <a:r>
              <a:rPr lang="en-IN" sz="2000" dirty="0" smtClean="0"/>
              <a:t>and.</a:t>
            </a:r>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normAutofit/>
          </a:bodyPr>
          <a:lstStyle/>
          <a:p>
            <a:pPr>
              <a:buFont typeface="Wingdings" pitchFamily="2" charset="2"/>
              <a:buChar char="Ø"/>
            </a:pPr>
            <a:r>
              <a:rPr lang="en-IN" sz="2000" b="1" dirty="0" smtClean="0">
                <a:latin typeface="Times New Roman" pitchFamily="18" charset="0"/>
                <a:cs typeface="Times New Roman" pitchFamily="18" charset="0"/>
              </a:rPr>
              <a:t>Do not use a coding style that is too clever or too difficult to understand: </a:t>
            </a:r>
            <a:r>
              <a:rPr lang="en-IN" sz="2000" dirty="0" smtClean="0">
                <a:latin typeface="Times New Roman" pitchFamily="18" charset="0"/>
                <a:cs typeface="Times New Roman" pitchFamily="18" charset="0"/>
              </a:rPr>
              <a:t>Code should be easy to understand. </a:t>
            </a:r>
          </a:p>
          <a:p>
            <a:pPr>
              <a:buNone/>
            </a:pPr>
            <a:r>
              <a:rPr lang="en-IN" sz="2000" dirty="0" smtClean="0">
                <a:latin typeface="Times New Roman" pitchFamily="18" charset="0"/>
                <a:cs typeface="Times New Roman" pitchFamily="18" charset="0"/>
              </a:rPr>
              <a:t>      Many inexperienced engineers actually take pride in writing cryptic and incomprehensible code. </a:t>
            </a:r>
          </a:p>
          <a:p>
            <a:pPr>
              <a:buNone/>
            </a:pPr>
            <a:r>
              <a:rPr lang="en-IN" sz="2000" dirty="0" smtClean="0">
                <a:latin typeface="Times New Roman" pitchFamily="18" charset="0"/>
                <a:cs typeface="Times New Roman" pitchFamily="18" charset="0"/>
              </a:rPr>
              <a:t>      Clever coding can obscure meaning of the code and hamper understanding. It also makes maintenance difficult. </a:t>
            </a:r>
          </a:p>
          <a:p>
            <a:pPr>
              <a:buFont typeface="Wingdings" pitchFamily="2" charset="2"/>
              <a:buChar char="Ø"/>
            </a:pPr>
            <a:endParaRPr lang="en-IN" sz="2000" b="1" dirty="0" smtClean="0">
              <a:latin typeface="Times New Roman" pitchFamily="18" charset="0"/>
              <a:cs typeface="Times New Roman" pitchFamily="18" charset="0"/>
            </a:endParaRPr>
          </a:p>
          <a:p>
            <a:pPr>
              <a:buFont typeface="Wingdings" pitchFamily="2" charset="2"/>
              <a:buChar char="Ø"/>
            </a:pPr>
            <a:r>
              <a:rPr lang="en-IN" sz="2000" b="1" dirty="0" smtClean="0">
                <a:latin typeface="Times New Roman" pitchFamily="18" charset="0"/>
                <a:cs typeface="Times New Roman" pitchFamily="18" charset="0"/>
              </a:rPr>
              <a:t>Line Length:</a:t>
            </a:r>
            <a:r>
              <a:rPr lang="en-IN" sz="2000" dirty="0" smtClean="0">
                <a:latin typeface="Times New Roman" pitchFamily="18" charset="0"/>
                <a:cs typeface="Times New Roman" pitchFamily="18" charset="0"/>
              </a:rPr>
              <a:t> It is considered a good practice to keep the length of source code lines at or below 80 characters. </a:t>
            </a:r>
          </a:p>
          <a:p>
            <a:pPr>
              <a:buNone/>
            </a:pPr>
            <a:r>
              <a:rPr lang="en-IN" sz="2000" dirty="0" smtClean="0">
                <a:latin typeface="Times New Roman" pitchFamily="18" charset="0"/>
                <a:cs typeface="Times New Roman" pitchFamily="18" charset="0"/>
              </a:rPr>
              <a:t>      Lines longer than this may not be visible properly on some terminals and tools. Some printers will truncate lines longer than 80 columns.</a:t>
            </a:r>
          </a:p>
          <a:p>
            <a:pPr>
              <a:buFont typeface="Wingdings" pitchFamily="2" charset="2"/>
              <a:buChar char="Ø"/>
            </a:pPr>
            <a:endParaRPr lang="en-IN" sz="2000" b="1" dirty="0" smtClean="0">
              <a:latin typeface="Times New Roman" pitchFamily="18" charset="0"/>
              <a:cs typeface="Times New Roman" pitchFamily="18" charset="0"/>
            </a:endParaRPr>
          </a:p>
          <a:p>
            <a:pPr>
              <a:buFont typeface="Wingdings" pitchFamily="2" charset="2"/>
              <a:buChar char="Ø"/>
            </a:pPr>
            <a:r>
              <a:rPr lang="en-IN" sz="2000" b="1" dirty="0" smtClean="0">
                <a:latin typeface="Times New Roman" pitchFamily="18" charset="0"/>
                <a:cs typeface="Times New Roman" pitchFamily="18" charset="0"/>
              </a:rPr>
              <a:t>Inline Comments:</a:t>
            </a:r>
            <a:r>
              <a:rPr lang="en-IN" sz="2000" dirty="0" smtClean="0">
                <a:latin typeface="Times New Roman" pitchFamily="18" charset="0"/>
                <a:cs typeface="Times New Roman" pitchFamily="18" charset="0"/>
              </a:rPr>
              <a:t> Inline comments promote readability.</a:t>
            </a:r>
          </a:p>
          <a:p>
            <a:pPr>
              <a:buFont typeface="Wingdings" pitchFamily="2" charset="2"/>
              <a:buChar char="Ø"/>
            </a:pPr>
            <a:endParaRPr lang="en-IN" sz="2000" dirty="0" smtClean="0">
              <a:latin typeface="Times New Roman" pitchFamily="18" charset="0"/>
              <a:cs typeface="Times New Roman" pitchFamily="18" charset="0"/>
            </a:endParaRPr>
          </a:p>
          <a:p>
            <a:pPr>
              <a:buFont typeface="Wingdings" pitchFamily="2" charset="2"/>
              <a:buChar char="Ø"/>
            </a:pPr>
            <a:r>
              <a:rPr lang="en-IN" sz="2000" b="1" dirty="0" smtClean="0">
                <a:latin typeface="Times New Roman" pitchFamily="18" charset="0"/>
                <a:cs typeface="Times New Roman" pitchFamily="18" charset="0"/>
              </a:rPr>
              <a:t>Error Messages:</a:t>
            </a:r>
            <a:r>
              <a:rPr lang="en-IN" sz="2000" dirty="0" smtClean="0">
                <a:latin typeface="Times New Roman" pitchFamily="18" charset="0"/>
                <a:cs typeface="Times New Roman" pitchFamily="18" charset="0"/>
              </a:rPr>
              <a:t> Error handling is an essential aspect of computer programming. This does not only include adding the necessary logic to test for and handle errors but also involves making error messages meaningful.</a:t>
            </a:r>
          </a:p>
          <a:p>
            <a:pPr>
              <a:buNone/>
            </a:pPr>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763000" cy="6629400"/>
          </a:xfrm>
        </p:spPr>
        <p:txBody>
          <a:bodyPr>
            <a:normAutofit lnSpcReduction="10000"/>
          </a:bodyPr>
          <a:lstStyle/>
          <a:p>
            <a:pPr>
              <a:buFont typeface="Wingdings" pitchFamily="2" charset="2"/>
              <a:buChar char="Ø"/>
            </a:pPr>
            <a:endParaRPr lang="en-IN" sz="2000" b="1" dirty="0" smtClean="0">
              <a:latin typeface="Times New Roman" pitchFamily="18" charset="0"/>
              <a:cs typeface="Times New Roman" pitchFamily="18" charset="0"/>
            </a:endParaRPr>
          </a:p>
          <a:p>
            <a:pPr>
              <a:buFont typeface="Wingdings" pitchFamily="2" charset="2"/>
              <a:buChar char="Ø"/>
            </a:pPr>
            <a:endParaRPr lang="en-IN" sz="2000" b="1" dirty="0" smtClean="0">
              <a:latin typeface="Times New Roman" pitchFamily="18" charset="0"/>
              <a:cs typeface="Times New Roman" pitchFamily="18" charset="0"/>
            </a:endParaRPr>
          </a:p>
          <a:p>
            <a:pPr>
              <a:buFont typeface="Wingdings" pitchFamily="2" charset="2"/>
              <a:buChar char="Ø"/>
            </a:pPr>
            <a:r>
              <a:rPr lang="en-IN" sz="2000" b="1" dirty="0" smtClean="0">
                <a:latin typeface="Times New Roman" pitchFamily="18" charset="0"/>
                <a:cs typeface="Times New Roman" pitchFamily="18" charset="0"/>
              </a:rPr>
              <a:t>Do not use an identifier for multiple purposes: </a:t>
            </a:r>
          </a:p>
          <a:p>
            <a:pPr>
              <a:buNone/>
            </a:pPr>
            <a:r>
              <a:rPr lang="en-IN" sz="2000" b="1"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Programmers often use the same identifier to denote several temporary entities. </a:t>
            </a:r>
          </a:p>
          <a:p>
            <a:pPr>
              <a:buNone/>
            </a:pPr>
            <a:r>
              <a:rPr lang="en-IN" sz="2000" dirty="0" smtClean="0">
                <a:latin typeface="Times New Roman" pitchFamily="18" charset="0"/>
                <a:cs typeface="Times New Roman" pitchFamily="18" charset="0"/>
              </a:rPr>
              <a:t>      </a:t>
            </a:r>
          </a:p>
          <a:p>
            <a:pPr>
              <a:buNone/>
            </a:pPr>
            <a:r>
              <a:rPr lang="en-IN" sz="2000" dirty="0" smtClean="0">
                <a:latin typeface="Times New Roman" pitchFamily="18" charset="0"/>
                <a:cs typeface="Times New Roman" pitchFamily="18" charset="0"/>
              </a:rPr>
              <a:t>      Each variable should be given a descriptive name indicating its purpose. </a:t>
            </a:r>
          </a:p>
          <a:p>
            <a:pPr>
              <a:buNone/>
            </a:pPr>
            <a:r>
              <a:rPr lang="en-IN" sz="2000" dirty="0" smtClean="0">
                <a:latin typeface="Times New Roman" pitchFamily="18" charset="0"/>
                <a:cs typeface="Times New Roman" pitchFamily="18" charset="0"/>
              </a:rPr>
              <a:t>      </a:t>
            </a:r>
          </a:p>
          <a:p>
            <a:pPr>
              <a:buNone/>
            </a:pPr>
            <a:r>
              <a:rPr lang="en-IN" sz="2000" dirty="0" smtClean="0">
                <a:latin typeface="Times New Roman" pitchFamily="18" charset="0"/>
                <a:cs typeface="Times New Roman" pitchFamily="18" charset="0"/>
              </a:rPr>
              <a:t>     This is not possible if an identifier is used for multiple purposes. </a:t>
            </a:r>
            <a:r>
              <a:rPr lang="en-IN" sz="2000" dirty="0" smtClean="0"/>
              <a:t/>
            </a:r>
            <a:br>
              <a:rPr lang="en-IN" sz="2000" dirty="0" smtClean="0"/>
            </a:br>
            <a:endParaRPr lang="en-IN" sz="2000" dirty="0" smtClean="0"/>
          </a:p>
          <a:p>
            <a:pPr>
              <a:buNone/>
            </a:pPr>
            <a:r>
              <a:rPr lang="en-IN" sz="2000" dirty="0" smtClean="0">
                <a:latin typeface="Times New Roman" pitchFamily="18" charset="0"/>
                <a:cs typeface="Times New Roman" pitchFamily="18" charset="0"/>
              </a:rPr>
              <a:t>     Use of a variable for multiple purposes can lead to confusion and make it difficult for somebody trying to read and understand the code.</a:t>
            </a:r>
          </a:p>
          <a:p>
            <a:pPr>
              <a:buNone/>
            </a:pPr>
            <a:r>
              <a:rPr lang="en-IN" sz="2000" dirty="0" smtClean="0">
                <a:latin typeface="Times New Roman" pitchFamily="18" charset="0"/>
                <a:cs typeface="Times New Roman" pitchFamily="18" charset="0"/>
              </a:rPr>
              <a:t>     </a:t>
            </a:r>
          </a:p>
          <a:p>
            <a:pPr>
              <a:buNone/>
            </a:pPr>
            <a:r>
              <a:rPr lang="en-IN" sz="2000" dirty="0" smtClean="0">
                <a:latin typeface="Times New Roman" pitchFamily="18" charset="0"/>
                <a:cs typeface="Times New Roman" pitchFamily="18" charset="0"/>
              </a:rPr>
              <a:t>     Use of variables for multiple purposes usually makes future enhancements more difficult. </a:t>
            </a:r>
            <a:r>
              <a:rPr lang="en-IN" sz="2000" dirty="0" smtClean="0"/>
              <a:t/>
            </a:r>
            <a:br>
              <a:rPr lang="en-IN" sz="2000" dirty="0" smtClean="0"/>
            </a:br>
            <a:endParaRPr lang="en-IN" sz="2000" dirty="0" smtClean="0">
              <a:latin typeface="Times New Roman" pitchFamily="18" charset="0"/>
              <a:cs typeface="Times New Roman" pitchFamily="18" charset="0"/>
            </a:endParaRPr>
          </a:p>
          <a:p>
            <a:pPr>
              <a:buNone/>
            </a:pPr>
            <a:r>
              <a:rPr lang="en-IN" sz="2000" dirty="0" smtClean="0">
                <a:latin typeface="Times New Roman" pitchFamily="18" charset="0"/>
                <a:cs typeface="Times New Roman" pitchFamily="18" charset="0"/>
              </a:rPr>
              <a:t> </a:t>
            </a:r>
          </a:p>
          <a:p>
            <a:pPr>
              <a:buNone/>
            </a:pPr>
            <a:r>
              <a:rPr lang="en-IN" dirty="0" smtClean="0"/>
              <a:t/>
            </a:r>
            <a:br>
              <a:rPr lang="en-IN" dirty="0" smtClean="0"/>
            </a:br>
            <a:r>
              <a:rPr lang="en-IN" dirty="0" smtClean="0"/>
              <a:t/>
            </a:r>
            <a:br>
              <a:rPr lang="en-IN" dirty="0" smtClean="0"/>
            </a:b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
            <a:ext cx="8686800" cy="6553200"/>
          </a:xfrm>
        </p:spPr>
        <p:txBody>
          <a:bodyPr>
            <a:normAutofit/>
          </a:bodyPr>
          <a:lstStyle/>
          <a:p>
            <a:pPr>
              <a:buNone/>
            </a:pPr>
            <a:endParaRPr lang="en-IN" sz="2400" b="1" u="sng" dirty="0" smtClean="0">
              <a:latin typeface="Times New Roman" pitchFamily="18" charset="0"/>
              <a:cs typeface="Times New Roman" pitchFamily="18" charset="0"/>
            </a:endParaRPr>
          </a:p>
          <a:p>
            <a:pPr>
              <a:buNone/>
            </a:pPr>
            <a:r>
              <a:rPr lang="en-IN" sz="2400" b="1" u="sng" dirty="0" smtClean="0">
                <a:latin typeface="Times New Roman" pitchFamily="18" charset="0"/>
                <a:cs typeface="Times New Roman" pitchFamily="18" charset="0"/>
              </a:rPr>
              <a:t>Code Review</a:t>
            </a:r>
            <a:r>
              <a:rPr lang="en-IN" sz="2400" b="1" dirty="0" smtClean="0">
                <a:latin typeface="Times New Roman" pitchFamily="18" charset="0"/>
                <a:cs typeface="Times New Roman" pitchFamily="18" charset="0"/>
              </a:rPr>
              <a:t/>
            </a:r>
            <a:br>
              <a:rPr lang="en-IN" sz="2400" b="1" dirty="0" smtClean="0">
                <a:latin typeface="Times New Roman" pitchFamily="18" charset="0"/>
                <a:cs typeface="Times New Roman" pitchFamily="18" charset="0"/>
              </a:rPr>
            </a:br>
            <a:endParaRPr lang="en-IN" sz="2400" b="1" dirty="0" smtClean="0">
              <a:latin typeface="Times New Roman" pitchFamily="18" charset="0"/>
              <a:cs typeface="Times New Roman" pitchFamily="18" charset="0"/>
            </a:endParaRPr>
          </a:p>
          <a:p>
            <a:pPr>
              <a:buFont typeface="Wingdings" pitchFamily="2" charset="2"/>
              <a:buChar char="Ø"/>
            </a:pPr>
            <a:r>
              <a:rPr lang="en-IN" sz="2000" dirty="0" smtClean="0">
                <a:latin typeface="Times New Roman" pitchFamily="18" charset="0"/>
                <a:cs typeface="Times New Roman" pitchFamily="18" charset="0"/>
              </a:rPr>
              <a:t>Code  review for a model is carried out </a:t>
            </a:r>
            <a:r>
              <a:rPr lang="en-IN" sz="2000" u="sng" dirty="0" smtClean="0">
                <a:solidFill>
                  <a:srgbClr val="FF0000"/>
                </a:solidFill>
                <a:latin typeface="Times New Roman" pitchFamily="18" charset="0"/>
                <a:cs typeface="Times New Roman" pitchFamily="18" charset="0"/>
              </a:rPr>
              <a:t>after</a:t>
            </a:r>
            <a:r>
              <a:rPr lang="en-IN" sz="2000" dirty="0" smtClean="0">
                <a:latin typeface="Times New Roman" pitchFamily="18" charset="0"/>
                <a:cs typeface="Times New Roman" pitchFamily="18" charset="0"/>
              </a:rPr>
              <a:t> the module is </a:t>
            </a:r>
            <a:r>
              <a:rPr lang="en-IN" sz="2000" u="sng" dirty="0" smtClean="0">
                <a:solidFill>
                  <a:srgbClr val="FF0000"/>
                </a:solidFill>
                <a:latin typeface="Times New Roman" pitchFamily="18" charset="0"/>
                <a:cs typeface="Times New Roman" pitchFamily="18" charset="0"/>
              </a:rPr>
              <a:t>successfully compiled </a:t>
            </a:r>
            <a:r>
              <a:rPr lang="en-IN" sz="2000" dirty="0" smtClean="0">
                <a:latin typeface="Times New Roman" pitchFamily="18" charset="0"/>
                <a:cs typeface="Times New Roman" pitchFamily="18" charset="0"/>
              </a:rPr>
              <a:t>and the all the </a:t>
            </a:r>
            <a:r>
              <a:rPr lang="en-IN" sz="2000" u="sng" dirty="0" smtClean="0">
                <a:solidFill>
                  <a:srgbClr val="FF0000"/>
                </a:solidFill>
                <a:latin typeface="Times New Roman" pitchFamily="18" charset="0"/>
                <a:cs typeface="Times New Roman" pitchFamily="18" charset="0"/>
              </a:rPr>
              <a:t>syntax errors </a:t>
            </a:r>
            <a:r>
              <a:rPr lang="en-IN" sz="2000" dirty="0" smtClean="0">
                <a:latin typeface="Times New Roman" pitchFamily="18" charset="0"/>
                <a:cs typeface="Times New Roman" pitchFamily="18" charset="0"/>
              </a:rPr>
              <a:t>have been </a:t>
            </a:r>
            <a:r>
              <a:rPr lang="en-IN" sz="2000" u="sng" dirty="0" smtClean="0">
                <a:solidFill>
                  <a:srgbClr val="FF0000"/>
                </a:solidFill>
                <a:latin typeface="Times New Roman" pitchFamily="18" charset="0"/>
                <a:cs typeface="Times New Roman" pitchFamily="18" charset="0"/>
              </a:rPr>
              <a:t>eliminated</a:t>
            </a:r>
            <a:r>
              <a:rPr lang="en-IN" sz="2000" dirty="0" smtClean="0">
                <a:latin typeface="Times New Roman" pitchFamily="18" charset="0"/>
                <a:cs typeface="Times New Roman" pitchFamily="18" charset="0"/>
              </a:rPr>
              <a:t>. </a:t>
            </a:r>
          </a:p>
          <a:p>
            <a:pPr>
              <a:buFont typeface="Wingdings" pitchFamily="2" charset="2"/>
              <a:buChar char="Ø"/>
            </a:pPr>
            <a:r>
              <a:rPr lang="en-IN" sz="2000" dirty="0" smtClean="0">
                <a:latin typeface="Times New Roman" pitchFamily="18" charset="0"/>
                <a:cs typeface="Times New Roman" pitchFamily="18" charset="0"/>
              </a:rPr>
              <a:t>Code reviews are extremely </a:t>
            </a:r>
            <a:r>
              <a:rPr lang="en-IN" sz="2000" u="sng" dirty="0" smtClean="0">
                <a:solidFill>
                  <a:srgbClr val="FF0000"/>
                </a:solidFill>
                <a:latin typeface="Times New Roman" pitchFamily="18" charset="0"/>
                <a:cs typeface="Times New Roman" pitchFamily="18" charset="0"/>
              </a:rPr>
              <a:t>cost-effective strategies </a:t>
            </a:r>
            <a:r>
              <a:rPr lang="en-IN" sz="2000" dirty="0" smtClean="0">
                <a:latin typeface="Times New Roman" pitchFamily="18" charset="0"/>
                <a:cs typeface="Times New Roman" pitchFamily="18" charset="0"/>
              </a:rPr>
              <a:t>for </a:t>
            </a:r>
            <a:r>
              <a:rPr lang="en-IN" sz="2000" u="sng" dirty="0" smtClean="0">
                <a:solidFill>
                  <a:srgbClr val="FF0000"/>
                </a:solidFill>
                <a:latin typeface="Times New Roman" pitchFamily="18" charset="0"/>
                <a:cs typeface="Times New Roman" pitchFamily="18" charset="0"/>
              </a:rPr>
              <a:t>reduction</a:t>
            </a:r>
            <a:r>
              <a:rPr lang="en-IN" sz="2000" dirty="0" smtClean="0">
                <a:latin typeface="Times New Roman" pitchFamily="18" charset="0"/>
                <a:cs typeface="Times New Roman" pitchFamily="18" charset="0"/>
              </a:rPr>
              <a:t> in </a:t>
            </a:r>
            <a:r>
              <a:rPr lang="en-IN" sz="2000" u="sng" dirty="0" smtClean="0">
                <a:solidFill>
                  <a:srgbClr val="FF0000"/>
                </a:solidFill>
                <a:latin typeface="Times New Roman" pitchFamily="18" charset="0"/>
                <a:cs typeface="Times New Roman" pitchFamily="18" charset="0"/>
              </a:rPr>
              <a:t>coding errors </a:t>
            </a:r>
            <a:r>
              <a:rPr lang="en-IN" sz="2000" dirty="0" smtClean="0">
                <a:latin typeface="Times New Roman" pitchFamily="18" charset="0"/>
                <a:cs typeface="Times New Roman" pitchFamily="18" charset="0"/>
              </a:rPr>
              <a:t>and to produce high quality code. </a:t>
            </a:r>
          </a:p>
          <a:p>
            <a:pPr>
              <a:buFont typeface="Wingdings" pitchFamily="2" charset="2"/>
              <a:buChar char="Ø"/>
            </a:pPr>
            <a:r>
              <a:rPr lang="en-IN" sz="2000" dirty="0" smtClean="0">
                <a:latin typeface="Times New Roman" pitchFamily="18" charset="0"/>
                <a:cs typeface="Times New Roman" pitchFamily="18" charset="0"/>
              </a:rPr>
              <a:t>Normally, two types of reviews are carried out on the code of a module. </a:t>
            </a:r>
          </a:p>
          <a:p>
            <a:pPr>
              <a:buFont typeface="Wingdings" pitchFamily="2" charset="2"/>
              <a:buChar char="Ø"/>
            </a:pPr>
            <a:r>
              <a:rPr lang="en-IN" sz="2000" dirty="0" smtClean="0">
                <a:latin typeface="Times New Roman" pitchFamily="18" charset="0"/>
                <a:cs typeface="Times New Roman" pitchFamily="18" charset="0"/>
              </a:rPr>
              <a:t>These two types code review techniques are </a:t>
            </a:r>
            <a:r>
              <a:rPr lang="en-IN" sz="2000" u="sng" dirty="0" smtClean="0">
                <a:solidFill>
                  <a:srgbClr val="FF0000"/>
                </a:solidFill>
                <a:latin typeface="Times New Roman" pitchFamily="18" charset="0"/>
                <a:cs typeface="Times New Roman" pitchFamily="18" charset="0"/>
              </a:rPr>
              <a:t>code inspection</a:t>
            </a:r>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and </a:t>
            </a:r>
            <a:r>
              <a:rPr lang="en-IN" sz="2000" u="sng" dirty="0" smtClean="0">
                <a:solidFill>
                  <a:srgbClr val="FF0000"/>
                </a:solidFill>
                <a:latin typeface="Times New Roman" pitchFamily="18" charset="0"/>
                <a:cs typeface="Times New Roman" pitchFamily="18" charset="0"/>
              </a:rPr>
              <a:t>code walk through</a:t>
            </a:r>
            <a:r>
              <a:rPr lang="en-IN" sz="2000" dirty="0" smtClean="0">
                <a:latin typeface="Times New Roman" pitchFamily="18" charset="0"/>
                <a:cs typeface="Times New Roman" pitchFamily="18" charset="0"/>
              </a:rPr>
              <a:t>.</a:t>
            </a:r>
            <a:endParaRPr lang="en-IN"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a:buNone/>
            </a:pPr>
            <a:r>
              <a:rPr lang="en-IN" sz="3100" b="1" u="sng" dirty="0" smtClean="0">
                <a:latin typeface="Times New Roman" pitchFamily="18" charset="0"/>
                <a:cs typeface="Times New Roman" pitchFamily="18" charset="0"/>
              </a:rPr>
              <a:t>Code Walk Through</a:t>
            </a:r>
          </a:p>
          <a:p>
            <a:pPr>
              <a:buNone/>
            </a:pPr>
            <a:endParaRPr lang="en-IN" sz="3100" b="1" u="sng" dirty="0" smtClean="0">
              <a:latin typeface="Times New Roman" pitchFamily="18" charset="0"/>
              <a:cs typeface="Times New Roman" pitchFamily="18" charset="0"/>
            </a:endParaRPr>
          </a:p>
          <a:p>
            <a:pPr>
              <a:buFont typeface="Wingdings" pitchFamily="2" charset="2"/>
              <a:buChar char="Ø"/>
            </a:pPr>
            <a:r>
              <a:rPr lang="en-IN" sz="2600" dirty="0" smtClean="0">
                <a:latin typeface="Times New Roman" pitchFamily="18" charset="0"/>
                <a:cs typeface="Times New Roman" pitchFamily="18" charset="0"/>
              </a:rPr>
              <a:t>Code walk through is an </a:t>
            </a:r>
            <a:r>
              <a:rPr lang="en-IN" sz="2600" u="sng" dirty="0" smtClean="0">
                <a:solidFill>
                  <a:srgbClr val="FF0000"/>
                </a:solidFill>
                <a:latin typeface="Times New Roman" pitchFamily="18" charset="0"/>
                <a:cs typeface="Times New Roman" pitchFamily="18" charset="0"/>
              </a:rPr>
              <a:t>informal code analysis technique</a:t>
            </a:r>
            <a:r>
              <a:rPr lang="en-IN" sz="2600" dirty="0" smtClean="0">
                <a:latin typeface="Times New Roman" pitchFamily="18" charset="0"/>
                <a:cs typeface="Times New Roman" pitchFamily="18" charset="0"/>
              </a:rPr>
              <a:t>. </a:t>
            </a:r>
          </a:p>
          <a:p>
            <a:pPr>
              <a:buFont typeface="Wingdings" pitchFamily="2" charset="2"/>
              <a:buChar char="Ø"/>
            </a:pPr>
            <a:r>
              <a:rPr lang="en-IN" sz="2600" dirty="0" smtClean="0">
                <a:latin typeface="Times New Roman" pitchFamily="18" charset="0"/>
                <a:cs typeface="Times New Roman" pitchFamily="18" charset="0"/>
              </a:rPr>
              <a:t>In this technique, after a module has been coded, successfully compiled and all </a:t>
            </a:r>
          </a:p>
          <a:p>
            <a:pPr>
              <a:buNone/>
            </a:pPr>
            <a:r>
              <a:rPr lang="en-IN" sz="2600" dirty="0" smtClean="0">
                <a:latin typeface="Times New Roman" pitchFamily="18" charset="0"/>
                <a:cs typeface="Times New Roman" pitchFamily="18" charset="0"/>
              </a:rPr>
              <a:t>      syntax errors eliminated. </a:t>
            </a:r>
          </a:p>
          <a:p>
            <a:pPr>
              <a:buFont typeface="Wingdings" pitchFamily="2" charset="2"/>
              <a:buChar char="Ø"/>
            </a:pPr>
            <a:r>
              <a:rPr lang="en-IN" sz="2600" dirty="0" smtClean="0">
                <a:latin typeface="Times New Roman" pitchFamily="18" charset="0"/>
                <a:cs typeface="Times New Roman" pitchFamily="18" charset="0"/>
              </a:rPr>
              <a:t>The main objectives of the walk through are to </a:t>
            </a:r>
            <a:r>
              <a:rPr lang="en-IN" sz="2600" u="sng" dirty="0" smtClean="0">
                <a:solidFill>
                  <a:srgbClr val="FF0000"/>
                </a:solidFill>
                <a:latin typeface="Times New Roman" pitchFamily="18" charset="0"/>
                <a:cs typeface="Times New Roman" pitchFamily="18" charset="0"/>
              </a:rPr>
              <a:t>discover the algorithmic and logical errors </a:t>
            </a:r>
            <a:r>
              <a:rPr lang="en-IN" sz="2600" dirty="0" smtClean="0">
                <a:latin typeface="Times New Roman" pitchFamily="18" charset="0"/>
                <a:cs typeface="Times New Roman" pitchFamily="18" charset="0"/>
              </a:rPr>
              <a:t>in the code.</a:t>
            </a:r>
          </a:p>
          <a:p>
            <a:pPr>
              <a:buFont typeface="Wingdings" pitchFamily="2" charset="2"/>
              <a:buChar char="Ø"/>
            </a:pPr>
            <a:r>
              <a:rPr lang="en-IN" sz="2600" dirty="0" smtClean="0">
                <a:latin typeface="Times New Roman" pitchFamily="18" charset="0"/>
                <a:cs typeface="Times New Roman" pitchFamily="18" charset="0"/>
              </a:rPr>
              <a:t>Even though a code walk through is an informal analysis technique, several</a:t>
            </a:r>
          </a:p>
          <a:p>
            <a:pPr>
              <a:buNone/>
            </a:pPr>
            <a:r>
              <a:rPr lang="en-IN" sz="2600" dirty="0" smtClean="0">
                <a:latin typeface="Times New Roman" pitchFamily="18" charset="0"/>
                <a:cs typeface="Times New Roman" pitchFamily="18" charset="0"/>
              </a:rPr>
              <a:t>     guidelines have evolved over the years for making this naïve but useful analysis </a:t>
            </a:r>
          </a:p>
          <a:p>
            <a:pPr>
              <a:buNone/>
            </a:pPr>
            <a:r>
              <a:rPr lang="en-IN" sz="2600" dirty="0" smtClean="0">
                <a:latin typeface="Times New Roman" pitchFamily="18" charset="0"/>
                <a:cs typeface="Times New Roman" pitchFamily="18" charset="0"/>
              </a:rPr>
              <a:t>     technique more effective.</a:t>
            </a:r>
          </a:p>
          <a:p>
            <a:pPr>
              <a:buFont typeface="Wingdings" pitchFamily="2" charset="2"/>
              <a:buChar char="Ø"/>
            </a:pPr>
            <a:r>
              <a:rPr lang="en-IN" sz="2600" dirty="0" smtClean="0">
                <a:solidFill>
                  <a:srgbClr val="FF0000"/>
                </a:solidFill>
                <a:latin typeface="Times New Roman" pitchFamily="18" charset="0"/>
                <a:cs typeface="Times New Roman" pitchFamily="18" charset="0"/>
              </a:rPr>
              <a:t>Some of these guidelines are the following</a:t>
            </a:r>
            <a:r>
              <a:rPr lang="en-IN" sz="2600" dirty="0" smtClean="0">
                <a:latin typeface="Times New Roman" pitchFamily="18" charset="0"/>
                <a:cs typeface="Times New Roman" pitchFamily="18" charset="0"/>
              </a:rPr>
              <a:t>:</a:t>
            </a:r>
            <a:br>
              <a:rPr lang="en-IN" sz="2600" dirty="0" smtClean="0">
                <a:latin typeface="Times New Roman" pitchFamily="18" charset="0"/>
                <a:cs typeface="Times New Roman" pitchFamily="18" charset="0"/>
              </a:rPr>
            </a:br>
            <a:r>
              <a:rPr lang="en-IN" sz="2600" dirty="0" smtClean="0">
                <a:latin typeface="Times New Roman" pitchFamily="18" charset="0"/>
                <a:cs typeface="Times New Roman" pitchFamily="18" charset="0"/>
              </a:rPr>
              <a:t> </a:t>
            </a:r>
          </a:p>
          <a:p>
            <a:pPr indent="11113"/>
            <a:r>
              <a:rPr lang="en-IN" sz="2600" dirty="0" smtClean="0">
                <a:latin typeface="Times New Roman" pitchFamily="18" charset="0"/>
                <a:cs typeface="Times New Roman" pitchFamily="18" charset="0"/>
              </a:rPr>
              <a:t>      The team performing code walk through should not be either too big or too small. </a:t>
            </a:r>
          </a:p>
          <a:p>
            <a:pPr indent="11113"/>
            <a:r>
              <a:rPr lang="en-IN" sz="2600" dirty="0" smtClean="0">
                <a:latin typeface="Times New Roman" pitchFamily="18" charset="0"/>
                <a:cs typeface="Times New Roman" pitchFamily="18" charset="0"/>
              </a:rPr>
              <a:t>      Ideally, it should consist of between three to seven members.</a:t>
            </a:r>
            <a:br>
              <a:rPr lang="en-IN" sz="2600" dirty="0" smtClean="0">
                <a:latin typeface="Times New Roman" pitchFamily="18" charset="0"/>
                <a:cs typeface="Times New Roman" pitchFamily="18" charset="0"/>
              </a:rPr>
            </a:br>
            <a:endParaRPr lang="en-IN" sz="2600" dirty="0" smtClean="0">
              <a:latin typeface="Times New Roman" pitchFamily="18" charset="0"/>
              <a:cs typeface="Times New Roman" pitchFamily="18" charset="0"/>
            </a:endParaRPr>
          </a:p>
          <a:p>
            <a:pPr indent="11113"/>
            <a:r>
              <a:rPr lang="en-IN" sz="2600" dirty="0" smtClean="0">
                <a:latin typeface="Times New Roman" pitchFamily="18" charset="0"/>
                <a:cs typeface="Times New Roman" pitchFamily="18" charset="0"/>
              </a:rPr>
              <a:t>      Discussion should focus on discovery of errors and not on how to fix the discovered</a:t>
            </a:r>
            <a:br>
              <a:rPr lang="en-IN" sz="2600" dirty="0" smtClean="0">
                <a:latin typeface="Times New Roman" pitchFamily="18" charset="0"/>
                <a:cs typeface="Times New Roman" pitchFamily="18" charset="0"/>
              </a:rPr>
            </a:br>
            <a:r>
              <a:rPr lang="en-IN" sz="2600" dirty="0" smtClean="0">
                <a:latin typeface="Times New Roman" pitchFamily="18" charset="0"/>
                <a:cs typeface="Times New Roman" pitchFamily="18" charset="0"/>
              </a:rPr>
              <a:t>        errors.</a:t>
            </a:r>
            <a:r>
              <a:rPr lang="en-IN" sz="2600" i="1" dirty="0" smtClean="0">
                <a:latin typeface="Times New Roman" pitchFamily="18" charset="0"/>
                <a:cs typeface="Times New Roman" pitchFamily="18" charset="0"/>
              </a:rPr>
              <a:t/>
            </a:r>
            <a:br>
              <a:rPr lang="en-IN" sz="2600" i="1" dirty="0" smtClean="0">
                <a:latin typeface="Times New Roman" pitchFamily="18" charset="0"/>
                <a:cs typeface="Times New Roman" pitchFamily="18" charset="0"/>
              </a:rPr>
            </a:br>
            <a:endParaRPr lang="en-IN" sz="2600" i="1" dirty="0" smtClean="0">
              <a:latin typeface="Times New Roman" pitchFamily="18" charset="0"/>
              <a:cs typeface="Times New Roman" pitchFamily="18" charset="0"/>
            </a:endParaRPr>
          </a:p>
          <a:p>
            <a:pPr indent="11113"/>
            <a:r>
              <a:rPr lang="en-IN" sz="2600" dirty="0" smtClean="0">
                <a:latin typeface="Times New Roman" pitchFamily="18" charset="0"/>
                <a:cs typeface="Times New Roman" pitchFamily="18" charset="0"/>
              </a:rPr>
              <a:t>      In order to foster cooperation and to avoid the feeling among engineers that they are  </a:t>
            </a:r>
          </a:p>
          <a:p>
            <a:pPr indent="11113">
              <a:buNone/>
            </a:pPr>
            <a:r>
              <a:rPr lang="en-IN" sz="2600" dirty="0" smtClean="0">
                <a:latin typeface="Times New Roman" pitchFamily="18" charset="0"/>
                <a:cs typeface="Times New Roman" pitchFamily="18" charset="0"/>
              </a:rPr>
              <a:t>       being evaluated in the code walk through meeting, managers should not attend the  </a:t>
            </a:r>
          </a:p>
          <a:p>
            <a:pPr indent="11113">
              <a:buNone/>
            </a:pPr>
            <a:r>
              <a:rPr lang="en-IN" sz="2600" dirty="0" smtClean="0">
                <a:latin typeface="Times New Roman" pitchFamily="18" charset="0"/>
                <a:cs typeface="Times New Roman" pitchFamily="18" charset="0"/>
              </a:rPr>
              <a:t>       walk through meetings.</a:t>
            </a:r>
            <a:r>
              <a:rPr lang="en-IN" sz="2600" dirty="0" smtClean="0"/>
              <a:t> </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
            <a:ext cx="8763000" cy="6553200"/>
          </a:xfrm>
        </p:spPr>
        <p:txBody>
          <a:bodyPr>
            <a:normAutofit fontScale="85000" lnSpcReduction="10000"/>
          </a:bodyPr>
          <a:lstStyle/>
          <a:p>
            <a:pPr>
              <a:buNone/>
            </a:pPr>
            <a:r>
              <a:rPr lang="en-IN" sz="2800" b="1" u="sng" dirty="0" smtClean="0">
                <a:latin typeface="Times New Roman" pitchFamily="18" charset="0"/>
                <a:cs typeface="Times New Roman" pitchFamily="18" charset="0"/>
              </a:rPr>
              <a:t>Code Inspection</a:t>
            </a:r>
            <a:r>
              <a:rPr lang="en-IN" sz="2800" u="sng"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a:t>
            </a:r>
          </a:p>
          <a:p>
            <a:pPr>
              <a:buNone/>
            </a:pPr>
            <a:r>
              <a:rPr lang="en-IN" sz="2400" dirty="0" smtClean="0">
                <a:latin typeface="Times New Roman" pitchFamily="18" charset="0"/>
                <a:cs typeface="Times New Roman" pitchFamily="18" charset="0"/>
              </a:rPr>
              <a:t>The aim of code inspection is to discover some common types of errors caused due </a:t>
            </a:r>
          </a:p>
          <a:p>
            <a:pPr>
              <a:buNone/>
            </a:pPr>
            <a:r>
              <a:rPr lang="en-IN" sz="2400" dirty="0" smtClean="0">
                <a:latin typeface="Times New Roman" pitchFamily="18" charset="0"/>
                <a:cs typeface="Times New Roman" pitchFamily="18" charset="0"/>
              </a:rPr>
              <a:t>t</a:t>
            </a:r>
            <a:r>
              <a:rPr lang="en-IN" sz="2400" dirty="0" smtClean="0">
                <a:latin typeface="Times New Roman" pitchFamily="18" charset="0"/>
                <a:cs typeface="Times New Roman" pitchFamily="18" charset="0"/>
              </a:rPr>
              <a:t>o </a:t>
            </a:r>
            <a:r>
              <a:rPr lang="en-IN" sz="2400" dirty="0" smtClean="0">
                <a:latin typeface="Times New Roman" pitchFamily="18" charset="0"/>
                <a:cs typeface="Times New Roman" pitchFamily="18" charset="0"/>
              </a:rPr>
              <a:t>oversight and improper programming. </a:t>
            </a:r>
          </a:p>
          <a:p>
            <a:pPr>
              <a:buNone/>
            </a:pP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Following is a list of some classical programming errors which can be checked </a:t>
            </a:r>
          </a:p>
          <a:p>
            <a:pPr>
              <a:buNone/>
            </a:pPr>
            <a:r>
              <a:rPr lang="en-IN" sz="2400" dirty="0" smtClean="0">
                <a:latin typeface="Times New Roman" pitchFamily="18" charset="0"/>
                <a:cs typeface="Times New Roman" pitchFamily="18" charset="0"/>
              </a:rPr>
              <a:t>during code inspection:</a:t>
            </a:r>
            <a:br>
              <a:rPr lang="en-IN" sz="2400" dirty="0" smtClean="0">
                <a:latin typeface="Times New Roman" pitchFamily="18" charset="0"/>
                <a:cs typeface="Times New Roman" pitchFamily="18" charset="0"/>
              </a:rPr>
            </a:br>
            <a:endParaRPr lang="en-IN" sz="2400" dirty="0" smtClean="0">
              <a:latin typeface="Times New Roman" pitchFamily="18" charset="0"/>
              <a:cs typeface="Times New Roman" pitchFamily="18" charset="0"/>
            </a:endParaRPr>
          </a:p>
          <a:p>
            <a:pPr>
              <a:buFont typeface="Wingdings" pitchFamily="2" charset="2"/>
              <a:buChar char="Ø"/>
            </a:pPr>
            <a:r>
              <a:rPr lang="en-IN" sz="2400" dirty="0" smtClean="0">
                <a:latin typeface="Times New Roman" pitchFamily="18" charset="0"/>
                <a:cs typeface="Times New Roman" pitchFamily="18" charset="0"/>
              </a:rPr>
              <a:t>Use of uninitialized variables.</a:t>
            </a:r>
          </a:p>
          <a:p>
            <a:pPr>
              <a:buFont typeface="Wingdings" pitchFamily="2" charset="2"/>
              <a:buChar char="Ø"/>
            </a:pPr>
            <a:r>
              <a:rPr lang="en-IN" sz="2400" dirty="0" smtClean="0">
                <a:latin typeface="Times New Roman" pitchFamily="18" charset="0"/>
                <a:cs typeface="Times New Roman" pitchFamily="18" charset="0"/>
              </a:rPr>
              <a:t>Jumps into loops.</a:t>
            </a:r>
          </a:p>
          <a:p>
            <a:pPr>
              <a:buFont typeface="Wingdings" pitchFamily="2" charset="2"/>
              <a:buChar char="Ø"/>
            </a:pPr>
            <a:r>
              <a:rPr lang="en-IN" sz="2400" dirty="0" smtClean="0">
                <a:latin typeface="Times New Roman" pitchFamily="18" charset="0"/>
                <a:cs typeface="Times New Roman" pitchFamily="18" charset="0"/>
              </a:rPr>
              <a:t> Non-terminating loops.</a:t>
            </a:r>
          </a:p>
          <a:p>
            <a:pPr>
              <a:buFont typeface="Wingdings" pitchFamily="2" charset="2"/>
              <a:buChar char="Ø"/>
            </a:pPr>
            <a:r>
              <a:rPr lang="en-IN" sz="2400" dirty="0" smtClean="0">
                <a:latin typeface="Times New Roman" pitchFamily="18" charset="0"/>
                <a:cs typeface="Times New Roman" pitchFamily="18" charset="0"/>
              </a:rPr>
              <a:t> Incompatible assignments.</a:t>
            </a:r>
          </a:p>
          <a:p>
            <a:pPr>
              <a:buFont typeface="Wingdings" pitchFamily="2" charset="2"/>
              <a:buChar char="Ø"/>
            </a:pPr>
            <a:r>
              <a:rPr lang="en-IN" sz="2400" dirty="0" smtClean="0">
                <a:latin typeface="Times New Roman" pitchFamily="18" charset="0"/>
                <a:cs typeface="Times New Roman" pitchFamily="18" charset="0"/>
              </a:rPr>
              <a:t> Array indices out of bounds.</a:t>
            </a:r>
          </a:p>
          <a:p>
            <a:pPr>
              <a:buFont typeface="Wingdings" pitchFamily="2" charset="2"/>
              <a:buChar char="Ø"/>
            </a:pPr>
            <a:r>
              <a:rPr lang="en-IN" sz="2400" dirty="0" smtClean="0">
                <a:latin typeface="Times New Roman" pitchFamily="18" charset="0"/>
                <a:cs typeface="Times New Roman" pitchFamily="18" charset="0"/>
              </a:rPr>
              <a:t> Improper storage allocation and deallocation.</a:t>
            </a:r>
          </a:p>
          <a:p>
            <a:pPr>
              <a:buFont typeface="Wingdings" pitchFamily="2" charset="2"/>
              <a:buChar char="Ø"/>
            </a:pPr>
            <a:r>
              <a:rPr lang="en-IN" sz="2400" dirty="0" smtClean="0">
                <a:latin typeface="Times New Roman" pitchFamily="18" charset="0"/>
                <a:cs typeface="Times New Roman" pitchFamily="18" charset="0"/>
              </a:rPr>
              <a:t> Mismatches between actual and formal parameter in procedure calls.</a:t>
            </a:r>
          </a:p>
          <a:p>
            <a:pPr>
              <a:buFont typeface="Wingdings" pitchFamily="2" charset="2"/>
              <a:buChar char="Ø"/>
            </a:pPr>
            <a:r>
              <a:rPr lang="en-IN" sz="2400" dirty="0" smtClean="0">
                <a:latin typeface="Times New Roman" pitchFamily="18" charset="0"/>
                <a:cs typeface="Times New Roman" pitchFamily="18" charset="0"/>
              </a:rPr>
              <a:t> Use of incorrect logical operators or incorrect precedence among operators.</a:t>
            </a:r>
          </a:p>
          <a:p>
            <a:pPr>
              <a:buFont typeface="Wingdings" pitchFamily="2" charset="2"/>
              <a:buChar char="Ø"/>
            </a:pPr>
            <a:r>
              <a:rPr lang="en-IN" sz="2400" dirty="0" smtClean="0">
                <a:latin typeface="Times New Roman" pitchFamily="18" charset="0"/>
                <a:cs typeface="Times New Roman" pitchFamily="18" charset="0"/>
              </a:rPr>
              <a:t> Improper modification of loop variables.</a:t>
            </a:r>
          </a:p>
          <a:p>
            <a:pPr>
              <a:buFont typeface="Wingdings" pitchFamily="2" charset="2"/>
              <a:buChar char="Ø"/>
            </a:pPr>
            <a:r>
              <a:rPr lang="en-IN" sz="2400" dirty="0" smtClean="0">
                <a:latin typeface="Times New Roman" pitchFamily="18" charset="0"/>
                <a:cs typeface="Times New Roman" pitchFamily="18" charset="0"/>
              </a:rPr>
              <a:t> Comparison of equally of floating point variables, etc. </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fontScale="92500"/>
          </a:bodyPr>
          <a:lstStyle/>
          <a:p>
            <a:pPr>
              <a:buFont typeface="Wingdings" pitchFamily="2" charset="2"/>
              <a:buChar char="Ø"/>
            </a:pPr>
            <a:r>
              <a:rPr lang="en-IN" sz="2000" dirty="0" smtClean="0">
                <a:latin typeface="Times New Roman" pitchFamily="18" charset="0"/>
                <a:cs typeface="Times New Roman" pitchFamily="18" charset="0"/>
              </a:rPr>
              <a:t>The coding is the process of transforming the design of a system into a computer </a:t>
            </a:r>
          </a:p>
          <a:p>
            <a:pPr>
              <a:buNone/>
            </a:pPr>
            <a:r>
              <a:rPr lang="en-IN" sz="2000" dirty="0" smtClean="0">
                <a:latin typeface="Times New Roman" pitchFamily="18" charset="0"/>
                <a:cs typeface="Times New Roman" pitchFamily="18" charset="0"/>
              </a:rPr>
              <a:t>      language format. </a:t>
            </a:r>
          </a:p>
          <a:p>
            <a:pPr>
              <a:buFont typeface="Wingdings" pitchFamily="2" charset="2"/>
              <a:buChar char="Ø"/>
            </a:pPr>
            <a:endParaRPr lang="en-IN" sz="2000" dirty="0" smtClean="0">
              <a:latin typeface="Times New Roman" pitchFamily="18" charset="0"/>
              <a:cs typeface="Times New Roman" pitchFamily="18" charset="0"/>
            </a:endParaRPr>
          </a:p>
          <a:p>
            <a:pPr>
              <a:buFont typeface="Wingdings" pitchFamily="2" charset="2"/>
              <a:buChar char="Ø"/>
            </a:pPr>
            <a:r>
              <a:rPr lang="en-IN" sz="2000" dirty="0" smtClean="0">
                <a:latin typeface="Times New Roman" pitchFamily="18" charset="0"/>
                <a:cs typeface="Times New Roman" pitchFamily="18" charset="0"/>
              </a:rPr>
              <a:t>This coding phase of software development is concerned with software translating</a:t>
            </a:r>
          </a:p>
          <a:p>
            <a:pPr>
              <a:buNone/>
            </a:pPr>
            <a:r>
              <a:rPr lang="en-IN" sz="2000" dirty="0" smtClean="0">
                <a:latin typeface="Times New Roman" pitchFamily="18" charset="0"/>
                <a:cs typeface="Times New Roman" pitchFamily="18" charset="0"/>
              </a:rPr>
              <a:t>      design specification into the source code. </a:t>
            </a:r>
          </a:p>
          <a:p>
            <a:pPr>
              <a:buFont typeface="Wingdings" pitchFamily="2" charset="2"/>
              <a:buChar char="Ø"/>
            </a:pPr>
            <a:endParaRPr lang="en-IN" sz="2000" dirty="0" smtClean="0">
              <a:latin typeface="Times New Roman" pitchFamily="18" charset="0"/>
              <a:cs typeface="Times New Roman" pitchFamily="18" charset="0"/>
            </a:endParaRPr>
          </a:p>
          <a:p>
            <a:pPr>
              <a:buFont typeface="Wingdings" pitchFamily="2" charset="2"/>
              <a:buChar char="Ø"/>
            </a:pPr>
            <a:r>
              <a:rPr lang="en-IN" sz="2000" dirty="0" smtClean="0">
                <a:latin typeface="Times New Roman" pitchFamily="18" charset="0"/>
                <a:cs typeface="Times New Roman" pitchFamily="18" charset="0"/>
              </a:rPr>
              <a:t>It is necessary to write source code &amp; internal documentation so that conformance of the code to its specification can be easily verified.</a:t>
            </a:r>
          </a:p>
          <a:p>
            <a:pPr>
              <a:buFont typeface="Wingdings" pitchFamily="2" charset="2"/>
              <a:buChar char="Ø"/>
            </a:pPr>
            <a:endParaRPr lang="en-IN" sz="2000" dirty="0" smtClean="0">
              <a:latin typeface="Times New Roman" pitchFamily="18" charset="0"/>
              <a:cs typeface="Times New Roman" pitchFamily="18" charset="0"/>
            </a:endParaRPr>
          </a:p>
          <a:p>
            <a:pPr>
              <a:buFont typeface="Wingdings" pitchFamily="2" charset="2"/>
              <a:buChar char="Ø"/>
            </a:pPr>
            <a:r>
              <a:rPr lang="en-IN" sz="2000" dirty="0" smtClean="0">
                <a:latin typeface="Times New Roman" pitchFamily="18" charset="0"/>
                <a:cs typeface="Times New Roman" pitchFamily="18" charset="0"/>
              </a:rPr>
              <a:t>Coding is done by the coder or programmers who are independent people than </a:t>
            </a:r>
          </a:p>
          <a:p>
            <a:pPr>
              <a:buNone/>
            </a:pPr>
            <a:r>
              <a:rPr lang="en-IN" sz="2000" dirty="0" smtClean="0">
                <a:latin typeface="Times New Roman" pitchFamily="18" charset="0"/>
                <a:cs typeface="Times New Roman" pitchFamily="18" charset="0"/>
              </a:rPr>
              <a:t>      the designer. </a:t>
            </a:r>
          </a:p>
          <a:p>
            <a:pPr>
              <a:buFont typeface="Wingdings" pitchFamily="2" charset="2"/>
              <a:buChar char="Ø"/>
            </a:pPr>
            <a:endParaRPr lang="en-IN" sz="2000" dirty="0" smtClean="0">
              <a:latin typeface="Times New Roman" pitchFamily="18" charset="0"/>
              <a:cs typeface="Times New Roman" pitchFamily="18" charset="0"/>
            </a:endParaRPr>
          </a:p>
          <a:p>
            <a:pPr>
              <a:buFont typeface="Wingdings" pitchFamily="2" charset="2"/>
              <a:buChar char="Ø"/>
            </a:pPr>
            <a:r>
              <a:rPr lang="en-IN" sz="2000" dirty="0" smtClean="0">
                <a:latin typeface="Times New Roman" pitchFamily="18" charset="0"/>
                <a:cs typeface="Times New Roman" pitchFamily="18" charset="0"/>
              </a:rPr>
              <a:t>The goal is not to reduce the effort and cost of the coding phase, but to cut to the </a:t>
            </a:r>
          </a:p>
          <a:p>
            <a:pPr>
              <a:buNone/>
            </a:pPr>
            <a:r>
              <a:rPr lang="en-IN" sz="2000" dirty="0" smtClean="0">
                <a:latin typeface="Times New Roman" pitchFamily="18" charset="0"/>
                <a:cs typeface="Times New Roman" pitchFamily="18" charset="0"/>
              </a:rPr>
              <a:t>       cost of a later stage. </a:t>
            </a:r>
          </a:p>
          <a:p>
            <a:pPr>
              <a:buFont typeface="Wingdings" pitchFamily="2" charset="2"/>
              <a:buChar char="Ø"/>
            </a:pPr>
            <a:endParaRPr lang="en-IN" sz="2000" dirty="0" smtClean="0">
              <a:latin typeface="Times New Roman" pitchFamily="18" charset="0"/>
              <a:cs typeface="Times New Roman" pitchFamily="18" charset="0"/>
            </a:endParaRPr>
          </a:p>
          <a:p>
            <a:pPr>
              <a:buFont typeface="Wingdings" pitchFamily="2" charset="2"/>
              <a:buChar char="Ø"/>
            </a:pPr>
            <a:r>
              <a:rPr lang="en-IN" sz="2000" dirty="0" smtClean="0">
                <a:latin typeface="Times New Roman" pitchFamily="18" charset="0"/>
                <a:cs typeface="Times New Roman" pitchFamily="18" charset="0"/>
              </a:rPr>
              <a:t>The cost of testing and maintenance can be significantly reduced with efficient </a:t>
            </a:r>
          </a:p>
          <a:p>
            <a:pPr>
              <a:buNone/>
            </a:pPr>
            <a:r>
              <a:rPr lang="en-IN" sz="2000" dirty="0" smtClean="0">
                <a:latin typeface="Times New Roman" pitchFamily="18" charset="0"/>
                <a:cs typeface="Times New Roman" pitchFamily="18" charset="0"/>
              </a:rPr>
              <a:t>      coding.</a:t>
            </a:r>
          </a:p>
          <a:p>
            <a:pPr>
              <a:buNone/>
            </a:pPr>
            <a:endParaRPr lang="en-IN" sz="2000" dirty="0" smtClean="0"/>
          </a:p>
          <a:p>
            <a:pPr>
              <a:buNone/>
            </a:pP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477000"/>
          </a:xfrm>
        </p:spPr>
        <p:txBody>
          <a:bodyPr/>
          <a:lstStyle/>
          <a:p>
            <a:pPr>
              <a:buNone/>
            </a:pPr>
            <a:r>
              <a:rPr lang="en-IN" sz="2000" b="1" dirty="0" smtClean="0">
                <a:latin typeface="Times New Roman" pitchFamily="18" charset="0"/>
                <a:cs typeface="Times New Roman" pitchFamily="18" charset="0"/>
              </a:rPr>
              <a:t>The main advantages of adhering to a standard  style of coding are as follows</a:t>
            </a:r>
            <a:r>
              <a:rPr lang="en-IN" sz="2000" dirty="0" smtClean="0">
                <a:latin typeface="Times New Roman" pitchFamily="18" charset="0"/>
                <a:cs typeface="Times New Roman" pitchFamily="18" charset="0"/>
              </a:rPr>
              <a:t>:</a:t>
            </a:r>
            <a:br>
              <a:rPr lang="en-IN" sz="2000" dirty="0" smtClean="0">
                <a:latin typeface="Times New Roman" pitchFamily="18" charset="0"/>
                <a:cs typeface="Times New Roman" pitchFamily="18" charset="0"/>
              </a:rPr>
            </a:br>
            <a:endParaRPr lang="en-IN" sz="2000" dirty="0" smtClean="0">
              <a:latin typeface="Times New Roman" pitchFamily="18" charset="0"/>
              <a:cs typeface="Times New Roman" pitchFamily="18" charset="0"/>
            </a:endParaRPr>
          </a:p>
          <a:p>
            <a:pPr>
              <a:buFont typeface="Wingdings" pitchFamily="2" charset="2"/>
              <a:buChar char="Ø"/>
            </a:pPr>
            <a:r>
              <a:rPr lang="en-IN" sz="2000" dirty="0" smtClean="0">
                <a:latin typeface="Times New Roman" pitchFamily="18" charset="0"/>
                <a:cs typeface="Times New Roman" pitchFamily="18" charset="0"/>
              </a:rPr>
              <a:t>A coding standard gives uniform appearances to the code written by different engineers</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a:t>
            </a:r>
          </a:p>
          <a:p>
            <a:pPr>
              <a:buFont typeface="Wingdings" pitchFamily="2" charset="2"/>
              <a:buChar char="Ø"/>
            </a:pPr>
            <a:r>
              <a:rPr lang="en-IN" sz="2000" dirty="0" smtClean="0">
                <a:latin typeface="Times New Roman" pitchFamily="18" charset="0"/>
                <a:cs typeface="Times New Roman" pitchFamily="18" charset="0"/>
              </a:rPr>
              <a:t>It facilitates code of understanding.</a:t>
            </a:r>
            <a:br>
              <a:rPr lang="en-IN" sz="2000" dirty="0" smtClean="0">
                <a:latin typeface="Times New Roman" pitchFamily="18" charset="0"/>
                <a:cs typeface="Times New Roman" pitchFamily="18" charset="0"/>
              </a:rPr>
            </a:br>
            <a:endParaRPr lang="en-IN" sz="2000" dirty="0" smtClean="0">
              <a:latin typeface="Times New Roman" pitchFamily="18" charset="0"/>
              <a:cs typeface="Times New Roman" pitchFamily="18" charset="0"/>
            </a:endParaRPr>
          </a:p>
          <a:p>
            <a:pPr>
              <a:buFont typeface="Wingdings" pitchFamily="2" charset="2"/>
              <a:buChar char="Ø"/>
            </a:pPr>
            <a:r>
              <a:rPr lang="en-IN" sz="2000" dirty="0" smtClean="0">
                <a:latin typeface="Times New Roman" pitchFamily="18" charset="0"/>
                <a:cs typeface="Times New Roman" pitchFamily="18" charset="0"/>
              </a:rPr>
              <a:t> Promotes good programming practices. </a:t>
            </a:r>
            <a:r>
              <a:rPr lang="en-IN" dirty="0" smtClean="0"/>
              <a:t/>
            </a:r>
            <a:br>
              <a:rPr lang="en-IN" dirty="0" smtClean="0"/>
            </a:b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400800"/>
          </a:xfrm>
        </p:spPr>
        <p:txBody>
          <a:bodyPr>
            <a:normAutofit/>
          </a:bodyPr>
          <a:lstStyle/>
          <a:p>
            <a:pPr>
              <a:buNone/>
            </a:pPr>
            <a:r>
              <a:rPr lang="en-IN" sz="2800" b="1" u="sng" dirty="0" smtClean="0">
                <a:latin typeface="Times New Roman" pitchFamily="18" charset="0"/>
                <a:cs typeface="Times New Roman" pitchFamily="18" charset="0"/>
              </a:rPr>
              <a:t>Goals of Coding</a:t>
            </a:r>
          </a:p>
          <a:p>
            <a:pPr lvl="0"/>
            <a:r>
              <a:rPr lang="en-IN" sz="2200" b="1" dirty="0" smtClean="0">
                <a:latin typeface="Times New Roman" pitchFamily="18" charset="0"/>
                <a:cs typeface="Times New Roman" pitchFamily="18" charset="0"/>
              </a:rPr>
              <a:t>To translate the design of system into a computer language format:</a:t>
            </a:r>
            <a:r>
              <a:rPr lang="en-IN" sz="2200" dirty="0" smtClean="0">
                <a:latin typeface="Times New Roman" pitchFamily="18" charset="0"/>
                <a:cs typeface="Times New Roman" pitchFamily="18" charset="0"/>
              </a:rPr>
              <a:t> The coding is the </a:t>
            </a:r>
            <a:r>
              <a:rPr lang="en-IN" sz="2200" u="sng" dirty="0" smtClean="0">
                <a:solidFill>
                  <a:srgbClr val="FF0000"/>
                </a:solidFill>
                <a:latin typeface="Times New Roman" pitchFamily="18" charset="0"/>
                <a:cs typeface="Times New Roman" pitchFamily="18" charset="0"/>
              </a:rPr>
              <a:t>process of transforming </a:t>
            </a:r>
            <a:r>
              <a:rPr lang="en-IN" sz="2200" dirty="0" smtClean="0">
                <a:latin typeface="Times New Roman" pitchFamily="18" charset="0"/>
                <a:cs typeface="Times New Roman" pitchFamily="18" charset="0"/>
              </a:rPr>
              <a:t>the design of a system into a computer language format, which can be executed by a computer and that perform tasks as specified by the design of operation during the design phase.</a:t>
            </a:r>
          </a:p>
          <a:p>
            <a:pPr lvl="0"/>
            <a:endParaRPr lang="en-IN" sz="2200" b="1" dirty="0" smtClean="0">
              <a:latin typeface="Times New Roman" pitchFamily="18" charset="0"/>
              <a:cs typeface="Times New Roman" pitchFamily="18" charset="0"/>
            </a:endParaRPr>
          </a:p>
          <a:p>
            <a:pPr lvl="0"/>
            <a:r>
              <a:rPr lang="en-IN" sz="2200" b="1" dirty="0" smtClean="0">
                <a:latin typeface="Times New Roman" pitchFamily="18" charset="0"/>
                <a:cs typeface="Times New Roman" pitchFamily="18" charset="0"/>
              </a:rPr>
              <a:t>To reduce the cost of later phases:</a:t>
            </a:r>
            <a:r>
              <a:rPr lang="en-IN" sz="2200" dirty="0" smtClean="0">
                <a:latin typeface="Times New Roman" pitchFamily="18" charset="0"/>
                <a:cs typeface="Times New Roman" pitchFamily="18" charset="0"/>
              </a:rPr>
              <a:t> The cost of testing and maintenance can be </a:t>
            </a:r>
            <a:r>
              <a:rPr lang="en-IN" sz="2200" u="sng" dirty="0" smtClean="0">
                <a:solidFill>
                  <a:srgbClr val="FF0000"/>
                </a:solidFill>
                <a:latin typeface="Times New Roman" pitchFamily="18" charset="0"/>
                <a:cs typeface="Times New Roman" pitchFamily="18" charset="0"/>
              </a:rPr>
              <a:t>significantly reduced </a:t>
            </a:r>
            <a:r>
              <a:rPr lang="en-IN" sz="2200" dirty="0" smtClean="0">
                <a:latin typeface="Times New Roman" pitchFamily="18" charset="0"/>
                <a:cs typeface="Times New Roman" pitchFamily="18" charset="0"/>
              </a:rPr>
              <a:t>with efficient coding.</a:t>
            </a:r>
          </a:p>
          <a:p>
            <a:pPr lvl="0"/>
            <a:endParaRPr lang="en-IN" sz="2200" b="1" dirty="0" smtClean="0">
              <a:latin typeface="Times New Roman" pitchFamily="18" charset="0"/>
              <a:cs typeface="Times New Roman" pitchFamily="18" charset="0"/>
            </a:endParaRPr>
          </a:p>
          <a:p>
            <a:pPr lvl="0"/>
            <a:r>
              <a:rPr lang="en-IN" sz="2200" b="1" dirty="0" smtClean="0">
                <a:latin typeface="Times New Roman" pitchFamily="18" charset="0"/>
                <a:cs typeface="Times New Roman" pitchFamily="18" charset="0"/>
              </a:rPr>
              <a:t>Making the program more readable:</a:t>
            </a:r>
            <a:r>
              <a:rPr lang="en-IN" sz="2200" dirty="0" smtClean="0">
                <a:latin typeface="Times New Roman" pitchFamily="18" charset="0"/>
                <a:cs typeface="Times New Roman" pitchFamily="18" charset="0"/>
              </a:rPr>
              <a:t> Program should </a:t>
            </a:r>
            <a:r>
              <a:rPr lang="en-IN" sz="2200" u="sng" dirty="0" smtClean="0">
                <a:solidFill>
                  <a:srgbClr val="FF0000"/>
                </a:solidFill>
                <a:latin typeface="Times New Roman" pitchFamily="18" charset="0"/>
                <a:cs typeface="Times New Roman" pitchFamily="18" charset="0"/>
              </a:rPr>
              <a:t>be easy to read and understand</a:t>
            </a:r>
            <a:r>
              <a:rPr lang="en-IN" sz="2200" dirty="0" smtClean="0">
                <a:latin typeface="Times New Roman" pitchFamily="18" charset="0"/>
                <a:cs typeface="Times New Roman" pitchFamily="18" charset="0"/>
              </a:rPr>
              <a:t>. It increases code understanding having readability and understandability as a clear objective of the coding activity can itself help in producing more maintainable software.</a:t>
            </a:r>
          </a:p>
          <a:p>
            <a:pPr>
              <a:buNone/>
            </a:pP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248400"/>
          </a:xfrm>
        </p:spPr>
        <p:txBody>
          <a:bodyPr/>
          <a:lstStyle/>
          <a:p>
            <a:pPr>
              <a:buNone/>
            </a:pPr>
            <a:r>
              <a:rPr lang="en-IN" sz="2000" dirty="0" smtClean="0">
                <a:latin typeface="Times New Roman" pitchFamily="18" charset="0"/>
                <a:cs typeface="Times New Roman" pitchFamily="18" charset="0"/>
              </a:rPr>
              <a:t>For implementing the design phase into coding phase, the programmer required a </a:t>
            </a:r>
          </a:p>
          <a:p>
            <a:pPr>
              <a:buNone/>
            </a:pPr>
            <a:r>
              <a:rPr lang="en-IN" sz="2000" dirty="0" smtClean="0">
                <a:latin typeface="Times New Roman" pitchFamily="18" charset="0"/>
                <a:cs typeface="Times New Roman" pitchFamily="18" charset="0"/>
              </a:rPr>
              <a:t>high-level functional programming language. </a:t>
            </a:r>
          </a:p>
          <a:p>
            <a:pPr>
              <a:buNone/>
            </a:pPr>
            <a:r>
              <a:rPr lang="en-IN" sz="2000" dirty="0" smtClean="0">
                <a:latin typeface="Times New Roman" pitchFamily="18" charset="0"/>
                <a:cs typeface="Times New Roman" pitchFamily="18" charset="0"/>
              </a:rPr>
              <a:t>A programming language should have the following characteristics:</a:t>
            </a:r>
          </a:p>
          <a:p>
            <a:pPr>
              <a:buNone/>
            </a:pPr>
            <a:endParaRPr lang="en-IN" dirty="0"/>
          </a:p>
        </p:txBody>
      </p:sp>
      <p:pic>
        <p:nvPicPr>
          <p:cNvPr id="4" name="Picture 3" descr="Coding"/>
          <p:cNvPicPr/>
          <p:nvPr/>
        </p:nvPicPr>
        <p:blipFill>
          <a:blip r:embed="rId2"/>
          <a:srcRect/>
          <a:stretch>
            <a:fillRect/>
          </a:stretch>
        </p:blipFill>
        <p:spPr bwMode="auto">
          <a:xfrm>
            <a:off x="838200" y="1544002"/>
            <a:ext cx="6858000" cy="50853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9144000" cy="6705600"/>
          </a:xfrm>
        </p:spPr>
        <p:txBody>
          <a:bodyPr>
            <a:noAutofit/>
          </a:bodyPr>
          <a:lstStyle/>
          <a:p>
            <a:pPr>
              <a:buNone/>
            </a:pPr>
            <a:r>
              <a:rPr lang="en-IN" sz="2000" b="1" u="sng" dirty="0" smtClean="0">
                <a:latin typeface="Times New Roman" pitchFamily="18" charset="0"/>
                <a:cs typeface="Times New Roman" pitchFamily="18" charset="0"/>
              </a:rPr>
              <a:t>Characteristics of a Good Programming Language</a:t>
            </a:r>
            <a:r>
              <a:rPr lang="en-IN" sz="2000" b="1" dirty="0" smtClean="0">
                <a:latin typeface="Times New Roman" pitchFamily="18" charset="0"/>
                <a:cs typeface="Times New Roman" pitchFamily="18" charset="0"/>
              </a:rPr>
              <a:t/>
            </a:r>
            <a:br>
              <a:rPr lang="en-IN" sz="2000" b="1"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a:t>
            </a:r>
          </a:p>
          <a:p>
            <a:pPr>
              <a:buFont typeface="Wingdings" pitchFamily="2" charset="2"/>
              <a:buChar char="Ø"/>
            </a:pPr>
            <a:r>
              <a:rPr lang="en-IN" sz="2000" b="1" dirty="0" smtClean="0">
                <a:latin typeface="Times New Roman" pitchFamily="18" charset="0"/>
                <a:cs typeface="Times New Roman" pitchFamily="18" charset="0"/>
              </a:rPr>
              <a:t>Readability: </a:t>
            </a:r>
            <a:r>
              <a:rPr lang="en-IN" sz="2000" dirty="0" smtClean="0">
                <a:latin typeface="Times New Roman" pitchFamily="18" charset="0"/>
                <a:cs typeface="Times New Roman" pitchFamily="18" charset="0"/>
              </a:rPr>
              <a:t>A good high-level language will allow programs to be written in some ways that resemble a quite-English description of the underlying algorithms. If care is taken, the coding may be done in a way that is essentially self-documenting.</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a:t>
            </a:r>
          </a:p>
          <a:p>
            <a:pPr>
              <a:buFont typeface="Wingdings" pitchFamily="2" charset="2"/>
              <a:buChar char="Ø"/>
            </a:pPr>
            <a:r>
              <a:rPr lang="en-IN" sz="2000" b="1" dirty="0" smtClean="0">
                <a:latin typeface="Times New Roman" pitchFamily="18" charset="0"/>
                <a:cs typeface="Times New Roman" pitchFamily="18" charset="0"/>
              </a:rPr>
              <a:t>Portability: </a:t>
            </a:r>
            <a:r>
              <a:rPr lang="en-IN" sz="2000" dirty="0" smtClean="0">
                <a:latin typeface="Times New Roman" pitchFamily="18" charset="0"/>
                <a:cs typeface="Times New Roman" pitchFamily="18" charset="0"/>
              </a:rPr>
              <a:t>High-level languages, being essentially machine independent, should be able to develop portable software.</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a:t>
            </a:r>
          </a:p>
          <a:p>
            <a:pPr>
              <a:buFont typeface="Wingdings" pitchFamily="2" charset="2"/>
              <a:buChar char="Ø"/>
            </a:pPr>
            <a:r>
              <a:rPr lang="en-IN" sz="2000" b="1" dirty="0" smtClean="0">
                <a:latin typeface="Times New Roman" pitchFamily="18" charset="0"/>
                <a:cs typeface="Times New Roman" pitchFamily="18" charset="0"/>
              </a:rPr>
              <a:t>Generality: </a:t>
            </a:r>
            <a:r>
              <a:rPr lang="en-IN" sz="2000" dirty="0" smtClean="0">
                <a:latin typeface="Times New Roman" pitchFamily="18" charset="0"/>
                <a:cs typeface="Times New Roman" pitchFamily="18" charset="0"/>
              </a:rPr>
              <a:t>Most high-level languages allow the writing of a wide variety of programs, thus relieving the programmer of the need to become expert in many diverse languages.</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a:t>
            </a:r>
          </a:p>
          <a:p>
            <a:pPr>
              <a:buFont typeface="Wingdings" pitchFamily="2" charset="2"/>
              <a:buChar char="Ø"/>
            </a:pPr>
            <a:r>
              <a:rPr lang="en-IN" sz="2000" b="1" dirty="0" smtClean="0">
                <a:latin typeface="Times New Roman" pitchFamily="18" charset="0"/>
                <a:cs typeface="Times New Roman" pitchFamily="18" charset="0"/>
              </a:rPr>
              <a:t>Brevity: </a:t>
            </a:r>
            <a:r>
              <a:rPr lang="en-IN" sz="2000" dirty="0" smtClean="0">
                <a:latin typeface="Times New Roman" pitchFamily="18" charset="0"/>
                <a:cs typeface="Times New Roman" pitchFamily="18" charset="0"/>
              </a:rPr>
              <a:t>Language should have the ability to implement the algorithm with less amount of code. Programs expressed in high-level languages are often considerably shorter than their low-level equivalents.</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a:t>
            </a:r>
          </a:p>
          <a:p>
            <a:pPr>
              <a:buFont typeface="Wingdings" pitchFamily="2" charset="2"/>
              <a:buChar char="Ø"/>
            </a:pPr>
            <a:r>
              <a:rPr lang="en-IN" sz="2000" b="1" dirty="0" smtClean="0">
                <a:latin typeface="Times New Roman" pitchFamily="18" charset="0"/>
                <a:cs typeface="Times New Roman" pitchFamily="18" charset="0"/>
              </a:rPr>
              <a:t>Error checking: </a:t>
            </a:r>
            <a:r>
              <a:rPr lang="en-IN" sz="2000" dirty="0" smtClean="0">
                <a:latin typeface="Times New Roman" pitchFamily="18" charset="0"/>
                <a:cs typeface="Times New Roman" pitchFamily="18" charset="0"/>
              </a:rPr>
              <a:t>Being human, a programmer is likely to make many mistakes in the development of a computer program. Many high-level languages enforce a great deal of  error checking both at compile-time and at run-time.</a:t>
            </a:r>
            <a:r>
              <a:rPr lang="en-IN" sz="2000" dirty="0" smtClean="0"/>
              <a:t/>
            </a:r>
            <a:br>
              <a:rPr lang="en-IN" sz="2000" dirty="0" smtClean="0"/>
            </a:br>
            <a:r>
              <a:rPr lang="en-IN" sz="2000" dirty="0" smtClean="0"/>
              <a:t/>
            </a:r>
            <a:br>
              <a:rPr lang="en-IN" sz="2000" dirty="0" smtClean="0"/>
            </a:br>
            <a:endParaRPr lang="en-IN"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00800"/>
          </a:xfrm>
        </p:spPr>
        <p:txBody>
          <a:bodyPr>
            <a:normAutofit/>
          </a:bodyPr>
          <a:lstStyle/>
          <a:p>
            <a:pPr>
              <a:buFont typeface="Wingdings" pitchFamily="2" charset="2"/>
              <a:buChar char="Ø"/>
            </a:pPr>
            <a:r>
              <a:rPr lang="en-IN" sz="2000" b="1" dirty="0" smtClean="0">
                <a:latin typeface="Times New Roman" pitchFamily="18" charset="0"/>
                <a:cs typeface="Times New Roman" pitchFamily="18" charset="0"/>
              </a:rPr>
              <a:t>Cost: </a:t>
            </a:r>
            <a:r>
              <a:rPr lang="en-IN" sz="2000" dirty="0" smtClean="0">
                <a:latin typeface="Times New Roman" pitchFamily="18" charset="0"/>
                <a:cs typeface="Times New Roman" pitchFamily="18" charset="0"/>
              </a:rPr>
              <a:t>The ultimate cost of a programming language is a function of many of its characteristics.</a:t>
            </a:r>
            <a:br>
              <a:rPr lang="en-IN" sz="2000" dirty="0" smtClean="0">
                <a:latin typeface="Times New Roman" pitchFamily="18" charset="0"/>
                <a:cs typeface="Times New Roman" pitchFamily="18" charset="0"/>
              </a:rPr>
            </a:br>
            <a:endParaRPr lang="en-IN" sz="2000" dirty="0" smtClean="0">
              <a:latin typeface="Times New Roman" pitchFamily="18" charset="0"/>
              <a:cs typeface="Times New Roman" pitchFamily="18" charset="0"/>
            </a:endParaRPr>
          </a:p>
          <a:p>
            <a:pPr>
              <a:buFont typeface="Wingdings" pitchFamily="2" charset="2"/>
              <a:buChar char="Ø"/>
            </a:pPr>
            <a:r>
              <a:rPr lang="en-IN" sz="2000"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rPr>
              <a:t>Familiar notation: </a:t>
            </a:r>
            <a:r>
              <a:rPr lang="en-IN" sz="2000" dirty="0" smtClean="0">
                <a:latin typeface="Times New Roman" pitchFamily="18" charset="0"/>
                <a:cs typeface="Times New Roman" pitchFamily="18" charset="0"/>
              </a:rPr>
              <a:t>A language should have familiar notation, so it can be understood by most of the programmers.</a:t>
            </a:r>
            <a:br>
              <a:rPr lang="en-IN" sz="2000" dirty="0" smtClean="0">
                <a:latin typeface="Times New Roman" pitchFamily="18" charset="0"/>
                <a:cs typeface="Times New Roman" pitchFamily="18" charset="0"/>
              </a:rPr>
            </a:br>
            <a:endParaRPr lang="en-IN" sz="2000" dirty="0" smtClean="0">
              <a:latin typeface="Times New Roman" pitchFamily="18" charset="0"/>
              <a:cs typeface="Times New Roman" pitchFamily="18" charset="0"/>
            </a:endParaRPr>
          </a:p>
          <a:p>
            <a:pPr>
              <a:buFont typeface="Wingdings" pitchFamily="2" charset="2"/>
              <a:buChar char="Ø"/>
            </a:pPr>
            <a:r>
              <a:rPr lang="en-IN" sz="2000"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rPr>
              <a:t>Quick translation: </a:t>
            </a:r>
            <a:r>
              <a:rPr lang="en-IN" sz="2000" dirty="0" smtClean="0">
                <a:latin typeface="Times New Roman" pitchFamily="18" charset="0"/>
                <a:cs typeface="Times New Roman" pitchFamily="18" charset="0"/>
              </a:rPr>
              <a:t>It should admit quick translation.</a:t>
            </a:r>
            <a:br>
              <a:rPr lang="en-IN" sz="2000" dirty="0" smtClean="0">
                <a:latin typeface="Times New Roman" pitchFamily="18" charset="0"/>
                <a:cs typeface="Times New Roman" pitchFamily="18" charset="0"/>
              </a:rPr>
            </a:br>
            <a:endParaRPr lang="en-IN" sz="2000" dirty="0" smtClean="0">
              <a:latin typeface="Times New Roman" pitchFamily="18" charset="0"/>
              <a:cs typeface="Times New Roman" pitchFamily="18" charset="0"/>
            </a:endParaRPr>
          </a:p>
          <a:p>
            <a:pPr>
              <a:buFont typeface="Wingdings" pitchFamily="2" charset="2"/>
              <a:buChar char="Ø"/>
            </a:pPr>
            <a:r>
              <a:rPr lang="en-IN" sz="2000"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rPr>
              <a:t>Efficiency: </a:t>
            </a:r>
            <a:r>
              <a:rPr lang="en-IN" sz="2000" dirty="0" smtClean="0">
                <a:latin typeface="Times New Roman" pitchFamily="18" charset="0"/>
                <a:cs typeface="Times New Roman" pitchFamily="18" charset="0"/>
              </a:rPr>
              <a:t>It should permit the generation of efficient object code.</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a:t>
            </a:r>
          </a:p>
          <a:p>
            <a:pPr>
              <a:buFont typeface="Wingdings" pitchFamily="2" charset="2"/>
              <a:buChar char="Ø"/>
            </a:pPr>
            <a:r>
              <a:rPr lang="en-IN" sz="2000" b="1" dirty="0" smtClean="0">
                <a:latin typeface="Times New Roman" pitchFamily="18" charset="0"/>
                <a:cs typeface="Times New Roman" pitchFamily="18" charset="0"/>
              </a:rPr>
              <a:t>Modularity: </a:t>
            </a:r>
            <a:r>
              <a:rPr lang="en-IN" sz="2000" dirty="0" smtClean="0">
                <a:latin typeface="Times New Roman" pitchFamily="18" charset="0"/>
                <a:cs typeface="Times New Roman" pitchFamily="18" charset="0"/>
              </a:rPr>
              <a:t>It is desirable that programs can be developed in the language as a collection of separately compiled modules, with appropriate mechanisms for ensuring self-consistency between these modules.</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a:t>
            </a:r>
          </a:p>
          <a:p>
            <a:pPr>
              <a:buFont typeface="Wingdings" pitchFamily="2" charset="2"/>
              <a:buChar char="Ø"/>
            </a:pPr>
            <a:r>
              <a:rPr lang="en-IN" sz="2000" b="1" dirty="0" smtClean="0">
                <a:latin typeface="Times New Roman" pitchFamily="18" charset="0"/>
                <a:cs typeface="Times New Roman" pitchFamily="18" charset="0"/>
              </a:rPr>
              <a:t>Widely available: </a:t>
            </a:r>
            <a:r>
              <a:rPr lang="en-IN" sz="2000" dirty="0" smtClean="0">
                <a:latin typeface="Times New Roman" pitchFamily="18" charset="0"/>
                <a:cs typeface="Times New Roman" pitchFamily="18" charset="0"/>
              </a:rPr>
              <a:t>Language should be widely available and it should be possible to provide translators for all the major machines and for all the major operating systems.</a:t>
            </a: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324600"/>
          </a:xfrm>
        </p:spPr>
        <p:txBody>
          <a:bodyPr/>
          <a:lstStyle/>
          <a:p>
            <a:pPr>
              <a:buNone/>
            </a:pPr>
            <a:r>
              <a:rPr lang="en-IN" sz="2000" b="1" u="sng" dirty="0" smtClean="0">
                <a:latin typeface="Times New Roman" pitchFamily="18" charset="0"/>
                <a:cs typeface="Times New Roman" pitchFamily="18" charset="0"/>
              </a:rPr>
              <a:t>Coding Standards</a:t>
            </a:r>
          </a:p>
          <a:p>
            <a:pPr>
              <a:buNone/>
            </a:pPr>
            <a:r>
              <a:rPr lang="en-IN" sz="2000" dirty="0" smtClean="0">
                <a:latin typeface="Times New Roman" pitchFamily="18" charset="0"/>
                <a:cs typeface="Times New Roman" pitchFamily="18" charset="0"/>
              </a:rPr>
              <a:t>General coding standards refers to how the developer writes code, so here we will</a:t>
            </a:r>
          </a:p>
          <a:p>
            <a:pPr>
              <a:buNone/>
            </a:pPr>
            <a:r>
              <a:rPr lang="en-IN" sz="2000" dirty="0" smtClean="0">
                <a:latin typeface="Times New Roman" pitchFamily="18" charset="0"/>
                <a:cs typeface="Times New Roman" pitchFamily="18" charset="0"/>
              </a:rPr>
              <a:t>discuss some essential standards regardless of the programming language being </a:t>
            </a:r>
          </a:p>
          <a:p>
            <a:pPr>
              <a:buNone/>
            </a:pPr>
            <a:r>
              <a:rPr lang="en-IN" sz="2000" dirty="0" smtClean="0">
                <a:latin typeface="Times New Roman" pitchFamily="18" charset="0"/>
                <a:cs typeface="Times New Roman" pitchFamily="18" charset="0"/>
              </a:rPr>
              <a:t>used.</a:t>
            </a:r>
          </a:p>
          <a:p>
            <a:pPr>
              <a:buNone/>
            </a:pPr>
            <a:r>
              <a:rPr lang="en-IN" sz="2000" b="1" dirty="0" smtClean="0">
                <a:latin typeface="Times New Roman" pitchFamily="18" charset="0"/>
                <a:cs typeface="Times New Roman" pitchFamily="18" charset="0"/>
              </a:rPr>
              <a:t>The following are some representative coding standards:</a:t>
            </a:r>
          </a:p>
          <a:p>
            <a:pPr>
              <a:buNone/>
            </a:pPr>
            <a:endParaRPr lang="en-IN" sz="2000" b="1" dirty="0" smtClean="0">
              <a:latin typeface="Times New Roman" pitchFamily="18" charset="0"/>
              <a:cs typeface="Times New Roman" pitchFamily="18" charset="0"/>
            </a:endParaRPr>
          </a:p>
          <a:p>
            <a:pPr>
              <a:buNone/>
            </a:pPr>
            <a:endParaRPr lang="en-IN" dirty="0"/>
          </a:p>
        </p:txBody>
      </p:sp>
      <p:pic>
        <p:nvPicPr>
          <p:cNvPr id="4" name="Picture 3" descr="Coding"/>
          <p:cNvPicPr/>
          <p:nvPr/>
        </p:nvPicPr>
        <p:blipFill>
          <a:blip r:embed="rId2"/>
          <a:srcRect/>
          <a:stretch>
            <a:fillRect/>
          </a:stretch>
        </p:blipFill>
        <p:spPr bwMode="auto">
          <a:xfrm>
            <a:off x="2057400" y="2286000"/>
            <a:ext cx="3962400"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400800"/>
          </a:xfrm>
        </p:spPr>
        <p:txBody>
          <a:bodyPr>
            <a:normAutofit fontScale="92500" lnSpcReduction="20000"/>
          </a:bodyPr>
          <a:lstStyle/>
          <a:p>
            <a:pPr lvl="0">
              <a:buFont typeface="Wingdings" pitchFamily="2" charset="2"/>
              <a:buChar char="Ø"/>
            </a:pPr>
            <a:r>
              <a:rPr lang="en-IN" sz="2000" b="1" dirty="0" smtClean="0">
                <a:latin typeface="Times New Roman" pitchFamily="18" charset="0"/>
                <a:cs typeface="Times New Roman" pitchFamily="18" charset="0"/>
              </a:rPr>
              <a:t>Indentation:</a:t>
            </a:r>
            <a:r>
              <a:rPr lang="en-IN" sz="2000" dirty="0" smtClean="0">
                <a:latin typeface="Times New Roman" pitchFamily="18" charset="0"/>
                <a:cs typeface="Times New Roman" pitchFamily="18" charset="0"/>
              </a:rPr>
              <a:t> Proper and consistent indentation is essential in producing easy to read and maintainable programs.</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Indentation should be used to:</a:t>
            </a:r>
          </a:p>
          <a:p>
            <a:pPr lvl="1">
              <a:buFont typeface="Wingdings" pitchFamily="2" charset="2"/>
              <a:buChar char="Ø"/>
            </a:pPr>
            <a:r>
              <a:rPr lang="en-IN" sz="2000" dirty="0" smtClean="0">
                <a:latin typeface="Times New Roman" pitchFamily="18" charset="0"/>
                <a:cs typeface="Times New Roman" pitchFamily="18" charset="0"/>
              </a:rPr>
              <a:t>Emphasize the body of a control structure such as a loop or a select statement.</a:t>
            </a:r>
          </a:p>
          <a:p>
            <a:pPr lvl="1">
              <a:buFont typeface="Wingdings" pitchFamily="2" charset="2"/>
              <a:buChar char="Ø"/>
            </a:pPr>
            <a:r>
              <a:rPr lang="en-IN" sz="2000" dirty="0" smtClean="0">
                <a:latin typeface="Times New Roman" pitchFamily="18" charset="0"/>
                <a:cs typeface="Times New Roman" pitchFamily="18" charset="0"/>
              </a:rPr>
              <a:t>Emphasize the body of a conditional statement</a:t>
            </a:r>
          </a:p>
          <a:p>
            <a:pPr lvl="1">
              <a:buFont typeface="Wingdings" pitchFamily="2" charset="2"/>
              <a:buChar char="Ø"/>
            </a:pPr>
            <a:r>
              <a:rPr lang="en-IN" sz="2000" dirty="0" smtClean="0">
                <a:latin typeface="Times New Roman" pitchFamily="18" charset="0"/>
                <a:cs typeface="Times New Roman" pitchFamily="18" charset="0"/>
              </a:rPr>
              <a:t>Emphasize a new scope block</a:t>
            </a:r>
          </a:p>
          <a:p>
            <a:pPr lvl="1">
              <a:buNone/>
            </a:pPr>
            <a:endParaRPr lang="en-IN" sz="2000" dirty="0" smtClean="0">
              <a:latin typeface="Times New Roman" pitchFamily="18" charset="0"/>
              <a:cs typeface="Times New Roman" pitchFamily="18" charset="0"/>
            </a:endParaRPr>
          </a:p>
          <a:p>
            <a:pPr lvl="0">
              <a:buFont typeface="Wingdings" pitchFamily="2" charset="2"/>
              <a:buChar char="Ø"/>
            </a:pPr>
            <a:r>
              <a:rPr lang="en-IN" sz="2000" b="1" dirty="0" smtClean="0">
                <a:latin typeface="Times New Roman" pitchFamily="18" charset="0"/>
                <a:cs typeface="Times New Roman" pitchFamily="18" charset="0"/>
              </a:rPr>
              <a:t>Inline comments:</a:t>
            </a:r>
            <a:r>
              <a:rPr lang="en-IN" sz="2000" dirty="0" smtClean="0">
                <a:latin typeface="Times New Roman" pitchFamily="18" charset="0"/>
                <a:cs typeface="Times New Roman" pitchFamily="18" charset="0"/>
              </a:rPr>
              <a:t> Inline comments analyze the functioning of the subroutine, or key aspects of the algorithm shall be frequently used.</a:t>
            </a:r>
          </a:p>
          <a:p>
            <a:pPr lvl="0">
              <a:buNone/>
            </a:pPr>
            <a:endParaRPr lang="en-IN" sz="2000" dirty="0" smtClean="0">
              <a:latin typeface="Times New Roman" pitchFamily="18" charset="0"/>
              <a:cs typeface="Times New Roman" pitchFamily="18" charset="0"/>
            </a:endParaRPr>
          </a:p>
          <a:p>
            <a:pPr lvl="0">
              <a:buFont typeface="Wingdings" pitchFamily="2" charset="2"/>
              <a:buChar char="Ø"/>
            </a:pPr>
            <a:r>
              <a:rPr lang="en-IN" sz="2000" b="1" dirty="0" smtClean="0">
                <a:latin typeface="Times New Roman" pitchFamily="18" charset="0"/>
                <a:cs typeface="Times New Roman" pitchFamily="18" charset="0"/>
              </a:rPr>
              <a:t>Contents of the headers preceding codes for different modules: </a:t>
            </a:r>
            <a:r>
              <a:rPr lang="en-IN" sz="2000" dirty="0" smtClean="0">
                <a:latin typeface="Times New Roman" pitchFamily="18" charset="0"/>
                <a:cs typeface="Times New Roman" pitchFamily="18" charset="0"/>
              </a:rPr>
              <a:t>The information</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contained in the headers of different modules should be standard for an organization. </a:t>
            </a:r>
          </a:p>
          <a:p>
            <a:pPr lvl="0">
              <a:buNone/>
            </a:pPr>
            <a:r>
              <a:rPr lang="en-IN" sz="2000" dirty="0" smtClean="0">
                <a:latin typeface="Times New Roman" pitchFamily="18" charset="0"/>
                <a:cs typeface="Times New Roman" pitchFamily="18" charset="0"/>
              </a:rPr>
              <a:t>      The exact format in which the header information is organized in the header can also be specified. </a:t>
            </a:r>
          </a:p>
          <a:p>
            <a:pPr lvl="0">
              <a:buNone/>
            </a:pPr>
            <a:r>
              <a:rPr lang="en-IN" sz="2000" dirty="0" smtClean="0">
                <a:latin typeface="Times New Roman" pitchFamily="18" charset="0"/>
                <a:cs typeface="Times New Roman" pitchFamily="18" charset="0"/>
              </a:rPr>
              <a:t>      The following are some standard header data:</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Name of the module.</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Date on which the module was created.</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Author’s name.</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Modification history.</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Synopsis of the module.</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Different functions supported, along with their input/output parameters.</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Global variables accessed/modified by the module. </a:t>
            </a:r>
            <a:r>
              <a:rPr lang="en-IN" sz="2000" dirty="0" smtClean="0"/>
              <a:t/>
            </a:r>
            <a:br>
              <a:rPr lang="en-IN" sz="2000" dirty="0" smtClean="0"/>
            </a:br>
            <a:endParaRPr lang="en-IN" sz="2000" dirty="0" smtClean="0">
              <a:latin typeface="Times New Roman" pitchFamily="18" charset="0"/>
              <a:cs typeface="Times New Roman" pitchFamily="18" charset="0"/>
            </a:endParaRPr>
          </a:p>
          <a:p>
            <a:pPr>
              <a:buNone/>
            </a:pP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328</TotalTime>
  <Words>646</Words>
  <Application>Microsoft Office PowerPoint</Application>
  <PresentationFormat>On-screen Show (4:3)</PresentationFormat>
  <Paragraphs>153</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CODING</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dc:title>
  <dc:creator>SANDEEP SAHU</dc:creator>
  <cp:lastModifiedBy>ismail - [2010]</cp:lastModifiedBy>
  <cp:revision>92</cp:revision>
  <dcterms:created xsi:type="dcterms:W3CDTF">2006-08-16T00:00:00Z</dcterms:created>
  <dcterms:modified xsi:type="dcterms:W3CDTF">2021-06-08T23:55:31Z</dcterms:modified>
</cp:coreProperties>
</file>