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65" r:id="rId5"/>
    <p:sldId id="267" r:id="rId6"/>
    <p:sldId id="268" r:id="rId7"/>
    <p:sldId id="269" r:id="rId8"/>
    <p:sldId id="270" r:id="rId9"/>
    <p:sldId id="271" r:id="rId10"/>
    <p:sldId id="272" r:id="rId11"/>
    <p:sldId id="273" r:id="rId12"/>
    <p:sldId id="274" r:id="rId13"/>
    <p:sldId id="259" r:id="rId14"/>
    <p:sldId id="276" r:id="rId15"/>
    <p:sldId id="277" r:id="rId16"/>
    <p:sldId id="266"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90"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ED4FA-7AA6-4DF8-AC5E-EE06BB97468D}" type="datetimeFigureOut">
              <a:rPr lang="en-IN" smtClean="0"/>
              <a:t>25-09-2023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66569-C232-49A6-A561-FEF2A09BE4F2}" type="slidenum">
              <a:rPr lang="en-IN" smtClean="0"/>
              <a:t>‹#›</a:t>
            </a:fld>
            <a:endParaRPr lang="en-IN"/>
          </a:p>
        </p:txBody>
      </p:sp>
    </p:spTree>
    <p:extLst>
      <p:ext uri="{BB962C8B-B14F-4D97-AF65-F5344CB8AC3E}">
        <p14:creationId xmlns:p14="http://schemas.microsoft.com/office/powerpoint/2010/main" val="298254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0A80A65-607B-4209-BD58-A039AF15F6A3}" type="slidenum">
              <a:rPr lang="en-US" sz="1200" smtClean="0"/>
              <a:pPr eaLnBrk="1" hangingPunct="1"/>
              <a:t>2</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882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B2A3572-74B3-4317-BDC5-F3834563A08A}"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9932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435FB3-F487-4B43-983F-ABE88A4486F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15014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435FB3-F487-4B43-983F-ABE88A4486F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70941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435FB3-F487-4B43-983F-ABE88A4486F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252205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435FB3-F487-4B43-983F-ABE88A4486F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76253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435FB3-F487-4B43-983F-ABE88A4486F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58257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435FB3-F487-4B43-983F-ABE88A4486F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89047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435FB3-F487-4B43-983F-ABE88A4486FB}"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246122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435FB3-F487-4B43-983F-ABE88A4486FB}"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413517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35FB3-F487-4B43-983F-ABE88A4486FB}"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71252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435FB3-F487-4B43-983F-ABE88A4486F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288828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435FB3-F487-4B43-983F-ABE88A4486F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B186C-5B4D-4416-8F8F-E026F2FC7440}" type="slidenum">
              <a:rPr lang="en-IN" smtClean="0"/>
              <a:t>‹#›</a:t>
            </a:fld>
            <a:endParaRPr lang="en-IN"/>
          </a:p>
        </p:txBody>
      </p:sp>
    </p:spTree>
    <p:extLst>
      <p:ext uri="{BB962C8B-B14F-4D97-AF65-F5344CB8AC3E}">
        <p14:creationId xmlns:p14="http://schemas.microsoft.com/office/powerpoint/2010/main" val="232785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35FB3-F487-4B43-983F-ABE88A4486FB}" type="datetimeFigureOut">
              <a:rPr lang="en-IN" smtClean="0"/>
              <a:t>25-09-2023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B186C-5B4D-4416-8F8F-E026F2FC7440}" type="slidenum">
              <a:rPr lang="en-IN" smtClean="0"/>
              <a:t>‹#›</a:t>
            </a:fld>
            <a:endParaRPr lang="en-IN"/>
          </a:p>
        </p:txBody>
      </p:sp>
    </p:spTree>
    <p:extLst>
      <p:ext uri="{BB962C8B-B14F-4D97-AF65-F5344CB8AC3E}">
        <p14:creationId xmlns:p14="http://schemas.microsoft.com/office/powerpoint/2010/main" val="114677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String as a Character array</a:t>
            </a:r>
          </a:p>
        </p:txBody>
      </p:sp>
    </p:spTree>
    <p:extLst>
      <p:ext uri="{BB962C8B-B14F-4D97-AF65-F5344CB8AC3E}">
        <p14:creationId xmlns:p14="http://schemas.microsoft.com/office/powerpoint/2010/main" val="334243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1616" y="25758"/>
            <a:ext cx="4997003" cy="584775"/>
          </a:xfrm>
          <a:prstGeom prst="rect">
            <a:avLst/>
          </a:prstGeom>
          <a:noFill/>
        </p:spPr>
        <p:txBody>
          <a:bodyPr wrap="square" rtlCol="0">
            <a:spAutoFit/>
          </a:bodyPr>
          <a:lstStyle/>
          <a:p>
            <a:r>
              <a:rPr lang="en-IN" sz="3200" b="1" u="sng" dirty="0">
                <a:solidFill>
                  <a:srgbClr val="FF0000"/>
                </a:solidFill>
              </a:rPr>
              <a:t>Implementing </a:t>
            </a:r>
            <a:r>
              <a:rPr lang="en-IN" sz="3200" b="1" u="sng" dirty="0" err="1">
                <a:solidFill>
                  <a:srgbClr val="FF0000"/>
                </a:solidFill>
              </a:rPr>
              <a:t>strcat</a:t>
            </a:r>
            <a:r>
              <a:rPr lang="en-IN" sz="3200" b="1" u="sng" dirty="0">
                <a:solidFill>
                  <a:srgbClr val="FF0000"/>
                </a:solidFill>
              </a:rPr>
              <a:t>()</a:t>
            </a:r>
          </a:p>
        </p:txBody>
      </p:sp>
      <p:pic>
        <p:nvPicPr>
          <p:cNvPr id="2" name="Picture 1"/>
          <p:cNvPicPr>
            <a:picLocks noChangeAspect="1"/>
          </p:cNvPicPr>
          <p:nvPr/>
        </p:nvPicPr>
        <p:blipFill>
          <a:blip r:embed="rId2"/>
          <a:stretch>
            <a:fillRect/>
          </a:stretch>
        </p:blipFill>
        <p:spPr>
          <a:xfrm>
            <a:off x="481415" y="769781"/>
            <a:ext cx="6655770" cy="5875718"/>
          </a:xfrm>
          <a:prstGeom prst="rect">
            <a:avLst/>
          </a:prstGeom>
        </p:spPr>
      </p:pic>
    </p:spTree>
    <p:extLst>
      <p:ext uri="{BB962C8B-B14F-4D97-AF65-F5344CB8AC3E}">
        <p14:creationId xmlns:p14="http://schemas.microsoft.com/office/powerpoint/2010/main" val="183471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1616" y="25758"/>
            <a:ext cx="4997003" cy="584775"/>
          </a:xfrm>
          <a:prstGeom prst="rect">
            <a:avLst/>
          </a:prstGeom>
          <a:noFill/>
        </p:spPr>
        <p:txBody>
          <a:bodyPr wrap="square" rtlCol="0">
            <a:spAutoFit/>
          </a:bodyPr>
          <a:lstStyle/>
          <a:p>
            <a:r>
              <a:rPr lang="en-IN" sz="3200" b="1" u="sng" dirty="0">
                <a:solidFill>
                  <a:srgbClr val="FF0000"/>
                </a:solidFill>
              </a:rPr>
              <a:t>Implementing </a:t>
            </a:r>
            <a:r>
              <a:rPr lang="en-IN" sz="3200" b="1" u="sng" dirty="0" err="1">
                <a:solidFill>
                  <a:srgbClr val="FF0000"/>
                </a:solidFill>
              </a:rPr>
              <a:t>strcmp</a:t>
            </a:r>
            <a:r>
              <a:rPr lang="en-IN" sz="3200" b="1" u="sng" dirty="0">
                <a:solidFill>
                  <a:srgbClr val="FF0000"/>
                </a:solidFill>
              </a:rPr>
              <a:t>()</a:t>
            </a:r>
          </a:p>
        </p:txBody>
      </p:sp>
      <p:pic>
        <p:nvPicPr>
          <p:cNvPr id="3" name="Picture 2"/>
          <p:cNvPicPr>
            <a:picLocks noChangeAspect="1"/>
          </p:cNvPicPr>
          <p:nvPr/>
        </p:nvPicPr>
        <p:blipFill>
          <a:blip r:embed="rId2"/>
          <a:stretch>
            <a:fillRect/>
          </a:stretch>
        </p:blipFill>
        <p:spPr>
          <a:xfrm>
            <a:off x="392573" y="951693"/>
            <a:ext cx="8522804" cy="5410470"/>
          </a:xfrm>
          <a:prstGeom prst="rect">
            <a:avLst/>
          </a:prstGeom>
        </p:spPr>
      </p:pic>
    </p:spTree>
    <p:extLst>
      <p:ext uri="{BB962C8B-B14F-4D97-AF65-F5344CB8AC3E}">
        <p14:creationId xmlns:p14="http://schemas.microsoft.com/office/powerpoint/2010/main" val="297637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668" y="240873"/>
            <a:ext cx="7701566" cy="6410354"/>
          </a:xfrm>
          <a:prstGeom prst="rect">
            <a:avLst/>
          </a:prstGeom>
        </p:spPr>
      </p:pic>
      <p:sp>
        <p:nvSpPr>
          <p:cNvPr id="6" name="TextBox 5"/>
          <p:cNvSpPr txBox="1"/>
          <p:nvPr/>
        </p:nvSpPr>
        <p:spPr>
          <a:xfrm>
            <a:off x="7615442" y="150720"/>
            <a:ext cx="4387667" cy="584775"/>
          </a:xfrm>
          <a:prstGeom prst="rect">
            <a:avLst/>
          </a:prstGeom>
          <a:noFill/>
        </p:spPr>
        <p:txBody>
          <a:bodyPr wrap="square" rtlCol="0">
            <a:spAutoFit/>
          </a:bodyPr>
          <a:lstStyle/>
          <a:p>
            <a:r>
              <a:rPr lang="en-IN" sz="3200" b="1" u="sng" dirty="0">
                <a:solidFill>
                  <a:srgbClr val="FF0000"/>
                </a:solidFill>
              </a:rPr>
              <a:t>Implementing </a:t>
            </a:r>
            <a:r>
              <a:rPr lang="en-IN" sz="3200" b="1" u="sng" dirty="0" err="1">
                <a:solidFill>
                  <a:srgbClr val="FF0000"/>
                </a:solidFill>
              </a:rPr>
              <a:t>strcmp</a:t>
            </a:r>
            <a:r>
              <a:rPr lang="en-IN" sz="3200" b="1" u="sng" dirty="0">
                <a:solidFill>
                  <a:srgbClr val="FF0000"/>
                </a:solidFill>
              </a:rPr>
              <a:t>()</a:t>
            </a:r>
          </a:p>
        </p:txBody>
      </p:sp>
    </p:spTree>
    <p:extLst>
      <p:ext uri="{BB962C8B-B14F-4D97-AF65-F5344CB8AC3E}">
        <p14:creationId xmlns:p14="http://schemas.microsoft.com/office/powerpoint/2010/main" val="7791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1" y="403762"/>
            <a:ext cx="10515600" cy="510638"/>
          </a:xfrm>
        </p:spPr>
        <p:txBody>
          <a:bodyPr>
            <a:normAutofit fontScale="90000"/>
          </a:bodyPr>
          <a:lstStyle/>
          <a:p>
            <a:r>
              <a:rPr lang="en-US" b="1" dirty="0">
                <a:solidFill>
                  <a:srgbClr val="0070C0"/>
                </a:solidFill>
              </a:rPr>
              <a:t>Reading Embedded Blanks</a:t>
            </a:r>
            <a:endParaRPr lang="en-IN" dirty="0">
              <a:solidFill>
                <a:srgbClr val="0070C0"/>
              </a:solidFill>
            </a:endParaRPr>
          </a:p>
        </p:txBody>
      </p:sp>
      <p:sp>
        <p:nvSpPr>
          <p:cNvPr id="3" name="Content Placeholder 2"/>
          <p:cNvSpPr>
            <a:spLocks noGrp="1"/>
          </p:cNvSpPr>
          <p:nvPr>
            <p:ph idx="1"/>
          </p:nvPr>
        </p:nvSpPr>
        <p:spPr>
          <a:xfrm>
            <a:off x="245772" y="924181"/>
            <a:ext cx="10515600" cy="4351338"/>
          </a:xfrm>
        </p:spPr>
        <p:txBody>
          <a:bodyPr/>
          <a:lstStyle/>
          <a:p>
            <a:pPr>
              <a:buNone/>
            </a:pPr>
            <a:r>
              <a:rPr lang="en-US" b="1" dirty="0"/>
              <a:t>To read text containing blanks we use function,</a:t>
            </a:r>
          </a:p>
          <a:p>
            <a:pPr>
              <a:buNone/>
            </a:pPr>
            <a:r>
              <a:rPr lang="en-US" b="1" dirty="0"/>
              <a:t>		 </a:t>
            </a:r>
            <a:r>
              <a:rPr lang="en-US" b="1" dirty="0" err="1">
                <a:solidFill>
                  <a:schemeClr val="accent2"/>
                </a:solidFill>
              </a:rPr>
              <a:t>cin</a:t>
            </a:r>
            <a:r>
              <a:rPr lang="en-US" b="1" dirty="0">
                <a:solidFill>
                  <a:schemeClr val="accent2"/>
                </a:solidFill>
              </a:rPr>
              <a:t> :: get( ) 	</a:t>
            </a:r>
          </a:p>
          <a:p>
            <a:pPr>
              <a:buNone/>
            </a:pPr>
            <a:r>
              <a:rPr lang="en-US" b="1" dirty="0" err="1"/>
              <a:t>i.e</a:t>
            </a:r>
            <a:r>
              <a:rPr lang="en-US" b="1" dirty="0"/>
              <a:t>  </a:t>
            </a:r>
            <a:r>
              <a:rPr lang="en-US" b="1" dirty="0" err="1">
                <a:solidFill>
                  <a:srgbClr val="800000"/>
                </a:solidFill>
              </a:rPr>
              <a:t>cin.get</a:t>
            </a:r>
            <a:r>
              <a:rPr lang="en-US" b="1" dirty="0">
                <a:solidFill>
                  <a:srgbClr val="800000"/>
                </a:solidFill>
              </a:rPr>
              <a:t>(</a:t>
            </a:r>
            <a:r>
              <a:rPr lang="en-US" b="1" dirty="0" err="1">
                <a:solidFill>
                  <a:srgbClr val="800000"/>
                </a:solidFill>
              </a:rPr>
              <a:t>array_name</a:t>
            </a:r>
            <a:r>
              <a:rPr lang="en-US" b="1" dirty="0">
                <a:solidFill>
                  <a:srgbClr val="800000"/>
                </a:solidFill>
              </a:rPr>
              <a:t>, size) </a:t>
            </a:r>
          </a:p>
          <a:p>
            <a:pPr>
              <a:buNone/>
            </a:pPr>
            <a:endParaRPr lang="en-US" b="1" dirty="0">
              <a:solidFill>
                <a:srgbClr val="800000"/>
              </a:solidFill>
            </a:endParaRPr>
          </a:p>
          <a:p>
            <a:endParaRPr lang="en-IN" dirty="0"/>
          </a:p>
        </p:txBody>
      </p:sp>
      <p:pic>
        <p:nvPicPr>
          <p:cNvPr id="4" name="Picture 3"/>
          <p:cNvPicPr>
            <a:picLocks noChangeAspect="1"/>
          </p:cNvPicPr>
          <p:nvPr/>
        </p:nvPicPr>
        <p:blipFill>
          <a:blip r:embed="rId2"/>
          <a:stretch>
            <a:fillRect/>
          </a:stretch>
        </p:blipFill>
        <p:spPr>
          <a:xfrm>
            <a:off x="245772" y="2777877"/>
            <a:ext cx="11085741" cy="3906257"/>
          </a:xfrm>
          <a:prstGeom prst="rect">
            <a:avLst/>
          </a:prstGeom>
        </p:spPr>
      </p:pic>
      <p:sp>
        <p:nvSpPr>
          <p:cNvPr id="5" name="TextBox 4"/>
          <p:cNvSpPr txBox="1"/>
          <p:nvPr/>
        </p:nvSpPr>
        <p:spPr>
          <a:xfrm>
            <a:off x="5503572" y="2638185"/>
            <a:ext cx="2561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sng" strike="noStrike" kern="1200" cap="none" spc="0" normalizeH="0" baseline="0" noProof="0" dirty="0">
                <a:ln>
                  <a:noFill/>
                </a:ln>
                <a:solidFill>
                  <a:srgbClr val="0070C0"/>
                </a:solidFill>
                <a:effectLst/>
                <a:uLnTx/>
                <a:uFillTx/>
                <a:latin typeface="Calibri" panose="020F0502020204030204"/>
                <a:ea typeface="+mn-ea"/>
                <a:cs typeface="+mn-cs"/>
              </a:rPr>
              <a:t>Example-2</a:t>
            </a:r>
          </a:p>
        </p:txBody>
      </p:sp>
    </p:spTree>
    <p:extLst>
      <p:ext uri="{BB962C8B-B14F-4D97-AF65-F5344CB8AC3E}">
        <p14:creationId xmlns:p14="http://schemas.microsoft.com/office/powerpoint/2010/main" val="162551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fontAlgn="base" hangingPunct="1">
              <a:spcBef>
                <a:spcPct val="0"/>
              </a:spcBef>
              <a:spcAft>
                <a:spcPct val="0"/>
              </a:spcAft>
            </a:pPr>
            <a:fld id="{5BC6085E-10D2-4D21-9150-311760DD7AAC}" type="slidenum">
              <a:rPr lang="en-US" sz="1400">
                <a:solidFill>
                  <a:srgbClr val="000000"/>
                </a:solidFill>
              </a:rPr>
              <a:pPr eaLnBrk="1" fontAlgn="base" hangingPunct="1">
                <a:spcBef>
                  <a:spcPct val="0"/>
                </a:spcBef>
                <a:spcAft>
                  <a:spcPct val="0"/>
                </a:spcAft>
              </a:pPr>
              <a:t>14</a:t>
            </a:fld>
            <a:endParaRPr lang="en-US" sz="1400">
              <a:solidFill>
                <a:srgbClr val="000000"/>
              </a:solidFill>
            </a:endParaRPr>
          </a:p>
        </p:txBody>
      </p:sp>
      <p:sp>
        <p:nvSpPr>
          <p:cNvPr id="16389" name="Rectangle 3"/>
          <p:cNvSpPr>
            <a:spLocks noGrp="1" noChangeArrowheads="1"/>
          </p:cNvSpPr>
          <p:nvPr>
            <p:ph type="body" idx="1"/>
          </p:nvPr>
        </p:nvSpPr>
        <p:spPr>
          <a:xfrm>
            <a:off x="242552" y="379972"/>
            <a:ext cx="11438586" cy="5865253"/>
          </a:xfrm>
        </p:spPr>
        <p:txBody>
          <a:bodyPr/>
          <a:lstStyle/>
          <a:p>
            <a:pPr algn="just" eaLnBrk="1" hangingPunct="1">
              <a:lnSpc>
                <a:spcPct val="90000"/>
              </a:lnSpc>
              <a:buFontTx/>
              <a:buNone/>
            </a:pPr>
            <a:r>
              <a:rPr lang="en-US" sz="2400" b="1" dirty="0">
                <a:solidFill>
                  <a:schemeClr val="accent2"/>
                </a:solidFill>
              </a:rPr>
              <a:t>Reading Multiple Lines</a:t>
            </a:r>
          </a:p>
          <a:p>
            <a:pPr algn="just" eaLnBrk="1" hangingPunct="1">
              <a:lnSpc>
                <a:spcPct val="90000"/>
              </a:lnSpc>
              <a:buFontTx/>
              <a:buNone/>
            </a:pPr>
            <a:r>
              <a:rPr lang="en-US" sz="2400" dirty="0"/>
              <a:t>we use third argument in </a:t>
            </a:r>
            <a:r>
              <a:rPr lang="en-US" sz="2400" dirty="0" err="1"/>
              <a:t>cin</a:t>
            </a:r>
            <a:r>
              <a:rPr lang="en-US" sz="2400" dirty="0"/>
              <a:t>::get() function.</a:t>
            </a:r>
          </a:p>
          <a:p>
            <a:pPr algn="just" eaLnBrk="1" hangingPunct="1">
              <a:lnSpc>
                <a:spcPct val="90000"/>
              </a:lnSpc>
              <a:buFontTx/>
              <a:buNone/>
            </a:pPr>
            <a:r>
              <a:rPr lang="en-US" sz="2400" dirty="0"/>
              <a:t>  </a:t>
            </a:r>
          </a:p>
          <a:p>
            <a:pPr algn="just" eaLnBrk="1" hangingPunct="1">
              <a:lnSpc>
                <a:spcPct val="90000"/>
              </a:lnSpc>
              <a:buFontTx/>
              <a:buNone/>
            </a:pPr>
            <a:r>
              <a:rPr lang="en-US" sz="2400" dirty="0">
                <a:solidFill>
                  <a:srgbClr val="800000"/>
                </a:solidFill>
              </a:rPr>
              <a:t>	</a:t>
            </a:r>
            <a:r>
              <a:rPr lang="en-US" sz="2400" dirty="0" err="1">
                <a:solidFill>
                  <a:srgbClr val="800000"/>
                </a:solidFill>
              </a:rPr>
              <a:t>cin.get</a:t>
            </a:r>
            <a:r>
              <a:rPr lang="en-US" sz="2400" dirty="0">
                <a:solidFill>
                  <a:srgbClr val="800000"/>
                </a:solidFill>
              </a:rPr>
              <a:t>(</a:t>
            </a:r>
            <a:r>
              <a:rPr lang="en-US" sz="2400" dirty="0" err="1">
                <a:solidFill>
                  <a:srgbClr val="800000"/>
                </a:solidFill>
              </a:rPr>
              <a:t>array_name</a:t>
            </a:r>
            <a:r>
              <a:rPr lang="en-US" sz="2400" dirty="0">
                <a:solidFill>
                  <a:srgbClr val="800000"/>
                </a:solidFill>
              </a:rPr>
              <a:t>, size, </a:t>
            </a:r>
            <a:r>
              <a:rPr lang="en-US" sz="2400" dirty="0" err="1">
                <a:solidFill>
                  <a:srgbClr val="800000"/>
                </a:solidFill>
              </a:rPr>
              <a:t>stop_char</a:t>
            </a:r>
            <a:r>
              <a:rPr lang="en-US" sz="2400" dirty="0"/>
              <a:t>) </a:t>
            </a:r>
          </a:p>
          <a:p>
            <a:pPr algn="just" eaLnBrk="1" hangingPunct="1">
              <a:lnSpc>
                <a:spcPct val="90000"/>
              </a:lnSpc>
              <a:buFontTx/>
              <a:buNone/>
            </a:pPr>
            <a:endParaRPr lang="en-US" sz="2400" dirty="0"/>
          </a:p>
          <a:p>
            <a:pPr algn="just" eaLnBrk="1" hangingPunct="1">
              <a:lnSpc>
                <a:spcPct val="150000"/>
              </a:lnSpc>
              <a:buFontTx/>
              <a:buNone/>
            </a:pPr>
            <a:r>
              <a:rPr lang="en-US" sz="2400" dirty="0"/>
              <a:t>The argument </a:t>
            </a:r>
            <a:r>
              <a:rPr lang="en-US" sz="2400" dirty="0" err="1"/>
              <a:t>stop_char</a:t>
            </a:r>
            <a:r>
              <a:rPr lang="en-US" sz="2400" dirty="0"/>
              <a:t> specifies the character that tells the function to stop reading. The default value for this argument is the </a:t>
            </a:r>
            <a:r>
              <a:rPr lang="en-US" sz="2400" dirty="0">
                <a:solidFill>
                  <a:schemeClr val="accent2"/>
                </a:solidFill>
              </a:rPr>
              <a:t>newline (‘\n’) character,</a:t>
            </a:r>
            <a:r>
              <a:rPr lang="en-US" sz="2400" dirty="0"/>
              <a:t> but  if you call the function with  some other character for this argument, the default will be overridden by the specified character.</a:t>
            </a:r>
          </a:p>
        </p:txBody>
      </p:sp>
    </p:spTree>
    <p:extLst>
      <p:ext uri="{BB962C8B-B14F-4D97-AF65-F5344CB8AC3E}">
        <p14:creationId xmlns:p14="http://schemas.microsoft.com/office/powerpoint/2010/main" val="9368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4000" b="1" dirty="0">
                <a:solidFill>
                  <a:srgbClr val="0070C0"/>
                </a:solidFill>
              </a:rPr>
              <a:t>Reading Multiple Lines				</a:t>
            </a:r>
            <a:r>
              <a:rPr lang="en-US" sz="3600" b="1" dirty="0">
                <a:solidFill>
                  <a:srgbClr val="0070C0"/>
                </a:solidFill>
              </a:rPr>
              <a:t>Example-4</a:t>
            </a:r>
            <a:br>
              <a:rPr lang="en-US" sz="3600" b="1" dirty="0">
                <a:solidFill>
                  <a:srgbClr val="0070C0"/>
                </a:solidFill>
              </a:rPr>
            </a:br>
            <a:endParaRPr lang="en-IN" sz="4000" dirty="0">
              <a:solidFill>
                <a:srgbClr val="0070C0"/>
              </a:solidFill>
            </a:endParaRPr>
          </a:p>
        </p:txBody>
      </p:sp>
      <p:pic>
        <p:nvPicPr>
          <p:cNvPr id="4" name="Picture 3"/>
          <p:cNvPicPr>
            <a:picLocks noChangeAspect="1"/>
          </p:cNvPicPr>
          <p:nvPr/>
        </p:nvPicPr>
        <p:blipFill>
          <a:blip r:embed="rId2"/>
          <a:stretch>
            <a:fillRect/>
          </a:stretch>
        </p:blipFill>
        <p:spPr>
          <a:xfrm>
            <a:off x="251003" y="963366"/>
            <a:ext cx="8377842" cy="3202539"/>
          </a:xfrm>
          <a:prstGeom prst="rect">
            <a:avLst/>
          </a:prstGeom>
        </p:spPr>
      </p:pic>
      <p:sp>
        <p:nvSpPr>
          <p:cNvPr id="5" name="TextBox 4"/>
          <p:cNvSpPr txBox="1"/>
          <p:nvPr/>
        </p:nvSpPr>
        <p:spPr>
          <a:xfrm>
            <a:off x="122215" y="4344441"/>
            <a:ext cx="11803622" cy="2251065"/>
          </a:xfrm>
          <a:prstGeom prst="rect">
            <a:avLst/>
          </a:prstGeom>
          <a:noFill/>
        </p:spPr>
        <p:txBody>
          <a:bodyPr wrap="square" rtlCol="0">
            <a:spAutoFit/>
          </a:bodyPr>
          <a:lstStyle/>
          <a:p>
            <a:pPr algn="just">
              <a:lnSpc>
                <a:spcPct val="150000"/>
              </a:lnSpc>
            </a:pPr>
            <a:r>
              <a:rPr lang="en-US" sz="2400" b="1" dirty="0">
                <a:solidFill>
                  <a:srgbClr val="0070C0"/>
                </a:solidFill>
              </a:rPr>
              <a:t>Now you can type as many lines of input as you want. The function will continue to accept characters until you enter the terminating character (or until you exceed the size of the array). Remember, you must still press [Enter] after typing the ‘$’ character.</a:t>
            </a:r>
            <a:r>
              <a:rPr lang="en-US" sz="2400" dirty="0">
                <a:solidFill>
                  <a:srgbClr val="0070C0"/>
                </a:solidFill>
              </a:rPr>
              <a:t> </a:t>
            </a:r>
          </a:p>
          <a:p>
            <a:pPr algn="just">
              <a:lnSpc>
                <a:spcPct val="150000"/>
              </a:lnSpc>
            </a:pPr>
            <a:endParaRPr lang="en-IN" sz="2400" dirty="0">
              <a:solidFill>
                <a:srgbClr val="0070C0"/>
              </a:solidFill>
            </a:endParaRPr>
          </a:p>
        </p:txBody>
      </p:sp>
    </p:spTree>
    <p:extLst>
      <p:ext uri="{BB962C8B-B14F-4D97-AF65-F5344CB8AC3E}">
        <p14:creationId xmlns:p14="http://schemas.microsoft.com/office/powerpoint/2010/main" val="98244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1752" y="122416"/>
            <a:ext cx="5502626" cy="6329900"/>
          </a:xfrm>
          <a:prstGeom prst="rect">
            <a:avLst/>
          </a:prstGeom>
        </p:spPr>
      </p:pic>
    </p:spTree>
    <p:extLst>
      <p:ext uri="{BB962C8B-B14F-4D97-AF65-F5344CB8AC3E}">
        <p14:creationId xmlns:p14="http://schemas.microsoft.com/office/powerpoint/2010/main" val="946783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6D09-665D-46B6-82C0-8E3B1DBD7E52}"/>
              </a:ext>
            </a:extLst>
          </p:cNvPr>
          <p:cNvSpPr>
            <a:spLocks noGrp="1"/>
          </p:cNvSpPr>
          <p:nvPr>
            <p:ph type="title"/>
          </p:nvPr>
        </p:nvSpPr>
        <p:spPr>
          <a:xfrm>
            <a:off x="838200" y="365125"/>
            <a:ext cx="10515600" cy="759137"/>
          </a:xfrm>
        </p:spPr>
        <p:txBody>
          <a:bodyPr>
            <a:normAutofit/>
          </a:bodyPr>
          <a:lstStyle/>
          <a:p>
            <a:r>
              <a:rPr lang="en-US" dirty="0" err="1"/>
              <a:t>cin.getline</a:t>
            </a:r>
            <a:r>
              <a:rPr lang="en-US" dirty="0"/>
              <a:t>() vs </a:t>
            </a:r>
            <a:r>
              <a:rPr lang="en-US" dirty="0" err="1"/>
              <a:t>cin.get</a:t>
            </a:r>
            <a:r>
              <a:rPr lang="en-US" dirty="0"/>
              <a:t>() </a:t>
            </a:r>
            <a:endParaRPr lang="en-IN" dirty="0"/>
          </a:p>
        </p:txBody>
      </p:sp>
      <p:sp>
        <p:nvSpPr>
          <p:cNvPr id="3" name="Content Placeholder 2">
            <a:extLst>
              <a:ext uri="{FF2B5EF4-FFF2-40B4-BE49-F238E27FC236}">
                <a16:creationId xmlns:a16="http://schemas.microsoft.com/office/drawing/2014/main" id="{506BAF0E-D695-4F4E-8328-0323F542CC4A}"/>
              </a:ext>
            </a:extLst>
          </p:cNvPr>
          <p:cNvSpPr>
            <a:spLocks noGrp="1"/>
          </p:cNvSpPr>
          <p:nvPr>
            <p:ph idx="1"/>
          </p:nvPr>
        </p:nvSpPr>
        <p:spPr>
          <a:xfrm>
            <a:off x="373505" y="1372693"/>
            <a:ext cx="10515600" cy="4351338"/>
          </a:xfrm>
        </p:spPr>
        <p:txBody>
          <a:bodyPr/>
          <a:lstStyle/>
          <a:p>
            <a:r>
              <a:rPr lang="en-US" dirty="0" err="1"/>
              <a:t>cin.getline</a:t>
            </a:r>
            <a:r>
              <a:rPr lang="en-US" dirty="0"/>
              <a:t>() reads input up to ‘\n’ and stops</a:t>
            </a:r>
          </a:p>
          <a:p>
            <a:r>
              <a:rPr lang="en-US" dirty="0" err="1"/>
              <a:t>cin.get</a:t>
            </a:r>
            <a:r>
              <a:rPr lang="en-US" dirty="0"/>
              <a:t>() reads input up to ‘\n’ and keeps ‘\n’ in the stream</a:t>
            </a:r>
          </a:p>
          <a:p>
            <a:endParaRPr lang="en-IN" dirty="0"/>
          </a:p>
        </p:txBody>
      </p:sp>
    </p:spTree>
    <p:extLst>
      <p:ext uri="{BB962C8B-B14F-4D97-AF65-F5344CB8AC3E}">
        <p14:creationId xmlns:p14="http://schemas.microsoft.com/office/powerpoint/2010/main" val="24118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ADDEA2-7E08-4379-9CC4-981EDF0A725B}"/>
              </a:ext>
            </a:extLst>
          </p:cNvPr>
          <p:cNvSpPr/>
          <p:nvPr/>
        </p:nvSpPr>
        <p:spPr>
          <a:xfrm>
            <a:off x="797442" y="58847"/>
            <a:ext cx="8346558" cy="6555641"/>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#include&lt;iostream&gt;</a:t>
            </a:r>
          </a:p>
          <a:p>
            <a:r>
              <a:rPr lang="en-US" sz="2000" b="1" dirty="0">
                <a:latin typeface="Times New Roman" panose="02020603050405020304" pitchFamily="18" charset="0"/>
                <a:cs typeface="Times New Roman" panose="02020603050405020304" pitchFamily="18" charset="0"/>
              </a:rPr>
              <a:t>#include&lt;</a:t>
            </a:r>
            <a:r>
              <a:rPr lang="en-US" sz="2000" b="1" dirty="0" err="1">
                <a:latin typeface="Times New Roman" panose="02020603050405020304" pitchFamily="18" charset="0"/>
                <a:cs typeface="Times New Roman" panose="02020603050405020304" pitchFamily="18" charset="0"/>
              </a:rPr>
              <a:t>cstring</a:t>
            </a:r>
            <a:r>
              <a:rPr lang="en-US" sz="2000" b="1" dirty="0">
                <a:latin typeface="Times New Roman" panose="02020603050405020304" pitchFamily="18" charset="0"/>
                <a:cs typeface="Times New Roman" panose="02020603050405020304" pitchFamily="18" charset="0"/>
              </a:rPr>
              <a:t>&gt;</a:t>
            </a:r>
          </a:p>
          <a:p>
            <a:r>
              <a:rPr lang="en-US" sz="2000" b="1" dirty="0">
                <a:latin typeface="Times New Roman" panose="02020603050405020304" pitchFamily="18" charset="0"/>
                <a:cs typeface="Times New Roman" panose="02020603050405020304" pitchFamily="18" charset="0"/>
              </a:rPr>
              <a:t>using namespace std;</a:t>
            </a:r>
          </a:p>
          <a:p>
            <a:r>
              <a:rPr lang="en-US" sz="2000" b="1" dirty="0">
                <a:latin typeface="Times New Roman" panose="02020603050405020304" pitchFamily="18" charset="0"/>
                <a:cs typeface="Times New Roman" panose="02020603050405020304" pitchFamily="18" charset="0"/>
              </a:rPr>
              <a:t>int main () </a:t>
            </a:r>
          </a:p>
          <a:p>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char str1[25], str2[25];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&lt;&lt;"Enter str1: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cin.getline</a:t>
            </a:r>
            <a:r>
              <a:rPr lang="en-US" sz="2000" b="1" dirty="0">
                <a:latin typeface="Times New Roman" panose="02020603050405020304" pitchFamily="18" charset="0"/>
                <a:cs typeface="Times New Roman" panose="02020603050405020304" pitchFamily="18" charset="0"/>
              </a:rPr>
              <a:t>(str1 , 25 );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&lt;&lt;"Enter str2: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cin.get</a:t>
            </a:r>
            <a:r>
              <a:rPr lang="en-US" sz="2000" b="1" dirty="0">
                <a:latin typeface="Times New Roman" panose="02020603050405020304" pitchFamily="18" charset="0"/>
                <a:cs typeface="Times New Roman" panose="02020603050405020304" pitchFamily="18" charset="0"/>
              </a:rPr>
              <a:t>(str2 , 25 );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&lt;&lt;"\n str1 = "&lt;&lt;str1&lt;&lt;"\n str2 = "&lt;&lt;str2&lt;&lt;</a:t>
            </a:r>
            <a:r>
              <a:rPr lang="en-US" sz="2000" b="1" dirty="0" err="1">
                <a:latin typeface="Times New Roman" panose="02020603050405020304" pitchFamily="18" charset="0"/>
                <a:cs typeface="Times New Roman" panose="02020603050405020304" pitchFamily="18" charset="0"/>
              </a:rPr>
              <a:t>endl</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&lt;&lt;"Enter str1: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cin.get</a:t>
            </a:r>
            <a:r>
              <a:rPr lang="en-US" sz="2000" b="1" dirty="0">
                <a:latin typeface="Times New Roman" panose="02020603050405020304" pitchFamily="18" charset="0"/>
                <a:cs typeface="Times New Roman" panose="02020603050405020304" pitchFamily="18" charset="0"/>
              </a:rPr>
              <a:t>(str1 , 25);</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&lt;&lt;"Enter str2: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cin.getline</a:t>
            </a:r>
            <a:r>
              <a:rPr lang="en-US" sz="2000" b="1" dirty="0">
                <a:latin typeface="Times New Roman" panose="02020603050405020304" pitchFamily="18" charset="0"/>
                <a:cs typeface="Times New Roman" panose="02020603050405020304" pitchFamily="18" charset="0"/>
              </a:rPr>
              <a:t>(str2 , 25);</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&lt;&lt;"\n str1 = "&lt;&lt;str1&lt;&lt;"\n str2 = "&lt;&lt;str2&lt;&lt;</a:t>
            </a:r>
            <a:r>
              <a:rPr lang="en-US" sz="2000" b="1" dirty="0" err="1">
                <a:latin typeface="Times New Roman" panose="02020603050405020304" pitchFamily="18" charset="0"/>
                <a:cs typeface="Times New Roman" panose="02020603050405020304" pitchFamily="18" charset="0"/>
              </a:rPr>
              <a:t>endl</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4E939091-361B-449F-A851-A18D3CA0EEC6}"/>
              </a:ext>
            </a:extLst>
          </p:cNvPr>
          <p:cNvPicPr>
            <a:picLocks noChangeAspect="1"/>
          </p:cNvPicPr>
          <p:nvPr/>
        </p:nvPicPr>
        <p:blipFill>
          <a:blip r:embed="rId2"/>
          <a:stretch>
            <a:fillRect/>
          </a:stretch>
        </p:blipFill>
        <p:spPr>
          <a:xfrm>
            <a:off x="8196727" y="3875691"/>
            <a:ext cx="3202231" cy="1812728"/>
          </a:xfrm>
          <a:prstGeom prst="rect">
            <a:avLst/>
          </a:prstGeom>
        </p:spPr>
      </p:pic>
      <p:pic>
        <p:nvPicPr>
          <p:cNvPr id="4" name="Picture 3">
            <a:extLst>
              <a:ext uri="{FF2B5EF4-FFF2-40B4-BE49-F238E27FC236}">
                <a16:creationId xmlns:a16="http://schemas.microsoft.com/office/drawing/2014/main" id="{7A0A3E44-5052-455D-98D9-6E14DCBA0AA5}"/>
              </a:ext>
            </a:extLst>
          </p:cNvPr>
          <p:cNvPicPr>
            <a:picLocks noChangeAspect="1"/>
          </p:cNvPicPr>
          <p:nvPr/>
        </p:nvPicPr>
        <p:blipFill>
          <a:blip r:embed="rId3"/>
          <a:stretch>
            <a:fillRect/>
          </a:stretch>
        </p:blipFill>
        <p:spPr>
          <a:xfrm>
            <a:off x="8666391" y="740860"/>
            <a:ext cx="2728167" cy="1812727"/>
          </a:xfrm>
          <a:prstGeom prst="rect">
            <a:avLst/>
          </a:prstGeom>
        </p:spPr>
      </p:pic>
    </p:spTree>
    <p:extLst>
      <p:ext uri="{BB962C8B-B14F-4D97-AF65-F5344CB8AC3E}">
        <p14:creationId xmlns:p14="http://schemas.microsoft.com/office/powerpoint/2010/main" val="22313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D49B24E-25C0-4215-A4D1-C95703FCDEBA}" type="slidenum">
              <a:rPr lang="en-US" sz="1400"/>
              <a:pPr eaLnBrk="1" hangingPunct="1"/>
              <a:t>2</a:t>
            </a:fld>
            <a:endParaRPr lang="en-US" sz="1400"/>
          </a:p>
        </p:txBody>
      </p:sp>
      <p:sp>
        <p:nvSpPr>
          <p:cNvPr id="7173" name="Rectangle 2"/>
          <p:cNvSpPr>
            <a:spLocks noGrp="1" noChangeArrowheads="1"/>
          </p:cNvSpPr>
          <p:nvPr>
            <p:ph type="title"/>
          </p:nvPr>
        </p:nvSpPr>
        <p:spPr>
          <a:xfrm>
            <a:off x="387440" y="300730"/>
            <a:ext cx="10515600" cy="755337"/>
          </a:xfrm>
        </p:spPr>
        <p:txBody>
          <a:bodyPr>
            <a:normAutofit fontScale="90000"/>
          </a:bodyPr>
          <a:lstStyle/>
          <a:p>
            <a:pPr eaLnBrk="1" hangingPunct="1"/>
            <a:r>
              <a:rPr lang="en-US" sz="4000" b="1" dirty="0"/>
              <a:t>Initialization of null-terminated character sequences </a:t>
            </a:r>
          </a:p>
        </p:txBody>
      </p:sp>
      <p:sp>
        <p:nvSpPr>
          <p:cNvPr id="7174" name="Rectangle 3"/>
          <p:cNvSpPr>
            <a:spLocks noGrp="1" noChangeArrowheads="1"/>
          </p:cNvSpPr>
          <p:nvPr>
            <p:ph type="body" idx="1"/>
          </p:nvPr>
        </p:nvSpPr>
        <p:spPr>
          <a:xfrm>
            <a:off x="91225" y="1201467"/>
            <a:ext cx="11911885" cy="4915997"/>
          </a:xfrm>
        </p:spPr>
        <p:txBody>
          <a:bodyPr>
            <a:normAutofit/>
          </a:bodyPr>
          <a:lstStyle/>
          <a:p>
            <a:pPr algn="just" eaLnBrk="1" hangingPunct="1">
              <a:lnSpc>
                <a:spcPct val="150000"/>
              </a:lnSpc>
            </a:pPr>
            <a:r>
              <a:rPr lang="en-US" sz="2400" dirty="0"/>
              <a:t>Arrays of characters or strings are ordinary arrays they follow  the same rules of arrays.</a:t>
            </a:r>
          </a:p>
          <a:p>
            <a:pPr algn="just" eaLnBrk="1" hangingPunct="1">
              <a:lnSpc>
                <a:spcPct val="150000"/>
              </a:lnSpc>
              <a:buFontTx/>
              <a:buNone/>
            </a:pPr>
            <a:r>
              <a:rPr lang="en-US" sz="2400" dirty="0">
                <a:solidFill>
                  <a:schemeClr val="accent2"/>
                </a:solidFill>
              </a:rPr>
              <a:t>For example:</a:t>
            </a:r>
          </a:p>
          <a:p>
            <a:pPr algn="just" eaLnBrk="1" hangingPunct="1">
              <a:lnSpc>
                <a:spcPct val="150000"/>
              </a:lnSpc>
              <a:buFontTx/>
              <a:buNone/>
            </a:pPr>
            <a:r>
              <a:rPr lang="en-US" sz="2400" b="1" dirty="0"/>
              <a:t>char </a:t>
            </a:r>
            <a:r>
              <a:rPr lang="en-US" sz="2400" b="1" dirty="0" err="1"/>
              <a:t>myword</a:t>
            </a:r>
            <a:r>
              <a:rPr lang="en-US" sz="2400" b="1" dirty="0"/>
              <a:t>[ ] = { 'H', 'e', 'l', 'l', 'o', '\0' };</a:t>
            </a:r>
          </a:p>
          <a:p>
            <a:pPr algn="just" eaLnBrk="1" hangingPunct="1">
              <a:lnSpc>
                <a:spcPct val="150000"/>
              </a:lnSpc>
              <a:buFontTx/>
              <a:buNone/>
            </a:pPr>
            <a:endParaRPr lang="en-US" sz="2400" b="1" dirty="0"/>
          </a:p>
          <a:p>
            <a:r>
              <a:rPr lang="en-US" sz="2400" dirty="0"/>
              <a:t>Arrays of char elements have an additional method to initialize their values: </a:t>
            </a:r>
            <a:r>
              <a:rPr lang="en-US" sz="2400" dirty="0">
                <a:solidFill>
                  <a:schemeClr val="accent2"/>
                </a:solidFill>
              </a:rPr>
              <a:t>using string literals. </a:t>
            </a:r>
          </a:p>
          <a:p>
            <a:pPr algn="just" eaLnBrk="1" hangingPunct="1">
              <a:lnSpc>
                <a:spcPct val="150000"/>
              </a:lnSpc>
              <a:buFontTx/>
              <a:buNone/>
            </a:pPr>
            <a:r>
              <a:rPr lang="en-US" sz="2400" b="1" dirty="0" err="1"/>
              <a:t>Eg</a:t>
            </a:r>
            <a:r>
              <a:rPr lang="en-US" sz="2400" b="1" dirty="0"/>
              <a:t>:	char  </a:t>
            </a:r>
            <a:r>
              <a:rPr lang="en-US" sz="2400" b="1" dirty="0" err="1"/>
              <a:t>myword</a:t>
            </a:r>
            <a:r>
              <a:rPr lang="en-US" sz="2400" b="1" dirty="0"/>
              <a:t>[] = “Hello”;</a:t>
            </a:r>
          </a:p>
          <a:p>
            <a:pPr algn="just" eaLnBrk="1" hangingPunct="1">
              <a:lnSpc>
                <a:spcPct val="150000"/>
              </a:lnSpc>
              <a:buFontTx/>
              <a:buNone/>
            </a:pPr>
            <a:r>
              <a:rPr lang="en-US" sz="2400" dirty="0"/>
              <a:t>                 </a:t>
            </a:r>
          </a:p>
        </p:txBody>
      </p:sp>
    </p:spTree>
    <p:extLst>
      <p:ext uri="{BB962C8B-B14F-4D97-AF65-F5344CB8AC3E}">
        <p14:creationId xmlns:p14="http://schemas.microsoft.com/office/powerpoint/2010/main" val="19420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93" y="171941"/>
            <a:ext cx="10515600" cy="1325563"/>
          </a:xfrm>
        </p:spPr>
        <p:txBody>
          <a:bodyPr>
            <a:normAutofit/>
          </a:bodyPr>
          <a:lstStyle/>
          <a:p>
            <a:r>
              <a:rPr lang="en-IN" sz="3200" b="1" dirty="0"/>
              <a:t>Example-1</a:t>
            </a:r>
          </a:p>
        </p:txBody>
      </p:sp>
      <p:pic>
        <p:nvPicPr>
          <p:cNvPr id="4" name="Picture 3"/>
          <p:cNvPicPr>
            <a:picLocks noChangeAspect="1"/>
          </p:cNvPicPr>
          <p:nvPr/>
        </p:nvPicPr>
        <p:blipFill>
          <a:blip r:embed="rId2"/>
          <a:stretch>
            <a:fillRect/>
          </a:stretch>
        </p:blipFill>
        <p:spPr>
          <a:xfrm>
            <a:off x="418699" y="1793920"/>
            <a:ext cx="8132112" cy="2893990"/>
          </a:xfrm>
          <a:prstGeom prst="rect">
            <a:avLst/>
          </a:prstGeom>
        </p:spPr>
      </p:pic>
    </p:spTree>
    <p:extLst>
      <p:ext uri="{BB962C8B-B14F-4D97-AF65-F5344CB8AC3E}">
        <p14:creationId xmlns:p14="http://schemas.microsoft.com/office/powerpoint/2010/main" val="370888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57" y="171942"/>
            <a:ext cx="10515600" cy="1325563"/>
          </a:xfrm>
        </p:spPr>
        <p:txBody>
          <a:bodyPr>
            <a:normAutofit/>
          </a:bodyPr>
          <a:lstStyle/>
          <a:p>
            <a:r>
              <a:rPr lang="en-IN" sz="3200" b="1" dirty="0"/>
              <a:t>String functions</a:t>
            </a:r>
          </a:p>
        </p:txBody>
      </p:sp>
      <p:pic>
        <p:nvPicPr>
          <p:cNvPr id="4" name="Picture 3"/>
          <p:cNvPicPr>
            <a:picLocks noChangeAspect="1"/>
          </p:cNvPicPr>
          <p:nvPr/>
        </p:nvPicPr>
        <p:blipFill>
          <a:blip r:embed="rId2"/>
          <a:stretch>
            <a:fillRect/>
          </a:stretch>
        </p:blipFill>
        <p:spPr>
          <a:xfrm>
            <a:off x="133416" y="1659361"/>
            <a:ext cx="11750584" cy="3221733"/>
          </a:xfrm>
          <a:prstGeom prst="rect">
            <a:avLst/>
          </a:prstGeom>
        </p:spPr>
      </p:pic>
    </p:spTree>
    <p:extLst>
      <p:ext uri="{BB962C8B-B14F-4D97-AF65-F5344CB8AC3E}">
        <p14:creationId xmlns:p14="http://schemas.microsoft.com/office/powerpoint/2010/main" val="74405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304" y="230206"/>
            <a:ext cx="7624899" cy="6571773"/>
          </a:xfrm>
          <a:prstGeom prst="rect">
            <a:avLst/>
          </a:prstGeom>
        </p:spPr>
      </p:pic>
      <p:pic>
        <p:nvPicPr>
          <p:cNvPr id="5" name="Picture 4"/>
          <p:cNvPicPr>
            <a:picLocks noChangeAspect="1"/>
          </p:cNvPicPr>
          <p:nvPr/>
        </p:nvPicPr>
        <p:blipFill>
          <a:blip r:embed="rId3"/>
          <a:stretch>
            <a:fillRect/>
          </a:stretch>
        </p:blipFill>
        <p:spPr>
          <a:xfrm>
            <a:off x="8318947" y="2060552"/>
            <a:ext cx="3653450" cy="1223561"/>
          </a:xfrm>
          <a:prstGeom prst="rect">
            <a:avLst/>
          </a:prstGeom>
        </p:spPr>
      </p:pic>
      <p:sp>
        <p:nvSpPr>
          <p:cNvPr id="6" name="TextBox 5"/>
          <p:cNvSpPr txBox="1"/>
          <p:nvPr/>
        </p:nvSpPr>
        <p:spPr>
          <a:xfrm>
            <a:off x="9143999" y="1262130"/>
            <a:ext cx="2202288" cy="523220"/>
          </a:xfrm>
          <a:prstGeom prst="rect">
            <a:avLst/>
          </a:prstGeom>
          <a:noFill/>
        </p:spPr>
        <p:txBody>
          <a:bodyPr wrap="square" rtlCol="0">
            <a:spAutoFit/>
          </a:bodyPr>
          <a:lstStyle/>
          <a:p>
            <a:r>
              <a:rPr lang="en-IN" sz="2800" b="1" u="sng" dirty="0">
                <a:solidFill>
                  <a:srgbClr val="FF0000"/>
                </a:solidFill>
              </a:rPr>
              <a:t>OUTPUT</a:t>
            </a:r>
          </a:p>
        </p:txBody>
      </p:sp>
    </p:spTree>
    <p:extLst>
      <p:ext uri="{BB962C8B-B14F-4D97-AF65-F5344CB8AC3E}">
        <p14:creationId xmlns:p14="http://schemas.microsoft.com/office/powerpoint/2010/main" val="308469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775" y="118189"/>
            <a:ext cx="8465312" cy="3927709"/>
          </a:xfrm>
          <a:prstGeom prst="rect">
            <a:avLst/>
          </a:prstGeom>
        </p:spPr>
      </p:pic>
      <p:pic>
        <p:nvPicPr>
          <p:cNvPr id="5" name="Picture 4"/>
          <p:cNvPicPr>
            <a:picLocks noChangeAspect="1"/>
          </p:cNvPicPr>
          <p:nvPr/>
        </p:nvPicPr>
        <p:blipFill>
          <a:blip r:embed="rId3"/>
          <a:stretch>
            <a:fillRect/>
          </a:stretch>
        </p:blipFill>
        <p:spPr>
          <a:xfrm>
            <a:off x="10083943" y="4265655"/>
            <a:ext cx="626682" cy="1697263"/>
          </a:xfrm>
          <a:prstGeom prst="rect">
            <a:avLst/>
          </a:prstGeom>
        </p:spPr>
      </p:pic>
      <p:sp>
        <p:nvSpPr>
          <p:cNvPr id="6" name="TextBox 5"/>
          <p:cNvSpPr txBox="1"/>
          <p:nvPr/>
        </p:nvSpPr>
        <p:spPr>
          <a:xfrm>
            <a:off x="9761649" y="3522678"/>
            <a:ext cx="2202288" cy="523220"/>
          </a:xfrm>
          <a:prstGeom prst="rect">
            <a:avLst/>
          </a:prstGeom>
          <a:noFill/>
        </p:spPr>
        <p:txBody>
          <a:bodyPr wrap="square" rtlCol="0">
            <a:spAutoFit/>
          </a:bodyPr>
          <a:lstStyle/>
          <a:p>
            <a:r>
              <a:rPr lang="en-IN" sz="2800" b="1" u="sng" dirty="0">
                <a:solidFill>
                  <a:srgbClr val="FF0000"/>
                </a:solidFill>
              </a:rPr>
              <a:t>OUTPUT</a:t>
            </a:r>
          </a:p>
        </p:txBody>
      </p:sp>
    </p:spTree>
    <p:extLst>
      <p:ext uri="{BB962C8B-B14F-4D97-AF65-F5344CB8AC3E}">
        <p14:creationId xmlns:p14="http://schemas.microsoft.com/office/powerpoint/2010/main" val="194170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1616" y="25758"/>
            <a:ext cx="4997003" cy="584775"/>
          </a:xfrm>
          <a:prstGeom prst="rect">
            <a:avLst/>
          </a:prstGeom>
          <a:noFill/>
        </p:spPr>
        <p:txBody>
          <a:bodyPr wrap="square" rtlCol="0">
            <a:spAutoFit/>
          </a:bodyPr>
          <a:lstStyle/>
          <a:p>
            <a:r>
              <a:rPr lang="en-IN" sz="3200" b="1" u="sng" dirty="0">
                <a:solidFill>
                  <a:srgbClr val="FF0000"/>
                </a:solidFill>
              </a:rPr>
              <a:t>Implementing </a:t>
            </a:r>
            <a:r>
              <a:rPr lang="en-IN" sz="3200" b="1" u="sng" dirty="0" err="1">
                <a:solidFill>
                  <a:srgbClr val="FF0000"/>
                </a:solidFill>
              </a:rPr>
              <a:t>strcpy</a:t>
            </a:r>
            <a:r>
              <a:rPr lang="en-IN" sz="3200" b="1" u="sng" dirty="0">
                <a:solidFill>
                  <a:srgbClr val="FF0000"/>
                </a:solidFill>
              </a:rPr>
              <a:t>()</a:t>
            </a:r>
          </a:p>
        </p:txBody>
      </p:sp>
      <p:pic>
        <p:nvPicPr>
          <p:cNvPr id="7" name="Picture 6"/>
          <p:cNvPicPr>
            <a:picLocks noChangeAspect="1"/>
          </p:cNvPicPr>
          <p:nvPr/>
        </p:nvPicPr>
        <p:blipFill>
          <a:blip r:embed="rId2"/>
          <a:stretch>
            <a:fillRect/>
          </a:stretch>
        </p:blipFill>
        <p:spPr>
          <a:xfrm>
            <a:off x="304934" y="1246701"/>
            <a:ext cx="9188336" cy="5166978"/>
          </a:xfrm>
          <a:prstGeom prst="rect">
            <a:avLst/>
          </a:prstGeom>
        </p:spPr>
      </p:pic>
    </p:spTree>
    <p:extLst>
      <p:ext uri="{BB962C8B-B14F-4D97-AF65-F5344CB8AC3E}">
        <p14:creationId xmlns:p14="http://schemas.microsoft.com/office/powerpoint/2010/main" val="51014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67" y="754754"/>
            <a:ext cx="8468803" cy="5942259"/>
          </a:xfrm>
          <a:prstGeom prst="rect">
            <a:avLst/>
          </a:prstGeom>
        </p:spPr>
      </p:pic>
      <p:sp>
        <p:nvSpPr>
          <p:cNvPr id="5" name="TextBox 4"/>
          <p:cNvSpPr txBox="1"/>
          <p:nvPr/>
        </p:nvSpPr>
        <p:spPr>
          <a:xfrm>
            <a:off x="1961616" y="25758"/>
            <a:ext cx="4997003" cy="584775"/>
          </a:xfrm>
          <a:prstGeom prst="rect">
            <a:avLst/>
          </a:prstGeom>
          <a:noFill/>
        </p:spPr>
        <p:txBody>
          <a:bodyPr wrap="square" rtlCol="0">
            <a:spAutoFit/>
          </a:bodyPr>
          <a:lstStyle/>
          <a:p>
            <a:r>
              <a:rPr lang="en-IN" sz="3200" b="1" u="sng" dirty="0">
                <a:solidFill>
                  <a:srgbClr val="FF0000"/>
                </a:solidFill>
              </a:rPr>
              <a:t>Implementing </a:t>
            </a:r>
            <a:r>
              <a:rPr lang="en-IN" sz="3200" b="1" u="sng" dirty="0" err="1">
                <a:solidFill>
                  <a:srgbClr val="FF0000"/>
                </a:solidFill>
              </a:rPr>
              <a:t>strcpy</a:t>
            </a:r>
            <a:r>
              <a:rPr lang="en-IN" sz="3200" b="1" u="sng" dirty="0">
                <a:solidFill>
                  <a:srgbClr val="FF0000"/>
                </a:solidFill>
              </a:rPr>
              <a:t>()</a:t>
            </a:r>
          </a:p>
        </p:txBody>
      </p:sp>
    </p:spTree>
    <p:extLst>
      <p:ext uri="{BB962C8B-B14F-4D97-AF65-F5344CB8AC3E}">
        <p14:creationId xmlns:p14="http://schemas.microsoft.com/office/powerpoint/2010/main" val="139622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1616" y="25758"/>
            <a:ext cx="4997003" cy="584775"/>
          </a:xfrm>
          <a:prstGeom prst="rect">
            <a:avLst/>
          </a:prstGeom>
          <a:noFill/>
        </p:spPr>
        <p:txBody>
          <a:bodyPr wrap="square" rtlCol="0">
            <a:spAutoFit/>
          </a:bodyPr>
          <a:lstStyle/>
          <a:p>
            <a:r>
              <a:rPr lang="en-IN" sz="3200" b="1" u="sng" dirty="0">
                <a:solidFill>
                  <a:srgbClr val="FF0000"/>
                </a:solidFill>
              </a:rPr>
              <a:t>Implementing </a:t>
            </a:r>
            <a:r>
              <a:rPr lang="en-IN" sz="3200" b="1" u="sng" dirty="0" err="1">
                <a:solidFill>
                  <a:srgbClr val="FF0000"/>
                </a:solidFill>
              </a:rPr>
              <a:t>strcat</a:t>
            </a:r>
            <a:r>
              <a:rPr lang="en-IN" sz="3200" b="1" u="sng" dirty="0">
                <a:solidFill>
                  <a:srgbClr val="FF0000"/>
                </a:solidFill>
              </a:rPr>
              <a:t>()</a:t>
            </a:r>
          </a:p>
        </p:txBody>
      </p:sp>
      <p:pic>
        <p:nvPicPr>
          <p:cNvPr id="3" name="Picture 2"/>
          <p:cNvPicPr>
            <a:picLocks noChangeAspect="1"/>
          </p:cNvPicPr>
          <p:nvPr/>
        </p:nvPicPr>
        <p:blipFill>
          <a:blip r:embed="rId2"/>
          <a:stretch>
            <a:fillRect/>
          </a:stretch>
        </p:blipFill>
        <p:spPr>
          <a:xfrm>
            <a:off x="301985" y="1041848"/>
            <a:ext cx="8069282" cy="5029568"/>
          </a:xfrm>
          <a:prstGeom prst="rect">
            <a:avLst/>
          </a:prstGeom>
        </p:spPr>
      </p:pic>
    </p:spTree>
    <p:extLst>
      <p:ext uri="{BB962C8B-B14F-4D97-AF65-F5344CB8AC3E}">
        <p14:creationId xmlns:p14="http://schemas.microsoft.com/office/powerpoint/2010/main" val="197998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456</Words>
  <Application>Microsoft Office PowerPoint</Application>
  <PresentationFormat>Widescreen</PresentationFormat>
  <Paragraphs>60</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String as a Character array</vt:lpstr>
      <vt:lpstr>Initialization of null-terminated character sequences </vt:lpstr>
      <vt:lpstr>Example-1</vt:lpstr>
      <vt:lpstr>String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Reading Embedded Blanks</vt:lpstr>
      <vt:lpstr>PowerPoint Presentation</vt:lpstr>
      <vt:lpstr>Reading Multiple Lines    Example-4 </vt:lpstr>
      <vt:lpstr>PowerPoint Presentation</vt:lpstr>
      <vt:lpstr>cin.getline() vs cin.get()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Raghurama holla</dc:creator>
  <cp:lastModifiedBy>Linda Varghese [MAHE-MIT]</cp:lastModifiedBy>
  <cp:revision>26</cp:revision>
  <dcterms:created xsi:type="dcterms:W3CDTF">2019-08-07T17:25:39Z</dcterms:created>
  <dcterms:modified xsi:type="dcterms:W3CDTF">2023-09-25T16:39:25Z</dcterms:modified>
</cp:coreProperties>
</file>