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9" r:id="rId4"/>
    <p:sldId id="263" r:id="rId5"/>
    <p:sldId id="264" r:id="rId6"/>
    <p:sldId id="270" r:id="rId7"/>
    <p:sldId id="271" r:id="rId8"/>
    <p:sldId id="332" r:id="rId9"/>
    <p:sldId id="266" r:id="rId10"/>
    <p:sldId id="267" r:id="rId11"/>
    <p:sldId id="333" r:id="rId12"/>
    <p:sldId id="331" r:id="rId13"/>
    <p:sldId id="328" r:id="rId14"/>
    <p:sldId id="376" r:id="rId15"/>
    <p:sldId id="329" r:id="rId16"/>
    <p:sldId id="377" r:id="rId17"/>
    <p:sldId id="330" r:id="rId18"/>
    <p:sldId id="378" r:id="rId19"/>
    <p:sldId id="350" r:id="rId20"/>
    <p:sldId id="352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411" r:id="rId29"/>
    <p:sldId id="412" r:id="rId30"/>
    <p:sldId id="413" r:id="rId31"/>
    <p:sldId id="414" r:id="rId32"/>
    <p:sldId id="415" r:id="rId33"/>
    <p:sldId id="379" r:id="rId34"/>
    <p:sldId id="380" r:id="rId35"/>
    <p:sldId id="381" r:id="rId36"/>
    <p:sldId id="382" r:id="rId37"/>
    <p:sldId id="369" r:id="rId38"/>
    <p:sldId id="370" r:id="rId39"/>
    <p:sldId id="371" r:id="rId40"/>
    <p:sldId id="373" r:id="rId41"/>
    <p:sldId id="374" r:id="rId42"/>
    <p:sldId id="388" r:id="rId43"/>
    <p:sldId id="316" r:id="rId44"/>
    <p:sldId id="346" r:id="rId45"/>
    <p:sldId id="347" r:id="rId46"/>
    <p:sldId id="348" r:id="rId47"/>
    <p:sldId id="349" r:id="rId48"/>
    <p:sldId id="383" r:id="rId49"/>
    <p:sldId id="386" r:id="rId50"/>
    <p:sldId id="384" r:id="rId51"/>
    <p:sldId id="416" r:id="rId52"/>
    <p:sldId id="417" r:id="rId53"/>
    <p:sldId id="418" r:id="rId54"/>
    <p:sldId id="419" r:id="rId55"/>
    <p:sldId id="420" r:id="rId56"/>
    <p:sldId id="385" r:id="rId57"/>
    <p:sldId id="366" r:id="rId58"/>
    <p:sldId id="365" r:id="rId59"/>
    <p:sldId id="367" r:id="rId60"/>
    <p:sldId id="423" r:id="rId61"/>
    <p:sldId id="375" r:id="rId62"/>
    <p:sldId id="424" r:id="rId63"/>
    <p:sldId id="433" r:id="rId64"/>
    <p:sldId id="425" r:id="rId65"/>
    <p:sldId id="426" r:id="rId66"/>
    <p:sldId id="427" r:id="rId67"/>
    <p:sldId id="428" r:id="rId68"/>
    <p:sldId id="429" r:id="rId69"/>
    <p:sldId id="389" r:id="rId70"/>
    <p:sldId id="390" r:id="rId71"/>
    <p:sldId id="391" r:id="rId72"/>
    <p:sldId id="392" r:id="rId73"/>
    <p:sldId id="393" r:id="rId74"/>
    <p:sldId id="394" r:id="rId75"/>
    <p:sldId id="395" r:id="rId76"/>
    <p:sldId id="396" r:id="rId77"/>
    <p:sldId id="397" r:id="rId78"/>
    <p:sldId id="398" r:id="rId79"/>
    <p:sldId id="400" r:id="rId80"/>
    <p:sldId id="401" r:id="rId81"/>
    <p:sldId id="402" r:id="rId82"/>
    <p:sldId id="403" r:id="rId83"/>
    <p:sldId id="404" r:id="rId84"/>
    <p:sldId id="405" r:id="rId85"/>
    <p:sldId id="406" r:id="rId86"/>
    <p:sldId id="407" r:id="rId87"/>
    <p:sldId id="409" r:id="rId88"/>
    <p:sldId id="408" r:id="rId89"/>
    <p:sldId id="338" r:id="rId90"/>
    <p:sldId id="339" r:id="rId91"/>
    <p:sldId id="340" r:id="rId92"/>
    <p:sldId id="341" r:id="rId93"/>
    <p:sldId id="342" r:id="rId94"/>
    <p:sldId id="343" r:id="rId95"/>
    <p:sldId id="410" r:id="rId96"/>
    <p:sldId id="430" r:id="rId97"/>
    <p:sldId id="431" r:id="rId98"/>
    <p:sldId id="432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5CB8-F155-94EA-F440-178A9380D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3535E-69ED-313C-1231-82F4E042E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497A1-7B62-1F2C-EE57-964CC25D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AFC-3F7E-4FD1-AE93-D9DD245FE896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FEC99-610F-F372-1D4C-34EA30C6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CFEAB-E72D-C5AF-84B7-648C3DC9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F006-F24E-4D9A-99B3-D153A4E9F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9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5050-CBC0-378B-50BB-C16D63A6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C0F25-6436-4D31-4A0F-5F8CE8F99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B347-B078-04A0-2A8E-B297D01A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AFC-3F7E-4FD1-AE93-D9DD245FE896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FBF99-B4B8-6D73-A169-7C654423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EC53-F59F-9BCE-78FD-29E2B3F1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F006-F24E-4D9A-99B3-D153A4E9F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8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D4D34-9653-E9E7-9270-22CAA6119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2468C-5044-0264-2525-9C5410A53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CB20A-83EF-17C0-075D-DDCF295A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AFC-3F7E-4FD1-AE93-D9DD245FE896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19601-6E1E-EF4B-E1ED-82AADF70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47F08-5407-6E4E-5515-DE5DE015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F006-F24E-4D9A-99B3-D153A4E9F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42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520D-355E-0F27-8AB7-D9C53A69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8BA18-BF66-C7A9-8F33-6BF746254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53BF5-F93E-7938-9CCB-328180C8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AFC-3F7E-4FD1-AE93-D9DD245FE896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4302B-46A2-7B5B-5DF9-1ABD6906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EE9C2-4EB7-B410-BABA-30A0E521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F006-F24E-4D9A-99B3-D153A4E9F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05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8C40-504A-4F43-BBCD-FA70F4B0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C0522-307F-F195-DE68-03448888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2AAB7-1C4F-C560-60AE-B7AD2B91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AFC-3F7E-4FD1-AE93-D9DD245FE896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D57E0-678C-C2FE-F741-132B479E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04735-D5D8-3752-64C7-FAAD320D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F006-F24E-4D9A-99B3-D153A4E9F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0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2B0B-B6DE-A642-7D2E-3CC57745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19902-5615-E9E0-AC1E-3E492AD11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4D8E2-C749-6EF3-0A7C-F62B4C4A2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DA5C3-69E6-52B9-EB76-6B26D444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AFC-3F7E-4FD1-AE93-D9DD245FE896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D168E-5A9A-B3CC-713E-EC781EA8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180AF-5CEF-6F9E-EB29-9D256108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F006-F24E-4D9A-99B3-D153A4E9F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53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4A6A-E1EC-462D-6F6C-54920FC2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15CCF-AA87-4E0C-BB06-7F565C202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6BFD6-0911-DF38-65BC-E70F7E5DD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C6499-9861-8BD7-DD75-01132D821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2D9A5-DB50-08D2-2E15-3CB78DF06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5B916-D2E4-CA0D-A3FA-53B15BE3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AFC-3F7E-4FD1-AE93-D9DD245FE896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E11F99-2332-70CF-7BE5-E3FF2624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C5F35-D2A4-7CE8-8E47-76BB1A43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F006-F24E-4D9A-99B3-D153A4E9F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76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2AB8-9B78-11D0-0210-EE50518B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0FD79-9DBC-FA24-F258-CC2CD10C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AFC-3F7E-4FD1-AE93-D9DD245FE896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CC6EC-CC70-EA77-6333-E684DCD8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50A00-FB9D-3E32-9816-F20B3803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F006-F24E-4D9A-99B3-D153A4E9F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24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B8BC2-8CD8-13C8-0688-4073349B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AFC-3F7E-4FD1-AE93-D9DD245FE896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577C8-6A62-579B-F1E3-BAEEBE86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4DE69-611B-4B88-DFFB-0474B597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F006-F24E-4D9A-99B3-D153A4E9F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56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7AEB-8A62-4A6D-0CE4-262AFDA94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5BAD-D64F-32FB-FD76-F0574EEE1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94ABB-5EA6-02EE-7529-01BD07662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CBDE7-031F-FF4C-D4EC-D38355B4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AFC-3F7E-4FD1-AE93-D9DD245FE896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A3995-82EA-7FA7-ABB7-29FF763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D51E8-7D2E-781A-F142-7B1C5C5F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F006-F24E-4D9A-99B3-D153A4E9F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72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1FDE-4071-9285-B879-9FD4F2C0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90305-3357-0724-1FE6-01FD73C77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F3652-CAA3-C041-CAE4-6B11B9F4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3E169-8771-AC98-0C66-C89A81A5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AFC-3F7E-4FD1-AE93-D9DD245FE896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6AD3E-E2EE-7BEA-0DC7-D6745466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3002B-0AAD-FA9B-906B-DB0CF0EA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F006-F24E-4D9A-99B3-D153A4E9F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93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54136-1D62-D838-70A7-1858FDD1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27F0B-33E9-B69D-CE13-129EF9ADD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F6B98-044B-A4EA-B76F-003BDEEA8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46AFC-3F7E-4FD1-AE93-D9DD245FE896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975AD-B4BC-240F-1B1D-06BBA8AA0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AE20D-ADC1-4B4C-0890-F6444B017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0F006-F24E-4D9A-99B3-D153A4E9F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71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3schools.com/jsref/event_onkeydown.asp" TargetMode="External"/><Relationship Id="rId13" Type="http://schemas.openxmlformats.org/officeDocument/2006/relationships/hyperlink" Target="http://w3schools.com/jsref/event_onmousemove.asp" TargetMode="External"/><Relationship Id="rId18" Type="http://schemas.openxmlformats.org/officeDocument/2006/relationships/hyperlink" Target="http://w3schools.com/jsref/event_onselect.asp" TargetMode="External"/><Relationship Id="rId3" Type="http://schemas.openxmlformats.org/officeDocument/2006/relationships/hyperlink" Target="http://w3schools.com/jsref/event_onchange.asp" TargetMode="External"/><Relationship Id="rId7" Type="http://schemas.openxmlformats.org/officeDocument/2006/relationships/hyperlink" Target="http://w3schools.com/jsref/event_onfocus.asp" TargetMode="External"/><Relationship Id="rId12" Type="http://schemas.openxmlformats.org/officeDocument/2006/relationships/hyperlink" Target="http://w3schools.com/jsref/event_onmousedown.asp" TargetMode="External"/><Relationship Id="rId17" Type="http://schemas.openxmlformats.org/officeDocument/2006/relationships/hyperlink" Target="http://w3schools.com/jsref/event_onresize.asp" TargetMode="External"/><Relationship Id="rId2" Type="http://schemas.openxmlformats.org/officeDocument/2006/relationships/hyperlink" Target="http://w3schools.com/jsref/event_onblur.asp" TargetMode="External"/><Relationship Id="rId16" Type="http://schemas.openxmlformats.org/officeDocument/2006/relationships/hyperlink" Target="http://w3schools.com/jsref/event_onmouseup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3schools.com/jsref/event_onerror.asp" TargetMode="External"/><Relationship Id="rId11" Type="http://schemas.openxmlformats.org/officeDocument/2006/relationships/hyperlink" Target="http://w3schools.com/jsref/event_onload.asp" TargetMode="External"/><Relationship Id="rId5" Type="http://schemas.openxmlformats.org/officeDocument/2006/relationships/hyperlink" Target="http://w3schools.com/jsref/event_ondblclick.asp" TargetMode="External"/><Relationship Id="rId15" Type="http://schemas.openxmlformats.org/officeDocument/2006/relationships/hyperlink" Target="http://w3schools.com/jsref/event_onmouseover.asp" TargetMode="External"/><Relationship Id="rId10" Type="http://schemas.openxmlformats.org/officeDocument/2006/relationships/hyperlink" Target="http://w3schools.com/jsref/event_onkeyup.asp" TargetMode="External"/><Relationship Id="rId19" Type="http://schemas.openxmlformats.org/officeDocument/2006/relationships/hyperlink" Target="http://w3schools.com/jsref/event_onunload.asp" TargetMode="External"/><Relationship Id="rId4" Type="http://schemas.openxmlformats.org/officeDocument/2006/relationships/hyperlink" Target="http://w3schools.com/jsref/event_onclick.asp" TargetMode="External"/><Relationship Id="rId9" Type="http://schemas.openxmlformats.org/officeDocument/2006/relationships/hyperlink" Target="http://w3schools.com/jsref/event_onkeypress.asp" TargetMode="External"/><Relationship Id="rId14" Type="http://schemas.openxmlformats.org/officeDocument/2006/relationships/hyperlink" Target="http://w3schools.com/jsref/event_onmouseout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getmonth.asp" TargetMode="External"/><Relationship Id="rId3" Type="http://schemas.openxmlformats.org/officeDocument/2006/relationships/hyperlink" Target="http://www.w3schools.com/jsref/jsref_getday.asp" TargetMode="External"/><Relationship Id="rId7" Type="http://schemas.openxmlformats.org/officeDocument/2006/relationships/hyperlink" Target="http://www.w3schools.com/jsref/jsref_getminutes.asp" TargetMode="External"/><Relationship Id="rId2" Type="http://schemas.openxmlformats.org/officeDocument/2006/relationships/hyperlink" Target="http://www.w3schools.com/jsref/jsref_getdat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getmilliseconds.asp" TargetMode="External"/><Relationship Id="rId11" Type="http://schemas.openxmlformats.org/officeDocument/2006/relationships/hyperlink" Target="http://www.w3schools.com/jsref/jsref_gettimezoneoffset.asp" TargetMode="External"/><Relationship Id="rId5" Type="http://schemas.openxmlformats.org/officeDocument/2006/relationships/hyperlink" Target="http://www.w3schools.com/jsref/jsref_gethours.asp" TargetMode="External"/><Relationship Id="rId10" Type="http://schemas.openxmlformats.org/officeDocument/2006/relationships/hyperlink" Target="http://www.w3schools.com/jsref/jsref_gettime.asp" TargetMode="External"/><Relationship Id="rId4" Type="http://schemas.openxmlformats.org/officeDocument/2006/relationships/hyperlink" Target="http://www.w3schools.com/jsref/jsref_getfullyear.asp" TargetMode="External"/><Relationship Id="rId9" Type="http://schemas.openxmlformats.org/officeDocument/2006/relationships/hyperlink" Target="http://www.w3schools.com/jsref/jsref_getseconds.asp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getutcmonth.asp" TargetMode="External"/><Relationship Id="rId3" Type="http://schemas.openxmlformats.org/officeDocument/2006/relationships/hyperlink" Target="http://www.w3schools.com/jsref/jsref_getutcday.asp" TargetMode="External"/><Relationship Id="rId7" Type="http://schemas.openxmlformats.org/officeDocument/2006/relationships/hyperlink" Target="http://www.w3schools.com/jsref/jsref_getutcminutes.asp" TargetMode="External"/><Relationship Id="rId2" Type="http://schemas.openxmlformats.org/officeDocument/2006/relationships/hyperlink" Target="http://www.w3schools.com/jsref/jsref_getutcdat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getutcmilliseconds.asp" TargetMode="External"/><Relationship Id="rId5" Type="http://schemas.openxmlformats.org/officeDocument/2006/relationships/hyperlink" Target="http://www.w3schools.com/jsref/jsref_getutchours.asp" TargetMode="External"/><Relationship Id="rId4" Type="http://schemas.openxmlformats.org/officeDocument/2006/relationships/hyperlink" Target="http://www.w3schools.com/jsref/jsref_getutcfullyear.asp" TargetMode="External"/><Relationship Id="rId9" Type="http://schemas.openxmlformats.org/officeDocument/2006/relationships/hyperlink" Target="http://www.w3schools.com/jsref/jsref_getutcseconds.asp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setminutes.asp" TargetMode="External"/><Relationship Id="rId3" Type="http://schemas.openxmlformats.org/officeDocument/2006/relationships/hyperlink" Target="http://www.w3schools.com/jsref/jsref_parse.asp" TargetMode="External"/><Relationship Id="rId7" Type="http://schemas.openxmlformats.org/officeDocument/2006/relationships/hyperlink" Target="http://www.w3schools.com/jsref/jsref_setmilliseconds.asp" TargetMode="External"/><Relationship Id="rId2" Type="http://schemas.openxmlformats.org/officeDocument/2006/relationships/hyperlink" Target="http://www.w3schools.com/jsref/jsref_now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sethours.asp" TargetMode="External"/><Relationship Id="rId11" Type="http://schemas.openxmlformats.org/officeDocument/2006/relationships/hyperlink" Target="http://www.w3schools.com/jsref/jsref_settime.asp" TargetMode="External"/><Relationship Id="rId5" Type="http://schemas.openxmlformats.org/officeDocument/2006/relationships/hyperlink" Target="http://www.w3schools.com/jsref/jsref_setfullyear.asp" TargetMode="External"/><Relationship Id="rId10" Type="http://schemas.openxmlformats.org/officeDocument/2006/relationships/hyperlink" Target="http://www.w3schools.com/jsref/jsref_setseconds.asp" TargetMode="External"/><Relationship Id="rId4" Type="http://schemas.openxmlformats.org/officeDocument/2006/relationships/hyperlink" Target="http://www.w3schools.com/jsref/jsref_setdate.asp" TargetMode="External"/><Relationship Id="rId9" Type="http://schemas.openxmlformats.org/officeDocument/2006/relationships/hyperlink" Target="http://www.w3schools.com/jsref/jsref_setmonth.asp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setutcseconds.asp" TargetMode="External"/><Relationship Id="rId3" Type="http://schemas.openxmlformats.org/officeDocument/2006/relationships/hyperlink" Target="http://www.w3schools.com/jsref/jsref_setutcfullyear.asp" TargetMode="External"/><Relationship Id="rId7" Type="http://schemas.openxmlformats.org/officeDocument/2006/relationships/hyperlink" Target="http://www.w3schools.com/jsref/jsref_setutcmonth.asp" TargetMode="External"/><Relationship Id="rId2" Type="http://schemas.openxmlformats.org/officeDocument/2006/relationships/hyperlink" Target="http://www.w3schools.com/jsref/jsref_setutcdat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setutcminutes.asp" TargetMode="External"/><Relationship Id="rId5" Type="http://schemas.openxmlformats.org/officeDocument/2006/relationships/hyperlink" Target="http://www.w3schools.com/jsref/jsref_setutcmilliseconds.asp" TargetMode="External"/><Relationship Id="rId4" Type="http://schemas.openxmlformats.org/officeDocument/2006/relationships/hyperlink" Target="http://www.w3schools.com/jsref/jsref_setutchours.asp" TargetMode="External"/><Relationship Id="rId9" Type="http://schemas.openxmlformats.org/officeDocument/2006/relationships/hyperlink" Target="http://www.w3schools.com/jsref/jsref_todatestring.asp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totimestring.asp" TargetMode="External"/><Relationship Id="rId3" Type="http://schemas.openxmlformats.org/officeDocument/2006/relationships/hyperlink" Target="http://www.w3schools.com/jsref/jsref_tojson.asp" TargetMode="External"/><Relationship Id="rId7" Type="http://schemas.openxmlformats.org/officeDocument/2006/relationships/hyperlink" Target="http://www.w3schools.com/jsref/jsref_tostring_date.asp" TargetMode="External"/><Relationship Id="rId2" Type="http://schemas.openxmlformats.org/officeDocument/2006/relationships/hyperlink" Target="http://www.w3schools.com/jsref/jsref_toisostring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tolocalestring.asp" TargetMode="External"/><Relationship Id="rId5" Type="http://schemas.openxmlformats.org/officeDocument/2006/relationships/hyperlink" Target="http://www.w3schools.com/jsref/jsref_tolocaletimestring.asp" TargetMode="External"/><Relationship Id="rId10" Type="http://schemas.openxmlformats.org/officeDocument/2006/relationships/hyperlink" Target="http://www.w3schools.com/jsref/jsref_utc.asp" TargetMode="External"/><Relationship Id="rId4" Type="http://schemas.openxmlformats.org/officeDocument/2006/relationships/hyperlink" Target="http://www.w3schools.com/jsref/jsref_tolocaledatestring.asp" TargetMode="External"/><Relationship Id="rId9" Type="http://schemas.openxmlformats.org/officeDocument/2006/relationships/hyperlink" Target="http://www.w3schools.com/jsref/jsref_toutcstring.asp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lastindexof.asp" TargetMode="External"/><Relationship Id="rId3" Type="http://schemas.openxmlformats.org/officeDocument/2006/relationships/hyperlink" Target="http://www.w3schools.com/jsref/jsref_charcodeat.asp" TargetMode="External"/><Relationship Id="rId7" Type="http://schemas.openxmlformats.org/officeDocument/2006/relationships/hyperlink" Target="http://www.w3schools.com/jsref/jsref_indexof.asp" TargetMode="External"/><Relationship Id="rId2" Type="http://schemas.openxmlformats.org/officeDocument/2006/relationships/hyperlink" Target="http://www.w3schools.com/jsref/jsref_chara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includes.asp" TargetMode="External"/><Relationship Id="rId5" Type="http://schemas.openxmlformats.org/officeDocument/2006/relationships/hyperlink" Target="http://www.w3schools.com/jsref/jsref_endswith.asp" TargetMode="External"/><Relationship Id="rId4" Type="http://schemas.openxmlformats.org/officeDocument/2006/relationships/hyperlink" Target="http://www.w3schools.com/jsref/jsref_concat_string.asp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startswith.asp" TargetMode="External"/><Relationship Id="rId3" Type="http://schemas.openxmlformats.org/officeDocument/2006/relationships/hyperlink" Target="http://www.w3schools.com/jsref/jsref_repeat.asp" TargetMode="External"/><Relationship Id="rId7" Type="http://schemas.openxmlformats.org/officeDocument/2006/relationships/hyperlink" Target="http://www.w3schools.com/jsref/jsref_split.asp" TargetMode="External"/><Relationship Id="rId2" Type="http://schemas.openxmlformats.org/officeDocument/2006/relationships/hyperlink" Target="http://www.w3schools.com/jsref/jsref_match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slice_string.asp" TargetMode="External"/><Relationship Id="rId5" Type="http://schemas.openxmlformats.org/officeDocument/2006/relationships/hyperlink" Target="http://www.w3schools.com/jsref/jsref_search.asp" TargetMode="External"/><Relationship Id="rId4" Type="http://schemas.openxmlformats.org/officeDocument/2006/relationships/hyperlink" Target="http://www.w3schools.com/jsref/jsref_replace.asp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jsref_substring.asp" TargetMode="External"/><Relationship Id="rId7" Type="http://schemas.openxmlformats.org/officeDocument/2006/relationships/hyperlink" Target="http://www.w3schools.com/jsref/jsref_trim_string.asp" TargetMode="External"/><Relationship Id="rId2" Type="http://schemas.openxmlformats.org/officeDocument/2006/relationships/hyperlink" Target="http://www.w3schools.com/jsref/jsref_subst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touppercase.asp" TargetMode="External"/><Relationship Id="rId5" Type="http://schemas.openxmlformats.org/officeDocument/2006/relationships/hyperlink" Target="http://www.w3schools.com/jsref/jsref_tostring_string.asp" TargetMode="External"/><Relationship Id="rId4" Type="http://schemas.openxmlformats.org/officeDocument/2006/relationships/hyperlink" Target="http://www.w3schools.com/jsref/jsref_tolowercase.asp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3schools.com/jsref/jsref_regexp_ndollar.asp" TargetMode="External"/><Relationship Id="rId3" Type="http://schemas.openxmlformats.org/officeDocument/2006/relationships/hyperlink" Target="http://w3schools.com/jsref/jsref_regexp_zeromore.asp" TargetMode="External"/><Relationship Id="rId7" Type="http://schemas.openxmlformats.org/officeDocument/2006/relationships/hyperlink" Target="http://w3schools.com/jsref/jsref_regexp_nxcomma.asp" TargetMode="External"/><Relationship Id="rId2" Type="http://schemas.openxmlformats.org/officeDocument/2006/relationships/hyperlink" Target="http://w3schools.com/jsref/jsref_regexp_onemor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3schools.com/jsref/jsref_regexp_nxy.asp" TargetMode="External"/><Relationship Id="rId11" Type="http://schemas.openxmlformats.org/officeDocument/2006/relationships/hyperlink" Target="http://w3schools.com/jsref/jsref_regexp_nfollow_not.asp" TargetMode="External"/><Relationship Id="rId5" Type="http://schemas.openxmlformats.org/officeDocument/2006/relationships/hyperlink" Target="http://w3schools.com/jsref/jsref_regexp_nx.asp" TargetMode="External"/><Relationship Id="rId10" Type="http://schemas.openxmlformats.org/officeDocument/2006/relationships/hyperlink" Target="http://w3schools.com/jsref/jsref_regexp_nfollow.asp" TargetMode="External"/><Relationship Id="rId4" Type="http://schemas.openxmlformats.org/officeDocument/2006/relationships/hyperlink" Target="http://w3schools.com/jsref/jsref_regexp_zeroone.asp" TargetMode="External"/><Relationship Id="rId9" Type="http://schemas.openxmlformats.org/officeDocument/2006/relationships/hyperlink" Target="http://w3schools.com/jsref/jsref_regexp_ncaret.asp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3schools.com/jsref/jsref_regexp_ignorecase.asp" TargetMode="External"/><Relationship Id="rId2" Type="http://schemas.openxmlformats.org/officeDocument/2006/relationships/hyperlink" Target="http://w3schools.com/jsref/jsref_regexp_globa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3schools.com/jsref/jsref_regexp_test.asp" TargetMode="External"/><Relationship Id="rId5" Type="http://schemas.openxmlformats.org/officeDocument/2006/relationships/hyperlink" Target="http://w3schools.com/jsref/jsref_regexp_exec.asp" TargetMode="External"/><Relationship Id="rId4" Type="http://schemas.openxmlformats.org/officeDocument/2006/relationships/hyperlink" Target="http://w3schools.com/jsref/jsref_regexp_multiline.asp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form.asp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ref/prop_form_name.asp" TargetMode="External"/><Relationship Id="rId3" Type="http://schemas.openxmlformats.org/officeDocument/2006/relationships/hyperlink" Target="https://www.w3schools.com/jsref/prop_form_action.asp" TargetMode="External"/><Relationship Id="rId7" Type="http://schemas.openxmlformats.org/officeDocument/2006/relationships/hyperlink" Target="https://www.w3schools.com/jsref/prop_form_method.asp" TargetMode="External"/><Relationship Id="rId2" Type="http://schemas.openxmlformats.org/officeDocument/2006/relationships/hyperlink" Target="https://www.w3schools.com/jsref/prop_form_acceptcharse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ref/prop_form_length.asp" TargetMode="External"/><Relationship Id="rId5" Type="http://schemas.openxmlformats.org/officeDocument/2006/relationships/hyperlink" Target="https://www.w3schools.com/jsref/prop_form_enctype.asp" TargetMode="External"/><Relationship Id="rId10" Type="http://schemas.openxmlformats.org/officeDocument/2006/relationships/hyperlink" Target="https://www.w3schools.com/jsref/prop_form_target.asp" TargetMode="External"/><Relationship Id="rId4" Type="http://schemas.openxmlformats.org/officeDocument/2006/relationships/hyperlink" Target="https://www.w3schools.com/jsref/prop_form_autocomplete.asp" TargetMode="External"/><Relationship Id="rId9" Type="http://schemas.openxmlformats.org/officeDocument/2006/relationships/hyperlink" Target="https://www.w3schools.com/jsref/prop_form_novalidate.asp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met_form_submit.asp" TargetMode="External"/><Relationship Id="rId2" Type="http://schemas.openxmlformats.org/officeDocument/2006/relationships/hyperlink" Target="https://www.w3schools.com/jsref/met_form_reset.asp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obj_keyboardevent.asp" TargetMode="External"/><Relationship Id="rId2" Type="http://schemas.openxmlformats.org/officeDocument/2006/relationships/hyperlink" Target="https://www.w3schools.com/jsref/obj_mouseeven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Ev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DHTML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506539"/>
            <a:ext cx="82296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/>
              <a:t>Introduction </a:t>
            </a:r>
            <a:br>
              <a:rPr altLang="en-US"/>
            </a:br>
            <a:r>
              <a:rPr altLang="en-US"/>
              <a:t>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/>
              <a:t>Where to Put the JavaScript?</a:t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1638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16388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24A7F9-A29B-4F22-A892-CBF57B695434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838200"/>
            <a:ext cx="82296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Using an External JavaScript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To run the same JavaScript on several pages, without having to write the same script on every page.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Write a JavaScript in an external file. Save the external JavaScript file with a .js file extension.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The external script cannot contain the &lt;script&gt; tag!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To use the external script, point to the .js file in the "src" attribute of the &lt;script&gt; tag: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&lt;HTML&gt;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	&lt;HEAD&gt; 	&lt;script src="xxx.js"&gt; ….		&lt;/script&gt;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	&lt;/HEAD&gt; </a:t>
            </a:r>
            <a:endParaRPr lang="en-IN" altLang="en-US" sz="2000"/>
          </a:p>
          <a:p>
            <a:pPr eaLnBrk="1" hangingPunct="1"/>
            <a:r>
              <a:rPr lang="en-IN" altLang="en-US" sz="2000"/>
              <a:t>Best Practise :  </a:t>
            </a:r>
          </a:p>
          <a:p>
            <a:pPr lvl="1" eaLnBrk="1" hangingPunct="1"/>
            <a:r>
              <a:rPr lang="en-IN" altLang="en-US" sz="1600"/>
              <a:t>Execute a JavaScript when an </a:t>
            </a:r>
            <a:r>
              <a:rPr lang="en-IN" altLang="en-US" sz="1600" b="1"/>
              <a:t>event</a:t>
            </a:r>
            <a:r>
              <a:rPr lang="en-IN" altLang="en-US" sz="1600"/>
              <a:t> occurs, such as when a user clicks a button. </a:t>
            </a:r>
          </a:p>
          <a:p>
            <a:pPr lvl="1" eaLnBrk="1" hangingPunct="1"/>
            <a:r>
              <a:rPr lang="en-IN" altLang="en-US" sz="1600"/>
              <a:t>When this is the case we can put the script inside a </a:t>
            </a:r>
            <a:r>
              <a:rPr lang="en-IN" altLang="en-US" sz="1600" b="1"/>
              <a:t>function</a:t>
            </a:r>
            <a:r>
              <a:rPr lang="en-IN" altLang="en-US" sz="1600"/>
              <a:t>.</a:t>
            </a:r>
          </a:p>
          <a:p>
            <a:pPr eaLnBrk="1" hangingPunct="1"/>
            <a:r>
              <a:rPr lang="en-IN" altLang="en-US" sz="2000"/>
              <a:t>Events are normally used in combination with functions (like calling a function when an event occurs).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BEA27-EB46-4AAD-9FC4-FA946605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B16D45-EAFB-4896-92CD-995420635D07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7772400" cy="731838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en-US" sz="5400" dirty="0"/>
              <a:t>JavaScript Functions</a:t>
            </a:r>
            <a:endParaRPr lang="en-US" altLang="en-US" sz="3600" dirty="0"/>
          </a:p>
        </p:txBody>
      </p:sp>
      <p:sp>
        <p:nvSpPr>
          <p:cNvPr id="1741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189511-335B-48AA-AB0C-29FD638BE116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413" name="Content Placeholder 2"/>
          <p:cNvSpPr>
            <a:spLocks noGrp="1"/>
          </p:cNvSpPr>
          <p:nvPr>
            <p:ph sz="quarter" idx="1"/>
          </p:nvPr>
        </p:nvSpPr>
        <p:spPr>
          <a:xfrm>
            <a:off x="1828800" y="762000"/>
            <a:ext cx="8534400" cy="54102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Functions can be defined both in the &lt;head&gt; and in the &lt;body&gt; section of a document. </a:t>
            </a:r>
          </a:p>
          <a:p>
            <a:pPr eaLnBrk="1" hangingPunct="1"/>
            <a:r>
              <a:rPr lang="en-US" altLang="en-US" sz="2000" dirty="0"/>
              <a:t>Syntax : 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function </a:t>
            </a:r>
            <a:r>
              <a:rPr lang="en-US" altLang="en-US" sz="2000" i="1" dirty="0" err="1"/>
              <a:t>functionname</a:t>
            </a:r>
            <a:r>
              <a:rPr lang="en-US" altLang="en-US" sz="2000" dirty="0"/>
              <a:t>(</a:t>
            </a:r>
            <a:r>
              <a:rPr lang="en-US" altLang="en-US" sz="2000" i="1" dirty="0"/>
              <a:t>var1,var2,...,</a:t>
            </a:r>
            <a:r>
              <a:rPr lang="en-US" altLang="en-US" sz="2000" i="1" dirty="0" err="1"/>
              <a:t>varX</a:t>
            </a:r>
            <a:r>
              <a:rPr lang="en-US" altLang="en-US" sz="2000" dirty="0"/>
              <a:t>){</a:t>
            </a:r>
            <a:br>
              <a:rPr lang="en-US" altLang="en-US" sz="2000" dirty="0"/>
            </a:br>
            <a:r>
              <a:rPr lang="en-US" altLang="en-US" sz="2000" i="1" dirty="0"/>
              <a:t>some code</a:t>
            </a:r>
            <a:br>
              <a:rPr lang="en-US" altLang="en-US" sz="2000" dirty="0"/>
            </a:br>
            <a:r>
              <a:rPr lang="en-US" altLang="en-US" sz="2000" dirty="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Function name(parameters) In JavaScript parameters are passed as arrays. </a:t>
            </a:r>
          </a:p>
          <a:p>
            <a:pPr eaLnBrk="1" hangingPunct="1"/>
            <a:r>
              <a:rPr lang="en-US" altLang="en-US" sz="2000" dirty="0"/>
              <a:t>A function with no parameters must include the parentheses () after the function name.</a:t>
            </a:r>
          </a:p>
          <a:p>
            <a:pPr eaLnBrk="1" hangingPunct="1"/>
            <a:r>
              <a:rPr lang="en-US" altLang="en-US" sz="2000" dirty="0"/>
              <a:t>The word </a:t>
            </a:r>
            <a:r>
              <a:rPr lang="en-US" altLang="en-US" sz="2000" i="1" dirty="0"/>
              <a:t>function</a:t>
            </a:r>
            <a:r>
              <a:rPr lang="en-US" altLang="en-US" sz="2000" dirty="0"/>
              <a:t> must be written in </a:t>
            </a:r>
            <a:r>
              <a:rPr lang="en-US" altLang="en-US" sz="2000" b="1" dirty="0"/>
              <a:t>lowercase letters</a:t>
            </a:r>
            <a:r>
              <a:rPr lang="en-US" altLang="en-US" sz="2000" dirty="0"/>
              <a:t>, otherwise a JavaScript error occurs. </a:t>
            </a:r>
          </a:p>
          <a:p>
            <a:pPr eaLnBrk="1" hangingPunct="1"/>
            <a:r>
              <a:rPr lang="en-US" altLang="en-US" sz="2000" b="1" dirty="0"/>
              <a:t>The return statement </a:t>
            </a:r>
            <a:r>
              <a:rPr lang="en-US" altLang="en-US" sz="2000" dirty="0"/>
              <a:t>is used to specify the value that is returned from the function.</a:t>
            </a:r>
          </a:p>
          <a:p>
            <a:pPr eaLnBrk="1" hangingPunct="1"/>
            <a:endParaRPr lang="en-US" altLang="en-US" sz="1500" dirty="0"/>
          </a:p>
          <a:p>
            <a:pPr eaLnBrk="1" hangingPunct="1">
              <a:buFontTx/>
              <a:buNone/>
            </a:pPr>
            <a:endParaRPr lang="en-US" altLang="en-US" sz="15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FE3EB-D2AF-4871-97DE-B07167A2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7C92DF-8A4C-43ED-9E63-3F46373AD9FE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dirty="0"/>
              <a:t>HTML DOM Event Object</a:t>
            </a:r>
          </a:p>
        </p:txBody>
      </p:sp>
      <p:sp>
        <p:nvSpPr>
          <p:cNvPr id="1843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1843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F36745-EE21-4FF0-8D78-8E06663F9665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209800" y="1371600"/>
          <a:ext cx="7772400" cy="4876802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51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verdana"/>
                        </a:rPr>
                        <a:t>Attribute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verdana"/>
                        </a:rPr>
                        <a:t>W3C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2"/>
                        </a:rPr>
                        <a:t>onblur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an element loses focus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134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3"/>
                        </a:rPr>
                        <a:t>onchange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the content of an element, the selection, or the checked state have changed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4"/>
                        </a:rPr>
                        <a:t>onclick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the user clicks on an element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5"/>
                        </a:rPr>
                        <a:t>ondblclick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the user double-clicks on an element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 err="1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6"/>
                        </a:rPr>
                        <a:t>onerror</a:t>
                      </a:r>
                      <a:endParaRPr lang="en-IN" sz="1000" dirty="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an error occurs while loading an external file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7"/>
                        </a:rPr>
                        <a:t>onfocus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an element gets focus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8"/>
                        </a:rPr>
                        <a:t>onkeydown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the user is pressing a key or holding down a key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9"/>
                        </a:rPr>
                        <a:t>onkeypress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the user is pressing a key or holding down a key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0"/>
                        </a:rPr>
                        <a:t>onkeyup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a keyboard key is released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1"/>
                        </a:rPr>
                        <a:t>onload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an object has been loaded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2"/>
                        </a:rPr>
                        <a:t>onmousedown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a user presses a mouse button over an element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3"/>
                        </a:rPr>
                        <a:t>onmousemove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a user moves the mouse pointer over an element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4"/>
                        </a:rPr>
                        <a:t>onmouseout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a user moves the mouse pointer out of an element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5"/>
                        </a:rPr>
                        <a:t>onmouseover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a user mouse over an element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6"/>
                        </a:rPr>
                        <a:t>onmouseup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a user releases a mouse button over an element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7"/>
                        </a:rPr>
                        <a:t>onresize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when the size of an element has changed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8"/>
                        </a:rPr>
                        <a:t>onselect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The event occurs after some text has been selected in an element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3009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9"/>
                        </a:rPr>
                        <a:t>onunload</a:t>
                      </a:r>
                      <a:endParaRPr lang="en-IN" sz="1000">
                        <a:effectLst/>
                        <a:latin typeface="verdana"/>
                      </a:endParaRP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effectLst/>
                          <a:latin typeface="verdana"/>
                        </a:rPr>
                        <a:t>The event occurs before the browser closes the document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effectLst/>
                          <a:latin typeface="verdana"/>
                        </a:rPr>
                        <a:t>Yes</a:t>
                      </a:r>
                    </a:p>
                  </a:txBody>
                  <a:tcPr marL="8071" marR="8071" marT="8071" marB="8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0340E-B4CD-4AE2-94B7-28F981B7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EBF138-FB83-4993-9526-1EF36076D2E9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Alert Box</a:t>
            </a:r>
          </a:p>
        </p:txBody>
      </p:sp>
      <p:sp>
        <p:nvSpPr>
          <p:cNvPr id="1945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19460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0E33AC-8D50-46B2-9BF2-59EA44D7D94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dirty="0"/>
              <a:t>An alert box is often used if you want to make sure information comes through to the user.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dirty="0"/>
              <a:t>When an alert box pops up, the user will have to click "OK" to proceed.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dirty="0"/>
              <a:t>Syntax : alert("</a:t>
            </a:r>
            <a:r>
              <a:rPr lang="en-US" dirty="0" err="1"/>
              <a:t>sometext</a:t>
            </a:r>
            <a:r>
              <a:rPr lang="en-US" dirty="0"/>
              <a:t>"); </a:t>
            </a:r>
          </a:p>
          <a:p>
            <a:pPr marL="0" indent="0">
              <a:spcBef>
                <a:spcPts val="580"/>
              </a:spcBef>
              <a:buNone/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0F33A-6BDD-4103-9BE8-7D9C1687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CFD3BB-6D5D-42E1-B43E-FC6EC006B3A4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Alert box example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&lt;html&gt;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&lt;head&gt;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&lt;script type="text/javascript"&gt;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function displaymessage()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{ alert("Hello World!");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}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&lt;/script&gt;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 &lt;/head&gt;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&lt;body&gt;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  &lt;form&gt; &lt;input type="button" value="Click me!"      onclick="displaymessage()" &gt;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&lt;/form&gt;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&lt;/body&gt;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&lt;/html&gt; </a:t>
            </a:r>
          </a:p>
          <a:p>
            <a:endParaRPr lang="en-US" altLang="en-US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2"/>
                </a:solidFill>
              </a:rPr>
              <a:t>JS, Web Technologies (MCA 4123), Dept. of DSCA, MIT, Manipal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5D7094-DC36-4AF5-909B-158F59F538C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1BB2D-FDD2-4AE2-B4B2-9FBB6CE6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7D5419-B13D-4AB7-B19E-B38396B94979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Confirm box</a:t>
            </a:r>
          </a:p>
        </p:txBody>
      </p:sp>
      <p:sp>
        <p:nvSpPr>
          <p:cNvPr id="2150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21508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7CF0B5-FFE1-48B6-9807-2B6AEA4F3EBF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is often used if you want the user to verify or accept something.</a:t>
            </a:r>
          </a:p>
          <a:p>
            <a:pPr eaLnBrk="1" hangingPunct="1"/>
            <a:r>
              <a:rPr lang="en-US" altLang="en-US" sz="2400"/>
              <a:t>When a confirm box pops up, the user will have to click either "OK" or "Cancel" to proceed. </a:t>
            </a:r>
          </a:p>
          <a:p>
            <a:pPr eaLnBrk="1" hangingPunct="1"/>
            <a:r>
              <a:rPr lang="en-US" altLang="en-US" sz="2400"/>
              <a:t>If the user clicks "OK", the box returns true. If the user clicks "Cancel", the box returns false.</a:t>
            </a:r>
            <a:endParaRPr lang="en-US" altLang="en-US" sz="2400" b="1"/>
          </a:p>
          <a:p>
            <a:pPr eaLnBrk="1" hangingPunct="1"/>
            <a:r>
              <a:rPr lang="en-US" altLang="en-US" sz="2400" b="1"/>
              <a:t>Syntax: </a:t>
            </a:r>
            <a:r>
              <a:rPr lang="en-US" altLang="en-US" sz="2400"/>
              <a:t>confirm("sometext");</a:t>
            </a:r>
            <a:endParaRPr lang="en-US" altLang="en-US" sz="5400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5FDB3-4349-48D4-80D6-40A104A1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190B1D-5800-46DA-AA59-3F5FB2A0BAA1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Confirm Box example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2127251" y="1447800"/>
            <a:ext cx="4060825" cy="45720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/>
              <a:t>&lt;html&gt;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/>
              <a:t>&lt;head&gt;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/>
              <a:t>&lt;script type="text/</a:t>
            </a:r>
            <a:r>
              <a:rPr lang="en-US" altLang="en-US" sz="1600" dirty="0" err="1"/>
              <a:t>javascript</a:t>
            </a:r>
            <a:r>
              <a:rPr lang="en-US" altLang="en-US" sz="1600" dirty="0"/>
              <a:t>"&gt;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/>
              <a:t>function </a:t>
            </a:r>
            <a:r>
              <a:rPr lang="en-US" altLang="en-US" sz="1600" dirty="0" err="1"/>
              <a:t>disp_confirm</a:t>
            </a:r>
            <a:r>
              <a:rPr lang="en-US" altLang="en-US" sz="1600" dirty="0"/>
              <a:t>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/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/>
              <a:t>var r=confirm("Press a button");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/>
              <a:t>if (r==true)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/>
              <a:t>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/>
              <a:t>  </a:t>
            </a:r>
            <a:r>
              <a:rPr lang="en-US" altLang="en-US" sz="1600" dirty="0" err="1"/>
              <a:t>document.write</a:t>
            </a:r>
            <a:r>
              <a:rPr lang="en-US" altLang="en-US" sz="1600" dirty="0"/>
              <a:t>("You pressed OK!");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/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/>
              <a:t>else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/>
              <a:t>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/>
              <a:t>  </a:t>
            </a:r>
            <a:r>
              <a:rPr lang="en-US" altLang="en-US" sz="1600" dirty="0" err="1"/>
              <a:t>document.write</a:t>
            </a:r>
            <a:r>
              <a:rPr lang="en-US" altLang="en-US" sz="1600" dirty="0"/>
              <a:t>("You pressed Cancel!");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/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/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/>
              <a:t>&lt;/script&gt;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/>
              <a:t>&lt;/head&gt;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2532" name="Content Placeholder 3"/>
          <p:cNvSpPr>
            <a:spLocks noGrp="1"/>
          </p:cNvSpPr>
          <p:nvPr>
            <p:ph sz="quarter" idx="2"/>
          </p:nvPr>
        </p:nvSpPr>
        <p:spPr>
          <a:xfrm>
            <a:off x="6457951" y="1447800"/>
            <a:ext cx="3749675" cy="45720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&lt;body&gt;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&lt;input type="button" onclick="</a:t>
            </a:r>
            <a:r>
              <a:rPr lang="en-US" altLang="en-US" sz="1800" dirty="0" err="1"/>
              <a:t>disp_confirm</a:t>
            </a:r>
            <a:r>
              <a:rPr lang="en-US" altLang="en-US" sz="1800" dirty="0"/>
              <a:t>()" value="Display a confirm box" /&gt;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&lt;/body&gt;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&lt;/html&gt;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2"/>
                </a:solidFill>
              </a:rPr>
              <a:t>JS, Web Technologies (MCA 4123), Dept. of DSCA, MIT, Manipal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84484E-ECB6-4E4F-9E7F-7D4E608E6FAE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9736C-0DA1-4A21-B182-4E12CC94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4432A9-6714-44EC-85B4-281FCDB1AB6F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Prompt Box</a:t>
            </a:r>
            <a:br>
              <a:rPr lang="en-US" altLang="en-US" b="1"/>
            </a:br>
            <a:endParaRPr lang="en-US" altLang="en-US" b="1"/>
          </a:p>
        </p:txBody>
      </p:sp>
      <p:sp>
        <p:nvSpPr>
          <p:cNvPr id="2355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2355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1830B3-7482-42C2-AFCB-3C71183898B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A prompt box is often used if you want the user to input a value before entering a page.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When a prompt box pops up, the user will have to click either "OK" or "Cancel" to proceed after entering an input value.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If the user clicks "OK" the box returns the input value. If the user clicks "Cancel" the box returns null.</a:t>
            </a:r>
            <a:endParaRPr lang="en-US" altLang="en-US" b="1" dirty="0"/>
          </a:p>
          <a:p>
            <a:pPr eaLnBrk="1" hangingPunct="1">
              <a:lnSpc>
                <a:spcPct val="80000"/>
              </a:lnSpc>
            </a:pPr>
            <a:r>
              <a:rPr lang="en-US" altLang="en-US" b="1" dirty="0"/>
              <a:t>Syntax: </a:t>
            </a:r>
            <a:r>
              <a:rPr lang="en-US" altLang="en-US" dirty="0"/>
              <a:t>prompt("</a:t>
            </a:r>
            <a:r>
              <a:rPr lang="en-US" altLang="en-US" dirty="0" err="1"/>
              <a:t>sometext</a:t>
            </a:r>
            <a:r>
              <a:rPr lang="en-US" altLang="en-US" dirty="0"/>
              <a:t>","</a:t>
            </a:r>
            <a:r>
              <a:rPr lang="en-US" altLang="en-US" dirty="0" err="1"/>
              <a:t>defaultvalue</a:t>
            </a:r>
            <a:r>
              <a:rPr lang="en-US" altLang="en-US" dirty="0"/>
              <a:t>");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39B72-5835-4E79-9EA3-AD1A4E54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8271B8-0B2D-4280-911C-B78775453D14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Prompt Box example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1524001" y="1447800"/>
            <a:ext cx="4664075" cy="4572000"/>
          </a:xfrm>
        </p:spPr>
        <p:txBody>
          <a:bodyPr>
            <a:normAutofit fontScale="92500"/>
          </a:bodyPr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&lt;html&gt;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&lt;head&gt;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&lt;script type="text/</a:t>
            </a:r>
            <a:r>
              <a:rPr lang="en-US" altLang="en-US" dirty="0" err="1"/>
              <a:t>javascript</a:t>
            </a:r>
            <a:r>
              <a:rPr lang="en-US" altLang="en-US" dirty="0"/>
              <a:t>"&gt;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function </a:t>
            </a:r>
            <a:r>
              <a:rPr lang="en-US" altLang="en-US" dirty="0" err="1"/>
              <a:t>disp_prompt</a:t>
            </a:r>
            <a:r>
              <a:rPr lang="en-US" altLang="en-US" dirty="0"/>
              <a:t>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var name=prompt("Please enter your name","");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if (name!=null&amp;&amp;name!=“” 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  </a:t>
            </a:r>
            <a:r>
              <a:rPr lang="en-US" altLang="en-US" dirty="0" err="1"/>
              <a:t>document.write</a:t>
            </a:r>
            <a:r>
              <a:rPr lang="en-US" altLang="en-US" dirty="0"/>
              <a:t>("Hello " + name + "! How are you today?");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&lt;/script&gt;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4580" name="Content Placeholder 3"/>
          <p:cNvSpPr>
            <a:spLocks noGrp="1"/>
          </p:cNvSpPr>
          <p:nvPr>
            <p:ph sz="quarter" idx="2"/>
          </p:nvPr>
        </p:nvSpPr>
        <p:spPr>
          <a:xfrm>
            <a:off x="6457951" y="1447800"/>
            <a:ext cx="3749675" cy="4572000"/>
          </a:xfrm>
        </p:spPr>
        <p:txBody>
          <a:bodyPr>
            <a:normAutofit fontScale="92500"/>
          </a:bodyPr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&lt;/head&gt;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&lt;body&gt;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  &lt;input type="button" onclick="</a:t>
            </a:r>
            <a:r>
              <a:rPr lang="en-US" altLang="en-US" dirty="0" err="1"/>
              <a:t>disp_prompt</a:t>
            </a:r>
            <a:r>
              <a:rPr lang="en-US" altLang="en-US" dirty="0"/>
              <a:t>()" value="Display a prompt box" /&gt;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&lt;/body&gt;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&lt;/html&gt;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2"/>
                </a:solidFill>
              </a:rPr>
              <a:t>JS, Web Technologies (MCA 4123), Dept. of DSCA, MIT, Manipal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166F7A-CCAD-4C89-8165-458363B365FA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3FB71-4683-48C4-9029-B3C74AF8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7463C9-27E3-4313-BB9F-8679D72147D9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Types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Primitive</a:t>
            </a:r>
          </a:p>
          <a:p>
            <a:pPr lvl="1"/>
            <a:r>
              <a:rPr lang="en-US" altLang="en-US"/>
              <a:t>String</a:t>
            </a:r>
          </a:p>
          <a:p>
            <a:pPr lvl="1"/>
            <a:r>
              <a:rPr lang="en-US" altLang="en-US"/>
              <a:t>Number</a:t>
            </a:r>
          </a:p>
          <a:p>
            <a:pPr lvl="1"/>
            <a:r>
              <a:rPr lang="en-US" altLang="en-US"/>
              <a:t>Boolean</a:t>
            </a:r>
          </a:p>
          <a:p>
            <a:r>
              <a:rPr lang="en-US" altLang="en-US"/>
              <a:t>Composite</a:t>
            </a:r>
          </a:p>
          <a:p>
            <a:pPr lvl="1"/>
            <a:r>
              <a:rPr lang="en-US" altLang="en-US"/>
              <a:t>Array</a:t>
            </a:r>
          </a:p>
          <a:p>
            <a:pPr lvl="1"/>
            <a:r>
              <a:rPr lang="en-US" altLang="en-US"/>
              <a:t>Object</a:t>
            </a:r>
          </a:p>
          <a:p>
            <a:r>
              <a:rPr lang="en-US" altLang="en-US"/>
              <a:t>Special</a:t>
            </a:r>
          </a:p>
          <a:p>
            <a:pPr lvl="1"/>
            <a:r>
              <a:rPr lang="en-US" altLang="en-US"/>
              <a:t>Null</a:t>
            </a:r>
          </a:p>
          <a:p>
            <a:pPr lvl="1"/>
            <a:r>
              <a:rPr lang="en-US" altLang="en-US"/>
              <a:t>Undefined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064E55-71E8-4426-8E05-F6A2BBF79386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2AEEA-B8C4-4382-B5C0-91B681B1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337019-3EF7-4BF9-9DAA-A01ECDB0DC95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Drawbacks of HTML &amp; CSS</a:t>
            </a:r>
          </a:p>
        </p:txBody>
      </p:sp>
      <p:sp>
        <p:nvSpPr>
          <p:cNvPr id="819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819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EBC414-DA30-4044-9493-1A99AC09F89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 good for publishing only static documents.</a:t>
            </a:r>
          </a:p>
          <a:p>
            <a:pPr eaLnBrk="1" hangingPunct="1"/>
            <a:r>
              <a:rPr lang="en-US" altLang="en-US"/>
              <a:t>The content cannot be changed once it has been delivered to the browser .</a:t>
            </a:r>
          </a:p>
          <a:p>
            <a:pPr eaLnBrk="1" hangingPunct="1"/>
            <a:r>
              <a:rPr lang="en-US" altLang="en-US"/>
              <a:t>Though CSS-2 and CSS-3 have bought in some interactivity, the scope is limited.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142D6-0C81-4F51-BA10-4ADF35A2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5DFD6F-F7EF-499D-B936-D9692FEC22A8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b="1"/>
              <a:t>Date object</a:t>
            </a:r>
          </a:p>
        </p:txBody>
      </p:sp>
      <p:sp>
        <p:nvSpPr>
          <p:cNvPr id="2662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26628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A280E1-5165-4102-A09C-98986FF36EA7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447801"/>
            <a:ext cx="8229600" cy="4678363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IN" altLang="en-US" sz="1400" dirty="0"/>
              <a:t>Are created with the Date() constructor.</a:t>
            </a:r>
          </a:p>
          <a:p>
            <a:pPr lvl="2" eaLnBrk="1" hangingPunct="1">
              <a:lnSpc>
                <a:spcPct val="80000"/>
              </a:lnSpc>
            </a:pPr>
            <a:r>
              <a:rPr lang="en-IN" altLang="en-US" sz="1400" dirty="0"/>
              <a:t>new Date() // current date and time</a:t>
            </a:r>
          </a:p>
          <a:p>
            <a:pPr lvl="2" eaLnBrk="1" hangingPunct="1">
              <a:lnSpc>
                <a:spcPct val="80000"/>
              </a:lnSpc>
            </a:pPr>
            <a:r>
              <a:rPr lang="en-IN" altLang="en-US" sz="1400" dirty="0"/>
              <a:t>new Date(milliseconds) //milliseconds since 1970/01/01</a:t>
            </a:r>
          </a:p>
          <a:p>
            <a:pPr lvl="2" eaLnBrk="1" hangingPunct="1">
              <a:lnSpc>
                <a:spcPct val="80000"/>
              </a:lnSpc>
            </a:pPr>
            <a:r>
              <a:rPr lang="en-IN" altLang="en-US" sz="1400" dirty="0"/>
              <a:t>new Date(</a:t>
            </a:r>
            <a:r>
              <a:rPr lang="en-IN" altLang="en-US" sz="1400" dirty="0" err="1"/>
              <a:t>dateString</a:t>
            </a:r>
            <a:r>
              <a:rPr lang="en-IN" altLang="en-US" sz="1400" dirty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IN" altLang="en-US" sz="1400" dirty="0"/>
              <a:t>new Date(year, month, day, hours, minutes, seconds, milliseconds)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Methods include date(), </a:t>
            </a:r>
            <a:r>
              <a:rPr lang="en-US" altLang="en-US" sz="1400" dirty="0" err="1"/>
              <a:t>getDay</a:t>
            </a:r>
            <a:r>
              <a:rPr lang="en-US" altLang="en-US" sz="1400" dirty="0"/>
              <a:t>(),</a:t>
            </a:r>
            <a:r>
              <a:rPr lang="en-US" altLang="en-US" sz="1400" dirty="0" err="1"/>
              <a:t>getMonth</a:t>
            </a:r>
            <a:r>
              <a:rPr lang="en-US" altLang="en-US" sz="1400" dirty="0"/>
              <a:t>(),</a:t>
            </a:r>
            <a:r>
              <a:rPr lang="en-US" altLang="en-US" sz="1400" dirty="0" err="1"/>
              <a:t>getTime</a:t>
            </a:r>
            <a:r>
              <a:rPr lang="en-US" altLang="en-US" sz="1400" dirty="0"/>
              <a:t>(), </a:t>
            </a:r>
            <a:r>
              <a:rPr lang="en-US" altLang="en-US" sz="1400" dirty="0" err="1"/>
              <a:t>setDate</a:t>
            </a:r>
            <a:r>
              <a:rPr lang="en-US" altLang="en-US" sz="1400" dirty="0"/>
              <a:t>(),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 dirty="0"/>
              <a:t>Example 1: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To set a Date object to a specific date (14th January 2010):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var </a:t>
            </a:r>
            <a:r>
              <a:rPr lang="en-US" altLang="en-US" sz="1400" dirty="0" err="1"/>
              <a:t>myDate</a:t>
            </a:r>
            <a:r>
              <a:rPr lang="en-US" altLang="en-US" sz="1400" dirty="0"/>
              <a:t>=new Date();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 err="1"/>
              <a:t>myDate.setFullYear</a:t>
            </a:r>
            <a:r>
              <a:rPr lang="en-US" altLang="en-US" sz="1400" dirty="0"/>
              <a:t>(2010,2,7);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 dirty="0"/>
              <a:t>Example 2: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var </a:t>
            </a:r>
            <a:r>
              <a:rPr lang="en-US" altLang="en-US" sz="1400" dirty="0" err="1"/>
              <a:t>myDate</a:t>
            </a:r>
            <a:r>
              <a:rPr lang="en-US" altLang="en-US" sz="1400" dirty="0"/>
              <a:t>=new Date();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 err="1"/>
              <a:t>myDate.setDate</a:t>
            </a:r>
            <a:r>
              <a:rPr lang="en-US" altLang="en-US" sz="1400" dirty="0"/>
              <a:t>(</a:t>
            </a:r>
            <a:r>
              <a:rPr lang="en-US" altLang="en-US" sz="1400" dirty="0" err="1"/>
              <a:t>myDate.getDate</a:t>
            </a:r>
            <a:r>
              <a:rPr lang="en-US" altLang="en-US" sz="1400" dirty="0"/>
              <a:t>()+5);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 dirty="0"/>
              <a:t>Example 3: 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1400" dirty="0"/>
              <a:t>var </a:t>
            </a:r>
            <a:r>
              <a:rPr lang="en-IN" altLang="en-US" sz="1400" dirty="0" err="1"/>
              <a:t>myDate</a:t>
            </a:r>
            <a:r>
              <a:rPr lang="en-IN" altLang="en-US" sz="1400" dirty="0"/>
              <a:t>=new Date();</a:t>
            </a:r>
            <a:br>
              <a:rPr lang="en-IN" altLang="en-US" sz="1400" dirty="0"/>
            </a:br>
            <a:r>
              <a:rPr lang="en-IN" altLang="en-US" sz="1400" dirty="0" err="1"/>
              <a:t>myDate.setFullYear</a:t>
            </a:r>
            <a:r>
              <a:rPr lang="en-IN" altLang="en-US" sz="1400" dirty="0"/>
              <a:t>(2015,2,14);</a:t>
            </a:r>
            <a:br>
              <a:rPr lang="en-IN" altLang="en-US" sz="1400" dirty="0"/>
            </a:br>
            <a:r>
              <a:rPr lang="en-IN" altLang="en-US" sz="1400" dirty="0"/>
              <a:t>var today = new Date();</a:t>
            </a:r>
            <a:br>
              <a:rPr lang="en-IN" altLang="en-US" sz="1400" dirty="0"/>
            </a:br>
            <a:r>
              <a:rPr lang="en-IN" altLang="en-US" sz="1400" dirty="0"/>
              <a:t>if (</a:t>
            </a:r>
            <a:r>
              <a:rPr lang="en-IN" altLang="en-US" sz="1400" dirty="0" err="1"/>
              <a:t>myDate</a:t>
            </a:r>
            <a:r>
              <a:rPr lang="en-IN" altLang="en-US" sz="1400" dirty="0"/>
              <a:t>&gt;today)   {</a:t>
            </a:r>
            <a:br>
              <a:rPr lang="en-IN" altLang="en-US" sz="1400" dirty="0"/>
            </a:br>
            <a:r>
              <a:rPr lang="en-IN" altLang="en-US" sz="1400" dirty="0"/>
              <a:t>  </a:t>
            </a:r>
            <a:r>
              <a:rPr lang="en-IN" altLang="en-US" sz="1400" dirty="0" err="1"/>
              <a:t>document.write</a:t>
            </a:r>
            <a:r>
              <a:rPr lang="en-IN" altLang="en-US" sz="1400" dirty="0"/>
              <a:t>("Today is before 14th January 2015");}</a:t>
            </a:r>
            <a:br>
              <a:rPr lang="en-IN" altLang="en-US" sz="1400" dirty="0"/>
            </a:br>
            <a:r>
              <a:rPr lang="en-IN" altLang="en-US" sz="1400" dirty="0"/>
              <a:t>else   {</a:t>
            </a:r>
            <a:br>
              <a:rPr lang="en-IN" altLang="en-US" sz="1400" dirty="0"/>
            </a:br>
            <a:r>
              <a:rPr lang="en-IN" altLang="en-US" sz="1400" dirty="0"/>
              <a:t>  </a:t>
            </a:r>
            <a:r>
              <a:rPr lang="en-IN" altLang="en-US" sz="1400" dirty="0" err="1"/>
              <a:t>document.write</a:t>
            </a:r>
            <a:r>
              <a:rPr lang="en-IN" altLang="en-US" sz="1400" dirty="0"/>
              <a:t>("Today is after 14th January 2015");  }</a:t>
            </a:r>
            <a:endParaRPr lang="en-US" altLang="en-US" sz="1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B1DC5-E866-4FD3-ABB5-BB1F4CDE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90EA18-73C0-48ED-AE15-03A4386A1C47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b="1"/>
              <a:t>Date object</a:t>
            </a:r>
          </a:p>
        </p:txBody>
      </p:sp>
      <p:sp>
        <p:nvSpPr>
          <p:cNvPr id="2765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27652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0C6DA0-D403-43B8-ABC4-E9BBE60AAE5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447801"/>
            <a:ext cx="8229600" cy="4678363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IN" altLang="en-US" sz="3200" dirty="0"/>
              <a:t>new Date() // current date and time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3200" dirty="0"/>
              <a:t>new Date(milliseconds) //milliseconds since 1970/01/01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3200" dirty="0"/>
              <a:t>new Date(</a:t>
            </a:r>
            <a:r>
              <a:rPr lang="en-IN" altLang="en-US" sz="3200" dirty="0" err="1"/>
              <a:t>dateString</a:t>
            </a:r>
            <a:r>
              <a:rPr lang="en-IN" altLang="en-US" sz="3200" dirty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800" dirty="0"/>
              <a:t>var d = new Date("July 21, 1983 01:15:00");</a:t>
            </a:r>
            <a:endParaRPr lang="en-IN" altLang="en-US" sz="2800" dirty="0"/>
          </a:p>
          <a:p>
            <a:pPr lvl="1" eaLnBrk="1" hangingPunct="1">
              <a:lnSpc>
                <a:spcPct val="80000"/>
              </a:lnSpc>
            </a:pPr>
            <a:r>
              <a:rPr lang="en-IN" altLang="en-US" sz="3200" dirty="0"/>
              <a:t>new Date(year, month, day, hours, minutes, seconds, milliseconds)</a:t>
            </a:r>
          </a:p>
          <a:p>
            <a:pPr lvl="2" eaLnBrk="1" hangingPunct="1">
              <a:lnSpc>
                <a:spcPct val="80000"/>
              </a:lnSpc>
            </a:pPr>
            <a:r>
              <a:rPr lang="en-IN" altLang="en-US" sz="2800" dirty="0"/>
              <a:t> var d = new Date(1986,07,09,08,17,06,88);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17815-3DB7-4076-9134-C748A01C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D6BE83-74DF-4802-90FC-382114BB9888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sz="1800" dirty="0"/>
              <a:t>&lt;html&gt;</a:t>
            </a:r>
          </a:p>
          <a:p>
            <a:pPr marL="0" indent="0">
              <a:buNone/>
              <a:defRPr/>
            </a:pPr>
            <a:r>
              <a:rPr lang="en-US" sz="1800" dirty="0"/>
              <a:t>&lt;head&gt;&lt;script&gt;</a:t>
            </a:r>
          </a:p>
          <a:p>
            <a:pPr marL="0" indent="0">
              <a:buNone/>
              <a:defRPr/>
            </a:pPr>
            <a:r>
              <a:rPr lang="en-US" sz="1800" dirty="0"/>
              <a:t>function </a:t>
            </a:r>
            <a:r>
              <a:rPr lang="en-US" sz="1800" dirty="0" err="1"/>
              <a:t>myFunction</a:t>
            </a:r>
            <a:r>
              <a:rPr lang="en-US" sz="1800" dirty="0"/>
              <a:t>() {</a:t>
            </a:r>
          </a:p>
          <a:p>
            <a:pPr marL="0" indent="0">
              <a:buNone/>
              <a:defRPr/>
            </a:pPr>
            <a:r>
              <a:rPr lang="en-US" sz="1800" dirty="0"/>
              <a:t>    </a:t>
            </a:r>
            <a:r>
              <a:rPr lang="en-US" sz="1800" dirty="0" err="1"/>
              <a:t>var</a:t>
            </a:r>
            <a:r>
              <a:rPr lang="en-US" sz="1800" dirty="0"/>
              <a:t> d = new Date(1986,07,09,08,17,06,88);</a:t>
            </a:r>
          </a:p>
          <a:p>
            <a:pPr marL="0" indent="0">
              <a:buNone/>
              <a:defRPr/>
            </a:pPr>
            <a:r>
              <a:rPr lang="en-US" sz="1800" dirty="0"/>
              <a:t>    </a:t>
            </a:r>
            <a:r>
              <a:rPr lang="en-US" sz="1800" dirty="0" err="1"/>
              <a:t>document.getElementById</a:t>
            </a:r>
            <a:r>
              <a:rPr lang="en-US" sz="1800" dirty="0"/>
              <a:t>("demo").</a:t>
            </a:r>
            <a:r>
              <a:rPr lang="en-US" sz="1800" dirty="0" err="1"/>
              <a:t>innerHTML</a:t>
            </a:r>
            <a:r>
              <a:rPr lang="en-US" sz="1800" dirty="0"/>
              <a:t> = </a:t>
            </a:r>
            <a:r>
              <a:rPr lang="en-US" sz="1800" dirty="0" err="1"/>
              <a:t>d.toString</a:t>
            </a:r>
            <a:r>
              <a:rPr lang="en-US" sz="1800" dirty="0"/>
              <a:t>();</a:t>
            </a:r>
          </a:p>
          <a:p>
            <a:pPr marL="0" indent="0">
              <a:buNone/>
              <a:defRPr/>
            </a:pPr>
            <a:r>
              <a:rPr lang="en-US" sz="1800" dirty="0"/>
              <a:t>}&lt;/script&gt;&lt;/head&gt;</a:t>
            </a:r>
          </a:p>
          <a:p>
            <a:pPr marL="0" indent="0">
              <a:buNone/>
              <a:defRPr/>
            </a:pPr>
            <a:r>
              <a:rPr lang="en-US" sz="1800" dirty="0"/>
              <a:t>&lt;body&gt;</a:t>
            </a:r>
          </a:p>
          <a:p>
            <a:pPr marL="0" indent="0">
              <a:buNone/>
              <a:defRPr/>
            </a:pPr>
            <a:r>
              <a:rPr lang="en-US" sz="1800" dirty="0"/>
              <a:t>&lt;p&gt;Click the button to display the date.&lt;/p&gt;</a:t>
            </a:r>
          </a:p>
          <a:p>
            <a:pPr marL="0" indent="0">
              <a:buNone/>
              <a:defRPr/>
            </a:pPr>
            <a:r>
              <a:rPr lang="en-US" sz="1800" dirty="0"/>
              <a:t>&lt;input type="button" </a:t>
            </a:r>
            <a:r>
              <a:rPr lang="en-US" sz="1800" dirty="0" err="1"/>
              <a:t>onclick</a:t>
            </a:r>
            <a:r>
              <a:rPr lang="en-US" sz="1800" dirty="0"/>
              <a:t>="</a:t>
            </a:r>
            <a:r>
              <a:rPr lang="en-US" sz="1800" dirty="0" err="1"/>
              <a:t>myFunction</a:t>
            </a:r>
            <a:r>
              <a:rPr lang="en-US" sz="1800" dirty="0"/>
              <a:t>()"&gt;Click&lt;/button&gt;</a:t>
            </a:r>
          </a:p>
          <a:p>
            <a:pPr marL="0" indent="0">
              <a:buNone/>
              <a:defRPr/>
            </a:pPr>
            <a:r>
              <a:rPr lang="en-US" sz="1800" dirty="0"/>
              <a:t>&lt;p id="demo"&gt;&lt;/p&gt;</a:t>
            </a:r>
          </a:p>
          <a:p>
            <a:pPr marL="0" indent="0">
              <a:buNone/>
              <a:defRPr/>
            </a:pPr>
            <a:r>
              <a:rPr lang="en-US" sz="1800" dirty="0"/>
              <a:t>&lt;/body&gt;</a:t>
            </a:r>
          </a:p>
          <a:p>
            <a:pPr marL="0" indent="0">
              <a:buNone/>
              <a:defRPr/>
            </a:pPr>
            <a:r>
              <a:rPr lang="en-US" sz="1800" dirty="0"/>
              <a:t>&lt;/html&gt;</a:t>
            </a:r>
          </a:p>
          <a:p>
            <a:pPr>
              <a:defRPr/>
            </a:pPr>
            <a:r>
              <a:rPr lang="en-US" sz="1800" dirty="0"/>
              <a:t>Sat Aug 09 1986 08:17:06 GMT+0530 (India Standard Time)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AC4484-2680-4EB0-8879-F2898F945BA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26CA2-89C3-45C9-BFAC-0611B432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85EDE0-4474-44DD-B32D-05B3288BF896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2438400" y="1630363"/>
          <a:ext cx="7772400" cy="4206874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1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2"/>
                        </a:rPr>
                        <a:t>getDate()</a:t>
                      </a:r>
                      <a:endParaRPr lang="en-US" sz="1800"/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day of the month (from 1-31)</a:t>
                      </a:r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3"/>
                        </a:rPr>
                        <a:t>getDay()</a:t>
                      </a:r>
                      <a:endParaRPr lang="en-US" sz="1800"/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day of the week (from 0-6)</a:t>
                      </a:r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4"/>
                        </a:rPr>
                        <a:t>getFullYear()</a:t>
                      </a:r>
                      <a:endParaRPr lang="en-US" sz="1800"/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year (four digits)</a:t>
                      </a:r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5"/>
                        </a:rPr>
                        <a:t>getHours()</a:t>
                      </a:r>
                      <a:endParaRPr lang="en-US" sz="1800"/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hour (from 0-23)</a:t>
                      </a:r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6"/>
                        </a:rPr>
                        <a:t>getMilliseconds()</a:t>
                      </a:r>
                      <a:endParaRPr lang="en-US" sz="1800"/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milliseconds (from 0-999)</a:t>
                      </a:r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7"/>
                        </a:rPr>
                        <a:t>getMinutes()</a:t>
                      </a:r>
                      <a:endParaRPr lang="en-US" sz="1800"/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minutes (from 0-59)</a:t>
                      </a:r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8"/>
                        </a:rPr>
                        <a:t>getMonth()</a:t>
                      </a:r>
                      <a:endParaRPr lang="en-US" sz="1800"/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month (from 0-11)</a:t>
                      </a:r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9"/>
                        </a:rPr>
                        <a:t>getSeconds()</a:t>
                      </a:r>
                      <a:endParaRPr lang="en-US" sz="1800"/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seconds (from 0-59)</a:t>
                      </a:r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177">
                <a:tc>
                  <a:txBody>
                    <a:bodyPr/>
                    <a:lstStyle/>
                    <a:p>
                      <a:r>
                        <a:rPr lang="en-US" sz="1800">
                          <a:hlinkClick r:id="rId10"/>
                        </a:rPr>
                        <a:t>getTime()</a:t>
                      </a:r>
                      <a:endParaRPr lang="en-US" sz="1800"/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number of milliseconds since midnight Jan 1 1970, and a specified date</a:t>
                      </a:r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0177">
                <a:tc>
                  <a:txBody>
                    <a:bodyPr/>
                    <a:lstStyle/>
                    <a:p>
                      <a:r>
                        <a:rPr lang="en-US" sz="1800">
                          <a:hlinkClick r:id="rId11"/>
                        </a:rPr>
                        <a:t>getTimezoneOffset()</a:t>
                      </a:r>
                      <a:endParaRPr lang="en-US" sz="1800"/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time difference between UTC time and local time, in minutes</a:t>
                      </a:r>
                    </a:p>
                  </a:txBody>
                  <a:tcPr marT="45727" marB="45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972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29721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0B1115-45CC-4FB9-A098-E1FB9F61DFBB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D1B9AE-4CE7-473F-90FA-7523A5B6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E4678F-DAA7-401D-919B-EE60923E44F3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2438401" y="1447800"/>
          <a:ext cx="6938963" cy="5042160"/>
        </p:xfrm>
        <a:graphic>
          <a:graphicData uri="http://schemas.openxmlformats.org/drawingml/2006/table">
            <a:tbl>
              <a:tblPr/>
              <a:tblGrid>
                <a:gridCol w="1828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270">
                <a:tc>
                  <a:txBody>
                    <a:bodyPr/>
                    <a:lstStyle/>
                    <a:p>
                      <a:r>
                        <a:rPr lang="en-US" sz="1800" dirty="0" err="1">
                          <a:hlinkClick r:id="rId2"/>
                        </a:rPr>
                        <a:t>getUTCDate</a:t>
                      </a:r>
                      <a:r>
                        <a:rPr lang="en-US" sz="1800" dirty="0">
                          <a:hlinkClick r:id="rId2"/>
                        </a:rPr>
                        <a:t>()</a:t>
                      </a:r>
                      <a:endParaRPr lang="en-US" sz="1800" dirty="0"/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day of the month, according to universal time (from 1-31)</a:t>
                      </a:r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70">
                <a:tc>
                  <a:txBody>
                    <a:bodyPr/>
                    <a:lstStyle/>
                    <a:p>
                      <a:r>
                        <a:rPr lang="en-US" sz="1800">
                          <a:hlinkClick r:id="rId3"/>
                        </a:rPr>
                        <a:t>getUTCDay()</a:t>
                      </a:r>
                      <a:endParaRPr lang="en-US" sz="1800"/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day of the week, according to universal time (from 0-6)</a:t>
                      </a:r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404">
                <a:tc>
                  <a:txBody>
                    <a:bodyPr/>
                    <a:lstStyle/>
                    <a:p>
                      <a:r>
                        <a:rPr lang="en-US" sz="1800">
                          <a:hlinkClick r:id="rId4"/>
                        </a:rPr>
                        <a:t>getUTCFullYear()</a:t>
                      </a:r>
                      <a:endParaRPr lang="en-US" sz="1800"/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year, according to universal time (four digits)</a:t>
                      </a:r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404">
                <a:tc>
                  <a:txBody>
                    <a:bodyPr/>
                    <a:lstStyle/>
                    <a:p>
                      <a:r>
                        <a:rPr lang="en-US" sz="1800" dirty="0" err="1">
                          <a:hlinkClick r:id="rId5"/>
                        </a:rPr>
                        <a:t>getUTCHours</a:t>
                      </a:r>
                      <a:r>
                        <a:rPr lang="en-US" sz="1800" dirty="0">
                          <a:hlinkClick r:id="rId5"/>
                        </a:rPr>
                        <a:t>()</a:t>
                      </a:r>
                      <a:endParaRPr lang="en-US" sz="1800" dirty="0"/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hour, according to universal time (from 0-23)</a:t>
                      </a:r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70">
                <a:tc>
                  <a:txBody>
                    <a:bodyPr/>
                    <a:lstStyle/>
                    <a:p>
                      <a:r>
                        <a:rPr lang="en-US" sz="1800">
                          <a:hlinkClick r:id="rId6"/>
                        </a:rPr>
                        <a:t>getUTCMilliseconds()</a:t>
                      </a:r>
                      <a:endParaRPr lang="en-US" sz="1800"/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milliseconds, according to universal time (from 0-999)</a:t>
                      </a:r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70">
                <a:tc>
                  <a:txBody>
                    <a:bodyPr/>
                    <a:lstStyle/>
                    <a:p>
                      <a:r>
                        <a:rPr lang="en-US" sz="1800">
                          <a:hlinkClick r:id="rId7"/>
                        </a:rPr>
                        <a:t>getUTCMinutes()</a:t>
                      </a:r>
                      <a:endParaRPr lang="en-US" sz="1800"/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minutes, according to universal time (from 0-59)</a:t>
                      </a:r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70">
                <a:tc>
                  <a:txBody>
                    <a:bodyPr/>
                    <a:lstStyle/>
                    <a:p>
                      <a:r>
                        <a:rPr lang="en-US" sz="1800">
                          <a:hlinkClick r:id="rId8"/>
                        </a:rPr>
                        <a:t>getUTCMonth()</a:t>
                      </a:r>
                      <a:endParaRPr lang="en-US" sz="1800"/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month, according to universal time (from 0-11)</a:t>
                      </a:r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70">
                <a:tc>
                  <a:txBody>
                    <a:bodyPr/>
                    <a:lstStyle/>
                    <a:p>
                      <a:r>
                        <a:rPr lang="en-US" sz="1800">
                          <a:hlinkClick r:id="rId9"/>
                        </a:rPr>
                        <a:t>getUTCSeconds()</a:t>
                      </a:r>
                      <a:endParaRPr lang="en-US" sz="1800"/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seconds, according to universal time (from 0-59)</a:t>
                      </a:r>
                    </a:p>
                  </a:txBody>
                  <a:tcPr marL="81635" marR="81635" marT="40815" marB="40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74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30741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1CC92A-47D0-4FA6-89A7-49845FC73F7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FEDB39-3346-499C-8BEB-0BBE9051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AE9476-E47C-4979-A754-D95DE8D43D74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2438400" y="1493838"/>
          <a:ext cx="7772400" cy="447964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6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2"/>
                        </a:rPr>
                        <a:t>now()</a:t>
                      </a:r>
                      <a:endParaRPr lang="en-US" sz="1800"/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number of milliseconds since midnight Jan 1, 1970</a:t>
                      </a:r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8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3"/>
                        </a:rPr>
                        <a:t>parse()</a:t>
                      </a:r>
                      <a:endParaRPr lang="en-US" sz="1800"/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Parses a date string and returns the number of milliseconds since January 1, 1970</a:t>
                      </a:r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4"/>
                        </a:rPr>
                        <a:t>setDate()</a:t>
                      </a:r>
                      <a:endParaRPr lang="en-US" sz="1800"/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day of the month of a date object</a:t>
                      </a:r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5"/>
                        </a:rPr>
                        <a:t>setFullYear()</a:t>
                      </a:r>
                      <a:endParaRPr lang="en-US" sz="1800"/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year (four digits) of a date object</a:t>
                      </a:r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6"/>
                        </a:rPr>
                        <a:t>setHours()</a:t>
                      </a:r>
                      <a:endParaRPr lang="en-US" sz="1800"/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hour of a date object</a:t>
                      </a:r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7"/>
                        </a:rPr>
                        <a:t>setMilliseconds()</a:t>
                      </a:r>
                      <a:endParaRPr lang="en-US" sz="1800"/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milliseconds of a date object</a:t>
                      </a:r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8"/>
                        </a:rPr>
                        <a:t>setMinutes()</a:t>
                      </a:r>
                      <a:endParaRPr lang="en-US" sz="1800"/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 the minutes of a date object</a:t>
                      </a:r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9"/>
                        </a:rPr>
                        <a:t>setMonth()</a:t>
                      </a:r>
                      <a:endParaRPr lang="en-US" sz="1800"/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month of a date object</a:t>
                      </a:r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10"/>
                        </a:rPr>
                        <a:t>setSeconds()</a:t>
                      </a:r>
                      <a:endParaRPr lang="en-US" sz="1800"/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seconds of a date object</a:t>
                      </a:r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998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11"/>
                        </a:rPr>
                        <a:t>setTime()</a:t>
                      </a:r>
                      <a:endParaRPr lang="en-US" sz="1800"/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Sets a date to a specified number of milliseconds after/before January 1, 1970</a:t>
                      </a:r>
                    </a:p>
                  </a:txBody>
                  <a:tcPr marT="45674" marB="4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76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31769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956EE3-4D74-4D62-871D-F5E733E5198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1E313-0376-423E-80D5-7CEE314D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D845B4-A425-4ACD-B1B0-638A4CEC0090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1752601" y="1447800"/>
          <a:ext cx="7656513" cy="4939299"/>
        </p:xfrm>
        <a:graphic>
          <a:graphicData uri="http://schemas.openxmlformats.org/drawingml/2006/table">
            <a:tbl>
              <a:tblPr/>
              <a:tblGrid>
                <a:gridCol w="2133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1288">
                <a:tc>
                  <a:txBody>
                    <a:bodyPr/>
                    <a:lstStyle/>
                    <a:p>
                      <a:r>
                        <a:rPr lang="en-US" sz="1800">
                          <a:hlinkClick r:id="rId2"/>
                        </a:rPr>
                        <a:t>setUTCDate()</a:t>
                      </a:r>
                      <a:endParaRPr lang="en-US" sz="1800"/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day of the month of a date object, according to universal time</a:t>
                      </a:r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288">
                <a:tc>
                  <a:txBody>
                    <a:bodyPr/>
                    <a:lstStyle/>
                    <a:p>
                      <a:r>
                        <a:rPr lang="en-US" sz="1800">
                          <a:hlinkClick r:id="rId3"/>
                        </a:rPr>
                        <a:t>setUTCFullYear()</a:t>
                      </a:r>
                      <a:endParaRPr lang="en-US" sz="1800"/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year of a date object, according to universal time (four digits)</a:t>
                      </a:r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62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4"/>
                        </a:rPr>
                        <a:t>setUTCHours()</a:t>
                      </a:r>
                      <a:endParaRPr lang="en-US" sz="1800"/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hour of a date object, according to universal time</a:t>
                      </a:r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62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5"/>
                        </a:rPr>
                        <a:t>setUTCMilliseconds()</a:t>
                      </a:r>
                      <a:endParaRPr lang="en-US" sz="1800"/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milliseconds of a date object, according to universal time</a:t>
                      </a:r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62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6"/>
                        </a:rPr>
                        <a:t>setUTCMinutes()</a:t>
                      </a:r>
                      <a:endParaRPr lang="en-US" sz="1800"/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 the minutes of a date object, according to universal time</a:t>
                      </a:r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62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7"/>
                        </a:rPr>
                        <a:t>setUTCMonth()</a:t>
                      </a:r>
                      <a:endParaRPr lang="en-US" sz="1800"/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the month of a date object, according to universal time</a:t>
                      </a:r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62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8"/>
                        </a:rPr>
                        <a:t>setUTCSeconds()</a:t>
                      </a:r>
                      <a:endParaRPr lang="en-US" sz="1800"/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 the seconds of a date object, according to universal time</a:t>
                      </a:r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0623">
                <a:tc>
                  <a:txBody>
                    <a:bodyPr/>
                    <a:lstStyle/>
                    <a:p>
                      <a:r>
                        <a:rPr lang="en-US" sz="1800" dirty="0" err="1">
                          <a:hlinkClick r:id="rId9"/>
                        </a:rPr>
                        <a:t>toDateString</a:t>
                      </a:r>
                      <a:r>
                        <a:rPr lang="en-US" sz="1800" dirty="0">
                          <a:hlinkClick r:id="rId9"/>
                        </a:rPr>
                        <a:t>()</a:t>
                      </a:r>
                      <a:endParaRPr lang="en-US" sz="1800" dirty="0"/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Converts the date portion of a Date object into a readable string</a:t>
                      </a:r>
                    </a:p>
                  </a:txBody>
                  <a:tcPr marL="72573" marR="72573" marT="36290" marB="36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78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32789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C668F2-6103-468F-B81D-18FCE1D9108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6228E-B223-43E5-8F0C-A3BEA629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F4E7C-1A77-4BE9-95DB-7B0AED626DDF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2286001" y="1447800"/>
          <a:ext cx="7123113" cy="4572000"/>
        </p:xfrm>
        <a:graphic>
          <a:graphicData uri="http://schemas.openxmlformats.org/drawingml/2006/table">
            <a:tbl>
              <a:tblPr/>
              <a:tblGrid>
                <a:gridCol w="1981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2"/>
                        </a:rPr>
                        <a:t>toISOString()</a:t>
                      </a:r>
                      <a:endParaRPr lang="en-US" sz="1400"/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Returns the date as a string, using the ISO standard</a:t>
                      </a:r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3"/>
                        </a:rPr>
                        <a:t>toJSON()</a:t>
                      </a:r>
                      <a:endParaRPr lang="en-US" sz="1400"/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Returns the date as a string, formatted as a JSON date</a:t>
                      </a:r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4"/>
                        </a:rPr>
                        <a:t>toLocaleDateString()</a:t>
                      </a:r>
                      <a:endParaRPr lang="en-US" sz="1400"/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Returns the date portion of a Date object as a string, using locale conventions</a:t>
                      </a:r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5"/>
                        </a:rPr>
                        <a:t>toLocaleTimeString()</a:t>
                      </a:r>
                      <a:endParaRPr lang="en-US" sz="1400"/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Returns the time portion of a Date object as a string, using locale conventions</a:t>
                      </a:r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6"/>
                        </a:rPr>
                        <a:t>toLocaleString()</a:t>
                      </a:r>
                      <a:endParaRPr lang="en-US" sz="1400"/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Converts a Date object to a string, using locale conventions</a:t>
                      </a:r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r>
                        <a:rPr lang="en-US" sz="1400">
                          <a:hlinkClick r:id="rId7"/>
                        </a:rPr>
                        <a:t>toString()</a:t>
                      </a:r>
                      <a:endParaRPr lang="en-US" sz="1400"/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Converts a Date object to a string</a:t>
                      </a:r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8"/>
                        </a:rPr>
                        <a:t>toTimeString()</a:t>
                      </a:r>
                      <a:endParaRPr lang="en-US" sz="1400"/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Converts the time portion of a Date object to a string</a:t>
                      </a:r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9"/>
                        </a:rPr>
                        <a:t>toUTCString()</a:t>
                      </a:r>
                      <a:endParaRPr lang="en-US" sz="1400"/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Converts a Date object to a string, according to universal time</a:t>
                      </a:r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5714">
                <a:tc>
                  <a:txBody>
                    <a:bodyPr/>
                    <a:lstStyle/>
                    <a:p>
                      <a:r>
                        <a:rPr lang="en-US" sz="1400">
                          <a:hlinkClick r:id="rId10"/>
                        </a:rPr>
                        <a:t>UTC()</a:t>
                      </a:r>
                      <a:endParaRPr lang="en-US" sz="1400"/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number of milliseconds in a date since midnight of January 1, 1970, according to UTC time</a:t>
                      </a:r>
                    </a:p>
                  </a:txBody>
                  <a:tcPr marL="72573" marR="72573" marT="36286" marB="36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81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33815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6D2FA5-FAC2-4CFC-A0EE-69189DD6E51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BF7DB-8C4E-4D46-8F9B-FF46C7A7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5221F8-5C44-46DD-8839-03850597B3DC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event = new Date(</a:t>
            </a:r>
            <a:r>
              <a:rPr lang="en-US" dirty="0" err="1"/>
              <a:t>Date.UTC</a:t>
            </a:r>
            <a:r>
              <a:rPr lang="en-US" dirty="0"/>
              <a:t>(2019, 11, 20, 3, 0, 0));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options = { weekday: 'long', year: 'numeric', month: 'long', day: 'numeric'};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event.toLocaleDateString</a:t>
            </a:r>
            <a:r>
              <a:rPr lang="en-US" dirty="0"/>
              <a:t>('hi', options));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event.toLocaleDateString</a:t>
            </a:r>
            <a:r>
              <a:rPr lang="en-US" dirty="0"/>
              <a:t>(undefined, options));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hi-IN" b="1" dirty="0"/>
              <a:t>"शुक्रवार, 20 दिसंबर 2019“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"Friday, December 20, 2019"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JS, Web Technologies (MCA 4123), Dept. of DSCA, MIT,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38FC14-296D-4892-BA5A-2BADDC02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ED488-08DD-495F-A9BC-AD7AA8D8D912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63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73050" indent="-273050">
              <a:spcBef>
                <a:spcPts val="575"/>
              </a:spcBef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 object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481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34820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BE0671-EA28-4CE7-99CA-42DDCEE1FF06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33600" y="1447800"/>
            <a:ext cx="8077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Syntax: </a:t>
            </a:r>
            <a:r>
              <a:rPr lang="nn-NO" altLang="en-US"/>
              <a:t>var txt = new String("</a:t>
            </a:r>
            <a:r>
              <a:rPr lang="nn-NO" altLang="en-US" i="1"/>
              <a:t>string</a:t>
            </a:r>
            <a:r>
              <a:rPr lang="nn-NO" altLang="en-US"/>
              <a:t>");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77D64-30EA-4C19-A71F-D68F787D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FDEBDB-4779-4A2E-A7B7-C81383554388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Interactive Technologies</a:t>
            </a:r>
          </a:p>
        </p:txBody>
      </p:sp>
      <p:sp>
        <p:nvSpPr>
          <p:cNvPr id="921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9220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EF73EC-78E9-41A7-89FF-1B070178F38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828800" y="1600200"/>
            <a:ext cx="8382000" cy="4572000"/>
          </a:xfrm>
        </p:spPr>
        <p:txBody>
          <a:bodyPr>
            <a:normAutofit/>
          </a:bodyPr>
          <a:lstStyle/>
          <a:p>
            <a:pPr marL="274320" indent="-274320" algn="just">
              <a:lnSpc>
                <a:spcPct val="80000"/>
              </a:lnSpc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2100" dirty="0"/>
              <a:t>Client-side techniques </a:t>
            </a:r>
          </a:p>
          <a:p>
            <a:pPr marL="548958" lvl="1" indent="-274320" algn="just">
              <a:lnSpc>
                <a:spcPct val="80000"/>
              </a:lnSpc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1900" dirty="0"/>
              <a:t>JavaScript is </a:t>
            </a:r>
          </a:p>
          <a:p>
            <a:pPr marL="822960" lvl="2" algn="just">
              <a:lnSpc>
                <a:spcPct val="80000"/>
              </a:lnSpc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sz="2100" dirty="0"/>
              <a:t>a language for extending HTML to embed small programs.</a:t>
            </a:r>
          </a:p>
          <a:p>
            <a:pPr marL="822960" lvl="2" algn="just">
              <a:lnSpc>
                <a:spcPct val="80000"/>
              </a:lnSpc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IN" sz="2100" dirty="0"/>
              <a:t>the most popular scripting language on the internet, and it works on all major browser</a:t>
            </a:r>
            <a:endParaRPr lang="en-US" sz="2100" dirty="0"/>
          </a:p>
          <a:p>
            <a:pPr marL="274320" indent="-274320" algn="just">
              <a:lnSpc>
                <a:spcPct val="80000"/>
              </a:lnSpc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2100" dirty="0"/>
              <a:t>Dynamic HTML Technologies</a:t>
            </a:r>
          </a:p>
          <a:p>
            <a:pPr marL="400050" lvl="1" indent="0" algn="just">
              <a:lnSpc>
                <a:spcPct val="80000"/>
              </a:lnSpc>
              <a:spcBef>
                <a:spcPts val="370"/>
              </a:spcBef>
              <a:buNone/>
              <a:defRPr/>
            </a:pPr>
            <a:r>
              <a:rPr lang="en-US" sz="2100" dirty="0"/>
              <a:t>– Combination of HTML, Cascading Style Sheet and some scripting language.</a:t>
            </a:r>
          </a:p>
          <a:p>
            <a:pPr marL="548640" lvl="1" algn="just">
              <a:lnSpc>
                <a:spcPct val="80000"/>
              </a:lnSpc>
              <a:spcBef>
                <a:spcPts val="370"/>
              </a:spcBef>
              <a:buNone/>
              <a:defRPr/>
            </a:pPr>
            <a:r>
              <a:rPr lang="en-US" sz="2100" dirty="0"/>
              <a:t>– Provides more control over the appearance, layout and behavior of the web page.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altLang="en-US" sz="2000" dirty="0"/>
              <a:t>The Document Object Model (DOM)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altLang="en-US" sz="2000" dirty="0"/>
              <a:t>Defines a standard set of objects for HTML, and a standard way to access and manipulate HTML objects.</a:t>
            </a:r>
            <a:endParaRPr lang="en-US" altLang="en-US" sz="2000" i="1" dirty="0"/>
          </a:p>
          <a:p>
            <a:pPr marL="274320" indent="-274320" algn="just">
              <a:lnSpc>
                <a:spcPct val="80000"/>
              </a:lnSpc>
              <a:spcBef>
                <a:spcPts val="580"/>
              </a:spcBef>
              <a:buNone/>
              <a:defRPr/>
            </a:pPr>
            <a:endParaRPr lang="en-US" sz="23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54D10-B80F-4839-828C-08ED783C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052431-D431-4F6A-A292-40290E1FDFCC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2133600" y="1446213"/>
          <a:ext cx="7856538" cy="4228088"/>
        </p:xfrm>
        <a:graphic>
          <a:graphicData uri="http://schemas.openxmlformats.org/drawingml/2006/table">
            <a:tbl>
              <a:tblPr/>
              <a:tblGrid>
                <a:gridCol w="1523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2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848">
                <a:tc>
                  <a:txBody>
                    <a:bodyPr/>
                    <a:lstStyle/>
                    <a:p>
                      <a:r>
                        <a:rPr lang="en-US" sz="1700" dirty="0" err="1">
                          <a:hlinkClick r:id="rId2"/>
                        </a:rPr>
                        <a:t>charAt</a:t>
                      </a:r>
                      <a:r>
                        <a:rPr lang="en-US" sz="1700" dirty="0">
                          <a:hlinkClick r:id="rId2"/>
                        </a:rPr>
                        <a:t>()</a:t>
                      </a:r>
                      <a:endParaRPr lang="en-US" sz="1700" dirty="0"/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Returns the character at the specified index (position)</a:t>
                      </a:r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848">
                <a:tc>
                  <a:txBody>
                    <a:bodyPr/>
                    <a:lstStyle/>
                    <a:p>
                      <a:r>
                        <a:rPr lang="en-US" sz="1700">
                          <a:hlinkClick r:id="rId3"/>
                        </a:rPr>
                        <a:t>charCodeAt()</a:t>
                      </a:r>
                      <a:endParaRPr lang="en-US" sz="1700"/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Returns the Unicode of the character at the specified index</a:t>
                      </a:r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848">
                <a:tc>
                  <a:txBody>
                    <a:bodyPr/>
                    <a:lstStyle/>
                    <a:p>
                      <a:r>
                        <a:rPr lang="en-US" sz="1700">
                          <a:hlinkClick r:id="rId4"/>
                        </a:rPr>
                        <a:t>concat()</a:t>
                      </a:r>
                      <a:endParaRPr lang="en-US" sz="1700"/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Joins two or more strings, and returns a new joined strings</a:t>
                      </a:r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848">
                <a:tc>
                  <a:txBody>
                    <a:bodyPr/>
                    <a:lstStyle/>
                    <a:p>
                      <a:r>
                        <a:rPr lang="en-US" sz="1700" dirty="0" err="1">
                          <a:hlinkClick r:id="rId5"/>
                        </a:rPr>
                        <a:t>endsWith</a:t>
                      </a:r>
                      <a:r>
                        <a:rPr lang="en-US" sz="1700" dirty="0">
                          <a:hlinkClick r:id="rId5"/>
                        </a:rPr>
                        <a:t>()</a:t>
                      </a:r>
                      <a:endParaRPr lang="en-US" sz="1700" dirty="0"/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Checks whether a string ends with specified string/characters</a:t>
                      </a:r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848">
                <a:tc>
                  <a:txBody>
                    <a:bodyPr/>
                    <a:lstStyle/>
                    <a:p>
                      <a:r>
                        <a:rPr lang="en-US" sz="1700" dirty="0">
                          <a:hlinkClick r:id="rId6"/>
                        </a:rPr>
                        <a:t>includes()</a:t>
                      </a:r>
                      <a:endParaRPr lang="en-US" sz="1700" dirty="0"/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Checks whether a string contains the specified string/characters</a:t>
                      </a:r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423">
                <a:tc>
                  <a:txBody>
                    <a:bodyPr/>
                    <a:lstStyle/>
                    <a:p>
                      <a:r>
                        <a:rPr lang="en-US" sz="1700">
                          <a:hlinkClick r:id="rId7"/>
                        </a:rPr>
                        <a:t>indexOf()</a:t>
                      </a:r>
                      <a:endParaRPr lang="en-US" sz="1700"/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Returns the position of the first found occurrence of a specified value in a string</a:t>
                      </a:r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848">
                <a:tc>
                  <a:txBody>
                    <a:bodyPr/>
                    <a:lstStyle/>
                    <a:p>
                      <a:r>
                        <a:rPr lang="en-US" sz="1700">
                          <a:hlinkClick r:id="rId8"/>
                        </a:rPr>
                        <a:t>lastIndexOf()</a:t>
                      </a:r>
                      <a:endParaRPr lang="en-US" sz="1700"/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Returns the position of the last found occurrence of a specified value in a string</a:t>
                      </a:r>
                    </a:p>
                  </a:txBody>
                  <a:tcPr marL="86256" marR="86256" marT="43132" marB="43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85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35859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E1B538-993E-4F66-80FF-5931E1FC4161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F8F7F-B1D1-470E-84ED-0D7644C4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BEFD83-6A5E-47B8-B11A-1EA1330A68A0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8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2286001" y="1447800"/>
          <a:ext cx="7508875" cy="4244976"/>
        </p:xfrm>
        <a:graphic>
          <a:graphicData uri="http://schemas.openxmlformats.org/drawingml/2006/table">
            <a:tbl>
              <a:tblPr/>
              <a:tblGrid>
                <a:gridCol w="144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439"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match()</a:t>
                      </a:r>
                      <a:endParaRPr lang="en-US" sz="1600" dirty="0"/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Searches a string for a match against a regular expression, and returns the matches</a:t>
                      </a:r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439">
                <a:tc>
                  <a:txBody>
                    <a:bodyPr/>
                    <a:lstStyle/>
                    <a:p>
                      <a:r>
                        <a:rPr lang="en-US" sz="1600">
                          <a:hlinkClick r:id="rId3"/>
                        </a:rPr>
                        <a:t>repeat()</a:t>
                      </a:r>
                      <a:endParaRPr lang="en-US" sz="1600"/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Returns a new string with a specified number of copies of an existing string</a:t>
                      </a:r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342">
                <a:tc>
                  <a:txBody>
                    <a:bodyPr/>
                    <a:lstStyle/>
                    <a:p>
                      <a:r>
                        <a:rPr lang="en-US" sz="1600">
                          <a:hlinkClick r:id="rId4"/>
                        </a:rPr>
                        <a:t>replace()</a:t>
                      </a:r>
                      <a:endParaRPr lang="en-US" sz="1600"/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Searches a string for a specified value, or a regular expression, and returns a new string where the specified values are replaced</a:t>
                      </a:r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342">
                <a:tc>
                  <a:txBody>
                    <a:bodyPr/>
                    <a:lstStyle/>
                    <a:p>
                      <a:r>
                        <a:rPr lang="en-US" sz="1600">
                          <a:hlinkClick r:id="rId5"/>
                        </a:rPr>
                        <a:t>search()</a:t>
                      </a:r>
                      <a:endParaRPr lang="en-US" sz="1600"/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Searches a string for a specified value, or regular expression, and returns the position of the match</a:t>
                      </a:r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439">
                <a:tc>
                  <a:txBody>
                    <a:bodyPr/>
                    <a:lstStyle/>
                    <a:p>
                      <a:r>
                        <a:rPr lang="en-US" sz="1600">
                          <a:hlinkClick r:id="rId6"/>
                        </a:rPr>
                        <a:t>slice()</a:t>
                      </a:r>
                      <a:endParaRPr lang="en-US" sz="1600"/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Extracts a part of a string and returns a new string</a:t>
                      </a:r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536">
                <a:tc>
                  <a:txBody>
                    <a:bodyPr/>
                    <a:lstStyle/>
                    <a:p>
                      <a:r>
                        <a:rPr lang="en-US" sz="1600">
                          <a:hlinkClick r:id="rId7"/>
                        </a:rPr>
                        <a:t>split()</a:t>
                      </a:r>
                      <a:endParaRPr lang="en-US" sz="1600"/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Splits a string into an array of substrings</a:t>
                      </a:r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439">
                <a:tc>
                  <a:txBody>
                    <a:bodyPr/>
                    <a:lstStyle/>
                    <a:p>
                      <a:r>
                        <a:rPr lang="en-US" sz="1600">
                          <a:hlinkClick r:id="rId8"/>
                        </a:rPr>
                        <a:t>startsWith()</a:t>
                      </a:r>
                      <a:endParaRPr lang="en-US" sz="1600"/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Checks whether a string begins with specified characters</a:t>
                      </a:r>
                    </a:p>
                  </a:txBody>
                  <a:tcPr marL="81648" marR="81648" marT="40817" marB="40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88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36883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E83F4B-4655-4943-89BA-B0C0B2023A0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907A7-C3DF-441B-8F5E-53AFBB47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B0503D-4DD4-4670-AD57-9520762DDDA8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03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2590801" y="1422400"/>
          <a:ext cx="7142163" cy="2903608"/>
        </p:xfrm>
        <a:graphic>
          <a:graphicData uri="http://schemas.openxmlformats.org/drawingml/2006/table">
            <a:tbl>
              <a:tblPr/>
              <a:tblGrid>
                <a:gridCol w="1828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3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096">
                <a:tc>
                  <a:txBody>
                    <a:bodyPr/>
                    <a:lstStyle/>
                    <a:p>
                      <a:r>
                        <a:rPr lang="en-US" sz="1600" dirty="0" err="1">
                          <a:hlinkClick r:id="rId2"/>
                        </a:rPr>
                        <a:t>substr</a:t>
                      </a:r>
                      <a:r>
                        <a:rPr lang="en-US" sz="1600" dirty="0">
                          <a:hlinkClick r:id="rId2"/>
                        </a:rPr>
                        <a:t>()</a:t>
                      </a:r>
                      <a:endParaRPr lang="en-US" sz="1600" dirty="0"/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Extracts the characters from a string, beginning at a specified start position, and through the specified number of character</a:t>
                      </a:r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468">
                <a:tc>
                  <a:txBody>
                    <a:bodyPr/>
                    <a:lstStyle/>
                    <a:p>
                      <a:r>
                        <a:rPr lang="en-US" sz="1600">
                          <a:hlinkClick r:id="rId3"/>
                        </a:rPr>
                        <a:t>substring()</a:t>
                      </a:r>
                      <a:endParaRPr lang="en-US" sz="1600"/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Extracts the characters from a string, between two specified indices</a:t>
                      </a:r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52">
                <a:tc>
                  <a:txBody>
                    <a:bodyPr/>
                    <a:lstStyle/>
                    <a:p>
                      <a:r>
                        <a:rPr lang="en-US" sz="1600" dirty="0" err="1">
                          <a:hlinkClick r:id="rId4"/>
                        </a:rPr>
                        <a:t>toLowerCase</a:t>
                      </a:r>
                      <a:r>
                        <a:rPr lang="en-US" sz="1600" dirty="0">
                          <a:hlinkClick r:id="rId4"/>
                        </a:rPr>
                        <a:t>()</a:t>
                      </a:r>
                      <a:endParaRPr lang="en-US" sz="1600" dirty="0"/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Converts a string to lowercase letters</a:t>
                      </a:r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52">
                <a:tc>
                  <a:txBody>
                    <a:bodyPr/>
                    <a:lstStyle/>
                    <a:p>
                      <a:r>
                        <a:rPr lang="en-US" sz="1600">
                          <a:hlinkClick r:id="rId5"/>
                        </a:rPr>
                        <a:t>toString()</a:t>
                      </a:r>
                      <a:endParaRPr lang="en-US" sz="1600"/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Returns the value of a String object</a:t>
                      </a:r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52">
                <a:tc>
                  <a:txBody>
                    <a:bodyPr/>
                    <a:lstStyle/>
                    <a:p>
                      <a:r>
                        <a:rPr lang="en-US" sz="1600">
                          <a:hlinkClick r:id="rId6"/>
                        </a:rPr>
                        <a:t>toUpperCase()</a:t>
                      </a:r>
                      <a:endParaRPr lang="en-US" sz="1600"/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Converts a string to uppercase letters</a:t>
                      </a:r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468">
                <a:tc>
                  <a:txBody>
                    <a:bodyPr/>
                    <a:lstStyle/>
                    <a:p>
                      <a:r>
                        <a:rPr lang="en-US" sz="1600">
                          <a:hlinkClick r:id="rId7"/>
                        </a:rPr>
                        <a:t>trim()</a:t>
                      </a:r>
                      <a:endParaRPr lang="en-US" sz="1600"/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Removes whitespace from both ends of a string</a:t>
                      </a:r>
                    </a:p>
                  </a:txBody>
                  <a:tcPr marL="80204" marR="80204" marT="40104" marB="40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0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37905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B1D220-6223-4424-80CB-35C55F82C331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AB6B6-3D11-45B2-BD1C-D5C98AC1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0093B9-5D8A-4582-A3C7-027EEC455519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76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</a:t>
            </a:r>
          </a:p>
        </p:txBody>
      </p:sp>
      <p:sp>
        <p:nvSpPr>
          <p:cNvPr id="4813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48132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3DB1B2-8BB5-4A8E-BAC2-5D8DB69B284F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/>
              <a:t>Variable names </a:t>
            </a:r>
          </a:p>
          <a:p>
            <a:pPr lvl="1" eaLnBrk="1" hangingPunct="1"/>
            <a:r>
              <a:rPr lang="en-US" altLang="en-US" sz="1800" dirty="0"/>
              <a:t>must begin with a letter, digit or an underscore.</a:t>
            </a:r>
          </a:p>
          <a:p>
            <a:pPr lvl="1" eaLnBrk="1" hangingPunct="1"/>
            <a:r>
              <a:rPr lang="en-US" altLang="en-US" sz="1800" dirty="0"/>
              <a:t>Cannot use spaces</a:t>
            </a:r>
          </a:p>
          <a:p>
            <a:pPr lvl="1" eaLnBrk="1" hangingPunct="1"/>
            <a:r>
              <a:rPr lang="en-US" altLang="en-US" sz="1800" dirty="0"/>
              <a:t>are case sensitive</a:t>
            </a:r>
          </a:p>
          <a:p>
            <a:pPr lvl="1" eaLnBrk="1" hangingPunct="1"/>
            <a:r>
              <a:rPr lang="en-US" altLang="en-US" sz="1800" dirty="0"/>
              <a:t>Cannot  be reserved words</a:t>
            </a:r>
          </a:p>
          <a:p>
            <a:pPr eaLnBrk="1" hangingPunct="1"/>
            <a:r>
              <a:rPr lang="en-US" altLang="en-US" sz="1800" dirty="0"/>
              <a:t>Examples</a:t>
            </a:r>
          </a:p>
          <a:p>
            <a:pPr lvl="1" eaLnBrk="1" hangingPunct="1"/>
            <a:r>
              <a:rPr lang="en-US" altLang="en-US" sz="1800" dirty="0"/>
              <a:t>var first = 23;</a:t>
            </a:r>
          </a:p>
          <a:p>
            <a:pPr lvl="1" eaLnBrk="1" hangingPunct="1"/>
            <a:r>
              <a:rPr lang="en-US" altLang="en-US" sz="1800" dirty="0"/>
              <a:t>var second=“Some words”</a:t>
            </a:r>
          </a:p>
          <a:p>
            <a:pPr lvl="1" eaLnBrk="1" hangingPunct="1"/>
            <a:r>
              <a:rPr lang="en-US" altLang="en-US" sz="1800" dirty="0"/>
              <a:t>var </a:t>
            </a:r>
            <a:r>
              <a:rPr lang="en-US" altLang="en-US" sz="1800" dirty="0" err="1"/>
              <a:t>first_bool</a:t>
            </a:r>
            <a:r>
              <a:rPr lang="en-US" altLang="en-US" sz="1800" dirty="0"/>
              <a:t>=true;</a:t>
            </a:r>
          </a:p>
          <a:p>
            <a:pPr lvl="1" eaLnBrk="1" hangingPunct="1"/>
            <a:r>
              <a:rPr lang="en-US" altLang="en-US" sz="1800" dirty="0"/>
              <a:t>Objects </a:t>
            </a:r>
            <a:r>
              <a:rPr lang="en-US" altLang="en-US" sz="1800" dirty="0" err="1"/>
              <a:t>MyObj</a:t>
            </a:r>
            <a:r>
              <a:rPr lang="en-US" altLang="en-US" sz="1800" dirty="0"/>
              <a:t>= new Object();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The backslash (\) is used to insert apostrophes, new lines, quotes, and other special characters into a text string.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Ex: var txt="We are the so-called \"Vikings\" from the north."; </a:t>
            </a:r>
            <a:r>
              <a:rPr lang="en-US" altLang="en-US" sz="1800" dirty="0" err="1"/>
              <a:t>document.write</a:t>
            </a:r>
            <a:r>
              <a:rPr lang="en-US" altLang="en-US" sz="1800" dirty="0"/>
              <a:t>(txt); 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ED4BC-3BB7-4A4E-8C5C-6F8982D8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73AC0A-854F-47C0-9355-B11980467FA8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575"/>
              </a:spcBef>
            </a:pPr>
            <a:r>
              <a:rPr lang="en-IN" altLang="en-US" b="1"/>
              <a:t>Boolean Object</a:t>
            </a:r>
          </a:p>
        </p:txBody>
      </p:sp>
      <p:sp>
        <p:nvSpPr>
          <p:cNvPr id="4915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4915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C1FBB0-8F02-420B-AFBE-5790F80017DE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62940" lvl="1" indent="-342900">
              <a:lnSpc>
                <a:spcPct val="80000"/>
              </a:lnSpc>
              <a:spcBef>
                <a:spcPts val="370"/>
              </a:spcBef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320040" lvl="1" indent="0">
              <a:lnSpc>
                <a:spcPct val="80000"/>
              </a:lnSpc>
              <a:spcBef>
                <a:spcPts val="370"/>
              </a:spcBef>
              <a:buNone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myBoolean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=new Boolean(); </a:t>
            </a:r>
          </a:p>
          <a:p>
            <a:pPr marL="548640" lvl="1">
              <a:lnSpc>
                <a:spcPct val="80000"/>
              </a:lnSpc>
              <a:spcBef>
                <a:spcPts val="370"/>
              </a:spcBef>
              <a:buFont typeface="Wingdings 2"/>
              <a:buChar char=""/>
              <a:defRPr/>
            </a:pPr>
            <a:r>
              <a:rPr lang="en-IN" dirty="0"/>
              <a:t>Boolean Object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Methods:</a:t>
            </a:r>
          </a:p>
          <a:p>
            <a:pPr marL="823277" lvl="2">
              <a:lnSpc>
                <a:spcPct val="80000"/>
              </a:lnSpc>
              <a:spcBef>
                <a:spcPts val="370"/>
              </a:spcBef>
              <a:buFont typeface="Wingdings 2"/>
              <a:buChar char="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:</a:t>
            </a:r>
            <a:r>
              <a:rPr lang="en-US" dirty="0"/>
              <a:t>Converts a Boolean value to a string, and returns the result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823277" lvl="2">
              <a:lnSpc>
                <a:spcPct val="80000"/>
              </a:lnSpc>
              <a:spcBef>
                <a:spcPts val="370"/>
              </a:spcBef>
              <a:buFont typeface="Wingdings 2"/>
              <a:buChar char="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valueOf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:</a:t>
            </a:r>
            <a:r>
              <a:rPr lang="en-US" dirty="0"/>
              <a:t>Returns the primitive value of a Boolean object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823277" lvl="2">
              <a:lnSpc>
                <a:spcPct val="80000"/>
              </a:lnSpc>
              <a:spcBef>
                <a:spcPts val="370"/>
              </a:spcBef>
              <a:buFont typeface="Wingdings 2"/>
              <a:buChar char=""/>
              <a:defRPr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662940" lvl="1" indent="-342900">
              <a:lnSpc>
                <a:spcPct val="80000"/>
              </a:lnSpc>
              <a:spcBef>
                <a:spcPts val="370"/>
              </a:spcBef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Note:</a:t>
            </a:r>
          </a:p>
          <a:p>
            <a:pPr marL="320040" lvl="1" indent="0">
              <a:lnSpc>
                <a:spcPct val="80000"/>
              </a:lnSpc>
              <a:spcBef>
                <a:spcPts val="370"/>
              </a:spcBef>
              <a:buNone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If the Boolean object has no initial value, or if the passed value is one of the following: 0, -0, null, "“, false, undefined,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NaN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22960" lvl="2">
              <a:lnSpc>
                <a:spcPct val="80000"/>
              </a:lnSpc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Then the object it is set to false. </a:t>
            </a:r>
          </a:p>
          <a:p>
            <a:pPr marL="822960" lvl="2">
              <a:lnSpc>
                <a:spcPct val="80000"/>
              </a:lnSpc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Else for any other value it is set to true (even with the string "false")!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2D3C9-83B1-4A97-9C8B-B7C45C3E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0258F1-36A9-49CA-915A-8A49A4B1C1A4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Number Object </a:t>
            </a:r>
            <a:br>
              <a:rPr lang="en-US" altLang="en-US" b="1"/>
            </a:br>
            <a:endParaRPr lang="en-US" altLang="en-US" b="1"/>
          </a:p>
        </p:txBody>
      </p:sp>
      <p:sp>
        <p:nvSpPr>
          <p:cNvPr id="5017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50180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D67223-8D07-47E3-87CE-2E52316E0D0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018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N" altLang="en-US" sz="2000"/>
              <a:t>Syntax: var num = new Number(value); </a:t>
            </a:r>
          </a:p>
          <a:p>
            <a:pPr eaLnBrk="1" hangingPunct="1">
              <a:lnSpc>
                <a:spcPct val="80000"/>
              </a:lnSpc>
            </a:pPr>
            <a:r>
              <a:rPr lang="en-IN" altLang="en-US" sz="2000"/>
              <a:t>0-51 bits for number, 52-62 bits for exponent, 63</a:t>
            </a:r>
            <a:r>
              <a:rPr lang="en-IN" altLang="en-US" sz="2000" baseline="30000"/>
              <a:t>rd</a:t>
            </a:r>
            <a:r>
              <a:rPr lang="en-IN" altLang="en-US" sz="2000"/>
              <a:t> bit for sign</a:t>
            </a:r>
          </a:p>
          <a:p>
            <a:pPr eaLnBrk="1" hangingPunct="1">
              <a:lnSpc>
                <a:spcPct val="80000"/>
              </a:lnSpc>
            </a:pPr>
            <a:r>
              <a:rPr lang="en-IN" altLang="en-US" sz="2000"/>
              <a:t>Number Object Properties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2000"/>
              <a:t>MAX_VALUE - Returns the largest number possible in JavaScript 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2000"/>
              <a:t>MIN_VALUE - Returns the smallest number possible in JavaScript 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2000"/>
              <a:t>NEGATIVE_INFINITY - Represents negative infinity (returned on overflow) 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2000"/>
              <a:t>POSITIVE_INFINITY - Represents infinity (returned on overflow) </a:t>
            </a:r>
          </a:p>
          <a:p>
            <a:pPr eaLnBrk="1" hangingPunct="1">
              <a:lnSpc>
                <a:spcPct val="80000"/>
              </a:lnSpc>
            </a:pPr>
            <a:r>
              <a:rPr lang="en-IN" altLang="en-US" sz="2000"/>
              <a:t>Number Object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2000"/>
              <a:t>toExponential(x) Converts a number into an exponential notation 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2000"/>
              <a:t>toFixed(x) Formats a number with x numbers of digits after the decimal point 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2000"/>
              <a:t>toPrecision(x) Formats a number to x length 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2000"/>
              <a:t>toString() Converts a Number object to a string 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2000"/>
              <a:t>valueOf() Returns the primitive value of a Number object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4EACE-6A1A-43E8-95F7-080ED19A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C40486-2DF3-4F6F-9F22-24EAF193BA95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73050" indent="-273050">
              <a:lnSpc>
                <a:spcPct val="80000"/>
              </a:lnSpc>
              <a:spcBef>
                <a:spcPts val="575"/>
              </a:spcBef>
            </a:pPr>
            <a:r>
              <a:rPr lang="en-US" altLang="en-US" b="1"/>
              <a:t>Math Object</a:t>
            </a:r>
          </a:p>
        </p:txBody>
      </p:sp>
      <p:sp>
        <p:nvSpPr>
          <p:cNvPr id="5120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51204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283AC1-A79E-46FC-A7BA-39FC75F259FB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48640" lvl="1">
              <a:lnSpc>
                <a:spcPct val="80000"/>
              </a:lnSpc>
              <a:spcBef>
                <a:spcPts val="370"/>
              </a:spcBef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The Math object allows you to perform common mathematical tasks.</a:t>
            </a:r>
          </a:p>
          <a:p>
            <a:pPr marL="548640" lvl="1">
              <a:lnSpc>
                <a:spcPct val="80000"/>
              </a:lnSpc>
              <a:spcBef>
                <a:spcPts val="370"/>
              </a:spcBef>
              <a:buFont typeface="Wingdings 2"/>
              <a:buChar char=""/>
              <a:defRPr/>
            </a:pPr>
            <a:r>
              <a:rPr lang="en-IN" sz="2000" dirty="0">
                <a:cs typeface="Times New Roman" pitchFamily="18" charset="0"/>
              </a:rPr>
              <a:t>Math is not a constructor. All properties and methods of Math can be called by using Math as an object without creating it.</a:t>
            </a:r>
            <a:endParaRPr lang="en-US" dirty="0">
              <a:cs typeface="Times New Roman" pitchFamily="18" charset="0"/>
            </a:endParaRPr>
          </a:p>
          <a:p>
            <a:pPr marL="548640" lvl="1">
              <a:lnSpc>
                <a:spcPct val="80000"/>
              </a:lnSpc>
              <a:spcBef>
                <a:spcPts val="370"/>
              </a:spcBef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Method include abs(x), random(),sin(x) etc.</a:t>
            </a:r>
          </a:p>
          <a:p>
            <a:pPr marL="320040" lvl="1" indent="0">
              <a:lnSpc>
                <a:spcPct val="80000"/>
              </a:lnSpc>
              <a:spcBef>
                <a:spcPts val="370"/>
              </a:spcBef>
              <a:buNone/>
              <a:defRPr/>
            </a:pPr>
            <a:r>
              <a:rPr lang="en-US" dirty="0">
                <a:cs typeface="Times New Roman" pitchFamily="18" charset="0"/>
              </a:rPr>
              <a:t>Ex : 	</a:t>
            </a:r>
            <a:r>
              <a:rPr lang="en-US" dirty="0" err="1">
                <a:cs typeface="Times New Roman" pitchFamily="18" charset="0"/>
              </a:rPr>
              <a:t>var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pivalue</a:t>
            </a:r>
            <a:r>
              <a:rPr lang="en-US" dirty="0">
                <a:cs typeface="Times New Roman" pitchFamily="18" charset="0"/>
              </a:rPr>
              <a:t>=</a:t>
            </a:r>
            <a:r>
              <a:rPr lang="en-US" dirty="0" err="1">
                <a:cs typeface="Times New Roman" pitchFamily="18" charset="0"/>
              </a:rPr>
              <a:t>Math.PI</a:t>
            </a:r>
            <a:r>
              <a:rPr lang="en-US" dirty="0">
                <a:cs typeface="Times New Roman" pitchFamily="18" charset="0"/>
              </a:rPr>
              <a:t>; </a:t>
            </a:r>
          </a:p>
          <a:p>
            <a:pPr marL="320040" lvl="1" indent="0">
              <a:lnSpc>
                <a:spcPct val="80000"/>
              </a:lnSpc>
              <a:spcBef>
                <a:spcPts val="370"/>
              </a:spcBef>
              <a:buNone/>
              <a:defRPr/>
            </a:pPr>
            <a:r>
              <a:rPr lang="en-US" dirty="0">
                <a:cs typeface="Times New Roman" pitchFamily="18" charset="0"/>
              </a:rPr>
              <a:t>		</a:t>
            </a:r>
            <a:r>
              <a:rPr lang="en-US" dirty="0" err="1">
                <a:cs typeface="Times New Roman" pitchFamily="18" charset="0"/>
              </a:rPr>
              <a:t>var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sqrt_value</a:t>
            </a:r>
            <a:r>
              <a:rPr lang="en-US" dirty="0">
                <a:cs typeface="Times New Roman" pitchFamily="18" charset="0"/>
              </a:rPr>
              <a:t>=</a:t>
            </a:r>
            <a:r>
              <a:rPr lang="en-US" dirty="0" err="1">
                <a:cs typeface="Times New Roman" pitchFamily="18" charset="0"/>
              </a:rPr>
              <a:t>Math.sqrt</a:t>
            </a:r>
            <a:r>
              <a:rPr lang="en-US" dirty="0">
                <a:cs typeface="Times New Roman" pitchFamily="18" charset="0"/>
              </a:rPr>
              <a:t>(16); </a:t>
            </a:r>
          </a:p>
          <a:p>
            <a:pPr marL="320040" lvl="1" indent="0">
              <a:lnSpc>
                <a:spcPct val="80000"/>
              </a:lnSpc>
              <a:spcBef>
                <a:spcPts val="370"/>
              </a:spcBef>
              <a:buNone/>
              <a:defRPr/>
            </a:pPr>
            <a:r>
              <a:rPr lang="en-IN" dirty="0">
                <a:cs typeface="Times New Roman" pitchFamily="18" charset="0"/>
              </a:rPr>
              <a:t>		</a:t>
            </a:r>
            <a:r>
              <a:rPr lang="en-IN" dirty="0" err="1">
                <a:cs typeface="Times New Roman" pitchFamily="18" charset="0"/>
              </a:rPr>
              <a:t>document.write</a:t>
            </a:r>
            <a:r>
              <a:rPr lang="en-IN" dirty="0">
                <a:cs typeface="Times New Roman" pitchFamily="18" charset="0"/>
              </a:rPr>
              <a:t>(</a:t>
            </a:r>
            <a:r>
              <a:rPr lang="en-IN" dirty="0" err="1">
                <a:cs typeface="Times New Roman" pitchFamily="18" charset="0"/>
              </a:rPr>
              <a:t>Math.round</a:t>
            </a:r>
            <a:r>
              <a:rPr lang="en-IN" dirty="0">
                <a:cs typeface="Times New Roman" pitchFamily="18" charset="0"/>
              </a:rPr>
              <a:t>(4.7</a:t>
            </a:r>
            <a:r>
              <a:rPr lang="en-IN" dirty="0"/>
              <a:t>));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E75A0-F6F2-454E-A44C-2A5C64E3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FEF71-4B02-48FB-9677-42D96CD1FC04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74638"/>
            <a:ext cx="7772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Statements &amp; Operators</a:t>
            </a:r>
          </a:p>
        </p:txBody>
      </p:sp>
      <p:sp>
        <p:nvSpPr>
          <p:cNvPr id="5222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52228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DEA638-2B5B-49DC-8687-D48857642A49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222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438400" y="838200"/>
            <a:ext cx="7772400" cy="5181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400"/>
              <a:t>Supports if …else 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/>
              <a:t>for(counter=0;counter &lt;=n ; counter++)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/>
              <a:t>while (boolean condition)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/>
              <a:t>break – to leap out of the middle of the loop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/>
              <a:t>continue – to remain within the loop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/>
              <a:t>Switch statement.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/>
              <a:t>Operators include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/>
              <a:t>Arithmetic operators :  + , - , * , /,  % , ++, --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/>
              <a:t>Assignment operators : +=, -=, *= , /= , %=,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/>
              <a:t>Comparison operators : == ,!= , &lt;, &gt; , &lt;= , &gt;=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/>
              <a:t>Logical operators : &amp;&amp;, || , !</a:t>
            </a:r>
          </a:p>
          <a:p>
            <a:pPr eaLnBrk="1" hangingPunct="1"/>
            <a:r>
              <a:rPr lang="en-US" altLang="en-US" sz="1400"/>
              <a:t>To add two or more string variables together, use the + operator.</a:t>
            </a:r>
          </a:p>
          <a:p>
            <a:pPr lvl="1" eaLnBrk="1" hangingPunct="1"/>
            <a:r>
              <a:rPr lang="en-US" altLang="en-US" sz="1400"/>
              <a:t>txt1="What a very";</a:t>
            </a:r>
            <a:br>
              <a:rPr lang="en-US" altLang="en-US" sz="1400"/>
            </a:br>
            <a:r>
              <a:rPr lang="en-US" altLang="en-US" sz="1400"/>
              <a:t>txt2="nice day";</a:t>
            </a:r>
            <a:br>
              <a:rPr lang="en-US" altLang="en-US" sz="1400"/>
            </a:br>
            <a:r>
              <a:rPr lang="en-US" altLang="en-US" sz="1400"/>
              <a:t>txt3=txt1+txt2;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/>
              <a:t>Special operators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000"/>
              <a:t>New – used for instantiation of objects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000"/>
              <a:t>This – used to refer to the current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000"/>
              <a:t> With – with object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000"/>
              <a:t>Delete  - used to delete an object , an object’s property or a specified element in an array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B7999-E660-4E11-9AA6-5B4BF66F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9616F4-0646-4F9A-A802-60B38735561F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Arrays</a:t>
            </a:r>
          </a:p>
        </p:txBody>
      </p:sp>
      <p:sp>
        <p:nvSpPr>
          <p:cNvPr id="5325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53252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078E7C-54C5-4F5C-B451-B45BCFC68C21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325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 days=[“Mon”,”Tue”,”Wed”,’Thur”,”Fri”];</a:t>
            </a:r>
          </a:p>
          <a:p>
            <a:pPr eaLnBrk="1" hangingPunct="1"/>
            <a:r>
              <a:rPr lang="en-US" altLang="en-US"/>
              <a:t>var days= new Array(“Mon”,”Tue”);</a:t>
            </a:r>
          </a:p>
          <a:p>
            <a:pPr eaLnBrk="1" hangingPunct="1"/>
            <a:r>
              <a:rPr lang="en-US" altLang="en-US"/>
              <a:t>Can hold mixed types</a:t>
            </a:r>
          </a:p>
          <a:p>
            <a:pPr eaLnBrk="1" hangingPunct="1"/>
            <a:r>
              <a:rPr lang="en-US" altLang="en-US"/>
              <a:t>var data= [“Mon”,23,23.4]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848A9-FDA8-4E9B-832F-464771B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9198C3-19C2-4BC6-82FC-7622E7DCBE65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using array</a:t>
            </a:r>
          </a:p>
        </p:txBody>
      </p:sp>
      <p:sp>
        <p:nvSpPr>
          <p:cNvPr id="5427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5427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C2C227-7B59-49BB-BC84-BEEDE0500EC6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&lt;HTML&gt;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&lt;HEAD&gt;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  &lt;TITLE&gt;Looping through an array&lt;/TITLE&gt;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&lt;/HEAD&gt;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&lt;BODY&gt;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	&lt;SCRIPT LANGUAGE="JavaScript"&gt;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    	 </a:t>
            </a:r>
            <a:r>
              <a:rPr lang="en-US" altLang="en-US" sz="1600" dirty="0" err="1"/>
              <a:t>document.writeln</a:t>
            </a:r>
            <a:r>
              <a:rPr lang="en-US" altLang="en-US" sz="1600" dirty="0"/>
              <a:t>("&lt;H1&gt;Looping example&lt;/H1&gt;");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       	</a:t>
            </a:r>
            <a:r>
              <a:rPr lang="en-US" altLang="en-US" sz="1600" dirty="0" err="1"/>
              <a:t>document.write</a:t>
            </a:r>
            <a:r>
              <a:rPr lang="en-US" altLang="en-US" sz="1600" dirty="0"/>
              <a:t>("&lt;P&gt;");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       	var data=[“Hello",55,84.699];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       	var </a:t>
            </a:r>
            <a:r>
              <a:rPr lang="en-US" altLang="en-US" sz="1600" dirty="0" err="1"/>
              <a:t>len</a:t>
            </a:r>
            <a:r>
              <a:rPr lang="en-US" altLang="en-US" sz="1600" dirty="0"/>
              <a:t>=</a:t>
            </a:r>
            <a:r>
              <a:rPr lang="en-US" altLang="en-US" sz="1600" dirty="0" err="1"/>
              <a:t>data.length</a:t>
            </a:r>
            <a:r>
              <a:rPr lang="en-US" altLang="en-US" sz="1600" dirty="0"/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       	for ( var </a:t>
            </a:r>
            <a:r>
              <a:rPr lang="en-US" altLang="en-US" sz="1600" dirty="0" err="1"/>
              <a:t>i</a:t>
            </a:r>
            <a:r>
              <a:rPr lang="en-US" altLang="en-US" sz="1600" dirty="0"/>
              <a:t> = 0; </a:t>
            </a:r>
            <a:r>
              <a:rPr lang="en-US" altLang="en-US" sz="1600" dirty="0" err="1"/>
              <a:t>i</a:t>
            </a:r>
            <a:r>
              <a:rPr lang="en-US" altLang="en-US" sz="1600" dirty="0"/>
              <a:t> &lt; </a:t>
            </a:r>
            <a:r>
              <a:rPr lang="en-US" altLang="en-US" sz="1600" dirty="0" err="1"/>
              <a:t>len</a:t>
            </a:r>
            <a:r>
              <a:rPr lang="en-US" altLang="en-US" sz="1600" dirty="0"/>
              <a:t> ; </a:t>
            </a:r>
            <a:r>
              <a:rPr lang="en-US" altLang="en-US" sz="1600" dirty="0" err="1"/>
              <a:t>i</a:t>
            </a:r>
            <a:r>
              <a:rPr lang="en-US" altLang="en-US" sz="1600" dirty="0"/>
              <a:t>++)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         		 </a:t>
            </a:r>
            <a:r>
              <a:rPr lang="en-US" altLang="en-US" sz="1600" dirty="0" err="1"/>
              <a:t>document.write</a:t>
            </a:r>
            <a:r>
              <a:rPr lang="en-US" altLang="en-US" sz="1600" dirty="0"/>
              <a:t>(data[</a:t>
            </a:r>
            <a:r>
              <a:rPr lang="en-US" altLang="en-US" sz="1600" dirty="0" err="1"/>
              <a:t>i</a:t>
            </a:r>
            <a:r>
              <a:rPr lang="en-US" altLang="en-US" sz="1600" dirty="0"/>
              <a:t>]+",");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       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       	</a:t>
            </a:r>
            <a:r>
              <a:rPr lang="en-US" altLang="en-US" sz="1600" dirty="0" err="1"/>
              <a:t>document.write</a:t>
            </a:r>
            <a:r>
              <a:rPr lang="en-US" altLang="en-US" sz="1600" dirty="0"/>
              <a:t>("&lt;/P&gt;");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       	</a:t>
            </a:r>
            <a:r>
              <a:rPr lang="en-US" altLang="en-US" sz="1600" dirty="0" err="1"/>
              <a:t>document.close</a:t>
            </a:r>
            <a:r>
              <a:rPr lang="en-US" altLang="en-US" sz="1600" dirty="0"/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	&lt;/SCRIPT&gt;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&lt;/BODY&gt;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&lt;/HTML&gt;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B6D6CB-C7DC-4C66-8A91-A9B0BB80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4C80C1-202A-426A-A7F0-0B7F2A0345DE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/>
              <a:t>What is JavaScript?</a:t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1024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10244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472139-19F8-434A-84C9-AB6EC9BE843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438400" y="1295400"/>
            <a:ext cx="7772400" cy="4572000"/>
          </a:xfrm>
        </p:spPr>
        <p:txBody>
          <a:bodyPr>
            <a:normAutofit/>
          </a:bodyPr>
          <a:lstStyle/>
          <a:p>
            <a:pPr marL="274320" indent="-274320" algn="just">
              <a:lnSpc>
                <a:spcPct val="80000"/>
              </a:lnSpc>
              <a:spcBef>
                <a:spcPts val="580"/>
              </a:spcBef>
              <a:buFont typeface="Wingdings 2"/>
              <a:buChar char=""/>
              <a:defRPr/>
            </a:pPr>
            <a:r>
              <a:rPr lang="en-US" altLang="en-US" sz="2400" dirty="0"/>
              <a:t>JavaScript is designed by Brendan </a:t>
            </a:r>
            <a:r>
              <a:rPr lang="en-US" altLang="en-US" sz="2400" dirty="0" err="1"/>
              <a:t>Eich</a:t>
            </a:r>
            <a:r>
              <a:rPr lang="en-US" altLang="en-US" sz="2400" dirty="0"/>
              <a:t>, in 1995</a:t>
            </a:r>
          </a:p>
          <a:p>
            <a:pPr marL="274320" indent="-274320" algn="just">
              <a:lnSpc>
                <a:spcPct val="80000"/>
              </a:lnSpc>
              <a:spcBef>
                <a:spcPts val="580"/>
              </a:spcBef>
              <a:buFont typeface="Wingdings 2"/>
              <a:buChar char=""/>
              <a:defRPr/>
            </a:pPr>
            <a:r>
              <a:rPr lang="en-US" altLang="en-US" sz="2400" dirty="0"/>
              <a:t>Many JavaScript engines are based on ECMA script specification </a:t>
            </a:r>
          </a:p>
          <a:p>
            <a:pPr marL="274320" indent="-274320" algn="just">
              <a:lnSpc>
                <a:spcPct val="80000"/>
              </a:lnSpc>
              <a:spcBef>
                <a:spcPts val="580"/>
              </a:spcBef>
              <a:buFont typeface="Wingdings 2"/>
              <a:buChar char=""/>
              <a:defRPr/>
            </a:pPr>
            <a:r>
              <a:rPr lang="en-US" altLang="en-US" sz="2400" dirty="0"/>
              <a:t>JavaScript was designed to add interactivity to HTML pages </a:t>
            </a:r>
          </a:p>
          <a:p>
            <a:pPr marL="274320" indent="-274320" algn="just">
              <a:lnSpc>
                <a:spcPct val="80000"/>
              </a:lnSpc>
              <a:spcBef>
                <a:spcPts val="580"/>
              </a:spcBef>
              <a:buFont typeface="Wingdings 2"/>
              <a:buChar char=""/>
              <a:defRPr/>
            </a:pPr>
            <a:r>
              <a:rPr lang="en-US" altLang="en-US" sz="2400" dirty="0"/>
              <a:t>JavaScript is a scripting language </a:t>
            </a:r>
          </a:p>
          <a:p>
            <a:pPr marL="274320" indent="-274320" algn="just">
              <a:lnSpc>
                <a:spcPct val="80000"/>
              </a:lnSpc>
              <a:spcBef>
                <a:spcPts val="580"/>
              </a:spcBef>
              <a:buFont typeface="Wingdings 2"/>
              <a:buChar char=""/>
              <a:defRPr/>
            </a:pPr>
            <a:r>
              <a:rPr lang="en-US" altLang="en-US" sz="2400" dirty="0"/>
              <a:t>A JavaScript consists of lines of executable computer code </a:t>
            </a:r>
          </a:p>
          <a:p>
            <a:pPr marL="274320" indent="-274320" algn="just">
              <a:lnSpc>
                <a:spcPct val="80000"/>
              </a:lnSpc>
              <a:spcBef>
                <a:spcPts val="580"/>
              </a:spcBef>
              <a:buFont typeface="Wingdings 2"/>
              <a:buChar char=""/>
              <a:defRPr/>
            </a:pPr>
            <a:r>
              <a:rPr lang="en-US" altLang="en-US" sz="2400" dirty="0"/>
              <a:t>A JavaScript is usually embedded directly into HTML pages </a:t>
            </a:r>
          </a:p>
          <a:p>
            <a:pPr marL="274320" indent="-274320" algn="just">
              <a:lnSpc>
                <a:spcPct val="80000"/>
              </a:lnSpc>
              <a:spcBef>
                <a:spcPts val="580"/>
              </a:spcBef>
              <a:buFont typeface="Wingdings 2"/>
              <a:buChar char=""/>
              <a:defRPr/>
            </a:pPr>
            <a:r>
              <a:rPr lang="en-US" altLang="en-US" sz="2400" dirty="0"/>
              <a:t>JavaScript is an interpreted language (means that scripts execute without preliminary compilation) </a:t>
            </a:r>
          </a:p>
          <a:p>
            <a:pPr marL="274320" indent="-274320" algn="just">
              <a:lnSpc>
                <a:spcPct val="80000"/>
              </a:lnSpc>
              <a:spcBef>
                <a:spcPts val="580"/>
              </a:spcBef>
              <a:buFont typeface="Wingdings 2"/>
              <a:buChar char=""/>
              <a:defRPr/>
            </a:pPr>
            <a:r>
              <a:rPr lang="en-US" altLang="en-US" sz="2400" dirty="0"/>
              <a:t>Everyone can use JavaScript without purchasing a license </a:t>
            </a:r>
          </a:p>
          <a:p>
            <a:pPr marL="274320" indent="-274320" algn="just">
              <a:lnSpc>
                <a:spcPct val="80000"/>
              </a:lnSpc>
              <a:spcBef>
                <a:spcPts val="580"/>
              </a:spcBef>
              <a:buFont typeface="Wingdings 2"/>
              <a:buChar char=""/>
              <a:defRPr/>
            </a:pPr>
            <a:r>
              <a:rPr lang="en-US" altLang="en-US" sz="2400" dirty="0"/>
              <a:t>Many HTML editors supply a library of common code that can be adapted and used in pages.</a:t>
            </a:r>
          </a:p>
          <a:p>
            <a:pPr marL="457200" indent="-457200">
              <a:lnSpc>
                <a:spcPct val="80000"/>
              </a:lnSpc>
              <a:spcBef>
                <a:spcPts val="580"/>
              </a:spcBef>
              <a:buNone/>
              <a:defRPr/>
            </a:pPr>
            <a:endParaRPr lang="en-US" altLang="en-US" sz="2400" dirty="0"/>
          </a:p>
          <a:p>
            <a:pPr marL="457200" indent="-457200">
              <a:lnSpc>
                <a:spcPct val="80000"/>
              </a:lnSpc>
              <a:spcBef>
                <a:spcPts val="580"/>
              </a:spcBef>
              <a:buFont typeface="Wingdings 2"/>
              <a:buChar char=""/>
              <a:defRPr/>
            </a:pPr>
            <a:endParaRPr lang="en-US" alt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6B4B3-8859-4B80-A4C0-73907EAE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D44557-355F-43A7-9454-CA7E37FFD68F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73050" indent="-273050">
              <a:spcBef>
                <a:spcPts val="575"/>
              </a:spcBef>
            </a:pPr>
            <a:r>
              <a:rPr lang="en-US" altLang="en-US" b="1"/>
              <a:t>Array Object</a:t>
            </a:r>
          </a:p>
        </p:txBody>
      </p:sp>
      <p:sp>
        <p:nvSpPr>
          <p:cNvPr id="5529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55300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542574-7B79-4806-9EAA-7B1AF2F2C59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dirty="0"/>
              <a:t>Properties include length 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dirty="0"/>
              <a:t>Methods include </a:t>
            </a:r>
            <a:r>
              <a:rPr lang="en-US" dirty="0" err="1"/>
              <a:t>concat</a:t>
            </a:r>
            <a:r>
              <a:rPr lang="en-US" dirty="0"/>
              <a:t>( ), pop( ), push( ), reverse( ), sort() etc.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dirty="0"/>
              <a:t>Ex :</a:t>
            </a:r>
          </a:p>
          <a:p>
            <a:pPr marL="822960" lvl="2"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myCars</a:t>
            </a:r>
            <a:r>
              <a:rPr lang="en-IN" dirty="0"/>
              <a:t>=new Array(); </a:t>
            </a:r>
            <a:br>
              <a:rPr lang="en-IN" dirty="0"/>
            </a:br>
            <a:r>
              <a:rPr lang="en-IN" dirty="0" err="1"/>
              <a:t>myCars</a:t>
            </a:r>
            <a:r>
              <a:rPr lang="en-IN" dirty="0"/>
              <a:t>[0]="Saab";      </a:t>
            </a:r>
            <a:br>
              <a:rPr lang="en-IN" dirty="0"/>
            </a:br>
            <a:r>
              <a:rPr lang="en-IN" dirty="0" err="1"/>
              <a:t>myCars</a:t>
            </a:r>
            <a:r>
              <a:rPr lang="en-IN" dirty="0"/>
              <a:t>[1]="Volvo";</a:t>
            </a:r>
            <a:br>
              <a:rPr lang="en-IN" dirty="0"/>
            </a:br>
            <a:r>
              <a:rPr lang="en-IN" dirty="0" err="1"/>
              <a:t>myCars</a:t>
            </a:r>
            <a:r>
              <a:rPr lang="en-IN" dirty="0"/>
              <a:t>[2]="BMW";</a:t>
            </a:r>
          </a:p>
          <a:p>
            <a:pPr marL="822960" lvl="2"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/>
              <a:t>Or as 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myCars</a:t>
            </a:r>
            <a:r>
              <a:rPr lang="en-IN" dirty="0"/>
              <a:t>=new Array("</a:t>
            </a:r>
            <a:r>
              <a:rPr lang="en-IN" dirty="0" err="1"/>
              <a:t>Saab","Volvo","BMW</a:t>
            </a:r>
            <a:r>
              <a:rPr lang="en-IN" dirty="0"/>
              <a:t>"); </a:t>
            </a:r>
          </a:p>
          <a:p>
            <a:pPr marL="822960" lvl="2"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/>
              <a:t>Or as 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myCars</a:t>
            </a:r>
            <a:r>
              <a:rPr lang="en-IN" dirty="0"/>
              <a:t>=["</a:t>
            </a:r>
            <a:r>
              <a:rPr lang="en-IN" dirty="0" err="1"/>
              <a:t>Saab","Volvo","BMW</a:t>
            </a:r>
            <a:r>
              <a:rPr lang="en-IN" dirty="0"/>
              <a:t>"];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IN" dirty="0"/>
              <a:t>Access an Array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IN" dirty="0"/>
              <a:t>You can refer to a particular element in an array by referring to the name of the array and the index number. 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IN" dirty="0"/>
              <a:t>The index number starts at 0.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IN" dirty="0"/>
              <a:t>The following code line:</a:t>
            </a:r>
          </a:p>
          <a:p>
            <a:pPr marL="822960" lvl="2"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IN" dirty="0" err="1"/>
              <a:t>document.write</a:t>
            </a:r>
            <a:r>
              <a:rPr lang="en-IN" dirty="0"/>
              <a:t>(</a:t>
            </a:r>
            <a:r>
              <a:rPr lang="en-IN" dirty="0" err="1"/>
              <a:t>myCars</a:t>
            </a:r>
            <a:r>
              <a:rPr lang="en-IN" dirty="0"/>
              <a:t>[0]); 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707AA-DB96-4927-973A-C99A74D8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BE588-7DF9-484D-BD6D-FED66C01DB41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… in Statement</a:t>
            </a:r>
          </a:p>
        </p:txBody>
      </p:sp>
      <p:sp>
        <p:nvSpPr>
          <p:cNvPr id="5632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56324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E95AD0-D270-475A-A111-B747AC8B72D5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 dirty="0"/>
              <a:t>is used to loop (iterate) through the elements of an array or through the properties of an object.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 dirty="0"/>
              <a:t>The code in the body of the for ... in loop is executed once for each element/property.</a:t>
            </a:r>
            <a:endParaRPr lang="en-US" altLang="en-US" sz="16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 b="1" dirty="0"/>
              <a:t>Syntax</a:t>
            </a:r>
            <a:endParaRPr lang="en-US" altLang="en-US" sz="160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1600" dirty="0"/>
              <a:t>for (variable in object) { </a:t>
            </a:r>
            <a:r>
              <a:rPr lang="en-US" altLang="en-US" sz="1600" i="1" dirty="0"/>
              <a:t>code to be executed</a:t>
            </a:r>
            <a:r>
              <a:rPr lang="en-US" altLang="en-US" sz="1600" dirty="0"/>
              <a:t> } The variable argument can be a named variable, an array element, or a property of an object.</a:t>
            </a:r>
            <a:endParaRPr lang="en-US" altLang="en-US" sz="1600" b="1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1600" b="1" dirty="0"/>
              <a:t>Example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1600" dirty="0"/>
              <a:t>&lt;html&gt; 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1600" dirty="0"/>
              <a:t>&lt;body&gt;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1600" dirty="0"/>
              <a:t>      &lt;script type="text/</a:t>
            </a:r>
            <a:r>
              <a:rPr lang="en-US" altLang="en-US" sz="1600" dirty="0" err="1"/>
              <a:t>javascript</a:t>
            </a:r>
            <a:r>
              <a:rPr lang="en-US" altLang="en-US" sz="1600" dirty="0"/>
              <a:t>"&gt; 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1600" dirty="0"/>
              <a:t>      </a:t>
            </a:r>
            <a:r>
              <a:rPr lang="en-US" altLang="en-US" sz="1600" dirty="0" err="1"/>
              <a:t>var</a:t>
            </a:r>
            <a:r>
              <a:rPr lang="en-US" altLang="en-US" sz="1600" dirty="0"/>
              <a:t> x;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1600" dirty="0"/>
              <a:t>      </a:t>
            </a:r>
            <a:r>
              <a:rPr lang="en-US" altLang="en-US" sz="1600" dirty="0" err="1"/>
              <a:t>var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mycars</a:t>
            </a:r>
            <a:r>
              <a:rPr lang="en-US" altLang="en-US" sz="1600" dirty="0"/>
              <a:t> = new Array(); 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1600" dirty="0"/>
              <a:t>      </a:t>
            </a:r>
            <a:r>
              <a:rPr lang="en-US" altLang="en-US" sz="1600" dirty="0" err="1"/>
              <a:t>mycars</a:t>
            </a:r>
            <a:r>
              <a:rPr lang="en-US" altLang="en-US" sz="1600" dirty="0"/>
              <a:t>[0] = "Saab"; </a:t>
            </a:r>
            <a:r>
              <a:rPr lang="en-US" altLang="en-US" sz="1600" dirty="0" err="1"/>
              <a:t>mycars</a:t>
            </a:r>
            <a:r>
              <a:rPr lang="en-US" altLang="en-US" sz="1600" dirty="0"/>
              <a:t>[1] = "Volvo"; </a:t>
            </a:r>
            <a:r>
              <a:rPr lang="en-US" altLang="en-US" sz="1600" dirty="0" err="1"/>
              <a:t>mycars</a:t>
            </a:r>
            <a:r>
              <a:rPr lang="en-US" altLang="en-US" sz="1600" dirty="0"/>
              <a:t>[2] = "BMW"; 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1600" dirty="0"/>
              <a:t>       for (x in </a:t>
            </a:r>
            <a:r>
              <a:rPr lang="en-US" altLang="en-US" sz="1600" dirty="0" err="1"/>
              <a:t>mycars</a:t>
            </a:r>
            <a:r>
              <a:rPr lang="en-US" altLang="en-US" sz="1600" dirty="0"/>
              <a:t>) { 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1600" dirty="0"/>
              <a:t>           </a:t>
            </a:r>
            <a:r>
              <a:rPr lang="en-US" altLang="en-US" sz="1600" dirty="0" err="1"/>
              <a:t>document.write</a:t>
            </a:r>
            <a:r>
              <a:rPr lang="en-US" altLang="en-US" sz="1600" dirty="0"/>
              <a:t>(</a:t>
            </a:r>
            <a:r>
              <a:rPr lang="en-US" altLang="en-US" sz="1600" dirty="0" err="1"/>
              <a:t>mycars</a:t>
            </a:r>
            <a:r>
              <a:rPr lang="en-US" altLang="en-US" sz="1600" dirty="0"/>
              <a:t>[x] + "&lt;</a:t>
            </a:r>
            <a:r>
              <a:rPr lang="en-US" altLang="en-US" sz="1600" dirty="0" err="1"/>
              <a:t>br</a:t>
            </a:r>
            <a:r>
              <a:rPr lang="en-US" altLang="en-US" sz="1600" dirty="0"/>
              <a:t> /&gt;"); 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1600" dirty="0"/>
              <a:t>       } 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1600" dirty="0"/>
              <a:t>       &lt;/script&gt;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1600" dirty="0"/>
              <a:t> &lt;/body&gt; 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1600" dirty="0"/>
              <a:t>&lt;/html&gt;</a:t>
            </a:r>
            <a:br>
              <a:rPr lang="en-US" altLang="en-US" sz="1600" dirty="0"/>
            </a:br>
            <a:endParaRPr lang="en-US" altLang="en-US" sz="16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9D1B7-F445-47F0-A683-0576CF2F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3D0757-D687-47DC-A7C8-A85F8D7B2797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/>
              <a:t>Document Object Model </a:t>
            </a:r>
            <a:r>
              <a:rPr lang="en-US" altLang="en-US" sz="2000"/>
              <a:t>(DOM)</a:t>
            </a:r>
          </a:p>
          <a:p>
            <a:pPr lvl="1" eaLnBrk="1" hangingPunct="1"/>
            <a:r>
              <a:rPr lang="en-US" altLang="en-US" sz="2000"/>
              <a:t>is a platform and language-neutral interface that allows programs and scripts to dynamically access and update the content, structure, and style of a document</a:t>
            </a:r>
            <a:r>
              <a:rPr lang="en-US" altLang="en-US" sz="2000" i="1"/>
              <a:t>.</a:t>
            </a:r>
          </a:p>
          <a:p>
            <a:pPr lvl="1" eaLnBrk="1" hangingPunct="1"/>
            <a:r>
              <a:rPr lang="en-US" altLang="en-US" sz="2000"/>
              <a:t>defines the </a:t>
            </a:r>
            <a:r>
              <a:rPr lang="en-US" altLang="en-US" sz="2000" b="1"/>
              <a:t>objects and properties</a:t>
            </a:r>
            <a:r>
              <a:rPr lang="en-US" altLang="en-US" sz="2000"/>
              <a:t> of all document elements, and the </a:t>
            </a:r>
            <a:r>
              <a:rPr lang="en-US" altLang="en-US" sz="2000" b="1"/>
              <a:t>methods</a:t>
            </a:r>
            <a:r>
              <a:rPr lang="en-US" altLang="en-US" sz="2000"/>
              <a:t> (interface) to access them.</a:t>
            </a:r>
          </a:p>
          <a:p>
            <a:pPr lvl="1" eaLnBrk="1" hangingPunct="1"/>
            <a:r>
              <a:rPr lang="en-US" altLang="en-US" sz="2000"/>
              <a:t>is a W3C standard.</a:t>
            </a:r>
          </a:p>
          <a:p>
            <a:pPr lvl="1" eaLnBrk="1" hangingPunct="1"/>
            <a:r>
              <a:rPr lang="en-US" altLang="en-US" sz="2000"/>
              <a:t>defines a standard for accessing documents like HTML and XML:</a:t>
            </a:r>
          </a:p>
          <a:p>
            <a:pPr eaLnBrk="1" hangingPunct="1"/>
            <a:r>
              <a:rPr lang="en-US" altLang="en-US" sz="2000"/>
              <a:t>The DOM is separated into 3 different parts / levels:</a:t>
            </a:r>
          </a:p>
          <a:p>
            <a:pPr lvl="1" eaLnBrk="1" hangingPunct="1"/>
            <a:r>
              <a:rPr lang="en-US" altLang="en-US" sz="2000"/>
              <a:t>Core DOM 	- standard model for any structured document</a:t>
            </a:r>
          </a:p>
          <a:p>
            <a:pPr lvl="1" eaLnBrk="1" hangingPunct="1"/>
            <a:r>
              <a:rPr lang="en-US" altLang="en-US" sz="2000"/>
              <a:t>XML DOM 	- standard model for XML documents</a:t>
            </a:r>
          </a:p>
          <a:p>
            <a:pPr lvl="1" eaLnBrk="1" hangingPunct="1"/>
            <a:r>
              <a:rPr lang="en-US" altLang="en-US" sz="2000"/>
              <a:t>HTML DOM - standard model for HTML documents</a:t>
            </a:r>
          </a:p>
        </p:txBody>
      </p:sp>
      <p:sp>
        <p:nvSpPr>
          <p:cNvPr id="7172" name="Footer Placeholder 1"/>
          <p:cNvSpPr>
            <a:spLocks noGrp="1"/>
          </p:cNvSpPr>
          <p:nvPr>
            <p:ph type="ftr" sz="quarter" idx="11"/>
          </p:nvPr>
        </p:nvSpPr>
        <p:spPr bwMode="auto">
          <a:xfrm>
            <a:off x="2438400" y="6172200"/>
            <a:ext cx="7924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B7F77C-DC1D-4843-8897-7D8C5671F921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42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7A9EE-7C08-4B9D-8D28-B08769D9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398252-EFC0-4552-8736-53548B9B70B8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95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73050" indent="-273050">
              <a:lnSpc>
                <a:spcPct val="80000"/>
              </a:lnSpc>
              <a:spcBef>
                <a:spcPts val="575"/>
              </a:spcBef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RegExp Object</a:t>
            </a:r>
            <a:endParaRPr lang="en-I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3891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249C67-DB43-4090-AFD7-35CE7C16A6F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48640" lvl="1">
              <a:lnSpc>
                <a:spcPct val="80000"/>
              </a:lnSpc>
              <a:spcBef>
                <a:spcPts val="370"/>
              </a:spcBef>
              <a:buFont typeface="Wingdings 2"/>
              <a:buChar char="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regular expression is an object that describes a pattern of characters.</a:t>
            </a:r>
          </a:p>
          <a:p>
            <a:pPr marL="548640" lvl="1">
              <a:lnSpc>
                <a:spcPct val="80000"/>
              </a:lnSpc>
              <a:spcBef>
                <a:spcPts val="370"/>
              </a:spcBef>
              <a:buFont typeface="Wingdings 2"/>
              <a:buChar char="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When you search in a text, you can use a pattern to describe what you are searching for.</a:t>
            </a:r>
          </a:p>
          <a:p>
            <a:pPr marL="548640" lvl="1">
              <a:lnSpc>
                <a:spcPct val="80000"/>
              </a:lnSpc>
              <a:spcBef>
                <a:spcPts val="370"/>
              </a:spcBef>
              <a:buFont typeface="Wingdings 2"/>
              <a:buChar char="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Syntax: </a:t>
            </a:r>
          </a:p>
          <a:p>
            <a:pPr marL="822960" lvl="2">
              <a:lnSpc>
                <a:spcPct val="80000"/>
              </a:lnSpc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patt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RegExp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pattern,modifiers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822960" lvl="2">
              <a:lnSpc>
                <a:spcPct val="80000"/>
              </a:lnSpc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patt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=/pattern/modifiers;</a:t>
            </a:r>
          </a:p>
          <a:p>
            <a:pPr marL="548640" lvl="1">
              <a:lnSpc>
                <a:spcPct val="80000"/>
              </a:lnSpc>
              <a:spcBef>
                <a:spcPts val="370"/>
              </a:spcBef>
              <a:buFont typeface="Wingdings 2"/>
              <a:buChar char="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pattern specifies the pattern of an expression and  modifiers specify if a search should be global, case-sensitive, etc.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48640" lvl="1">
              <a:lnSpc>
                <a:spcPct val="80000"/>
              </a:lnSpc>
              <a:spcBef>
                <a:spcPts val="370"/>
              </a:spcBef>
              <a:buFont typeface="Wingdings 2"/>
              <a:buChar char="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Regular expressions are used to perform powerful pattern-matching and "search-and-replace" functions on text.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337383-8A36-4039-A29D-890C7366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A39C84-8836-4C07-9C55-A1E566D4D335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36366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Regular Expressions - Brackets</a:t>
            </a:r>
            <a:endParaRPr lang="en-IN" altLang="en-US"/>
          </a:p>
        </p:txBody>
      </p:sp>
      <p:sp>
        <p:nvSpPr>
          <p:cNvPr id="3993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39940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CDF7C7-EDB2-45B8-9A5A-CB1675F2A51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sz="quarter" idx="1"/>
          </p:nvPr>
        </p:nvGraphicFramePr>
        <p:xfrm>
          <a:off x="2971800" y="1600200"/>
          <a:ext cx="6629400" cy="3921126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42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verdana"/>
                        </a:rPr>
                        <a:t>Expression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712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[</a:t>
                      </a:r>
                      <a:r>
                        <a:rPr lang="en-IN" sz="1600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abc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]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  <a:latin typeface="verdana"/>
                        </a:rPr>
                        <a:t>Find any character between the brackets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712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[^</a:t>
                      </a:r>
                      <a:r>
                        <a:rPr lang="en-IN" sz="1600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abc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]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  <a:latin typeface="verdana"/>
                        </a:rPr>
                        <a:t>Find any character not between the brackets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27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  <a:latin typeface="verdana"/>
                        </a:rPr>
                        <a:t>[0-9]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  <a:latin typeface="verdana"/>
                        </a:rPr>
                        <a:t>Find any digit from 0 to 9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712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  <a:latin typeface="verdana"/>
                        </a:rPr>
                        <a:t>[A-Z]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  <a:latin typeface="verdana"/>
                        </a:rPr>
                        <a:t>Find any character from uppercase A to uppercase Z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712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  <a:latin typeface="verdana"/>
                        </a:rPr>
                        <a:t>[a-z]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  <a:latin typeface="verdana"/>
                        </a:rPr>
                        <a:t>Find any character from lowercase a to lowercase z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712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  <a:latin typeface="verdana"/>
                        </a:rPr>
                        <a:t>[A-z]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  <a:latin typeface="verdana"/>
                        </a:rPr>
                        <a:t>Find any character from uppercase A to lowercase z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712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  <a:latin typeface="verdana"/>
                        </a:rPr>
                        <a:t>(</a:t>
                      </a:r>
                      <a:r>
                        <a:rPr lang="en-IN" sz="1600" dirty="0" err="1">
                          <a:effectLst/>
                          <a:latin typeface="verdana"/>
                        </a:rPr>
                        <a:t>x|y|z</a:t>
                      </a:r>
                      <a:r>
                        <a:rPr lang="en-IN" sz="160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  <a:latin typeface="verdana"/>
                        </a:rPr>
                        <a:t>Find any of the alternatives specified</a:t>
                      </a:r>
                    </a:p>
                  </a:txBody>
                  <a:tcPr marL="26071" marR="26071" marT="26071" marB="260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5044B-52D8-46EE-A94B-CF82434F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DC415C-4024-4F91-9387-540465CA4BE5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82911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Regular Expressions Metacharacters</a:t>
            </a:r>
            <a:endParaRPr lang="en-IN" altLang="en-US"/>
          </a:p>
        </p:txBody>
      </p:sp>
      <p:sp>
        <p:nvSpPr>
          <p:cNvPr id="4096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40964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70A6E1-26A5-40A3-AB2D-1C67E9FA037D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0965" name="Picture 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371601"/>
            <a:ext cx="786765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5AA89-BEF7-49F7-AE4E-4E3AA7B3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B18944-985C-4865-AE48-B6EBB459AC5E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07639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Regular Expressions - Quantifiers</a:t>
            </a:r>
            <a:endParaRPr lang="en-IN" altLang="en-US"/>
          </a:p>
        </p:txBody>
      </p:sp>
      <p:sp>
        <p:nvSpPr>
          <p:cNvPr id="4198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41988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1AD68F-6B42-4CA7-B585-585E83371E30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667000" y="1560513"/>
          <a:ext cx="7162800" cy="4529136"/>
        </p:xfrm>
        <a:graphic>
          <a:graphicData uri="http://schemas.openxmlformats.org/drawingml/2006/table">
            <a:tbl>
              <a:tblPr/>
              <a:tblGrid>
                <a:gridCol w="1575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6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596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  <a:latin typeface="verdana"/>
                        </a:rPr>
                        <a:t>Quantifier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2"/>
                        </a:rPr>
                        <a:t>n+</a:t>
                      </a:r>
                      <a:endParaRPr lang="en-IN" sz="1300">
                        <a:effectLst/>
                        <a:latin typeface="verdana"/>
                      </a:endParaRP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verdana"/>
                        </a:rPr>
                        <a:t>Matches any string that contains at least one n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3"/>
                        </a:rPr>
                        <a:t>n*</a:t>
                      </a:r>
                      <a:endParaRPr lang="en-IN" sz="1300">
                        <a:effectLst/>
                        <a:latin typeface="verdana"/>
                      </a:endParaRP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verdana"/>
                        </a:rPr>
                        <a:t>Matches any string that contains zero or more occurrences of n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4"/>
                        </a:rPr>
                        <a:t>n?</a:t>
                      </a:r>
                      <a:endParaRPr lang="en-IN" sz="1300">
                        <a:effectLst/>
                        <a:latin typeface="verdana"/>
                      </a:endParaRP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verdana"/>
                        </a:rPr>
                        <a:t>Matches any string that contains zero or one occurrences of n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5"/>
                        </a:rPr>
                        <a:t>n{X}</a:t>
                      </a:r>
                      <a:endParaRPr lang="en-IN" sz="1300">
                        <a:effectLst/>
                        <a:latin typeface="verdana"/>
                      </a:endParaRP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verdana"/>
                        </a:rPr>
                        <a:t>Matches any string that contains a sequence of </a:t>
                      </a:r>
                      <a:r>
                        <a:rPr lang="en-IN" sz="1300" i="1">
                          <a:effectLst/>
                          <a:latin typeface="verdana"/>
                        </a:rPr>
                        <a:t>X</a:t>
                      </a:r>
                      <a:r>
                        <a:rPr lang="en-IN" sz="1300">
                          <a:effectLst/>
                          <a:latin typeface="verdana"/>
                        </a:rPr>
                        <a:t> </a:t>
                      </a:r>
                      <a:r>
                        <a:rPr lang="en-IN" sz="1300" i="1">
                          <a:effectLst/>
                          <a:latin typeface="verdana"/>
                        </a:rPr>
                        <a:t>n</a:t>
                      </a:r>
                      <a:r>
                        <a:rPr lang="en-IN" sz="1300">
                          <a:effectLst/>
                          <a:latin typeface="verdana"/>
                        </a:rPr>
                        <a:t>'s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6"/>
                        </a:rPr>
                        <a:t>n{X,Y}</a:t>
                      </a:r>
                      <a:endParaRPr lang="en-IN" sz="1300">
                        <a:effectLst/>
                        <a:latin typeface="verdana"/>
                      </a:endParaRP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>
                          <a:effectLst/>
                          <a:latin typeface="verdana"/>
                        </a:rPr>
                        <a:t>Matches any string that contains a sequence of X to Y </a:t>
                      </a:r>
                      <a:r>
                        <a:rPr lang="en-IN" sz="1300" i="1" dirty="0">
                          <a:effectLst/>
                          <a:latin typeface="verdana"/>
                        </a:rPr>
                        <a:t>n</a:t>
                      </a:r>
                      <a:r>
                        <a:rPr lang="en-IN" sz="1300" dirty="0">
                          <a:effectLst/>
                          <a:latin typeface="verdana"/>
                        </a:rPr>
                        <a:t>'s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7"/>
                        </a:rPr>
                        <a:t>n{X,}</a:t>
                      </a:r>
                      <a:endParaRPr lang="en-IN" sz="1300">
                        <a:effectLst/>
                        <a:latin typeface="verdana"/>
                      </a:endParaRP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verdana"/>
                        </a:rPr>
                        <a:t>Matches any string that contains a sequence of at least X </a:t>
                      </a:r>
                      <a:r>
                        <a:rPr lang="en-IN" sz="1300" i="1">
                          <a:effectLst/>
                          <a:latin typeface="verdana"/>
                        </a:rPr>
                        <a:t>n</a:t>
                      </a:r>
                      <a:r>
                        <a:rPr lang="en-IN" sz="1300">
                          <a:effectLst/>
                          <a:latin typeface="verdana"/>
                        </a:rPr>
                        <a:t>'s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8"/>
                        </a:rPr>
                        <a:t>n$</a:t>
                      </a:r>
                      <a:endParaRPr lang="en-IN" sz="1300">
                        <a:effectLst/>
                        <a:latin typeface="verdana"/>
                      </a:endParaRP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verdana"/>
                        </a:rPr>
                        <a:t>Matches any string with n at the end of it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9"/>
                        </a:rPr>
                        <a:t>^n</a:t>
                      </a:r>
                      <a:endParaRPr lang="en-IN" sz="1300">
                        <a:effectLst/>
                        <a:latin typeface="verdana"/>
                      </a:endParaRP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verdana"/>
                        </a:rPr>
                        <a:t>Matches any string with n at the beginning of it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0"/>
                        </a:rPr>
                        <a:t>?=n</a:t>
                      </a:r>
                      <a:endParaRPr lang="en-IN" sz="1300" dirty="0">
                        <a:effectLst/>
                        <a:latin typeface="verdana"/>
                      </a:endParaRP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  <a:latin typeface="verdana"/>
                        </a:rPr>
                        <a:t>Matches any string that is followed by a specific string n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9054"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1"/>
                        </a:rPr>
                        <a:t>?!n</a:t>
                      </a:r>
                      <a:endParaRPr lang="en-IN" sz="1300" dirty="0">
                        <a:effectLst/>
                        <a:latin typeface="verdana"/>
                      </a:endParaRP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>
                          <a:effectLst/>
                          <a:latin typeface="verdana"/>
                        </a:rPr>
                        <a:t>Matches any string that is not followed by a specific string n</a:t>
                      </a:r>
                    </a:p>
                  </a:txBody>
                  <a:tcPr marL="20241" marR="20241" marT="20238" marB="2023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ABF1C-43BA-4AE2-8725-4E0977BB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4C42B3-025C-40C4-8369-93C9E80E2211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69238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Regualar Expression – Modifier and methods</a:t>
            </a:r>
            <a:endParaRPr lang="en-IN" altLang="en-US"/>
          </a:p>
        </p:txBody>
      </p:sp>
      <p:sp>
        <p:nvSpPr>
          <p:cNvPr id="4301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43012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FA2ABE-2E06-481D-9A82-1D80DDD838F1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057400" y="1828800"/>
          <a:ext cx="8229600" cy="1325600"/>
        </p:xfrm>
        <a:graphic>
          <a:graphicData uri="http://schemas.openxmlformats.org/drawingml/2006/table">
            <a:tbl>
              <a:tblPr/>
              <a:tblGrid>
                <a:gridCol w="1810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9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verdana"/>
                        </a:rPr>
                        <a:t>Property</a:t>
                      </a:r>
                    </a:p>
                  </a:txBody>
                  <a:tcPr marL="28575" marR="28575" marT="28540" marB="2854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40" marB="2854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2"/>
                        </a:rPr>
                        <a:t>global</a:t>
                      </a:r>
                      <a:endParaRPr lang="en-IN" sz="1800" dirty="0">
                        <a:effectLst/>
                        <a:latin typeface="verdana"/>
                      </a:endParaRPr>
                    </a:p>
                  </a:txBody>
                  <a:tcPr marL="28575" marR="28575" marT="28540" marB="2854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verdana"/>
                        </a:rPr>
                        <a:t>Specifies if the "g" modifier is set</a:t>
                      </a:r>
                    </a:p>
                  </a:txBody>
                  <a:tcPr marL="28575" marR="28575" marT="28540" marB="2854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3"/>
                        </a:rPr>
                        <a:t>ignoreCase</a:t>
                      </a:r>
                      <a:endParaRPr lang="en-IN" sz="1800">
                        <a:effectLst/>
                        <a:latin typeface="verdana"/>
                      </a:endParaRPr>
                    </a:p>
                  </a:txBody>
                  <a:tcPr marL="28575" marR="28575" marT="28540" marB="2854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verdana"/>
                        </a:rPr>
                        <a:t>Specifies if the "i" modifier is set</a:t>
                      </a:r>
                    </a:p>
                  </a:txBody>
                  <a:tcPr marL="28575" marR="28575" marT="28540" marB="2854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4"/>
                        </a:rPr>
                        <a:t>multiline</a:t>
                      </a:r>
                      <a:endParaRPr lang="en-IN" sz="1800" dirty="0">
                        <a:effectLst/>
                        <a:latin typeface="verdana"/>
                      </a:endParaRPr>
                    </a:p>
                  </a:txBody>
                  <a:tcPr marL="28575" marR="28575" marT="28540" marB="2854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verdana"/>
                        </a:rPr>
                        <a:t>Specifies if the "m" modifier is set</a:t>
                      </a:r>
                    </a:p>
                  </a:txBody>
                  <a:tcPr marL="28575" marR="28575" marT="28540" marB="2854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57400" y="4114800"/>
          <a:ext cx="8229600" cy="1543050"/>
        </p:xfrm>
        <a:graphic>
          <a:graphicData uri="http://schemas.openxmlformats.org/drawingml/2006/table">
            <a:tbl>
              <a:tblPr/>
              <a:tblGrid>
                <a:gridCol w="181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verdana"/>
                        </a:rPr>
                        <a:t>Method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5"/>
                        </a:rPr>
                        <a:t>exec()</a:t>
                      </a:r>
                      <a:endParaRPr lang="en-IN" sz="1800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verdana"/>
                        </a:rPr>
                        <a:t>Tests for a match in a string. Returns the first match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6"/>
                        </a:rPr>
                        <a:t>test()</a:t>
                      </a:r>
                      <a:endParaRPr lang="en-IN" sz="1800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verdana"/>
                        </a:rPr>
                        <a:t>Tests for a match in a string. Returns true or false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5F597-27B5-44CB-9C6C-EE90AC3D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86D884-9285-40B1-B6B3-5432E5BB049E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58449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.(dot): Is a literal in bracket based expression</a:t>
            </a:r>
          </a:p>
          <a:p>
            <a:r>
              <a:rPr lang="en-US" dirty="0"/>
              <a:t>These {}[]()^$.|*+? and \ may or may not be considered as </a:t>
            </a:r>
            <a:r>
              <a:rPr lang="en-US" dirty="0" err="1"/>
              <a:t>metacharacters</a:t>
            </a:r>
            <a:r>
              <a:rPr lang="en-US" dirty="0"/>
              <a:t>. Use \ (backslash) to convey the literal meaning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JS, Web Technologies (MCA 4123), Dept. of DSCA, MIT,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4B8714-4193-4BEB-BE2C-5255F89F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2B5C9D-8666-4BBE-84E3-C47F266A9470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76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hc</a:t>
            </a:r>
            <a:r>
              <a:rPr lang="en-US" dirty="0"/>
              <a:t>]?at matches "at", "hat", and "cat".</a:t>
            </a:r>
          </a:p>
          <a:p>
            <a:r>
              <a:rPr lang="en-US" dirty="0"/>
              <a:t>[</a:t>
            </a:r>
            <a:r>
              <a:rPr lang="en-US" dirty="0" err="1"/>
              <a:t>hc</a:t>
            </a:r>
            <a:r>
              <a:rPr lang="en-US" dirty="0"/>
              <a:t>]*at matches "at", "hat", "cat", "</a:t>
            </a:r>
            <a:r>
              <a:rPr lang="en-US" dirty="0" err="1"/>
              <a:t>hhat</a:t>
            </a:r>
            <a:r>
              <a:rPr lang="en-US" dirty="0"/>
              <a:t>", "chat", "</a:t>
            </a:r>
            <a:r>
              <a:rPr lang="en-US" dirty="0" err="1"/>
              <a:t>hcat</a:t>
            </a:r>
            <a:r>
              <a:rPr lang="en-US" dirty="0"/>
              <a:t>", "</a:t>
            </a:r>
            <a:r>
              <a:rPr lang="en-US" dirty="0" err="1"/>
              <a:t>cchchat</a:t>
            </a:r>
            <a:r>
              <a:rPr lang="en-US" dirty="0"/>
              <a:t>", and so on.</a:t>
            </a:r>
          </a:p>
          <a:p>
            <a:r>
              <a:rPr lang="en-US" dirty="0"/>
              <a:t>[</a:t>
            </a:r>
            <a:r>
              <a:rPr lang="en-US" dirty="0" err="1"/>
              <a:t>hc</a:t>
            </a:r>
            <a:r>
              <a:rPr lang="en-US" dirty="0"/>
              <a:t>]+at matches "hat", "cat", "</a:t>
            </a:r>
            <a:r>
              <a:rPr lang="en-US" dirty="0" err="1"/>
              <a:t>hhat</a:t>
            </a:r>
            <a:r>
              <a:rPr lang="en-US" dirty="0"/>
              <a:t>", "chat", "</a:t>
            </a:r>
            <a:r>
              <a:rPr lang="en-US" dirty="0" err="1"/>
              <a:t>hcat</a:t>
            </a:r>
            <a:r>
              <a:rPr lang="en-US" dirty="0"/>
              <a:t>", "</a:t>
            </a:r>
            <a:r>
              <a:rPr lang="en-US" dirty="0" err="1"/>
              <a:t>cchchat</a:t>
            </a:r>
            <a:r>
              <a:rPr lang="en-US" dirty="0"/>
              <a:t>", and so on, but not "at".</a:t>
            </a:r>
          </a:p>
          <a:p>
            <a:r>
              <a:rPr lang="en-US" dirty="0" err="1"/>
              <a:t>cat|dog</a:t>
            </a:r>
            <a:r>
              <a:rPr lang="en-US" dirty="0"/>
              <a:t> matches "cat" or "dog".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JS, Web Technologies (MCA 4123), Dept. of DSCA, MIT,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A8FEFA1-03D6-4957-AC54-9BA7D332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BFC3F3-E082-464C-939C-373BD4F2980A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6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can JavaScript Do?</a:t>
            </a:r>
          </a:p>
        </p:txBody>
      </p:sp>
      <p:sp>
        <p:nvSpPr>
          <p:cNvPr id="1126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11268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93CA12-A4E6-44F3-9509-BEF03BD8D53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JavaScript gives HTML designers a programming tool - </a:t>
            </a:r>
            <a:r>
              <a:rPr lang="en-US" altLang="en-US" sz="2000"/>
              <a:t>but JavaScript is a scripting language with a very simple syntax!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JavaScript can put dynamic text into an HTML page - </a:t>
            </a:r>
            <a:r>
              <a:rPr lang="en-US" altLang="en-US" sz="2000"/>
              <a:t>A JavaScript statement like this: document.write("&lt;h1&gt;" + name + "&lt;/h1&gt;") can write a variable text into an HTML page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JavaScript can react to events - </a:t>
            </a:r>
            <a:r>
              <a:rPr lang="en-US" altLang="en-US" sz="2000"/>
              <a:t>A JavaScript can be set to execute when something happens, like when a page has finished loading or when a user clicks on an HTML element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JavaScript can read and write HTML elements - </a:t>
            </a:r>
            <a:r>
              <a:rPr lang="en-US" altLang="en-US" sz="2000"/>
              <a:t>A JavaScript can read and change the content of an HTML element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JavaScript can be used to validate data - </a:t>
            </a:r>
            <a:r>
              <a:rPr lang="en-US" altLang="en-US" sz="2000"/>
              <a:t>A JavaScript can be used to validate form data before it is submitted to a server.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JavaScript can be used to create cookies</a:t>
            </a:r>
            <a:r>
              <a:rPr lang="en-US" altLang="en-US" sz="2000"/>
              <a:t> - A JavaScript can be used to store and retrieve information on the visitor's computer 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DD187-3203-41CC-ADDE-3A25018F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B9DA15-6665-446F-BAF9-32E242B436DD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String: </a:t>
            </a:r>
            <a:r>
              <a:rPr lang="en-US" dirty="0" err="1"/>
              <a:t>ManipalMIT</a:t>
            </a:r>
            <a:r>
              <a:rPr lang="en-US" dirty="0"/>
              <a:t>, </a:t>
            </a:r>
            <a:r>
              <a:rPr lang="en-US" dirty="0" err="1"/>
              <a:t>MAHEManipal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Pattern:/\</a:t>
            </a:r>
            <a:r>
              <a:rPr lang="en-US" dirty="0" err="1"/>
              <a:t>BManipal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       Match: </a:t>
            </a:r>
            <a:r>
              <a:rPr lang="en-US" dirty="0" err="1"/>
              <a:t>ManipalMIT</a:t>
            </a:r>
            <a:r>
              <a:rPr lang="en-US" dirty="0"/>
              <a:t>, </a:t>
            </a:r>
            <a:r>
              <a:rPr lang="en-US" dirty="0" err="1"/>
              <a:t>MAHE</a:t>
            </a:r>
            <a:r>
              <a:rPr lang="en-US" b="1" dirty="0" err="1"/>
              <a:t>Manipal</a:t>
            </a:r>
            <a:endParaRPr lang="en-US" b="1" dirty="0"/>
          </a:p>
          <a:p>
            <a:r>
              <a:rPr lang="en-US" dirty="0"/>
              <a:t> String: </a:t>
            </a:r>
            <a:r>
              <a:rPr lang="en-US" dirty="0" err="1"/>
              <a:t>ManipalMIT</a:t>
            </a:r>
            <a:r>
              <a:rPr lang="en-US" dirty="0"/>
              <a:t>, </a:t>
            </a:r>
            <a:r>
              <a:rPr lang="en-US" dirty="0" err="1"/>
              <a:t>MAHEManipal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Pattern:/</a:t>
            </a:r>
            <a:r>
              <a:rPr lang="en-US" dirty="0" err="1"/>
              <a:t>Manipal</a:t>
            </a:r>
            <a:r>
              <a:rPr lang="en-US" dirty="0"/>
              <a:t>\B/</a:t>
            </a:r>
          </a:p>
          <a:p>
            <a:pPr marL="0" indent="0">
              <a:buNone/>
            </a:pPr>
            <a:r>
              <a:rPr lang="en-US" dirty="0"/>
              <a:t>       Match: </a:t>
            </a:r>
            <a:r>
              <a:rPr lang="en-US" b="1" dirty="0" err="1"/>
              <a:t>Manipal</a:t>
            </a:r>
            <a:r>
              <a:rPr lang="en-US" dirty="0" err="1"/>
              <a:t>MIT</a:t>
            </a:r>
            <a:r>
              <a:rPr lang="en-US" dirty="0"/>
              <a:t>, </a:t>
            </a:r>
            <a:r>
              <a:rPr lang="en-US" dirty="0" err="1"/>
              <a:t>MAHEManipa</a:t>
            </a:r>
            <a:r>
              <a:rPr lang="en-US" b="1" dirty="0" err="1"/>
              <a:t>l</a:t>
            </a:r>
            <a:endParaRPr lang="en-US" b="1" dirty="0"/>
          </a:p>
          <a:p>
            <a:r>
              <a:rPr lang="en-US" dirty="0"/>
              <a:t>String: </a:t>
            </a:r>
            <a:r>
              <a:rPr lang="en-US" dirty="0" err="1"/>
              <a:t>ManipalMIT</a:t>
            </a:r>
            <a:r>
              <a:rPr lang="en-US" dirty="0"/>
              <a:t>, </a:t>
            </a:r>
            <a:r>
              <a:rPr lang="en-US" dirty="0" err="1"/>
              <a:t>MAHEManipal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Pattern:/</a:t>
            </a:r>
            <a:r>
              <a:rPr lang="en-US" dirty="0" err="1"/>
              <a:t>Manipal</a:t>
            </a:r>
            <a:r>
              <a:rPr lang="en-US" dirty="0"/>
              <a:t>\b/</a:t>
            </a:r>
          </a:p>
          <a:p>
            <a:pPr marL="0" indent="0">
              <a:buNone/>
            </a:pPr>
            <a:r>
              <a:rPr lang="en-US" dirty="0"/>
              <a:t>       Match: </a:t>
            </a:r>
            <a:r>
              <a:rPr lang="en-US" dirty="0" err="1"/>
              <a:t>ManipalMIT</a:t>
            </a:r>
            <a:r>
              <a:rPr lang="en-US" dirty="0"/>
              <a:t>, </a:t>
            </a:r>
            <a:r>
              <a:rPr lang="en-US" dirty="0" err="1"/>
              <a:t>MAHE</a:t>
            </a:r>
            <a:r>
              <a:rPr lang="en-US" b="1" dirty="0" err="1"/>
              <a:t>Manipal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JS, Web Technologies (MCA 4123), Dept. of DSCA, MIT,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1BB851-1B0A-4DE7-AE60-CE513E14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153E69-1683-4F96-8FC3-7E106C391BB6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945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5A05-3AED-8D03-EC8C-EBAEF6D2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8F10-2F12-1C54-9E1F-CA9B15587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000" dirty="0"/>
              <a:t>&lt;script&gt;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/>
              <a:t>	let text = “Hello World";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/>
              <a:t>	let result = </a:t>
            </a:r>
            <a:r>
              <a:rPr lang="en-IN" sz="2000" dirty="0" err="1"/>
              <a:t>text.match</a:t>
            </a:r>
            <a:r>
              <a:rPr lang="en-IN" sz="2000" dirty="0"/>
              <a:t>(/world/</a:t>
            </a:r>
            <a:r>
              <a:rPr lang="en-IN" sz="2000" dirty="0" err="1"/>
              <a:t>i</a:t>
            </a:r>
            <a:r>
              <a:rPr lang="en-IN" sz="200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/>
              <a:t>	</a:t>
            </a:r>
            <a:r>
              <a:rPr lang="en-IN" sz="2000" dirty="0" err="1"/>
              <a:t>document.getElementById</a:t>
            </a:r>
            <a:r>
              <a:rPr lang="en-IN" sz="2000" dirty="0"/>
              <a:t>("demo").</a:t>
            </a:r>
            <a:r>
              <a:rPr lang="en-IN" sz="2000" dirty="0" err="1"/>
              <a:t>innerHTML</a:t>
            </a:r>
            <a:r>
              <a:rPr lang="en-IN" sz="2000" dirty="0"/>
              <a:t> = result;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/>
              <a:t>&lt;/script&gt;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&lt;script&gt;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/>
              <a:t>	let text = "HELLO, LOOK AT YOU!";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/>
              <a:t>	let result = </a:t>
            </a:r>
            <a:r>
              <a:rPr lang="en-IN" sz="2000" dirty="0" err="1"/>
              <a:t>text.search</a:t>
            </a:r>
            <a:r>
              <a:rPr lang="en-IN" sz="2000" dirty="0"/>
              <a:t>(/\</a:t>
            </a:r>
            <a:r>
              <a:rPr lang="en-IN" sz="2000" dirty="0" err="1"/>
              <a:t>bLO</a:t>
            </a:r>
            <a:r>
              <a:rPr lang="en-IN" sz="2000" dirty="0"/>
              <a:t>/);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/>
              <a:t>	</a:t>
            </a:r>
            <a:r>
              <a:rPr lang="en-IN" sz="2000" dirty="0" err="1"/>
              <a:t>document.getElementById</a:t>
            </a:r>
            <a:r>
              <a:rPr lang="en-IN" sz="2000" dirty="0"/>
              <a:t>("demo").</a:t>
            </a:r>
            <a:r>
              <a:rPr lang="en-IN" sz="2000" dirty="0" err="1"/>
              <a:t>innerHTML</a:t>
            </a:r>
            <a:r>
              <a:rPr lang="en-IN" sz="2000" dirty="0"/>
              <a:t> = result;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6367018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2B0D-A51C-BE8E-A146-CC7DBB2D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34AD5-913A-3F5E-86F6-B4651F15B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	let text = "Hello World! </a:t>
            </a:r>
            <a:r>
              <a:rPr lang="en-IN" dirty="0" err="1"/>
              <a:t>Hellooo</a:t>
            </a:r>
            <a:r>
              <a:rPr lang="en-IN" dirty="0"/>
              <a:t> world! </a:t>
            </a:r>
            <a:r>
              <a:rPr lang="en-IN" dirty="0" err="1"/>
              <a:t>Helloooo</a:t>
            </a:r>
            <a:r>
              <a:rPr lang="en-IN" dirty="0"/>
              <a:t> MIT"; </a:t>
            </a:r>
          </a:p>
          <a:p>
            <a:pPr marL="0" indent="0">
              <a:buNone/>
            </a:pPr>
            <a:r>
              <a:rPr lang="en-IN" dirty="0"/>
              <a:t>	let result = </a:t>
            </a:r>
            <a:r>
              <a:rPr lang="en-IN" dirty="0" err="1"/>
              <a:t>text.match</a:t>
            </a:r>
            <a:r>
              <a:rPr lang="en-IN" dirty="0"/>
              <a:t>(/o+/g);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result;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	let text = "Hello World! </a:t>
            </a:r>
            <a:r>
              <a:rPr lang="en-IN" dirty="0" err="1"/>
              <a:t>Hellooo</a:t>
            </a:r>
            <a:r>
              <a:rPr lang="en-IN" dirty="0"/>
              <a:t> world! </a:t>
            </a:r>
            <a:r>
              <a:rPr lang="en-IN" dirty="0" err="1"/>
              <a:t>Helloooo</a:t>
            </a:r>
            <a:r>
              <a:rPr lang="en-IN" dirty="0"/>
              <a:t> MIT"; </a:t>
            </a:r>
          </a:p>
          <a:p>
            <a:pPr marL="0" indent="0">
              <a:buNone/>
            </a:pPr>
            <a:r>
              <a:rPr lang="en-IN" dirty="0"/>
              <a:t>	let result = </a:t>
            </a:r>
            <a:r>
              <a:rPr lang="en-IN" dirty="0" err="1"/>
              <a:t>text.match</a:t>
            </a:r>
            <a:r>
              <a:rPr lang="en-IN" dirty="0"/>
              <a:t>(/lo*/);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result;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8721722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DEA9-9245-F97F-9BB4-5AFA741C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736C-1F98-E1D9-D978-104DCA4B7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&lt;script&gt;</a:t>
            </a:r>
          </a:p>
          <a:p>
            <a:pPr marL="0" indent="0">
              <a:buNone/>
            </a:pPr>
            <a:r>
              <a:rPr lang="en-IN" sz="2000" dirty="0" err="1"/>
              <a:t>const</a:t>
            </a:r>
            <a:r>
              <a:rPr lang="en-IN" sz="2000" dirty="0"/>
              <a:t> </a:t>
            </a:r>
            <a:r>
              <a:rPr lang="en-IN" sz="2000" dirty="0" err="1"/>
              <a:t>obj</a:t>
            </a:r>
            <a:r>
              <a:rPr lang="en-IN" sz="2000" dirty="0"/>
              <a:t> = /e/.exec("Hello World! </a:t>
            </a:r>
            <a:r>
              <a:rPr lang="en-IN" sz="2000" dirty="0" err="1"/>
              <a:t>Hellooo</a:t>
            </a:r>
            <a:r>
              <a:rPr lang="en-IN" sz="2000" dirty="0"/>
              <a:t> world! </a:t>
            </a:r>
            <a:r>
              <a:rPr lang="en-IN" sz="2000" dirty="0" err="1"/>
              <a:t>Helloooo</a:t>
            </a:r>
            <a:r>
              <a:rPr lang="en-IN" sz="2000" dirty="0"/>
              <a:t> MIT");</a:t>
            </a:r>
          </a:p>
          <a:p>
            <a:pPr marL="0" indent="0">
              <a:buNone/>
            </a:pPr>
            <a:r>
              <a:rPr lang="en-IN" sz="1800" dirty="0" err="1"/>
              <a:t>document.getElementById</a:t>
            </a:r>
            <a:r>
              <a:rPr lang="en-IN" sz="1800" dirty="0"/>
              <a:t>("demo").</a:t>
            </a:r>
            <a:r>
              <a:rPr lang="en-IN" sz="1800" dirty="0" err="1"/>
              <a:t>innerHTML</a:t>
            </a:r>
            <a:r>
              <a:rPr lang="en-IN" sz="1800" dirty="0"/>
              <a:t> =</a:t>
            </a:r>
          </a:p>
          <a:p>
            <a:pPr marL="0" indent="0">
              <a:buNone/>
            </a:pPr>
            <a:r>
              <a:rPr lang="en-IN" sz="1800" dirty="0"/>
              <a:t> "Found " + </a:t>
            </a:r>
            <a:r>
              <a:rPr lang="en-IN" sz="1800" dirty="0" err="1"/>
              <a:t>obj</a:t>
            </a:r>
            <a:r>
              <a:rPr lang="en-IN" sz="1800" dirty="0"/>
              <a:t>[0] + "in position" + </a:t>
            </a:r>
            <a:r>
              <a:rPr lang="en-IN" sz="1800" dirty="0" err="1"/>
              <a:t>obj.index</a:t>
            </a:r>
            <a:r>
              <a:rPr lang="en-IN" sz="1800" dirty="0"/>
              <a:t> +" in the text: " + </a:t>
            </a:r>
            <a:r>
              <a:rPr lang="en-IN" sz="1800" dirty="0" err="1"/>
              <a:t>obj.input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r>
              <a:rPr lang="en-IN" sz="2000" dirty="0"/>
              <a:t>&lt;/script&gt;</a:t>
            </a:r>
          </a:p>
          <a:p>
            <a:endParaRPr lang="en-IN" sz="2000" dirty="0"/>
          </a:p>
          <a:p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/>
              <a:t>	let text = </a:t>
            </a:r>
            <a:r>
              <a:rPr lang="en-US" sz="2000" dirty="0" err="1"/>
              <a:t>document.getElementById</a:t>
            </a:r>
            <a:r>
              <a:rPr lang="en-US" sz="2000" dirty="0"/>
              <a:t>("p01").</a:t>
            </a:r>
            <a:r>
              <a:rPr lang="en-US" sz="2000" dirty="0" err="1"/>
              <a:t>innerHTML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const pattern = /e/;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</a:t>
            </a:r>
            <a:r>
              <a:rPr lang="en-US" sz="2000" dirty="0" err="1"/>
              <a:t>pattern.test</a:t>
            </a:r>
            <a:r>
              <a:rPr lang="en-US" sz="2000" dirty="0"/>
              <a:t>(text);</a:t>
            </a:r>
          </a:p>
          <a:p>
            <a:pPr marL="0" indent="0">
              <a:buNone/>
            </a:pPr>
            <a:r>
              <a:rPr lang="en-US" sz="2000" dirty="0"/>
              <a:t>&lt;/script&gt;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516905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85D4-420F-05E0-02BE-77E3F686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validation using </a:t>
            </a:r>
            <a:r>
              <a:rPr lang="en-IN" dirty="0" err="1"/>
              <a:t>RegExp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2A296B-C000-C69C-6CF6-A88204C382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85312"/>
            <a:ext cx="8935065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&lt;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script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type="text/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javascript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"&gt;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       function validate() {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           var v1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document.getElementById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("e").value;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           var v2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document.getElementById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("e");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           var re = /^\w+([\.-]?\w+)*@\w+([\.-]?\w+)*(\.\w{2,3})+$/;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           if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re.test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(v1)) {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               alert("done");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               return true;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           }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           else {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               v2.style.border = "red solid 3px";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               return false;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           }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       }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&lt;/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script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9072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08E9-83E0-6010-5EAD-470BF495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validation using </a:t>
            </a:r>
            <a:r>
              <a:rPr lang="en-IN" dirty="0" err="1"/>
              <a:t>RegExp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3EDB6C2-99B4-C4F5-1779-0666C268B7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62202"/>
            <a:ext cx="7218323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&lt;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script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type="text/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javascript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"&gt;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    function validate() {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        var v1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document.getElementById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("c").value;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        var v2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document.getElementById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("c");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        var re = /^[7-9][0-9]{9}$/;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        if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re.test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(v1)) {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            alert("done");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            return true;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        }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        else {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            v2.style.border = "red solid 3px";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            return false;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        }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034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String: </a:t>
            </a:r>
            <a:r>
              <a:rPr lang="en-US" dirty="0" err="1"/>
              <a:t>ManipalMIT</a:t>
            </a:r>
            <a:r>
              <a:rPr lang="en-US" dirty="0"/>
              <a:t>, </a:t>
            </a:r>
            <a:r>
              <a:rPr lang="en-US" dirty="0" err="1"/>
              <a:t>MAHEManipal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Pattern: /^</a:t>
            </a:r>
            <a:r>
              <a:rPr lang="en-US" dirty="0" err="1"/>
              <a:t>Manipal</a:t>
            </a:r>
            <a:r>
              <a:rPr lang="en-US" dirty="0"/>
              <a:t>.*$/</a:t>
            </a:r>
          </a:p>
          <a:p>
            <a:pPr marL="0" indent="0">
              <a:buNone/>
            </a:pPr>
            <a:r>
              <a:rPr lang="en-US" dirty="0"/>
              <a:t>   Match: </a:t>
            </a:r>
            <a:r>
              <a:rPr lang="en-US" b="1" dirty="0" err="1"/>
              <a:t>ManipalMIT</a:t>
            </a:r>
            <a:r>
              <a:rPr lang="en-US" b="1" dirty="0"/>
              <a:t>, </a:t>
            </a:r>
            <a:r>
              <a:rPr lang="en-US" b="1" dirty="0" err="1"/>
              <a:t>MAHEManipal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JS, Web Technologies (MCA 4123), Dept. of DSCA, MIT,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0D73E2-D9F5-4772-9C06-A4B97A3F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AD742C-A2EA-410E-8147-A76F6EEEBEB6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37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1280x720</a:t>
            </a:r>
            <a:r>
              <a:rPr lang="en-US" dirty="0"/>
              <a:t> , </a:t>
            </a:r>
            <a:r>
              <a:rPr lang="en-US" dirty="0">
                <a:solidFill>
                  <a:srgbClr val="C00000"/>
                </a:solidFill>
              </a:rPr>
              <a:t>1920x1600 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1024x768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(\d+)x(\d+)</a:t>
            </a:r>
          </a:p>
          <a:p>
            <a:pPr lvl="1">
              <a:defRPr/>
            </a:pPr>
            <a:r>
              <a:rPr lang="en-US" dirty="0"/>
              <a:t>1(\d{3})x[7|1](\d){2,3}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Jan 1987 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May 1969</a:t>
            </a:r>
            <a:r>
              <a:rPr lang="en-US" dirty="0"/>
              <a:t>,  </a:t>
            </a:r>
            <a:r>
              <a:rPr lang="en-US" dirty="0">
                <a:solidFill>
                  <a:srgbClr val="002060"/>
                </a:solidFill>
              </a:rPr>
              <a:t>Aug 2011 </a:t>
            </a:r>
          </a:p>
          <a:p>
            <a:pPr lvl="1">
              <a:defRPr/>
            </a:pPr>
            <a:r>
              <a:rPr lang="en-US" dirty="0"/>
              <a:t>[A-z]{3}\s\d{4}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file_record_transcript.pdf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file_07241999.pdf</a:t>
            </a:r>
          </a:p>
          <a:p>
            <a:pPr marL="319088" lvl="1" indent="0">
              <a:buNone/>
              <a:defRPr/>
            </a:pPr>
            <a:r>
              <a:rPr lang="en-US" dirty="0"/>
              <a:t>	(file_.+)\.pdf$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55E73B-0416-480E-BDF5-2BD5825FBBD5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8F293-0A09-4A8C-BB4E-ADC6BE7E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6C89C3-D757-473F-AD0D-88B287E0FBD3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2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Number range</a:t>
            </a:r>
          </a:p>
          <a:p>
            <a:pPr marL="514350" indent="-514350">
              <a:buFont typeface="Wingdings 2" panose="05020102010507070707" pitchFamily="18" charset="2"/>
              <a:buAutoNum type="arabicPeriod"/>
              <a:defRPr/>
            </a:pPr>
            <a:r>
              <a:rPr lang="en-US" dirty="0"/>
              <a:t>000..255</a:t>
            </a:r>
          </a:p>
          <a:p>
            <a:pPr marL="788988" lvl="1" indent="-514350">
              <a:defRPr/>
            </a:pPr>
            <a:r>
              <a:rPr lang="en-US" dirty="0"/>
              <a:t>^([01][0-9][0-9]|2[0-4][0-9]|25[0-5])$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1..999</a:t>
            </a:r>
          </a:p>
          <a:p>
            <a:pPr marL="788988" lvl="1" indent="-514350">
              <a:defRPr/>
            </a:pPr>
            <a:r>
              <a:rPr lang="en-US" dirty="0"/>
              <a:t>^([1-9]|[1-9][0-9]|[1-9][0-9][0-9])$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0 or 000..999</a:t>
            </a:r>
          </a:p>
          <a:p>
            <a:pPr marL="788988" lvl="1" indent="-514350">
              <a:defRPr/>
            </a:pPr>
            <a:r>
              <a:rPr lang="en-US" dirty="0"/>
              <a:t>^[0-9]{1,3}$</a:t>
            </a: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BC10D2-19DA-4EFB-B06D-A037DACF09B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69BC0-CD4B-43AF-ACB2-CD3697EC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230449-7EA5-4E4B-B69A-80D1B213D9FC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3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Pattern format : </a:t>
            </a:r>
            <a:r>
              <a:rPr lang="en-US" dirty="0" err="1"/>
              <a:t>yyyy</a:t>
            </a:r>
            <a:r>
              <a:rPr lang="en-US" dirty="0"/>
              <a:t>-mm-</a:t>
            </a:r>
            <a:r>
              <a:rPr lang="en-US" dirty="0" err="1"/>
              <a:t>dd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^(19|20)\d\d[- /](0[1-9]|1[012])[- /](0[1-9]|[12][0-9]|3[01])$</a:t>
            </a:r>
          </a:p>
          <a:p>
            <a:pPr>
              <a:defRPr/>
            </a:pPr>
            <a:r>
              <a:rPr lang="en-US" dirty="0"/>
              <a:t>Email</a:t>
            </a:r>
          </a:p>
          <a:p>
            <a:pPr lvl="1">
              <a:defRPr/>
            </a:pPr>
            <a:r>
              <a:rPr lang="en-US" dirty="0"/>
              <a:t>\w+([-+.]\w+)*@\w+([-.]\w+)*\.\w+([-.]\w+)*</a:t>
            </a:r>
          </a:p>
          <a:p>
            <a:pPr marL="501650" indent="-457200">
              <a:defRPr/>
            </a:pPr>
            <a:r>
              <a:rPr lang="en-US" dirty="0"/>
              <a:t>All MasterCard numbers start with the numbers 51 through 55. All have 16 digits.</a:t>
            </a:r>
          </a:p>
          <a:p>
            <a:pPr marL="776288" lvl="1" indent="-457200">
              <a:defRPr/>
            </a:pPr>
            <a:r>
              <a:rPr lang="en-US" dirty="0"/>
              <a:t>^5[1-5][0-9]{14}$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CB5811-FC4B-4D6D-BCDF-C95F58E37FC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7096B9-ED72-4C8A-B498-7DAF3734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E3F46-4C3A-4E12-AC2F-771B8D31DC95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6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Advantages of using JavaScript</a:t>
            </a:r>
          </a:p>
        </p:txBody>
      </p:sp>
      <p:sp>
        <p:nvSpPr>
          <p:cNvPr id="1229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12292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D7BD13-1022-45E5-A235-D6053C20EF4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It is widely supported in Web Browsers.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It gives easy access to the document objects and can manipulate most of them.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Can be used for animation without download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Web surfers don’t need special plugins to use the scripts.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901FE-2228-4B7A-800E-5C5CB922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6598FD-1274-445A-ADE4-593CD4E32236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modifier “m”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28800" y="1447800"/>
            <a:ext cx="8534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String: </a:t>
            </a:r>
            <a:r>
              <a:rPr lang="en-US" dirty="0" err="1"/>
              <a:t>ManipalMIT</a:t>
            </a:r>
            <a:r>
              <a:rPr lang="en-US" dirty="0"/>
              <a:t>, MAHE </a:t>
            </a:r>
            <a:r>
              <a:rPr lang="en-US" dirty="0" err="1"/>
              <a:t>Manipal</a:t>
            </a:r>
            <a:r>
              <a:rPr lang="en-US" dirty="0"/>
              <a:t> \</a:t>
            </a:r>
            <a:r>
              <a:rPr lang="en-US" dirty="0" err="1"/>
              <a:t>nManipal</a:t>
            </a:r>
            <a:r>
              <a:rPr lang="en-US" dirty="0"/>
              <a:t> MAHE \</a:t>
            </a:r>
            <a:r>
              <a:rPr lang="en-US" dirty="0" err="1"/>
              <a:t>nmanipal</a:t>
            </a:r>
            <a:r>
              <a:rPr lang="en-US" dirty="0"/>
              <a:t>  </a:t>
            </a:r>
          </a:p>
          <a:p>
            <a:r>
              <a:rPr lang="en-US" dirty="0"/>
              <a:t> Pattern: /^</a:t>
            </a:r>
            <a:r>
              <a:rPr lang="en-US" dirty="0" err="1"/>
              <a:t>Manipal</a:t>
            </a:r>
            <a:r>
              <a:rPr lang="en-US" dirty="0"/>
              <a:t>/</a:t>
            </a:r>
            <a:r>
              <a:rPr lang="en-US" dirty="0" err="1"/>
              <a:t>mig</a:t>
            </a:r>
            <a:endParaRPr lang="en-US" dirty="0"/>
          </a:p>
          <a:p>
            <a:r>
              <a:rPr lang="en-US" dirty="0"/>
              <a:t> Match: </a:t>
            </a:r>
            <a:r>
              <a:rPr lang="en-US" b="1" dirty="0" err="1"/>
              <a:t>Manipal</a:t>
            </a:r>
            <a:r>
              <a:rPr lang="en-US" dirty="0" err="1"/>
              <a:t>MIT</a:t>
            </a:r>
            <a:r>
              <a:rPr lang="en-US" dirty="0"/>
              <a:t>, MAHE </a:t>
            </a:r>
            <a:r>
              <a:rPr lang="en-US" dirty="0" err="1"/>
              <a:t>Manipal</a:t>
            </a:r>
            <a:r>
              <a:rPr lang="en-US" dirty="0"/>
              <a:t> \</a:t>
            </a:r>
            <a:r>
              <a:rPr lang="en-US" dirty="0" err="1"/>
              <a:t>n</a:t>
            </a:r>
            <a:r>
              <a:rPr lang="en-US" b="1" dirty="0" err="1"/>
              <a:t>Manipal</a:t>
            </a:r>
            <a:r>
              <a:rPr lang="en-US" dirty="0"/>
              <a:t> MAHE \</a:t>
            </a:r>
            <a:r>
              <a:rPr lang="en-US" dirty="0" err="1"/>
              <a:t>n</a:t>
            </a:r>
            <a:r>
              <a:rPr lang="en-US" b="1" dirty="0" err="1"/>
              <a:t>manipal</a:t>
            </a:r>
            <a:r>
              <a:rPr lang="en-US" b="1" dirty="0"/>
              <a:t> </a:t>
            </a:r>
          </a:p>
          <a:p>
            <a:r>
              <a:rPr lang="en-US" sz="2400" dirty="0"/>
              <a:t>The m modifier treat beginning (^) and end ($) characters to match the beginning or end of </a:t>
            </a:r>
            <a:r>
              <a:rPr lang="en-US" sz="2400" b="1" dirty="0"/>
              <a:t>each line </a:t>
            </a:r>
            <a:r>
              <a:rPr lang="en-US" sz="2400" dirty="0"/>
              <a:t>of a string (delimited by \n or \r)</a:t>
            </a:r>
          </a:p>
          <a:p>
            <a:r>
              <a:rPr lang="en-US" sz="2400" dirty="0"/>
              <a:t>Rather than just the beginning or end of the string.</a:t>
            </a:r>
          </a:p>
          <a:p>
            <a:r>
              <a:rPr lang="en-US" sz="2400" dirty="0"/>
              <a:t>The m modifier is case-sensitive and will stop the search after the first match</a:t>
            </a:r>
          </a:p>
          <a:p>
            <a:r>
              <a:rPr lang="en-US" sz="2400" dirty="0"/>
              <a:t> To perform a global, case-insensitive, multiline search, use this modifier together with "g" and “</a:t>
            </a:r>
            <a:r>
              <a:rPr lang="en-US" sz="2400" dirty="0" err="1"/>
              <a:t>i</a:t>
            </a:r>
            <a:r>
              <a:rPr lang="en-US" sz="2400" dirty="0"/>
              <a:t>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JS, Web Technologies (MCA 4123), Dept. of DSCA, MIT, Manipal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8677376-F2CB-40C5-87A8-04F843B4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C45B73-D911-4255-ABA2-E39C13301215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986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sz="quarter" idx="1"/>
          </p:nvPr>
        </p:nvSpPr>
        <p:spPr>
          <a:xfrm>
            <a:off x="2590800" y="228600"/>
            <a:ext cx="7772400" cy="5791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/>
              <a:t>&lt;html&gt;&lt;body&gt;</a:t>
            </a:r>
          </a:p>
          <a:p>
            <a:pPr marL="0" indent="0">
              <a:buNone/>
            </a:pPr>
            <a:r>
              <a:rPr lang="en-US" altLang="en-US" dirty="0"/>
              <a:t>&lt;button </a:t>
            </a:r>
            <a:r>
              <a:rPr lang="en-US" altLang="en-US" dirty="0" err="1"/>
              <a:t>onclick</a:t>
            </a:r>
            <a:r>
              <a:rPr lang="en-US" altLang="en-US" dirty="0"/>
              <a:t>="</a:t>
            </a:r>
            <a:r>
              <a:rPr lang="en-US" altLang="en-US" dirty="0" err="1"/>
              <a:t>myFunction</a:t>
            </a:r>
            <a:r>
              <a:rPr lang="en-US" altLang="en-US" dirty="0"/>
              <a:t>()"&gt;Try it&lt;/button&gt;</a:t>
            </a:r>
          </a:p>
          <a:p>
            <a:pPr marL="0" indent="0">
              <a:buNone/>
            </a:pPr>
            <a:r>
              <a:rPr lang="en-US" altLang="en-US" dirty="0"/>
              <a:t>&lt;p id="demo"&gt;&lt;/p&gt;</a:t>
            </a:r>
          </a:p>
          <a:p>
            <a:pPr marL="0" indent="0">
              <a:buNone/>
            </a:pPr>
            <a:r>
              <a:rPr lang="en-US" altLang="en-US" dirty="0"/>
              <a:t>&lt;script&gt;</a:t>
            </a:r>
          </a:p>
          <a:p>
            <a:pPr marL="0" indent="0">
              <a:buNone/>
            </a:pPr>
            <a:r>
              <a:rPr lang="en-US" altLang="en-US" dirty="0"/>
              <a:t>function </a:t>
            </a:r>
            <a:r>
              <a:rPr lang="en-US" altLang="en-US" dirty="0" err="1"/>
              <a:t>myFunction</a:t>
            </a:r>
            <a:r>
              <a:rPr lang="en-US" altLang="en-US" dirty="0"/>
              <a:t>() {</a:t>
            </a:r>
          </a:p>
          <a:p>
            <a:pPr marL="0" indent="0"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var</a:t>
            </a:r>
            <a:r>
              <a:rPr lang="en-US" altLang="en-US" dirty="0"/>
              <a:t> </a:t>
            </a:r>
            <a:r>
              <a:rPr lang="en-US" altLang="en-US" dirty="0" err="1"/>
              <a:t>str</a:t>
            </a:r>
            <a:r>
              <a:rPr lang="en-US" altLang="en-US" dirty="0"/>
              <a:t> = “1999-09-31";</a:t>
            </a:r>
          </a:p>
          <a:p>
            <a:pPr marL="0" indent="0"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var</a:t>
            </a:r>
            <a:r>
              <a:rPr lang="en-US" altLang="en-US" dirty="0"/>
              <a:t> patt1 = /^(19|20)\d\d[- /](0[1-9]|1[012])[- /](0[1-9]|[12][0-9]|3[01])$/g; </a:t>
            </a:r>
          </a:p>
          <a:p>
            <a:pPr marL="0" indent="0"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var</a:t>
            </a:r>
            <a:r>
              <a:rPr lang="en-US" altLang="en-US" dirty="0"/>
              <a:t> result = </a:t>
            </a:r>
            <a:r>
              <a:rPr lang="en-US" altLang="en-US" dirty="0" err="1"/>
              <a:t>str.match</a:t>
            </a:r>
            <a:r>
              <a:rPr lang="en-US" altLang="en-US" dirty="0"/>
              <a:t>(patt1);</a:t>
            </a:r>
          </a:p>
          <a:p>
            <a:pPr marL="0" indent="0"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document.getElementById</a:t>
            </a:r>
            <a:r>
              <a:rPr lang="en-US" altLang="en-US" dirty="0"/>
              <a:t>("demo").</a:t>
            </a:r>
            <a:r>
              <a:rPr lang="en-US" altLang="en-US" dirty="0" err="1"/>
              <a:t>innerHTML</a:t>
            </a:r>
            <a:r>
              <a:rPr lang="en-US" altLang="en-US" dirty="0"/>
              <a:t> = result;</a:t>
            </a:r>
          </a:p>
          <a:p>
            <a:pPr marL="0" indent="0">
              <a:buNone/>
            </a:pPr>
            <a:r>
              <a:rPr lang="en-US" altLang="en-US" dirty="0"/>
              <a:t>}&lt;/script&gt;&lt;/body&gt;</a:t>
            </a:r>
          </a:p>
          <a:p>
            <a:pPr marL="0" indent="0">
              <a:buNone/>
            </a:pPr>
            <a:r>
              <a:rPr lang="en-US" altLang="en-US" dirty="0"/>
              <a:t>&lt;/html&gt;</a:t>
            </a:r>
          </a:p>
        </p:txBody>
      </p:sp>
      <p:sp>
        <p:nvSpPr>
          <p:cNvPr id="4710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005313-CCE3-4257-8D29-18E208DA4FDF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5D909-6BFE-4358-8D0C-8EC3A8FE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40B6C7-23D4-49A9-9003-9814776630D5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305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01B9-7F37-4350-B323-E4485A9A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6061-31BA-4758-803D-5F16BB424F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Form object represents an HTML &lt;form&gt; element.</a:t>
            </a:r>
          </a:p>
          <a:p>
            <a:r>
              <a:rPr lang="en-IN" dirty="0">
                <a:hlinkClick r:id="rId2"/>
              </a:rPr>
              <a:t>https://www.w3schools.com/jsref/dom_obj_form.asp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Accessing a form</a:t>
            </a:r>
          </a:p>
          <a:p>
            <a:pPr marL="0" indent="0">
              <a:buNone/>
              <a:defRPr/>
            </a:pPr>
            <a:r>
              <a:rPr lang="en-US" dirty="0"/>
              <a:t>&lt;form id=“form1”&gt; </a:t>
            </a:r>
          </a:p>
          <a:p>
            <a:pPr marL="0" indent="0">
              <a:buNone/>
              <a:defRPr/>
            </a:pPr>
            <a:r>
              <a:rPr lang="en-US" dirty="0"/>
              <a:t>&lt; input type=“text” id =“t1” name=“</a:t>
            </a:r>
            <a:r>
              <a:rPr lang="en-US" dirty="0" err="1"/>
              <a:t>fname</a:t>
            </a:r>
            <a:r>
              <a:rPr lang="en-US" dirty="0"/>
              <a:t>” /&gt;&lt;/form&gt;</a:t>
            </a:r>
          </a:p>
          <a:p>
            <a:pPr>
              <a:defRPr/>
            </a:pPr>
            <a:r>
              <a:rPr lang="en-US" dirty="0" err="1"/>
              <a:t>document.getElementById</a:t>
            </a:r>
            <a:r>
              <a:rPr lang="en-US" dirty="0"/>
              <a:t>(“form1”);</a:t>
            </a:r>
          </a:p>
          <a:p>
            <a:pPr>
              <a:defRPr/>
            </a:pPr>
            <a:r>
              <a:rPr lang="en-US" dirty="0" err="1"/>
              <a:t>document.forms.namedItem</a:t>
            </a:r>
            <a:r>
              <a:rPr lang="en-US" dirty="0"/>
              <a:t>(“form1”);   </a:t>
            </a:r>
          </a:p>
          <a:p>
            <a:pPr>
              <a:defRPr/>
            </a:pPr>
            <a:r>
              <a:rPr lang="en-US" dirty="0" err="1"/>
              <a:t>document.forms.item</a:t>
            </a:r>
            <a:r>
              <a:rPr lang="en-US" dirty="0"/>
              <a:t>(0);</a:t>
            </a:r>
          </a:p>
          <a:p>
            <a:pPr>
              <a:defRPr/>
            </a:pPr>
            <a:r>
              <a:rPr lang="en-US" dirty="0" err="1"/>
              <a:t>document.forms</a:t>
            </a:r>
            <a:r>
              <a:rPr lang="en-US" dirty="0"/>
              <a:t>[0];</a:t>
            </a:r>
          </a:p>
          <a:p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41FA6-9BCF-4DA4-B1E2-9525DB5B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JS, Web Technologies (MCA 4123), Dept. of DSCA, MIT, Manipal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B5CF3-B199-4B52-8147-26B979C8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AD4B62-F72F-4E33-AD08-CA34C064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5B2982-695B-428B-9F20-2F758E1F11D5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680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BDC0-7964-C0E8-3BBC-36A76391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EBEE-C014-A4D7-E690-0F05F1661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&lt;button onclick="</a:t>
            </a:r>
            <a:r>
              <a:rPr lang="en-IN" dirty="0" err="1"/>
              <a:t>myFunction</a:t>
            </a:r>
            <a:r>
              <a:rPr lang="en-IN" dirty="0"/>
              <a:t>()"&gt;Try it&lt;/button&gt;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function </a:t>
            </a:r>
            <a:r>
              <a:rPr lang="en-IN" dirty="0" err="1"/>
              <a:t>myFunction</a:t>
            </a:r>
            <a:r>
              <a:rPr lang="en-IN" dirty="0"/>
              <a:t>() {</a:t>
            </a:r>
          </a:p>
          <a:p>
            <a:pPr marL="0" indent="0">
              <a:buNone/>
            </a:pPr>
            <a:r>
              <a:rPr lang="en-IN" dirty="0"/>
              <a:t>  var x = </a:t>
            </a:r>
            <a:r>
              <a:rPr lang="en-IN" dirty="0" err="1"/>
              <a:t>document.createElement</a:t>
            </a:r>
            <a:r>
              <a:rPr lang="en-IN" dirty="0"/>
              <a:t>("FORM");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x.setAttribute</a:t>
            </a:r>
            <a:r>
              <a:rPr lang="en-IN" dirty="0"/>
              <a:t>("id", "</a:t>
            </a:r>
            <a:r>
              <a:rPr lang="en-IN" dirty="0" err="1"/>
              <a:t>myForm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document.body.appendChild</a:t>
            </a:r>
            <a:r>
              <a:rPr lang="en-IN" dirty="0"/>
              <a:t>(x);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var y = </a:t>
            </a:r>
            <a:r>
              <a:rPr lang="en-IN" dirty="0" err="1"/>
              <a:t>document.createElement</a:t>
            </a:r>
            <a:r>
              <a:rPr lang="en-IN" dirty="0"/>
              <a:t>("INPUT");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y.setAttribute</a:t>
            </a:r>
            <a:r>
              <a:rPr lang="en-IN" dirty="0"/>
              <a:t>("type", "text");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y.setAttribute</a:t>
            </a:r>
            <a:r>
              <a:rPr lang="en-IN" dirty="0"/>
              <a:t>("value", "Donald");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myForm</a:t>
            </a:r>
            <a:r>
              <a:rPr lang="en-IN" dirty="0"/>
              <a:t>").</a:t>
            </a:r>
            <a:r>
              <a:rPr lang="en-IN" dirty="0" err="1"/>
              <a:t>appendChild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728011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7655-3A84-4DCC-ACDC-ED214BB1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Object Properties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B754569-D4FB-481A-B9F9-5BFA875FEF3C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2489765" y="1407967"/>
          <a:ext cx="7669670" cy="4651666"/>
        </p:xfrm>
        <a:graphic>
          <a:graphicData uri="http://schemas.openxmlformats.org/drawingml/2006/table">
            <a:tbl>
              <a:tblPr/>
              <a:tblGrid>
                <a:gridCol w="1525169">
                  <a:extLst>
                    <a:ext uri="{9D8B030D-6E8A-4147-A177-3AD203B41FA5}">
                      <a16:colId xmlns:a16="http://schemas.microsoft.com/office/drawing/2014/main" val="3847552512"/>
                    </a:ext>
                  </a:extLst>
                </a:gridCol>
                <a:gridCol w="6144501">
                  <a:extLst>
                    <a:ext uri="{9D8B030D-6E8A-4147-A177-3AD203B41FA5}">
                      <a16:colId xmlns:a16="http://schemas.microsoft.com/office/drawing/2014/main" val="1401490495"/>
                    </a:ext>
                  </a:extLst>
                </a:gridCol>
              </a:tblGrid>
              <a:tr h="392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Property</a:t>
                      </a: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Description</a:t>
                      </a: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77731"/>
                  </a:ext>
                </a:extLst>
              </a:tr>
              <a:tr h="392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2"/>
                        </a:rPr>
                        <a:t>acceptCharset</a:t>
                      </a:r>
                      <a:endParaRPr lang="en-IN" sz="1700">
                        <a:effectLst/>
                      </a:endParaRP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Sets or returns the value of the accept-charset attribute in a form</a:t>
                      </a: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23176"/>
                  </a:ext>
                </a:extLst>
              </a:tr>
              <a:tr h="392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3"/>
                        </a:rPr>
                        <a:t>action</a:t>
                      </a:r>
                      <a:endParaRPr lang="en-IN" sz="1700">
                        <a:effectLst/>
                      </a:endParaRP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value of the action attribute in a form</a:t>
                      </a: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900817"/>
                  </a:ext>
                </a:extLst>
              </a:tr>
              <a:tr h="392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4"/>
                        </a:rPr>
                        <a:t>autocomplete</a:t>
                      </a:r>
                      <a:endParaRPr lang="en-IN" sz="1700">
                        <a:effectLst/>
                      </a:endParaRP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value of the autocomplete attribute in a form</a:t>
                      </a: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884759"/>
                  </a:ext>
                </a:extLst>
              </a:tr>
              <a:tr h="392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encoding</a:t>
                      </a: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Alias of </a:t>
                      </a:r>
                      <a:r>
                        <a:rPr lang="en-IN" sz="1700">
                          <a:effectLst/>
                          <a:hlinkClick r:id="rId5"/>
                        </a:rPr>
                        <a:t>enctype</a:t>
                      </a:r>
                      <a:endParaRPr lang="en-IN" sz="1700">
                        <a:effectLst/>
                      </a:endParaRP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11779"/>
                  </a:ext>
                </a:extLst>
              </a:tr>
              <a:tr h="392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5"/>
                        </a:rPr>
                        <a:t>enctype</a:t>
                      </a:r>
                      <a:endParaRPr lang="en-IN" sz="1700">
                        <a:effectLst/>
                      </a:endParaRP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value of the enctype attribute in a form</a:t>
                      </a: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126986"/>
                  </a:ext>
                </a:extLst>
              </a:tr>
              <a:tr h="392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6"/>
                        </a:rPr>
                        <a:t>length</a:t>
                      </a:r>
                      <a:endParaRPr lang="en-IN" sz="1700">
                        <a:effectLst/>
                      </a:endParaRP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Returns the number of elements in a form</a:t>
                      </a: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642048"/>
                  </a:ext>
                </a:extLst>
              </a:tr>
              <a:tr h="392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7"/>
                        </a:rPr>
                        <a:t>method</a:t>
                      </a:r>
                      <a:endParaRPr lang="en-IN" sz="1700">
                        <a:effectLst/>
                      </a:endParaRP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value of the method attribute in a form</a:t>
                      </a: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03830"/>
                  </a:ext>
                </a:extLst>
              </a:tr>
              <a:tr h="392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8"/>
                        </a:rPr>
                        <a:t>name</a:t>
                      </a:r>
                      <a:endParaRPr lang="en-IN" sz="1700">
                        <a:effectLst/>
                      </a:endParaRP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value of the name attribute in a form</a:t>
                      </a: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10102"/>
                  </a:ext>
                </a:extLst>
              </a:tr>
              <a:tr h="64512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9"/>
                        </a:rPr>
                        <a:t>noValidate</a:t>
                      </a:r>
                      <a:endParaRPr lang="en-IN" sz="1700">
                        <a:effectLst/>
                      </a:endParaRP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whether the form-data should be validated or not, on submission</a:t>
                      </a: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49597"/>
                  </a:ext>
                </a:extLst>
              </a:tr>
              <a:tr h="3926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10"/>
                        </a:rPr>
                        <a:t>target</a:t>
                      </a:r>
                      <a:endParaRPr lang="en-IN" sz="1700">
                        <a:effectLst/>
                      </a:endParaRPr>
                    </a:p>
                  </a:txBody>
                  <a:tcPr marL="140245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Sets or returns the value of the target attribute in a form</a:t>
                      </a:r>
                    </a:p>
                  </a:txBody>
                  <a:tcPr marL="70123" marR="70123" marT="70123" marB="701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55566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F8F2F-1F6E-4235-9184-CC4FADBF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JS, Web Technologies (MCA 4123), Dept. of DSCA, MIT, Manipal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7DB7F-895E-4E22-9BAD-B973B4B6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64</a:t>
            </a:fld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ABC28-75AA-47B4-9823-BF5B22EE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0C60CA-787F-4525-A6BC-A298EDFFBEC4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23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F9F0-8098-4969-972D-879120AF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Object Methods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FD62A23-34EB-48C2-B89E-1F19BA70FCAE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2457450" y="1989501"/>
          <a:ext cx="7772400" cy="1340772"/>
        </p:xfrm>
        <a:graphic>
          <a:graphicData uri="http://schemas.openxmlformats.org/drawingml/2006/table">
            <a:tbl>
              <a:tblPr/>
              <a:tblGrid>
                <a:gridCol w="1545597">
                  <a:extLst>
                    <a:ext uri="{9D8B030D-6E8A-4147-A177-3AD203B41FA5}">
                      <a16:colId xmlns:a16="http://schemas.microsoft.com/office/drawing/2014/main" val="2607652471"/>
                    </a:ext>
                  </a:extLst>
                </a:gridCol>
                <a:gridCol w="6226803">
                  <a:extLst>
                    <a:ext uri="{9D8B030D-6E8A-4147-A177-3AD203B41FA5}">
                      <a16:colId xmlns:a16="http://schemas.microsoft.com/office/drawing/2014/main" val="2050909335"/>
                    </a:ext>
                  </a:extLst>
                </a:gridCol>
              </a:tblGrid>
              <a:tr h="3979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Method</a:t>
                      </a: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Description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143524"/>
                  </a:ext>
                </a:extLst>
              </a:tr>
              <a:tr h="3979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2"/>
                        </a:rPr>
                        <a:t>reset()</a:t>
                      </a:r>
                      <a:endParaRPr lang="en-IN" sz="2000">
                        <a:effectLst/>
                      </a:endParaRP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Resets a form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436548"/>
                  </a:ext>
                </a:extLst>
              </a:tr>
              <a:tr h="3979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3"/>
                        </a:rPr>
                        <a:t>submit()</a:t>
                      </a:r>
                      <a:endParaRPr lang="en-IN" sz="2000">
                        <a:effectLst/>
                      </a:endParaRP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Submits a form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59736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887D0-F129-4864-BDBB-B9D78F6B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JS, Web Technologies (MCA 4123), Dept. of DSCA, MIT, Manipal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A20D3-6C76-41EB-8D0D-0B2DFF00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65</a:t>
            </a:fld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D2CFD-FE90-4AC6-AADC-8A0DB25B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126F48-CBBA-4327-ADA2-FF9DABFE90A0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558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2567-2F40-4E51-9862-D9F2B0AF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Object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A9539-F7DF-4E19-BFCC-7CFEA7EDF5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elements: Returns a collection of all elements in a form</a:t>
            </a:r>
          </a:p>
          <a:p>
            <a:r>
              <a:rPr lang="en-IN" i="1" dirty="0" err="1"/>
              <a:t>formObject</a:t>
            </a:r>
            <a:r>
              <a:rPr lang="en-IN" dirty="0" err="1"/>
              <a:t>.elements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Properties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B94F3-67FF-46FF-B5C7-A414FF79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JS, Web Technologies (MCA 4123), Dept. of DSCA, MIT, Manipal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F8F8F-7F91-4C3B-9396-4F2A4139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66</a:t>
            </a:fld>
            <a:endParaRPr lang="en-US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894691-FD6E-4253-9194-2AC73DFE67AD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3144578"/>
          <a:ext cx="7772400" cy="116541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359147313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1566554218"/>
                    </a:ext>
                  </a:extLst>
                </a:gridCol>
              </a:tblGrid>
              <a:tr h="116541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length</a:t>
                      </a: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Returns the number of elements in the &lt;form&gt; element.</a:t>
                      </a:r>
                      <a:br>
                        <a:rPr lang="en-US" sz="2000" dirty="0">
                          <a:effectLst/>
                        </a:rPr>
                      </a:b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b="1" dirty="0">
                          <a:effectLst/>
                        </a:rPr>
                        <a:t>Note:</a:t>
                      </a:r>
                      <a:r>
                        <a:rPr lang="en-US" sz="2000" dirty="0">
                          <a:effectLst/>
                        </a:rPr>
                        <a:t> This property is read-only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098627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9E03C9-4FEB-4F4E-8F61-8D44679C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D34F83-B734-4DCF-9345-1B4AB0203DC4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48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2567-2F40-4E51-9862-D9F2B0AF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Object Collections..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A9539-F7DF-4E19-BFCC-7CFEA7EDF5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Methods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B94F3-67FF-46FF-B5C7-A414FF79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JS, Web Technologies (MCA 4123), Dept. of DSCA, MIT, Manipal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F8F8F-7F91-4C3B-9396-4F2A4139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62491B-60D0-4586-82EA-26E4104155B4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2154152"/>
          <a:ext cx="7772400" cy="3860336"/>
        </p:xfrm>
        <a:graphic>
          <a:graphicData uri="http://schemas.openxmlformats.org/drawingml/2006/table">
            <a:tbl>
              <a:tblPr/>
              <a:tblGrid>
                <a:gridCol w="1545597">
                  <a:extLst>
                    <a:ext uri="{9D8B030D-6E8A-4147-A177-3AD203B41FA5}">
                      <a16:colId xmlns:a16="http://schemas.microsoft.com/office/drawing/2014/main" val="3588083195"/>
                    </a:ext>
                  </a:extLst>
                </a:gridCol>
                <a:gridCol w="6226803">
                  <a:extLst>
                    <a:ext uri="{9D8B030D-6E8A-4147-A177-3AD203B41FA5}">
                      <a16:colId xmlns:a16="http://schemas.microsoft.com/office/drawing/2014/main" val="4049762422"/>
                    </a:ext>
                  </a:extLst>
                </a:gridCol>
              </a:tblGrid>
              <a:tr h="40944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Method</a:t>
                      </a: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Description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655567"/>
                  </a:ext>
                </a:extLst>
              </a:tr>
              <a:tr h="94886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[</a:t>
                      </a:r>
                      <a:r>
                        <a:rPr lang="en-IN" sz="1800" i="1">
                          <a:effectLst/>
                        </a:rPr>
                        <a:t>index</a:t>
                      </a:r>
                      <a:r>
                        <a:rPr lang="en-IN" sz="1800">
                          <a:effectLst/>
                        </a:rPr>
                        <a:t>]</a:t>
                      </a: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element in &lt;form&gt; with the specified index (starts at 0).</a:t>
                      </a:r>
                      <a:br>
                        <a:rPr lang="en-US" sz="1800" dirty="0">
                          <a:effectLst/>
                        </a:rPr>
                      </a:b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Note:</a:t>
                      </a:r>
                      <a:r>
                        <a:rPr lang="en-US" sz="1800" dirty="0">
                          <a:effectLst/>
                        </a:rPr>
                        <a:t> Returns null if the index number is out of range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266969"/>
                  </a:ext>
                </a:extLst>
              </a:tr>
              <a:tr h="94886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item(</a:t>
                      </a:r>
                      <a:r>
                        <a:rPr lang="en-IN" sz="1800" i="1">
                          <a:effectLst/>
                        </a:rPr>
                        <a:t>index</a:t>
                      </a:r>
                      <a:r>
                        <a:rPr lang="en-IN" sz="1800">
                          <a:effectLst/>
                        </a:rPr>
                        <a:t>)</a:t>
                      </a: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element in &lt;form&gt; with the specified index (starts at 0).</a:t>
                      </a:r>
                      <a:br>
                        <a:rPr lang="en-US" sz="1800">
                          <a:effectLst/>
                        </a:rPr>
                      </a:br>
                      <a:br>
                        <a:rPr lang="en-US" sz="1800">
                          <a:effectLst/>
                        </a:rPr>
                      </a:br>
                      <a:r>
                        <a:rPr lang="en-US" sz="1800" b="1">
                          <a:effectLst/>
                        </a:rPr>
                        <a:t>Note:</a:t>
                      </a:r>
                      <a:r>
                        <a:rPr lang="en-US" sz="1800">
                          <a:effectLst/>
                        </a:rPr>
                        <a:t> Returns null if the index number is out of range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70501"/>
                  </a:ext>
                </a:extLst>
              </a:tr>
              <a:tr h="94886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namedItem(</a:t>
                      </a:r>
                      <a:r>
                        <a:rPr lang="en-IN" sz="1800" i="1">
                          <a:effectLst/>
                        </a:rPr>
                        <a:t>id</a:t>
                      </a:r>
                      <a:r>
                        <a:rPr lang="en-IN" sz="1800">
                          <a:effectLst/>
                        </a:rPr>
                        <a:t>)</a:t>
                      </a:r>
                    </a:p>
                  </a:txBody>
                  <a:tcPr marL="142124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element in &lt;form&gt; with the specified id.</a:t>
                      </a:r>
                      <a:br>
                        <a:rPr lang="en-US" sz="1800" dirty="0">
                          <a:effectLst/>
                        </a:rPr>
                      </a:b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Note:</a:t>
                      </a:r>
                      <a:r>
                        <a:rPr lang="en-US" sz="1800" dirty="0">
                          <a:effectLst/>
                        </a:rPr>
                        <a:t> Returns null if the id does not exist</a:t>
                      </a:r>
                    </a:p>
                  </a:txBody>
                  <a:tcPr marL="71062" marR="71062" marT="71062" marB="710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207675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D08B5E-AB9E-4877-B7A6-7AD369A8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9E307F-B74A-40E1-91B8-AE3B97750DAC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316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2567-2F40-4E51-9862-D9F2B0AF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Object Collections..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A9539-F7DF-4E19-BFCC-7CFEA7EDF5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Methods </a:t>
            </a:r>
            <a:r>
              <a:rPr lang="en-IN" dirty="0" err="1"/>
              <a:t>eg</a:t>
            </a:r>
            <a:r>
              <a:rPr lang="en-IN" dirty="0"/>
              <a:t>:</a:t>
            </a:r>
          </a:p>
          <a:p>
            <a:r>
              <a:rPr lang="en-IN" dirty="0" err="1"/>
              <a:t>document.getElementById</a:t>
            </a:r>
            <a:r>
              <a:rPr lang="en-IN" dirty="0"/>
              <a:t>(“form1").elements[0].value;</a:t>
            </a:r>
          </a:p>
          <a:p>
            <a:r>
              <a:rPr lang="en-IN" dirty="0" err="1"/>
              <a:t>document.getElementById</a:t>
            </a:r>
            <a:r>
              <a:rPr lang="en-IN" dirty="0"/>
              <a:t>(“form1").</a:t>
            </a:r>
            <a:r>
              <a:rPr lang="en-IN" dirty="0" err="1"/>
              <a:t>elements.namedItem</a:t>
            </a:r>
            <a:r>
              <a:rPr lang="en-IN" dirty="0"/>
              <a:t>("</a:t>
            </a:r>
            <a:r>
              <a:rPr lang="en-IN" dirty="0" err="1"/>
              <a:t>fname</a:t>
            </a:r>
            <a:r>
              <a:rPr lang="en-IN" dirty="0"/>
              <a:t>").value;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B94F3-67FF-46FF-B5C7-A414FF79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JS, Web Technologies (MCA 4123), Dept. of DSCA, MIT, Manipal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F8F8F-7F91-4C3B-9396-4F2A4139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92FFFBD-94D7-42A6-BB93-20EBED59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1DB101-99A8-428D-8737-21ED17EE3A52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467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/>
              <a:t>DOM Nodes</a:t>
            </a:r>
            <a:endParaRPr lang="en-US" altLang="en-US"/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DOM says:</a:t>
            </a:r>
          </a:p>
          <a:p>
            <a:pPr lvl="1" eaLnBrk="1" hangingPunct="1"/>
            <a:r>
              <a:rPr lang="en-US" altLang="en-US" dirty="0"/>
              <a:t>The entire document is a document node</a:t>
            </a:r>
          </a:p>
          <a:p>
            <a:pPr lvl="1" eaLnBrk="1" hangingPunct="1"/>
            <a:r>
              <a:rPr lang="en-US" altLang="en-US" dirty="0"/>
              <a:t>Every HTML element is an element node</a:t>
            </a:r>
          </a:p>
          <a:p>
            <a:pPr lvl="1" eaLnBrk="1" hangingPunct="1"/>
            <a:r>
              <a:rPr lang="en-US" altLang="en-US" dirty="0"/>
              <a:t>The text in the HTML elements are text nodes</a:t>
            </a:r>
          </a:p>
          <a:p>
            <a:pPr lvl="1" eaLnBrk="1" hangingPunct="1"/>
            <a:r>
              <a:rPr lang="en-US" altLang="en-US" dirty="0"/>
              <a:t>Every HTML attribute is an attribute node</a:t>
            </a:r>
          </a:p>
          <a:p>
            <a:pPr lvl="1" eaLnBrk="1" hangingPunct="1"/>
            <a:r>
              <a:rPr lang="en-US" altLang="en-US" dirty="0"/>
              <a:t>Comments are comment nodes</a:t>
            </a:r>
          </a:p>
          <a:p>
            <a:pPr eaLnBrk="1" hangingPunct="1"/>
            <a:r>
              <a:rPr lang="en-US" altLang="en-US" dirty="0"/>
              <a:t>The programming interface of the DOM is defined by standard properties and methods.</a:t>
            </a:r>
          </a:p>
        </p:txBody>
      </p:sp>
      <p:sp>
        <p:nvSpPr>
          <p:cNvPr id="8196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51B92C-2438-4573-B1C2-1D2FCEBACB4C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69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4FEB6-07BD-4A25-B7E1-5ACBEF55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0107EC-E789-4557-AEB5-3E5AED2C5351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3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Issues with JavaScript</a:t>
            </a:r>
          </a:p>
        </p:txBody>
      </p:sp>
      <p:sp>
        <p:nvSpPr>
          <p:cNvPr id="1331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1331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82E891-1CEE-4711-B718-4F24DF5C8CAF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Access to objects differ from browser to browser.</a:t>
            </a:r>
          </a:p>
          <a:p>
            <a:pPr eaLnBrk="1" hangingPunct="1"/>
            <a:r>
              <a:rPr lang="en-US" altLang="en-US" sz="2000" dirty="0"/>
              <a:t>If script does not work, page is useless</a:t>
            </a:r>
          </a:p>
          <a:p>
            <a:pPr eaLnBrk="1" hangingPunct="1"/>
            <a:r>
              <a:rPr lang="en-US" altLang="en-US" sz="2000" dirty="0"/>
              <a:t>Web surfers may disable JavaScript support in the browser</a:t>
            </a:r>
          </a:p>
          <a:p>
            <a:pPr eaLnBrk="1" hangingPunct="1"/>
            <a:r>
              <a:rPr lang="en-US" altLang="en-US" sz="2000" dirty="0"/>
              <a:t>Can run slowly and complex scripts take long time to start up.</a:t>
            </a:r>
            <a:endParaRPr lang="en-IN" altLang="en-US" sz="2000" dirty="0"/>
          </a:p>
          <a:p>
            <a:pPr eaLnBrk="1" hangingPunct="1"/>
            <a:r>
              <a:rPr lang="en-IN" altLang="en-US" sz="2000" dirty="0"/>
              <a:t>Browser authors contain this risk using two restrictions.</a:t>
            </a:r>
          </a:p>
          <a:p>
            <a:pPr lvl="1" eaLnBrk="1" hangingPunct="1"/>
            <a:r>
              <a:rPr lang="en-IN" altLang="en-US" sz="2000" dirty="0"/>
              <a:t>Scripts can only perform web-related actions, not general-purpose programming tasks like creating files.</a:t>
            </a:r>
          </a:p>
          <a:p>
            <a:pPr lvl="1" eaLnBrk="1" hangingPunct="1"/>
            <a:r>
              <a:rPr lang="en-IN" altLang="en-US" sz="2000" dirty="0"/>
              <a:t>Second, scripts are constrained by the same origin policy: scripts from one web site do not have access to information such as usernames, passwords, or cookies sent to another site.</a:t>
            </a:r>
            <a:endParaRPr lang="en-US" altLang="en-US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20977-08A0-410E-B4B1-3B68A9A8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98A72E-A5B8-49B8-B306-38A02E52C533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DOM Tree</a:t>
            </a:r>
          </a:p>
        </p:txBody>
      </p:sp>
      <p:pic>
        <p:nvPicPr>
          <p:cNvPr id="9219" name="Picture 5" descr="htmltree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447801"/>
            <a:ext cx="7239000" cy="3552825"/>
          </a:xfrm>
          <a:noFill/>
        </p:spPr>
      </p:pic>
      <p:sp>
        <p:nvSpPr>
          <p:cNvPr id="9220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FDC1B2-7C7C-4E58-A578-E5F78622CF1C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70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24FC9-7AAE-402C-A1FA-ED51D473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DAC5D1-2AC8-4A01-9D90-5D4202319687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127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77724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Typical DOM properties &amp; methods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828800" y="1219200"/>
            <a:ext cx="8382000" cy="50292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1800" b="1" dirty="0"/>
              <a:t>DOM properties</a:t>
            </a:r>
          </a:p>
          <a:p>
            <a:pPr lvl="1" eaLnBrk="1" hangingPunct="1"/>
            <a:r>
              <a:rPr lang="en-US" altLang="en-US" sz="1800" dirty="0" err="1"/>
              <a:t>x.innerHTML</a:t>
            </a:r>
            <a:r>
              <a:rPr lang="en-US" altLang="en-US" sz="1800" dirty="0"/>
              <a:t> 	- the inner text value of x (a HTML element) </a:t>
            </a:r>
          </a:p>
          <a:p>
            <a:pPr lvl="1" eaLnBrk="1" hangingPunct="1"/>
            <a:r>
              <a:rPr lang="en-US" altLang="en-US" sz="1800" dirty="0" err="1"/>
              <a:t>x.nodeName</a:t>
            </a:r>
            <a:r>
              <a:rPr lang="en-US" altLang="en-US" sz="1800" dirty="0"/>
              <a:t> 			- the name of x </a:t>
            </a:r>
          </a:p>
          <a:p>
            <a:pPr lvl="1" eaLnBrk="1" hangingPunct="1"/>
            <a:r>
              <a:rPr lang="en-US" altLang="en-US" sz="1800" dirty="0" err="1"/>
              <a:t>x.nodeValue</a:t>
            </a:r>
            <a:r>
              <a:rPr lang="en-US" altLang="en-US" sz="1800" dirty="0"/>
              <a:t> 			- the value of x </a:t>
            </a:r>
          </a:p>
          <a:p>
            <a:pPr lvl="1" eaLnBrk="1" hangingPunct="1"/>
            <a:r>
              <a:rPr lang="en-US" altLang="en-US" sz="1800" dirty="0" err="1"/>
              <a:t>x.parentNode</a:t>
            </a:r>
            <a:r>
              <a:rPr lang="en-US" altLang="en-US" sz="1800" dirty="0"/>
              <a:t> 			- the parent node of x </a:t>
            </a:r>
          </a:p>
          <a:p>
            <a:pPr lvl="1" eaLnBrk="1" hangingPunct="1"/>
            <a:r>
              <a:rPr lang="en-US" altLang="en-US" sz="1800" dirty="0" err="1"/>
              <a:t>x.childNodes</a:t>
            </a:r>
            <a:r>
              <a:rPr lang="en-US" altLang="en-US" sz="1800" dirty="0"/>
              <a:t> 			- the child nodes of x </a:t>
            </a:r>
          </a:p>
          <a:p>
            <a:pPr lvl="1" eaLnBrk="1" hangingPunct="1"/>
            <a:r>
              <a:rPr lang="en-US" altLang="en-US" sz="1800" dirty="0" err="1"/>
              <a:t>x.attributes</a:t>
            </a:r>
            <a:r>
              <a:rPr lang="en-US" altLang="en-US" sz="1800" dirty="0"/>
              <a:t> 			- the attributes nodes of x </a:t>
            </a:r>
          </a:p>
          <a:p>
            <a:pPr lvl="1" eaLnBrk="1" hangingPunct="1"/>
            <a:r>
              <a:rPr lang="en-US" altLang="en-US" sz="1800" dirty="0" err="1"/>
              <a:t>document.documentElement</a:t>
            </a:r>
            <a:r>
              <a:rPr lang="en-US" altLang="en-US" sz="1800" dirty="0"/>
              <a:t> 	- returns the root node of the document</a:t>
            </a:r>
          </a:p>
          <a:p>
            <a:pPr lvl="1" eaLnBrk="1" hangingPunct="1"/>
            <a:r>
              <a:rPr lang="en-US" altLang="en-US" sz="1800" dirty="0" err="1"/>
              <a:t>document.body</a:t>
            </a:r>
            <a:r>
              <a:rPr lang="en-US" altLang="en-US" sz="1800" dirty="0"/>
              <a:t> 		- gives direct access to the &lt;body&gt; tag</a:t>
            </a:r>
          </a:p>
          <a:p>
            <a:pPr lvl="1" eaLnBrk="1" hangingPunct="1"/>
            <a:r>
              <a:rPr lang="en-US" altLang="en-US" sz="1800" dirty="0" err="1"/>
              <a:t>document.cookie</a:t>
            </a:r>
            <a:r>
              <a:rPr lang="en-US" altLang="en-US" sz="1800" dirty="0"/>
              <a:t>	-Returns all name/value pairs of cookies in the document</a:t>
            </a:r>
          </a:p>
          <a:p>
            <a:pPr lvl="1" eaLnBrk="1" hangingPunct="1"/>
            <a:r>
              <a:rPr lang="en-US" altLang="en-US" sz="1800" dirty="0" err="1"/>
              <a:t>document.domain</a:t>
            </a:r>
            <a:r>
              <a:rPr lang="en-US" altLang="en-US" sz="1800" dirty="0"/>
              <a:t>       -Returns the domain name of the server that loaded the document</a:t>
            </a:r>
          </a:p>
          <a:p>
            <a:pPr lvl="1" eaLnBrk="1" hangingPunct="1"/>
            <a:r>
              <a:rPr lang="en-US" altLang="en-US" sz="1800" dirty="0" err="1"/>
              <a:t>document.forms</a:t>
            </a:r>
            <a:r>
              <a:rPr lang="en-US" altLang="en-US" sz="1800" dirty="0"/>
              <a:t>	Returns a collection of all &lt;form&gt; elements in the document</a:t>
            </a:r>
          </a:p>
          <a:p>
            <a:pPr lvl="1" eaLnBrk="1" hangingPunct="1"/>
            <a:r>
              <a:rPr lang="en-US" altLang="en-US" sz="1800" dirty="0" err="1"/>
              <a:t>document.head</a:t>
            </a:r>
            <a:r>
              <a:rPr lang="en-US" altLang="en-US" sz="1800" dirty="0"/>
              <a:t>		Returns the &lt;head&gt; element of the document</a:t>
            </a:r>
          </a:p>
          <a:p>
            <a:pPr lvl="1" eaLnBrk="1" hangingPunct="1"/>
            <a:r>
              <a:rPr lang="en-US" altLang="en-US" sz="1800" dirty="0" err="1"/>
              <a:t>document.images</a:t>
            </a:r>
            <a:r>
              <a:rPr lang="en-US" altLang="en-US" sz="1800" dirty="0"/>
              <a:t>	Returns a collection of all &lt;</a:t>
            </a:r>
            <a:r>
              <a:rPr lang="en-US" altLang="en-US" sz="1800" dirty="0" err="1"/>
              <a:t>img</a:t>
            </a:r>
            <a:r>
              <a:rPr lang="en-US" altLang="en-US" sz="1800" dirty="0"/>
              <a:t>&gt; elements in the document</a:t>
            </a:r>
          </a:p>
          <a:p>
            <a:pPr lvl="1" eaLnBrk="1" hangingPunct="1"/>
            <a:r>
              <a:rPr lang="en-US" altLang="en-US" sz="1800" dirty="0" err="1"/>
              <a:t>document.anchors</a:t>
            </a:r>
            <a:r>
              <a:rPr lang="en-US" altLang="en-US" sz="1800" dirty="0"/>
              <a:t>	Returns a collection of all &lt;a&gt; elements in the document that have a name attribute</a:t>
            </a:r>
          </a:p>
        </p:txBody>
      </p:sp>
      <p:sp>
        <p:nvSpPr>
          <p:cNvPr id="1024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E6CBC7-F2C7-41E9-9276-F4FCA82F468E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71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D32E2-5773-4464-B404-F33B43E8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B2EA7A-CD23-47DD-9BEE-8118C0D3186C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97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 DOM properties &amp; methods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828800" y="1600200"/>
            <a:ext cx="8382000" cy="4648200"/>
          </a:xfrm>
        </p:spPr>
        <p:txBody>
          <a:bodyPr/>
          <a:lstStyle/>
          <a:p>
            <a:pPr eaLnBrk="1" hangingPunct="1"/>
            <a:r>
              <a:rPr lang="en-US" altLang="en-US" sz="1800" b="1" dirty="0"/>
              <a:t>DOM properties</a:t>
            </a:r>
          </a:p>
          <a:p>
            <a:pPr eaLnBrk="1" hangingPunct="1"/>
            <a:r>
              <a:rPr lang="en-US" altLang="en-US" sz="1800" dirty="0" err="1"/>
              <a:t>document.links</a:t>
            </a:r>
            <a:r>
              <a:rPr lang="en-US" altLang="en-US" sz="1800" dirty="0"/>
              <a:t>	-Returns a collection of all &lt;a&gt; and &lt;area&gt; elements in the document that have a </a:t>
            </a:r>
            <a:r>
              <a:rPr lang="en-US" altLang="en-US" sz="1800" dirty="0" err="1"/>
              <a:t>href</a:t>
            </a:r>
            <a:r>
              <a:rPr lang="en-US" altLang="en-US" sz="1800" dirty="0"/>
              <a:t> attribute</a:t>
            </a:r>
          </a:p>
          <a:p>
            <a:pPr eaLnBrk="1" hangingPunct="1"/>
            <a:r>
              <a:rPr lang="en-US" altLang="en-US" sz="1800" dirty="0" err="1"/>
              <a:t>document.write</a:t>
            </a:r>
            <a:r>
              <a:rPr lang="en-US" altLang="en-US" sz="1800" dirty="0"/>
              <a:t>()	-Writes HTML expressions or JavaScript code to a document</a:t>
            </a:r>
          </a:p>
          <a:p>
            <a:pPr eaLnBrk="1" hangingPunct="1"/>
            <a:r>
              <a:rPr lang="en-US" altLang="en-US" sz="1800" dirty="0" err="1"/>
              <a:t>document.writeln</a:t>
            </a:r>
            <a:r>
              <a:rPr lang="en-US" altLang="en-US" sz="1800" dirty="0"/>
              <a:t>() - Same as write(), but adds a newline character after each statement</a:t>
            </a:r>
          </a:p>
          <a:p>
            <a:pPr eaLnBrk="1" hangingPunct="1"/>
            <a:endParaRPr lang="en-US" altLang="en-US" sz="1800" dirty="0"/>
          </a:p>
        </p:txBody>
      </p:sp>
      <p:sp>
        <p:nvSpPr>
          <p:cNvPr id="1126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A5E693-4079-4A48-AF2E-973BB4E71632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72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84634-89E2-44B7-9CFA-494CBA49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8025C1-67F4-410F-A982-C0B74B527B31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587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 DOM properties &amp; methods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600200"/>
            <a:ext cx="8229600" cy="4648200"/>
          </a:xfrm>
        </p:spPr>
        <p:txBody>
          <a:bodyPr/>
          <a:lstStyle/>
          <a:p>
            <a:pPr eaLnBrk="1" hangingPunct="1"/>
            <a:r>
              <a:rPr lang="en-US" altLang="en-US" sz="1800" b="1" dirty="0"/>
              <a:t>DOM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err="1"/>
              <a:t>x.getElementById</a:t>
            </a:r>
            <a:r>
              <a:rPr lang="en-US" altLang="en-US" sz="1800" dirty="0"/>
              <a:t>(</a:t>
            </a:r>
            <a:r>
              <a:rPr lang="en-US" altLang="en-US" sz="1800" i="1" dirty="0"/>
              <a:t>id</a:t>
            </a:r>
            <a:r>
              <a:rPr lang="en-US" altLang="en-US" sz="1800" dirty="0"/>
              <a:t>) 		- get the element with a specified id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err="1"/>
              <a:t>x.getElementsByTagName</a:t>
            </a:r>
            <a:r>
              <a:rPr lang="en-US" altLang="en-US" sz="1800" dirty="0"/>
              <a:t>(</a:t>
            </a:r>
            <a:r>
              <a:rPr lang="en-US" altLang="en-US" sz="1800" i="1" dirty="0"/>
              <a:t>name</a:t>
            </a:r>
            <a:r>
              <a:rPr lang="en-US" altLang="en-US" sz="1800" dirty="0"/>
              <a:t>) 	- get all elements with a specified tag name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err="1"/>
              <a:t>x.appendChild</a:t>
            </a:r>
            <a:r>
              <a:rPr lang="en-US" altLang="en-US" sz="1800" dirty="0"/>
              <a:t>(</a:t>
            </a:r>
            <a:r>
              <a:rPr lang="en-US" altLang="en-US" sz="1800" i="1" dirty="0"/>
              <a:t>node</a:t>
            </a:r>
            <a:r>
              <a:rPr lang="en-US" altLang="en-US" sz="1800" dirty="0"/>
              <a:t>) 		- insert a child node to x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err="1"/>
              <a:t>x.removeChild</a:t>
            </a:r>
            <a:r>
              <a:rPr lang="en-US" altLang="en-US" sz="1800" dirty="0"/>
              <a:t>(</a:t>
            </a:r>
            <a:r>
              <a:rPr lang="en-US" altLang="en-US" sz="1800" i="1" dirty="0"/>
              <a:t>node</a:t>
            </a:r>
            <a:r>
              <a:rPr lang="en-US" altLang="en-US" sz="1800" dirty="0"/>
              <a:t>) 		- remove a child node from x </a:t>
            </a:r>
          </a:p>
          <a:p>
            <a:pPr eaLnBrk="1" hangingPunct="1"/>
            <a:r>
              <a:rPr lang="en-US" altLang="en-US" sz="1800"/>
              <a:t>document.createAttribute</a:t>
            </a:r>
            <a:r>
              <a:rPr lang="en-US" altLang="en-US" sz="1800" dirty="0"/>
              <a:t>()	Creates an attribute node</a:t>
            </a:r>
          </a:p>
          <a:p>
            <a:pPr eaLnBrk="1" hangingPunct="1"/>
            <a:r>
              <a:rPr lang="en-US" altLang="en-US" sz="1800" dirty="0" err="1"/>
              <a:t>document.createComment</a:t>
            </a:r>
            <a:r>
              <a:rPr lang="en-US" altLang="en-US" sz="1800" dirty="0"/>
              <a:t>()	Creates a Comment node with the specified text</a:t>
            </a:r>
          </a:p>
          <a:p>
            <a:pPr eaLnBrk="1" hangingPunct="1"/>
            <a:r>
              <a:rPr lang="en-US" altLang="en-US" sz="1800" dirty="0" err="1"/>
              <a:t>document.createElement</a:t>
            </a:r>
            <a:r>
              <a:rPr lang="en-US" altLang="en-US" sz="1800" dirty="0"/>
              <a:t>()	Creates an Element node</a:t>
            </a:r>
          </a:p>
          <a:p>
            <a:pPr eaLnBrk="1" hangingPunct="1"/>
            <a:r>
              <a:rPr lang="en-US" altLang="en-US" sz="1800" dirty="0" err="1"/>
              <a:t>document.createTextNode</a:t>
            </a:r>
            <a:r>
              <a:rPr lang="en-US" altLang="en-US" sz="1800" dirty="0"/>
              <a:t>()	Creates a Text node</a:t>
            </a:r>
          </a:p>
          <a:p>
            <a:pPr eaLnBrk="1" hangingPunct="1"/>
            <a:r>
              <a:rPr lang="en-US" altLang="en-US" sz="1800" dirty="0" err="1"/>
              <a:t>document.getElementsByClassName</a:t>
            </a:r>
            <a:r>
              <a:rPr lang="en-US" altLang="en-US" sz="1800" dirty="0"/>
              <a:t>()- Returns a </a:t>
            </a:r>
            <a:r>
              <a:rPr lang="en-US" altLang="en-US" sz="1800" dirty="0" err="1"/>
              <a:t>NodeList</a:t>
            </a:r>
            <a:r>
              <a:rPr lang="en-US" altLang="en-US" sz="1800" dirty="0"/>
              <a:t> containing all elements with the specified class name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endParaRPr lang="en-US" altLang="en-US" sz="1800" dirty="0"/>
          </a:p>
        </p:txBody>
      </p:sp>
      <p:sp>
        <p:nvSpPr>
          <p:cNvPr id="12292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777832-B53C-4970-B989-EBBF95DC9050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73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6084D-43B2-4938-85C6-A9C2D7E6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9CA472-D85B-4881-A481-05970B9604D4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281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 Validation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/>
              <a:t>Validation through input attributes</a:t>
            </a:r>
          </a:p>
          <a:p>
            <a:pPr marL="0" indent="0">
              <a:buNone/>
            </a:pPr>
            <a:endParaRPr lang="en-US" altLang="en-US" b="1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5B085B-A36B-4AE7-88BC-2BF3F3F257A0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74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14600" y="2362200"/>
          <a:ext cx="7772400" cy="2773362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227">
                <a:tc>
                  <a:txBody>
                    <a:bodyPr/>
                    <a:lstStyle/>
                    <a:p>
                      <a:r>
                        <a:rPr lang="en-US" sz="2000" b="1" dirty="0"/>
                        <a:t>disabled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Specifies that the input element should be disabled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227">
                <a:tc>
                  <a:txBody>
                    <a:bodyPr/>
                    <a:lstStyle/>
                    <a:p>
                      <a:r>
                        <a:rPr lang="en-US" sz="2000" b="1" dirty="0"/>
                        <a:t>max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Specifies the maximum value of an input element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227">
                <a:tc>
                  <a:txBody>
                    <a:bodyPr/>
                    <a:lstStyle/>
                    <a:p>
                      <a:r>
                        <a:rPr lang="en-US" sz="2000" b="1" dirty="0"/>
                        <a:t>min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Specifies the minimum value of an input element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227">
                <a:tc>
                  <a:txBody>
                    <a:bodyPr/>
                    <a:lstStyle/>
                    <a:p>
                      <a:r>
                        <a:rPr lang="en-US" sz="2000" b="1" dirty="0"/>
                        <a:t>pattern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Specifies the value pattern of an input element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227">
                <a:tc>
                  <a:txBody>
                    <a:bodyPr/>
                    <a:lstStyle/>
                    <a:p>
                      <a:r>
                        <a:rPr lang="en-US" sz="2000" b="1" dirty="0"/>
                        <a:t>required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Specifies that the input field requires an element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227">
                <a:tc>
                  <a:txBody>
                    <a:bodyPr/>
                    <a:lstStyle/>
                    <a:p>
                      <a:r>
                        <a:rPr lang="en-US" sz="2000" b="1" dirty="0"/>
                        <a:t>type</a:t>
                      </a:r>
                      <a:r>
                        <a:rPr lang="en-US" sz="2000" dirty="0"/>
                        <a:t> 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Specifies the type of an input element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81DFC-D7DF-4BD5-A483-767AFF4C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0E46BB-7D35-4989-8E0C-BA173E826FA9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368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sz="quarter" idx="1"/>
          </p:nvPr>
        </p:nvSpPr>
        <p:spPr>
          <a:xfrm>
            <a:off x="2438400" y="990600"/>
            <a:ext cx="7772400" cy="5029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/>
              <a:t>Validation through CSS Pseudo Selectors</a:t>
            </a:r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0F8AEE-AB43-473B-9504-B92080B024F8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75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38400" y="1981201"/>
          <a:ext cx="7772400" cy="3078163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3005">
                <a:tc>
                  <a:txBody>
                    <a:bodyPr/>
                    <a:lstStyle/>
                    <a:p>
                      <a:r>
                        <a:rPr lang="en-US" sz="2000" b="1" dirty="0"/>
                        <a:t>:disabled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Selects input elements with the "disabled" attribute specified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574">
                <a:tc>
                  <a:txBody>
                    <a:bodyPr/>
                    <a:lstStyle/>
                    <a:p>
                      <a:r>
                        <a:rPr lang="en-US" sz="2000" b="1" dirty="0"/>
                        <a:t>:invalid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Selects input elements with invalid values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005">
                <a:tc>
                  <a:txBody>
                    <a:bodyPr/>
                    <a:lstStyle/>
                    <a:p>
                      <a:r>
                        <a:rPr lang="en-US" sz="2000" b="1" dirty="0"/>
                        <a:t>:optional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Selects input elements with no "required" attribute specified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005">
                <a:tc>
                  <a:txBody>
                    <a:bodyPr/>
                    <a:lstStyle/>
                    <a:p>
                      <a:r>
                        <a:rPr lang="en-US" sz="2000" b="1" dirty="0"/>
                        <a:t>:required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Selects input elements with the "required" attribute specified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574">
                <a:tc>
                  <a:txBody>
                    <a:bodyPr/>
                    <a:lstStyle/>
                    <a:p>
                      <a:r>
                        <a:rPr lang="en-US" sz="2000" b="1" dirty="0"/>
                        <a:t>:valid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Selects input elements with valid values</a:t>
                      </a:r>
                    </a:p>
                  </a:txBody>
                  <a:tcPr marT="45715" marB="4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69267-3D60-4A2E-BF1B-C17197B8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FD6A8F-2100-4761-9B1E-2BEAA281DEE5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350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000"/>
              <a:t>&lt;!DOCTYPE html&gt;</a:t>
            </a:r>
          </a:p>
          <a:p>
            <a:pPr marL="0" indent="0">
              <a:buNone/>
            </a:pPr>
            <a:r>
              <a:rPr lang="en-US" altLang="en-US" sz="2000"/>
              <a:t>&lt;html&gt;</a:t>
            </a:r>
          </a:p>
          <a:p>
            <a:pPr marL="0" indent="0">
              <a:buNone/>
            </a:pPr>
            <a:r>
              <a:rPr lang="en-US" altLang="en-US" sz="2000"/>
              <a:t>&lt;style&gt;</a:t>
            </a:r>
          </a:p>
          <a:p>
            <a:pPr marL="0" indent="0">
              <a:buNone/>
            </a:pPr>
            <a:r>
              <a:rPr lang="en-US" altLang="en-US" sz="2000"/>
              <a:t>input:required {</a:t>
            </a:r>
          </a:p>
          <a:p>
            <a:pPr marL="0" indent="0">
              <a:buNone/>
            </a:pPr>
            <a:r>
              <a:rPr lang="en-US" altLang="en-US" sz="2000"/>
              <a:t>    background-color: yellow;}</a:t>
            </a:r>
          </a:p>
          <a:p>
            <a:pPr marL="0" indent="0">
              <a:buNone/>
            </a:pPr>
            <a:r>
              <a:rPr lang="en-US" altLang="en-US" sz="2000"/>
              <a:t>&lt;/style&gt;</a:t>
            </a:r>
          </a:p>
          <a:p>
            <a:pPr marL="0" indent="0">
              <a:buNone/>
            </a:pPr>
            <a:r>
              <a:rPr lang="en-US" altLang="en-US" sz="2000"/>
              <a:t>&lt;body&gt;</a:t>
            </a:r>
          </a:p>
          <a:p>
            <a:pPr marL="0" indent="0">
              <a:buNone/>
            </a:pPr>
            <a:r>
              <a:rPr lang="en-US" altLang="en-US" sz="2000"/>
              <a:t>&lt;form&gt;</a:t>
            </a:r>
          </a:p>
          <a:p>
            <a:pPr marL="0" indent="0">
              <a:buNone/>
            </a:pPr>
            <a:r>
              <a:rPr lang="en-US" altLang="en-US" sz="2000"/>
              <a:t>  &lt;input type="text" name="fname" required&gt;</a:t>
            </a:r>
          </a:p>
          <a:p>
            <a:pPr marL="0" indent="0">
              <a:buNone/>
            </a:pPr>
            <a:r>
              <a:rPr lang="en-US" altLang="en-US" sz="2000"/>
              <a:t>  &lt;input type="submit" value="Submit"&gt;</a:t>
            </a:r>
          </a:p>
          <a:p>
            <a:pPr marL="0" indent="0">
              <a:buNone/>
            </a:pPr>
            <a:r>
              <a:rPr lang="en-US" altLang="en-US" sz="2000"/>
              <a:t>&lt;/form&gt;&lt;/body&gt;</a:t>
            </a:r>
          </a:p>
          <a:p>
            <a:pPr marL="0" indent="0">
              <a:buNone/>
            </a:pPr>
            <a:r>
              <a:rPr lang="en-US" altLang="en-US" sz="2000"/>
              <a:t>&lt;/html&gt;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110526-7B7E-49F9-A86A-95B7CF139529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76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C5B60-14DE-4147-9EEB-CBA71111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89DBDE-62EA-4B3C-ACA5-23621E41F505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790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438400" y="274638"/>
            <a:ext cx="7772400" cy="792162"/>
          </a:xfrm>
        </p:spPr>
        <p:txBody>
          <a:bodyPr/>
          <a:lstStyle/>
          <a:p>
            <a:r>
              <a:rPr lang="en-US" altLang="en-US"/>
              <a:t>Customised validation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2133600" y="990600"/>
            <a:ext cx="80772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000"/>
              <a:t>&lt;html&gt;&lt;head&gt;&lt;script&gt;</a:t>
            </a:r>
          </a:p>
          <a:p>
            <a:pPr marL="0" indent="0">
              <a:buNone/>
            </a:pPr>
            <a:r>
              <a:rPr lang="en-US" altLang="en-US" sz="2000"/>
              <a:t>function validateForm() {</a:t>
            </a:r>
          </a:p>
          <a:p>
            <a:pPr marL="0" indent="0">
              <a:buNone/>
            </a:pPr>
            <a:r>
              <a:rPr lang="en-US" altLang="en-US" sz="2000"/>
              <a:t>    var x = document.forms["myForm"]["fname"].value;</a:t>
            </a:r>
          </a:p>
          <a:p>
            <a:pPr marL="0" indent="0">
              <a:buNone/>
            </a:pPr>
            <a:r>
              <a:rPr lang="en-US" altLang="en-US" sz="2000"/>
              <a:t>    if (x == null || x == "") {   alert("Name must be filled out");  return false;</a:t>
            </a:r>
          </a:p>
          <a:p>
            <a:pPr marL="0" indent="0">
              <a:buNone/>
            </a:pPr>
            <a:r>
              <a:rPr lang="en-US" altLang="en-US" sz="2000"/>
              <a:t>   } return true;</a:t>
            </a:r>
          </a:p>
          <a:p>
            <a:pPr marL="0" indent="0">
              <a:buNone/>
            </a:pPr>
            <a:r>
              <a:rPr lang="en-US" altLang="en-US" sz="2000"/>
              <a:t>}</a:t>
            </a:r>
          </a:p>
          <a:p>
            <a:pPr marL="0" indent="0">
              <a:buNone/>
            </a:pPr>
            <a:r>
              <a:rPr lang="en-US" altLang="en-US" sz="2000"/>
              <a:t>&lt;/script&gt;&lt;/head&gt; &lt;body&gt;</a:t>
            </a:r>
          </a:p>
          <a:p>
            <a:pPr marL="0" indent="0">
              <a:buNone/>
            </a:pPr>
            <a:r>
              <a:rPr lang="en-US" altLang="en-US" sz="2000"/>
              <a:t>&lt;form name="myForm" action=“processdata“ onsubmit="return validateForm()" method="post"&gt;</a:t>
            </a:r>
          </a:p>
          <a:p>
            <a:pPr marL="0" indent="0">
              <a:buNone/>
            </a:pPr>
            <a:r>
              <a:rPr lang="en-US" altLang="en-US" sz="2000"/>
              <a:t>Name: &lt;input type="text" name="fname"&gt;</a:t>
            </a:r>
          </a:p>
          <a:p>
            <a:pPr marL="0" indent="0">
              <a:buNone/>
            </a:pPr>
            <a:r>
              <a:rPr lang="en-US" altLang="en-US" sz="2000"/>
              <a:t>&lt;input type="submit" value="Submit"&gt;</a:t>
            </a:r>
          </a:p>
          <a:p>
            <a:pPr marL="0" indent="0">
              <a:buNone/>
            </a:pPr>
            <a:r>
              <a:rPr lang="en-US" altLang="en-US" sz="2000"/>
              <a:t>&lt;/form&gt;&lt;/body&gt;</a:t>
            </a:r>
          </a:p>
          <a:p>
            <a:pPr marL="0" indent="0">
              <a:buNone/>
            </a:pPr>
            <a:r>
              <a:rPr lang="en-US" altLang="en-US" sz="2000"/>
              <a:t>&lt;/html&gt;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C6687E-D112-442A-A56F-7450E6A6C082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77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BD90C0-19A5-4045-96AB-ED982E75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801D66-DE71-48E0-BC13-B35CD87C250F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77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check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000"/>
              <a:t>&lt;html&gt;</a:t>
            </a:r>
          </a:p>
          <a:p>
            <a:pPr marL="0" indent="0">
              <a:buNone/>
            </a:pPr>
            <a:r>
              <a:rPr lang="en-US" altLang="en-US" sz="2000"/>
              <a:t>&lt;body&gt;</a:t>
            </a:r>
          </a:p>
          <a:p>
            <a:pPr marL="0" indent="0">
              <a:buNone/>
            </a:pPr>
            <a:r>
              <a:rPr lang="en-US" altLang="en-US" sz="2000"/>
              <a:t>&lt;script&gt;</a:t>
            </a:r>
          </a:p>
          <a:p>
            <a:pPr marL="0" indent="0">
              <a:buNone/>
            </a:pPr>
            <a:r>
              <a:rPr lang="en-US" altLang="en-US" sz="2000"/>
              <a:t>var x = "John";              // x is a string</a:t>
            </a:r>
          </a:p>
          <a:p>
            <a:pPr marL="0" indent="0">
              <a:buNone/>
            </a:pPr>
            <a:r>
              <a:rPr lang="en-US" altLang="en-US" sz="2000"/>
              <a:t>var y = new String("John");  // y is an object</a:t>
            </a:r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if(x===y)</a:t>
            </a:r>
          </a:p>
          <a:p>
            <a:pPr marL="0" indent="0">
              <a:buNone/>
            </a:pPr>
            <a:r>
              <a:rPr lang="en-US" altLang="en-US" sz="2000"/>
              <a:t>alert("equal");</a:t>
            </a:r>
          </a:p>
          <a:p>
            <a:pPr marL="0" indent="0">
              <a:buNone/>
            </a:pPr>
            <a:r>
              <a:rPr lang="en-US" altLang="en-US" sz="2000"/>
              <a:t>else alert("Not equal");</a:t>
            </a:r>
          </a:p>
          <a:p>
            <a:pPr marL="0" indent="0">
              <a:buNone/>
            </a:pPr>
            <a:r>
              <a:rPr lang="en-US" altLang="en-US" sz="2000"/>
              <a:t>&lt;/script&gt;</a:t>
            </a:r>
          </a:p>
          <a:p>
            <a:pPr marL="0" indent="0">
              <a:buNone/>
            </a:pPr>
            <a:r>
              <a:rPr lang="en-US" altLang="en-US" sz="2000"/>
              <a:t>&lt;/body&gt;</a:t>
            </a:r>
          </a:p>
          <a:p>
            <a:pPr marL="0" indent="0">
              <a:buNone/>
            </a:pPr>
            <a:r>
              <a:rPr lang="en-US" altLang="en-US" sz="2000"/>
              <a:t>&lt;/html&gt;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6CF1516-686D-4DEA-8463-A1358B03CC12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78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2A0C3-513A-444D-B154-13AFC6B4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B3EA19-E434-46C7-9EB0-B1E2E025016B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939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1945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29AAF0-AA48-416A-9BBD-49972F6847E4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79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133600" y="1447800"/>
            <a:ext cx="8077200" cy="4572000"/>
          </a:xfrm>
        </p:spPr>
        <p:txBody>
          <a:bodyPr>
            <a:normAutofit/>
          </a:bodyPr>
          <a:lstStyle/>
          <a:p>
            <a:pPr marL="0" indent="0">
              <a:spcBef>
                <a:spcPts val="580"/>
              </a:spcBef>
              <a:buNone/>
              <a:defRPr/>
            </a:pPr>
            <a:r>
              <a:rPr lang="en-US" altLang="en-US" dirty="0"/>
              <a:t>&lt;html&gt;</a:t>
            </a:r>
            <a:br>
              <a:rPr lang="en-US" altLang="en-US" dirty="0"/>
            </a:br>
            <a:r>
              <a:rPr lang="en-US" altLang="en-US" dirty="0"/>
              <a:t>&lt;body&gt;</a:t>
            </a:r>
            <a:br>
              <a:rPr lang="en-US" altLang="en-US" dirty="0"/>
            </a:br>
            <a:r>
              <a:rPr lang="en-US" altLang="en-US" dirty="0"/>
              <a:t>&lt;p id="intro"&gt;Hello World!&lt;/p&gt;</a:t>
            </a:r>
            <a:br>
              <a:rPr lang="en-US" altLang="en-US" dirty="0"/>
            </a:br>
            <a:r>
              <a:rPr lang="en-US" altLang="en-US" dirty="0"/>
              <a:t>	&lt;script type="text/</a:t>
            </a:r>
            <a:r>
              <a:rPr lang="en-US" altLang="en-US" dirty="0" err="1"/>
              <a:t>javascript</a:t>
            </a:r>
            <a:r>
              <a:rPr lang="en-US" altLang="en-US" dirty="0"/>
              <a:t>"&gt;</a:t>
            </a:r>
            <a:br>
              <a:rPr lang="en-US" altLang="en-US" dirty="0"/>
            </a:br>
            <a:r>
              <a:rPr lang="en-US" altLang="en-US" dirty="0"/>
              <a:t>	txt=</a:t>
            </a:r>
            <a:r>
              <a:rPr lang="en-US" altLang="en-US" dirty="0" err="1"/>
              <a:t>document.getElementById</a:t>
            </a:r>
            <a:r>
              <a:rPr lang="en-US" altLang="en-US" dirty="0"/>
              <a:t>("intro").</a:t>
            </a:r>
            <a:r>
              <a:rPr lang="en-US" altLang="en-US" dirty="0" err="1"/>
              <a:t>innerHTML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dirty="0" err="1"/>
              <a:t>document.write</a:t>
            </a:r>
            <a:r>
              <a:rPr lang="en-US" altLang="en-US" dirty="0"/>
              <a:t>("&lt;p&gt;The text from the intro paragraph: " + txt + "&lt;/p&gt;");</a:t>
            </a:r>
            <a:br>
              <a:rPr lang="en-US" altLang="en-US" dirty="0"/>
            </a:br>
            <a:r>
              <a:rPr lang="en-US" altLang="en-US" dirty="0"/>
              <a:t>           &lt;/script&gt;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altLang="en-US" dirty="0"/>
              <a:t>&lt;/body&gt;</a:t>
            </a:r>
            <a:br>
              <a:rPr lang="en-US" altLang="en-US" dirty="0"/>
            </a:br>
            <a:r>
              <a:rPr lang="en-US" altLang="en-US" dirty="0"/>
              <a:t>&lt;/html&gt;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5E2C4-45C0-4F97-857B-AB2BD733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660D22-550A-497E-9ECD-C0ECF6BEF349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4451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b="1"/>
              <a:t>JavaScript Statements</a:t>
            </a:r>
            <a:br>
              <a:rPr lang="en-US" altLang="en-US" b="1"/>
            </a:br>
            <a:endParaRPr lang="en-US" altLang="en-US" b="1"/>
          </a:p>
        </p:txBody>
      </p:sp>
      <p:sp>
        <p:nvSpPr>
          <p:cNvPr id="1433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14340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7083CD-2707-47B9-9B7A-B29FD2235DF7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438400" y="1066800"/>
            <a:ext cx="7772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Single line comments start with //.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Multi line comments start with /* and end with */.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Scripts require neither a main function nor an exit condition.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JavaScript code is case sensitive.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Each statement is executed by the browser in the sequence they are written.</a:t>
            </a:r>
          </a:p>
          <a:p>
            <a:pPr eaLnBrk="1" hangingPunct="1"/>
            <a:r>
              <a:rPr lang="en-US" altLang="en-US" sz="2400"/>
              <a:t>Each line of code terminated by semicolon.</a:t>
            </a:r>
          </a:p>
          <a:p>
            <a:pPr eaLnBrk="1" hangingPunct="1"/>
            <a:r>
              <a:rPr lang="en-US" altLang="en-US" sz="2400"/>
              <a:t>Functions </a:t>
            </a:r>
          </a:p>
          <a:p>
            <a:pPr lvl="1" eaLnBrk="1" hangingPunct="1"/>
            <a:r>
              <a:rPr lang="en-US" altLang="en-US" sz="1800"/>
              <a:t>have parameters which are passed inside parenthesis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Statements inside a function can also be grouped together in blocks using {}</a:t>
            </a:r>
          </a:p>
          <a:p>
            <a:pPr lvl="1" eaLnBrk="1" hangingPunct="1">
              <a:lnSpc>
                <a:spcPct val="80000"/>
              </a:lnSpc>
            </a:pPr>
            <a:r>
              <a:rPr lang="en-IN" altLang="en-US" sz="1800"/>
              <a:t>Functions will not be executed before the event occurs.</a:t>
            </a:r>
            <a:endParaRPr lang="en-US" altLang="en-US" sz="18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96C5BB-AEE4-443D-BCC9-F16787C4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C04A6D-E700-45C4-A2B5-74E22A8DD166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A83713-576D-4679-B780-3937ADE74273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80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048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&lt;html&gt;</a:t>
            </a:r>
            <a:br>
              <a:rPr lang="en-US" altLang="en-US" dirty="0"/>
            </a:br>
            <a:r>
              <a:rPr lang="en-US" altLang="en-US" dirty="0"/>
              <a:t>&lt; body&gt;</a:t>
            </a:r>
            <a:br>
              <a:rPr lang="en-US" altLang="en-US" dirty="0"/>
            </a:br>
            <a:r>
              <a:rPr lang="en-US" altLang="en-US" dirty="0"/>
              <a:t>&lt; p id="p1"&gt;Hello World!&lt;/p&gt;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&lt; script&gt;</a:t>
            </a:r>
            <a:br>
              <a:rPr lang="en-US" altLang="en-US" dirty="0"/>
            </a:br>
            <a:r>
              <a:rPr lang="en-US" altLang="en-US" dirty="0" err="1"/>
              <a:t>document.getElementById</a:t>
            </a:r>
            <a:r>
              <a:rPr lang="en-US" altLang="en-US" dirty="0"/>
              <a:t>("p1").</a:t>
            </a:r>
            <a:r>
              <a:rPr lang="en-US" altLang="en-US" dirty="0" err="1"/>
              <a:t>innerHTML</a:t>
            </a:r>
            <a:r>
              <a:rPr lang="en-US" altLang="en-US" dirty="0"/>
              <a:t>="New text!";</a:t>
            </a:r>
            <a:br>
              <a:rPr lang="en-US" altLang="en-US" dirty="0"/>
            </a:br>
            <a:r>
              <a:rPr lang="en-US" altLang="en-US" dirty="0"/>
              <a:t>&lt; /script&gt;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&lt; /body&gt;</a:t>
            </a:r>
            <a:br>
              <a:rPr lang="en-US" altLang="en-US" dirty="0"/>
            </a:br>
            <a:r>
              <a:rPr lang="en-US" altLang="en-US" dirty="0"/>
              <a:t>&lt; /html&gt;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2B84B-C099-4CBA-84E6-8A287BEF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7DE0F1-F573-4526-B23A-BA6948F24E15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4293"/>
      </p:ext>
    </p:extLst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&lt;html&gt;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&lt;title&gt;Illustrate the use of getElementByID&lt;/title&gt;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&lt;body&gt;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	&lt;p id="intro"&gt;Example&lt;/p&gt;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	&lt;div id="main"&gt;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		&lt;p id="main1"&gt;The DOM is very useful&lt;/p&gt;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		&lt;p id="main2"&gt;This example demonstrates how to use the &lt;b&gt;getElementById&lt;/b&gt; method&lt;/p&gt;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	&lt;/div&gt;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     &lt;script type="text/javascript"&gt;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	x=document.getElementById("intro");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	document.write("Intro paragraph text: " + x.innerHTML);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     &lt;/script&gt;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&lt;/body&gt;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&lt;/html&gt;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br>
              <a:rPr lang="en-US" altLang="en-US" sz="1400"/>
            </a:br>
            <a:endParaRPr lang="en-US" altLang="en-US" sz="1400"/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</p:txBody>
      </p:sp>
      <p:sp>
        <p:nvSpPr>
          <p:cNvPr id="2150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5E16CF-CD15-4DA9-8741-CF6C14636EB1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81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1C327A-0783-4B37-B957-57571127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FC288E-C572-4931-AD98-BF283E778428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69927"/>
      </p:ext>
    </p:extLst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74638"/>
            <a:ext cx="7772400" cy="71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Example</a:t>
            </a:r>
            <a:endParaRPr lang="en-US" dirty="0"/>
          </a:p>
        </p:txBody>
      </p:sp>
      <p:sp>
        <p:nvSpPr>
          <p:cNvPr id="2253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8E635A-D5CB-4296-91D1-27E740D93DBC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82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2533" name="Content Placeholder 4"/>
          <p:cNvSpPr>
            <a:spLocks noGrp="1"/>
          </p:cNvSpPr>
          <p:nvPr>
            <p:ph sz="quarter" idx="1"/>
          </p:nvPr>
        </p:nvSpPr>
        <p:spPr>
          <a:xfrm>
            <a:off x="2438400" y="11430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1600"/>
              <a:t>&lt;html&gt;</a:t>
            </a:r>
          </a:p>
          <a:p>
            <a:pPr marL="0" indent="0">
              <a:buNone/>
            </a:pPr>
            <a:r>
              <a:rPr lang="en-US" altLang="en-US" sz="1600"/>
              <a:t>&lt;body id="body1"&gt;</a:t>
            </a:r>
          </a:p>
          <a:p>
            <a:pPr marL="0" indent="0">
              <a:buNone/>
            </a:pPr>
            <a:r>
              <a:rPr lang="en-US" altLang="en-US" sz="1600"/>
              <a:t>	&lt;p&gt;Hello World!&lt;/p&gt;</a:t>
            </a:r>
          </a:p>
          <a:p>
            <a:pPr marL="0" indent="0">
              <a:buNone/>
            </a:pPr>
            <a:r>
              <a:rPr lang="en-US" altLang="en-US" sz="1600"/>
              <a:t>&lt;div id="main"&gt;</a:t>
            </a:r>
          </a:p>
          <a:p>
            <a:pPr marL="0" indent="0">
              <a:buNone/>
            </a:pPr>
            <a:r>
              <a:rPr lang="en-US" altLang="en-US" sz="1600"/>
              <a:t>	&lt;p&gt;The DOM is very useful.&lt;/p&gt;</a:t>
            </a:r>
          </a:p>
          <a:p>
            <a:pPr marL="0" indent="0">
              <a:buNone/>
            </a:pPr>
            <a:r>
              <a:rPr lang="en-US" altLang="en-US" sz="1600"/>
              <a:t>	&lt;p&gt;This example demonstrates the &lt;b&gt;getElementsByTagName&lt;/b&gt; method&lt;/p&gt;</a:t>
            </a:r>
          </a:p>
          <a:p>
            <a:pPr marL="0" indent="0">
              <a:buNone/>
            </a:pPr>
            <a:r>
              <a:rPr lang="en-US" altLang="en-US" sz="1600"/>
              <a:t>&lt;/div&gt;</a:t>
            </a:r>
          </a:p>
          <a:p>
            <a:pPr marL="0" indent="0">
              <a:buNone/>
            </a:pPr>
            <a:r>
              <a:rPr lang="en-US" altLang="en-US" sz="1600"/>
              <a:t>&lt;script language="javascript" type="text/javascript"&gt;</a:t>
            </a:r>
          </a:p>
          <a:p>
            <a:pPr marL="0" indent="0">
              <a:buNone/>
            </a:pPr>
            <a:r>
              <a:rPr lang="en-US" altLang="en-US" sz="1600"/>
              <a:t>	var x=document.getElementById("body1");</a:t>
            </a:r>
          </a:p>
          <a:p>
            <a:pPr marL="0" indent="0">
              <a:buNone/>
            </a:pPr>
            <a:r>
              <a:rPr lang="en-US" altLang="en-US" sz="1600"/>
              <a:t>	var y=x.getElementsByTagName("p");</a:t>
            </a:r>
          </a:p>
          <a:p>
            <a:pPr marL="0" indent="0">
              <a:buNone/>
            </a:pPr>
            <a:r>
              <a:rPr lang="en-US" altLang="en-US" sz="1600"/>
              <a:t>         for(var ii=0;ii&lt;y.length;ii++)</a:t>
            </a:r>
          </a:p>
          <a:p>
            <a:pPr marL="0" indent="0">
              <a:buNone/>
            </a:pPr>
            <a:r>
              <a:rPr lang="en-US" altLang="en-US" sz="1600"/>
              <a:t>	document.write(y[ii].innerHTML +"&lt;br/&gt;");</a:t>
            </a:r>
          </a:p>
          <a:p>
            <a:pPr marL="0" indent="0">
              <a:buNone/>
            </a:pPr>
            <a:r>
              <a:rPr lang="en-US" altLang="en-US" sz="1600"/>
              <a:t>&lt;/script&gt;</a:t>
            </a:r>
          </a:p>
          <a:p>
            <a:pPr marL="0" indent="0">
              <a:buNone/>
            </a:pPr>
            <a:r>
              <a:rPr lang="en-US" altLang="en-US" sz="1600"/>
              <a:t>&lt;/body&gt;</a:t>
            </a:r>
          </a:p>
          <a:p>
            <a:pPr marL="0" indent="0">
              <a:buNone/>
            </a:pPr>
            <a:r>
              <a:rPr lang="en-US" altLang="en-US" sz="1600"/>
              <a:t>&lt;/html&gt;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2D216-206A-4FAD-9118-3B367130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3C0E7D-9AF8-48E6-89D6-EE9354CCBF97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46475"/>
      </p:ext>
    </p:extLst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438400" y="274638"/>
            <a:ext cx="7772400" cy="868362"/>
          </a:xfrm>
        </p:spPr>
        <p:txBody>
          <a:bodyPr/>
          <a:lstStyle/>
          <a:p>
            <a:pPr eaLnBrk="1" hangingPunct="1"/>
            <a:r>
              <a:rPr lang="en-US" altLang="en-US"/>
              <a:t>Creating new element or node</a:t>
            </a:r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A6EB95-9316-4B1A-8C14-1E2353538A25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83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127250" y="914400"/>
            <a:ext cx="8083550" cy="5105400"/>
          </a:xfrm>
        </p:spPr>
        <p:txBody>
          <a:bodyPr>
            <a:noAutofit/>
          </a:bodyPr>
          <a:lstStyle/>
          <a:p>
            <a:pPr marL="0" indent="0">
              <a:spcBef>
                <a:spcPts val="580"/>
              </a:spcBef>
              <a:buNone/>
              <a:defRPr/>
            </a:pPr>
            <a:r>
              <a:rPr lang="en-US" sz="1100" dirty="0"/>
              <a:t>&lt;html&gt;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sz="1100" dirty="0"/>
              <a:t>&lt;style&gt;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sz="1100" dirty="0"/>
              <a:t>	.</a:t>
            </a:r>
            <a:r>
              <a:rPr lang="en-US" sz="1100" dirty="0" err="1"/>
              <a:t>pstyle</a:t>
            </a:r>
            <a:r>
              <a:rPr lang="en-US" sz="1100" dirty="0"/>
              <a:t>{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sz="1100" dirty="0"/>
              <a:t>    	</a:t>
            </a:r>
            <a:r>
              <a:rPr lang="en-US" sz="1100" dirty="0" err="1"/>
              <a:t>color:blue</a:t>
            </a:r>
            <a:r>
              <a:rPr lang="en-US" sz="1100" dirty="0"/>
              <a:t>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sz="1100" dirty="0"/>
              <a:t>      	  </a:t>
            </a:r>
            <a:r>
              <a:rPr lang="en-US" sz="1100" dirty="0" err="1"/>
              <a:t>text-align:right</a:t>
            </a:r>
            <a:r>
              <a:rPr lang="en-US" sz="1100" dirty="0"/>
              <a:t>;  }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sz="1100" dirty="0"/>
              <a:t>&lt;/style&gt;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sz="1100" dirty="0"/>
              <a:t>&lt;body&gt;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sz="1100" dirty="0"/>
              <a:t>&lt;div id="div1"&gt;&lt;p id="p1"&gt;This is a paragraph.&lt;/p&gt;&lt;p id="p2"&gt;This is another paragraph.&lt;/p&gt;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sz="1100" dirty="0"/>
              <a:t>&lt;/div&gt;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sz="1100" dirty="0"/>
              <a:t>&lt;script&gt;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sz="1100" dirty="0" err="1"/>
              <a:t>var</a:t>
            </a:r>
            <a:r>
              <a:rPr lang="en-US" sz="1100" dirty="0"/>
              <a:t> para=</a:t>
            </a:r>
            <a:r>
              <a:rPr lang="en-US" sz="1100" dirty="0" err="1"/>
              <a:t>document.createElement</a:t>
            </a:r>
            <a:r>
              <a:rPr lang="en-US" sz="1100" dirty="0"/>
              <a:t>("p");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sz="1100" dirty="0" err="1"/>
              <a:t>var</a:t>
            </a:r>
            <a:r>
              <a:rPr lang="en-US" sz="1100" dirty="0"/>
              <a:t> node=</a:t>
            </a:r>
            <a:r>
              <a:rPr lang="en-US" sz="1100" dirty="0" err="1"/>
              <a:t>document.createTextNode</a:t>
            </a:r>
            <a:r>
              <a:rPr lang="en-US" sz="1100" dirty="0"/>
              <a:t>("This is new.");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sz="1100" dirty="0" err="1"/>
              <a:t>para.appendChild</a:t>
            </a:r>
            <a:r>
              <a:rPr lang="en-US" sz="1100" dirty="0"/>
              <a:t>(node);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sz="1100" dirty="0"/>
              <a:t>//</a:t>
            </a:r>
            <a:r>
              <a:rPr lang="en-US" sz="1100" dirty="0" err="1"/>
              <a:t>para.style.color</a:t>
            </a:r>
            <a:r>
              <a:rPr lang="en-US" sz="1100" dirty="0"/>
              <a:t>="red";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sz="1100" dirty="0"/>
              <a:t>//</a:t>
            </a:r>
            <a:r>
              <a:rPr lang="en-US" sz="1100" dirty="0" err="1"/>
              <a:t>para.style.textAlign</a:t>
            </a:r>
            <a:r>
              <a:rPr lang="en-US" sz="1100" dirty="0"/>
              <a:t>="right";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sz="1100" dirty="0"/>
              <a:t>//</a:t>
            </a:r>
            <a:r>
              <a:rPr lang="en-US" sz="1100" dirty="0" err="1"/>
              <a:t>para.align</a:t>
            </a:r>
            <a:r>
              <a:rPr lang="en-US" sz="1100" dirty="0"/>
              <a:t>="center";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sz="1100" dirty="0" err="1"/>
              <a:t>para.className</a:t>
            </a:r>
            <a:r>
              <a:rPr lang="en-US" sz="1100" dirty="0"/>
              <a:t>="</a:t>
            </a:r>
            <a:r>
              <a:rPr lang="en-US" sz="1100" dirty="0" err="1"/>
              <a:t>pstyle</a:t>
            </a:r>
            <a:r>
              <a:rPr lang="en-US" sz="1100" dirty="0"/>
              <a:t>";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sz="1100" dirty="0" err="1"/>
              <a:t>var</a:t>
            </a:r>
            <a:r>
              <a:rPr lang="en-US" sz="1100" dirty="0"/>
              <a:t> element=</a:t>
            </a:r>
            <a:r>
              <a:rPr lang="en-US" sz="1100" dirty="0" err="1"/>
              <a:t>document.getElementById</a:t>
            </a:r>
            <a:r>
              <a:rPr lang="en-US" sz="1100" dirty="0"/>
              <a:t>("div1");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sz="1100" dirty="0" err="1"/>
              <a:t>element.appendChild</a:t>
            </a:r>
            <a:r>
              <a:rPr lang="en-US" sz="1100" dirty="0"/>
              <a:t>(para);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sz="1100" dirty="0"/>
              <a:t>&lt;/script&gt;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sz="1100" dirty="0"/>
              <a:t>&lt;/body&gt;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sz="1100" dirty="0"/>
              <a:t>&lt;/html&gt;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9A7C35-752F-4EB5-B4D4-097900D7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4BD2F9-B130-454A-980D-252EB21D2498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88682"/>
      </p:ext>
    </p:extLst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88392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/>
              <a:t>Creating new element before existing element</a:t>
            </a:r>
            <a:endParaRPr lang="en-US" dirty="0"/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155788-A11F-4DEE-BED8-8ADD49410370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84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057400" y="1295400"/>
            <a:ext cx="8153400" cy="4724400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/>
              <a:t>&lt;html&gt;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/>
              <a:t>&lt;body&gt;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/>
              <a:t>&lt;div id="div1"&gt;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/>
              <a:t>&lt;p id="p1"&gt;This is a paragraph.&lt;/p&gt;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/>
              <a:t>&lt;p id="p2"&gt;This is another paragraph.&lt;/p&gt;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/>
              <a:t>&lt;/div&gt;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/>
              <a:t>&lt;script&gt;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 err="1"/>
              <a:t>var</a:t>
            </a:r>
            <a:r>
              <a:rPr lang="en-US" dirty="0"/>
              <a:t> para=</a:t>
            </a:r>
            <a:r>
              <a:rPr lang="en-US" dirty="0" err="1"/>
              <a:t>document.createElement</a:t>
            </a:r>
            <a:r>
              <a:rPr lang="en-US" dirty="0"/>
              <a:t>("p");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 err="1"/>
              <a:t>var</a:t>
            </a:r>
            <a:r>
              <a:rPr lang="en-US" dirty="0"/>
              <a:t> node=</a:t>
            </a:r>
            <a:r>
              <a:rPr lang="en-US" dirty="0" err="1"/>
              <a:t>document.createTextNode</a:t>
            </a:r>
            <a:r>
              <a:rPr lang="en-US" dirty="0"/>
              <a:t>("This is new.");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 err="1"/>
              <a:t>para.appendChild</a:t>
            </a:r>
            <a:r>
              <a:rPr lang="en-US" dirty="0"/>
              <a:t>(node);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 err="1"/>
              <a:t>var</a:t>
            </a:r>
            <a:r>
              <a:rPr lang="en-US" dirty="0"/>
              <a:t> element=</a:t>
            </a:r>
            <a:r>
              <a:rPr lang="en-US" dirty="0" err="1"/>
              <a:t>document.getElementById</a:t>
            </a:r>
            <a:r>
              <a:rPr lang="en-US" dirty="0"/>
              <a:t>("div1");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 err="1"/>
              <a:t>var</a:t>
            </a:r>
            <a:r>
              <a:rPr lang="en-US" dirty="0"/>
              <a:t> child=</a:t>
            </a:r>
            <a:r>
              <a:rPr lang="en-US" dirty="0" err="1"/>
              <a:t>document.getElementById</a:t>
            </a:r>
            <a:r>
              <a:rPr lang="en-US" dirty="0"/>
              <a:t>("p1");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 err="1"/>
              <a:t>element.insertBefore</a:t>
            </a:r>
            <a:r>
              <a:rPr lang="en-US" dirty="0"/>
              <a:t>(</a:t>
            </a:r>
            <a:r>
              <a:rPr lang="en-US" dirty="0" err="1"/>
              <a:t>para,child</a:t>
            </a:r>
            <a:r>
              <a:rPr lang="en-US" dirty="0"/>
              <a:t>);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/>
              <a:t>&lt;/script&gt;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/>
              <a:t>&lt;/body&gt;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/>
              <a:t>&lt;/html&gt;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137D0-4828-4E7E-B777-E98B6A86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82AE82-3D5C-41FE-B456-A2F656C10472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05319"/>
      </p:ext>
    </p:extLst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438400" y="274638"/>
            <a:ext cx="7772400" cy="792162"/>
          </a:xfrm>
        </p:spPr>
        <p:txBody>
          <a:bodyPr/>
          <a:lstStyle/>
          <a:p>
            <a:pPr eaLnBrk="1" hangingPunct="1"/>
            <a:r>
              <a:rPr lang="en-US" altLang="en-US"/>
              <a:t>Replacing an element</a:t>
            </a:r>
          </a:p>
        </p:txBody>
      </p:sp>
      <p:sp>
        <p:nvSpPr>
          <p:cNvPr id="2560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8AB944-1221-434D-84D6-728A28A28362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85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438400" y="1143000"/>
            <a:ext cx="777240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/>
              <a:t>&lt;html&gt;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/>
              <a:t>&lt;body&gt;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/>
              <a:t>&lt;div id="div1"&gt;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/>
              <a:t>&lt;p id="p1"&gt;This is a paragraph.&lt;/p&gt;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/>
              <a:t>&lt;p id="p2"&gt;This is another paragraph.&lt;/p&gt;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/>
              <a:t>&lt;/div&gt;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/>
              <a:t>&lt;script&gt;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 err="1"/>
              <a:t>var</a:t>
            </a:r>
            <a:r>
              <a:rPr lang="en-US" dirty="0"/>
              <a:t> parent=</a:t>
            </a:r>
            <a:r>
              <a:rPr lang="en-US" dirty="0" err="1"/>
              <a:t>document.getElementById</a:t>
            </a:r>
            <a:r>
              <a:rPr lang="en-US" dirty="0"/>
              <a:t>("div1");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 err="1"/>
              <a:t>var</a:t>
            </a:r>
            <a:r>
              <a:rPr lang="en-US" dirty="0"/>
              <a:t> child=</a:t>
            </a:r>
            <a:r>
              <a:rPr lang="en-US" dirty="0" err="1"/>
              <a:t>document.getElementById</a:t>
            </a:r>
            <a:r>
              <a:rPr lang="en-US" dirty="0"/>
              <a:t>("p1");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 err="1"/>
              <a:t>var</a:t>
            </a:r>
            <a:r>
              <a:rPr lang="en-US" dirty="0"/>
              <a:t> para=</a:t>
            </a:r>
            <a:r>
              <a:rPr lang="en-US" dirty="0" err="1"/>
              <a:t>document.createElement</a:t>
            </a:r>
            <a:r>
              <a:rPr lang="en-US" dirty="0"/>
              <a:t>("p");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 err="1"/>
              <a:t>var</a:t>
            </a:r>
            <a:r>
              <a:rPr lang="en-US" dirty="0"/>
              <a:t> node=</a:t>
            </a:r>
            <a:r>
              <a:rPr lang="en-US" dirty="0" err="1"/>
              <a:t>document.createTextNode</a:t>
            </a:r>
            <a:r>
              <a:rPr lang="en-US" dirty="0"/>
              <a:t>("This is new.");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 err="1"/>
              <a:t>para.appendChild</a:t>
            </a:r>
            <a:r>
              <a:rPr lang="en-US" dirty="0"/>
              <a:t>(node);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 err="1"/>
              <a:t>parent.replaceChild</a:t>
            </a:r>
            <a:r>
              <a:rPr lang="en-US" dirty="0"/>
              <a:t>(</a:t>
            </a:r>
            <a:r>
              <a:rPr lang="en-US" dirty="0" err="1"/>
              <a:t>para,child</a:t>
            </a:r>
            <a:r>
              <a:rPr lang="en-US" dirty="0"/>
              <a:t>);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/>
              <a:t>&lt;/script&gt;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/>
              <a:t>&lt;/body&gt;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/>
              <a:t>&lt;/html&gt;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DBF35-DCCE-43F1-9EC6-9FF7387F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8E5D8B-F16F-4756-97C4-4A58E4DE2E5E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32670"/>
      </p:ext>
    </p:extLst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Removing Existing HTML Elements</a:t>
            </a:r>
            <a:endParaRPr lang="en-US" altLang="en-US"/>
          </a:p>
        </p:txBody>
      </p:sp>
      <p:sp>
        <p:nvSpPr>
          <p:cNvPr id="2662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BD0B60-9986-405A-9EC3-430075AC9EE0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86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/>
              <a:t>&lt;html&gt;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/>
              <a:t>&lt;body&gt;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/>
              <a:t>&lt;div id="div1"&gt;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/>
              <a:t>&lt;p id="p1"&gt;This is a paragraph.&lt;/p&gt;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/>
              <a:t>&lt;p id="p2"&gt;This is another paragraph.&lt;/p&gt;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/>
              <a:t>&lt;/div&gt;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/>
              <a:t>&lt;script&gt;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 err="1"/>
              <a:t>var</a:t>
            </a:r>
            <a:r>
              <a:rPr lang="en-US" dirty="0"/>
              <a:t> parent=</a:t>
            </a:r>
            <a:r>
              <a:rPr lang="en-US" dirty="0" err="1"/>
              <a:t>document.getElementById</a:t>
            </a:r>
            <a:r>
              <a:rPr lang="en-US" dirty="0"/>
              <a:t>("div1");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 err="1"/>
              <a:t>var</a:t>
            </a:r>
            <a:r>
              <a:rPr lang="en-US" dirty="0"/>
              <a:t> child=</a:t>
            </a:r>
            <a:r>
              <a:rPr lang="en-US" dirty="0" err="1"/>
              <a:t>document.getElementById</a:t>
            </a:r>
            <a:r>
              <a:rPr lang="en-US" dirty="0"/>
              <a:t>("p1");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 err="1"/>
              <a:t>parent.removeChild</a:t>
            </a:r>
            <a:r>
              <a:rPr lang="en-US" dirty="0"/>
              <a:t>(child);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/>
              <a:t>&lt;/script&gt;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/>
              <a:t>&lt;/body&gt;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/>
              <a:t>&lt;/html&gt;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E7580-5E00-430F-AFB3-360DBA2F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B5047E-F2E6-4ED0-8546-6862D50913F4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4945"/>
      </p:ext>
    </p:extLst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0050" y="274638"/>
            <a:ext cx="8540750" cy="57451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/>
              <a:t>&lt;html&gt;&lt;head&gt;</a:t>
            </a:r>
          </a:p>
          <a:p>
            <a:pPr marL="0" indent="0">
              <a:buNone/>
            </a:pPr>
            <a:r>
              <a:rPr lang="en-US" sz="1400" dirty="0"/>
              <a:t>  &lt;title&gt;Attributes example&lt;/title&gt;</a:t>
            </a:r>
          </a:p>
          <a:p>
            <a:pPr marL="0" indent="0">
              <a:buNone/>
            </a:pPr>
            <a:r>
              <a:rPr lang="en-US" sz="1400" dirty="0"/>
              <a:t>  &lt;script type="text/</a:t>
            </a:r>
            <a:r>
              <a:rPr lang="en-US" sz="1400" dirty="0" err="1"/>
              <a:t>javascript</a:t>
            </a:r>
            <a:r>
              <a:rPr lang="en-US" sz="1400" dirty="0"/>
              <a:t>"&gt;</a:t>
            </a:r>
          </a:p>
          <a:p>
            <a:pPr marL="0" indent="0">
              <a:buNone/>
            </a:pPr>
            <a:r>
              <a:rPr lang="en-US" sz="1400" dirty="0"/>
              <a:t>   function </a:t>
            </a:r>
            <a:r>
              <a:rPr lang="en-US" sz="1400" dirty="0" err="1"/>
              <a:t>listAttributes</a:t>
            </a:r>
            <a:r>
              <a:rPr lang="en-US" sz="1400" dirty="0"/>
              <a:t>() {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var</a:t>
            </a:r>
            <a:r>
              <a:rPr lang="en-US" sz="1400" dirty="0"/>
              <a:t> paragraph = </a:t>
            </a:r>
            <a:r>
              <a:rPr lang="en-US" sz="1400" dirty="0" err="1"/>
              <a:t>document.getElementById</a:t>
            </a:r>
            <a:r>
              <a:rPr lang="en-US" sz="1400" dirty="0"/>
              <a:t>("paragraph");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var</a:t>
            </a:r>
            <a:r>
              <a:rPr lang="en-US" sz="1400" dirty="0"/>
              <a:t> result = </a:t>
            </a:r>
            <a:r>
              <a:rPr lang="en-US" sz="1400" dirty="0" err="1"/>
              <a:t>document.getElementById</a:t>
            </a:r>
            <a:r>
              <a:rPr lang="en-US" sz="1400" dirty="0"/>
              <a:t>("result");</a:t>
            </a:r>
          </a:p>
          <a:p>
            <a:pPr marL="0" indent="0">
              <a:buNone/>
            </a:pPr>
            <a:r>
              <a:rPr lang="en-US" sz="1400" dirty="0"/>
              <a:t>if (</a:t>
            </a:r>
            <a:r>
              <a:rPr lang="en-US" sz="1400" dirty="0" err="1"/>
              <a:t>paragraph.hasAttributes</a:t>
            </a:r>
            <a:r>
              <a:rPr lang="en-US" sz="1400" dirty="0"/>
              <a:t>()) {</a:t>
            </a:r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attrs</a:t>
            </a:r>
            <a:r>
              <a:rPr lang="en-US" sz="1400" dirty="0"/>
              <a:t> = </a:t>
            </a:r>
            <a:r>
              <a:rPr lang="en-US" sz="1400" dirty="0" err="1"/>
              <a:t>paragraph.attributes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1400" dirty="0" err="1"/>
              <a:t>var</a:t>
            </a:r>
            <a:r>
              <a:rPr lang="en-US" sz="1400" dirty="0"/>
              <a:t> output = "";</a:t>
            </a:r>
          </a:p>
          <a:p>
            <a:pPr marL="0" indent="0">
              <a:buNone/>
            </a:pPr>
            <a:r>
              <a:rPr lang="en-US" sz="1400" dirty="0"/>
              <a:t>       for(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</a:t>
            </a:r>
            <a:r>
              <a:rPr lang="en-US" sz="1400" dirty="0" err="1"/>
              <a:t>attrs.length</a:t>
            </a:r>
            <a:r>
              <a:rPr lang="en-US" sz="1400" dirty="0"/>
              <a:t> - 1; </a:t>
            </a:r>
            <a:r>
              <a:rPr lang="en-US" sz="1400" dirty="0" err="1"/>
              <a:t>i</a:t>
            </a:r>
            <a:r>
              <a:rPr lang="en-US" sz="1400" dirty="0"/>
              <a:t> &gt;= 0; </a:t>
            </a:r>
            <a:r>
              <a:rPr lang="en-US" sz="1400" dirty="0" err="1"/>
              <a:t>i</a:t>
            </a:r>
            <a:r>
              <a:rPr lang="en-US" sz="1400" dirty="0"/>
              <a:t>--) {</a:t>
            </a:r>
          </a:p>
          <a:p>
            <a:pPr marL="0" indent="0">
              <a:buNone/>
            </a:pPr>
            <a:r>
              <a:rPr lang="en-US" sz="1400" dirty="0"/>
              <a:t>         output += </a:t>
            </a:r>
            <a:r>
              <a:rPr lang="en-US" sz="1400" dirty="0" err="1"/>
              <a:t>attrs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</a:t>
            </a:r>
            <a:r>
              <a:rPr lang="en-US" sz="1400" dirty="0" err="1"/>
              <a:t>nodeName</a:t>
            </a:r>
            <a:r>
              <a:rPr lang="en-US" sz="1400" dirty="0"/>
              <a:t> + "-&gt;" + </a:t>
            </a:r>
            <a:r>
              <a:rPr lang="en-US" sz="1400" dirty="0" err="1"/>
              <a:t>attrs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</a:t>
            </a:r>
            <a:r>
              <a:rPr lang="en-US" sz="1400" dirty="0" err="1"/>
              <a:t>nodeValue</a:t>
            </a:r>
            <a:r>
              <a:rPr lang="en-US" sz="1400" dirty="0"/>
              <a:t>;}</a:t>
            </a:r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1400" dirty="0" err="1"/>
              <a:t>result.innerText</a:t>
            </a:r>
            <a:r>
              <a:rPr lang="en-US" sz="1400" dirty="0"/>
              <a:t> = output;</a:t>
            </a:r>
          </a:p>
          <a:p>
            <a:pPr marL="0" indent="0">
              <a:buNone/>
            </a:pPr>
            <a:r>
              <a:rPr lang="en-US" sz="1400" dirty="0"/>
              <a:t>     } else {</a:t>
            </a:r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1400" dirty="0" err="1"/>
              <a:t>result.innerText</a:t>
            </a:r>
            <a:r>
              <a:rPr lang="en-US" sz="1400" dirty="0"/>
              <a:t> = "No attributes to show"; }  }</a:t>
            </a:r>
          </a:p>
          <a:p>
            <a:pPr marL="0" indent="0">
              <a:buNone/>
            </a:pPr>
            <a:r>
              <a:rPr lang="en-US" sz="1400" dirty="0"/>
              <a:t>  &lt;/script&gt;</a:t>
            </a:r>
          </a:p>
          <a:p>
            <a:pPr marL="0" indent="0">
              <a:buNone/>
            </a:pPr>
            <a:r>
              <a:rPr lang="en-US" sz="1400" dirty="0"/>
              <a:t> &lt;/head&gt;</a:t>
            </a:r>
          </a:p>
          <a:p>
            <a:pPr marL="0" indent="0">
              <a:buNone/>
            </a:pPr>
            <a:r>
              <a:rPr lang="en-US" sz="1400" dirty="0"/>
              <a:t>&lt;body&gt;</a:t>
            </a:r>
          </a:p>
          <a:p>
            <a:pPr marL="0" indent="0">
              <a:buNone/>
            </a:pPr>
            <a:r>
              <a:rPr lang="en-US" sz="1400" dirty="0"/>
              <a:t> &lt;p id="paragraph" style="color: green;"&gt;Sample Paragraph&lt;/p&gt;</a:t>
            </a:r>
          </a:p>
          <a:p>
            <a:pPr marL="0" indent="0">
              <a:buNone/>
            </a:pPr>
            <a:r>
              <a:rPr lang="en-US" sz="1400" dirty="0"/>
              <a:t>    &lt;input type="button" value="Show first attribute name and value"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onclick</a:t>
            </a:r>
            <a:r>
              <a:rPr lang="en-US" sz="1400" dirty="0"/>
              <a:t>="</a:t>
            </a:r>
            <a:r>
              <a:rPr lang="en-US" sz="1400" dirty="0" err="1"/>
              <a:t>listAttributes</a:t>
            </a:r>
            <a:r>
              <a:rPr lang="en-US" sz="1400" dirty="0"/>
              <a:t>();"&gt;</a:t>
            </a:r>
          </a:p>
          <a:p>
            <a:pPr marL="0" indent="0">
              <a:buNone/>
            </a:pPr>
            <a:r>
              <a:rPr lang="en-US" sz="1400" dirty="0"/>
              <a:t>    &lt;p id="result"&gt;&lt;/p&gt;&lt;/body&gt;&lt;/html&gt;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JS, Web Technologies (MCA 4123), Dept. of DSCA, MIT,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BB221C58-A900-40AC-ABB9-5A7F1B64E482}" type="slidenum">
              <a:rPr lang="en-US" altLang="en-US" smtClean="0"/>
              <a:pPr algn="l">
                <a:defRPr/>
              </a:pPr>
              <a:t>87</a:t>
            </a:fld>
            <a:endParaRPr lang="en-US" alt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2A87C6-C40F-44DE-9EF7-049C6FCB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126A43-13F7-4BB4-8A9F-212762D22BB6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6621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8077200" cy="792162"/>
          </a:xfrm>
        </p:spPr>
        <p:txBody>
          <a:bodyPr/>
          <a:lstStyle/>
          <a:p>
            <a:pPr eaLnBrk="1" hangingPunct="1"/>
            <a:r>
              <a:rPr lang="en-US" altLang="en-US"/>
              <a:t>Set and get attribute methods 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2133600" y="1143000"/>
            <a:ext cx="8153400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dirty="0" err="1"/>
              <a:t>var</a:t>
            </a:r>
            <a:r>
              <a:rPr lang="en-US" altLang="en-US" sz="3200" dirty="0"/>
              <a:t> para=</a:t>
            </a:r>
            <a:r>
              <a:rPr lang="en-US" altLang="en-US" sz="3200" dirty="0" err="1"/>
              <a:t>document.createElement</a:t>
            </a:r>
            <a:r>
              <a:rPr lang="en-US" altLang="en-US" sz="3200" dirty="0"/>
              <a:t>("p");</a:t>
            </a:r>
          </a:p>
          <a:p>
            <a:pPr marL="0" indent="0">
              <a:buNone/>
            </a:pPr>
            <a:r>
              <a:rPr lang="en-US" altLang="en-US" sz="3200" dirty="0" err="1"/>
              <a:t>var</a:t>
            </a:r>
            <a:r>
              <a:rPr lang="en-US" altLang="en-US" sz="3200" dirty="0"/>
              <a:t> node=</a:t>
            </a:r>
            <a:r>
              <a:rPr lang="en-US" altLang="en-US" sz="3200" dirty="0" err="1"/>
              <a:t>document.createTextNode</a:t>
            </a:r>
            <a:r>
              <a:rPr lang="en-US" altLang="en-US" sz="3200" dirty="0"/>
              <a:t>("This is new.");</a:t>
            </a:r>
          </a:p>
          <a:p>
            <a:pPr marL="0" indent="0">
              <a:buNone/>
            </a:pPr>
            <a:r>
              <a:rPr lang="en-US" altLang="en-US" sz="3200" dirty="0" err="1"/>
              <a:t>para.appendChild</a:t>
            </a:r>
            <a:r>
              <a:rPr lang="en-US" altLang="en-US" sz="3200" dirty="0"/>
              <a:t>(node);</a:t>
            </a:r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 err="1"/>
              <a:t>para.setAttribute</a:t>
            </a:r>
            <a:r>
              <a:rPr lang="en-US" altLang="en-US" sz="3200" dirty="0"/>
              <a:t>("</a:t>
            </a:r>
            <a:r>
              <a:rPr lang="en-US" altLang="en-US" sz="3200" dirty="0" err="1"/>
              <a:t>align","center</a:t>
            </a:r>
            <a:r>
              <a:rPr lang="en-US" altLang="en-US" sz="3200" dirty="0"/>
              <a:t>");</a:t>
            </a:r>
          </a:p>
          <a:p>
            <a:pPr marL="0" indent="0">
              <a:buNone/>
            </a:pPr>
            <a:r>
              <a:rPr lang="en-US" altLang="en-US" sz="3200" dirty="0" err="1"/>
              <a:t>var</a:t>
            </a:r>
            <a:r>
              <a:rPr lang="en-US" altLang="en-US" sz="3200" dirty="0"/>
              <a:t> </a:t>
            </a:r>
            <a:r>
              <a:rPr lang="en-US" altLang="en-US" sz="3200" dirty="0" err="1"/>
              <a:t>getsttri</a:t>
            </a:r>
            <a:r>
              <a:rPr lang="en-US" altLang="en-US" sz="3200" dirty="0"/>
              <a:t>=</a:t>
            </a:r>
            <a:r>
              <a:rPr lang="en-US" altLang="en-US" sz="3200" dirty="0" err="1"/>
              <a:t>para.getAttribute</a:t>
            </a:r>
            <a:r>
              <a:rPr lang="en-US" altLang="en-US" sz="3200" dirty="0"/>
              <a:t>("align");</a:t>
            </a:r>
          </a:p>
          <a:p>
            <a:pPr marL="0" indent="0">
              <a:buNone/>
            </a:pPr>
            <a:r>
              <a:rPr lang="en-US" altLang="en-US" sz="3200" dirty="0"/>
              <a:t>alert(</a:t>
            </a:r>
            <a:r>
              <a:rPr lang="en-US" altLang="en-US" sz="3200" dirty="0" err="1"/>
              <a:t>getsttri</a:t>
            </a:r>
            <a:r>
              <a:rPr lang="en-US" altLang="en-US" sz="3200"/>
              <a:t>);</a:t>
            </a:r>
          </a:p>
          <a:p>
            <a:pPr marL="0" indent="0">
              <a:buNone/>
            </a:pPr>
            <a:endParaRPr lang="en-US" altLang="en-US" sz="1000" dirty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2EEEDB-3912-404A-883E-A9C3FF10075D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88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14AC5-5EB0-4201-A781-9F2D02D6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5F3B43-9D8C-40BB-9740-ECDC6E76885C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2711"/>
      </p:ext>
    </p:extLst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Try...Catch Statement</a:t>
            </a:r>
          </a:p>
        </p:txBody>
      </p:sp>
      <p:sp>
        <p:nvSpPr>
          <p:cNvPr id="5734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57348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46C054-BFE0-4768-BFCA-27DF8D0F215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734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try...catch statement allows you to test a block of code for errors.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try block contains the code to be run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catch block contains the code to be executed if an error occurs.</a:t>
            </a:r>
            <a:endParaRPr lang="en-US" altLang="en-US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Syntax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Try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  { //Run some code here }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catch(err)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{ //Handle errors here }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F7CE5-2300-4322-8E04-D706B873D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9D79A9-F5CF-43C1-B64B-C214A80AD2D3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b="1"/>
              <a:t>Where to Put the JavaScript?</a:t>
            </a:r>
            <a:br>
              <a:rPr lang="en-US" altLang="en-US" b="1"/>
            </a:br>
            <a:r>
              <a:rPr lang="en-US" altLang="en-US" b="1"/>
              <a:t> </a:t>
            </a:r>
          </a:p>
        </p:txBody>
      </p:sp>
      <p:sp>
        <p:nvSpPr>
          <p:cNvPr id="1536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15364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BAEB4A-318A-4220-A7B4-3FF09B6286C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371601"/>
            <a:ext cx="8229600" cy="47545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800" b="1"/>
              <a:t>Scripts in the head section:</a:t>
            </a:r>
            <a:r>
              <a:rPr lang="en-US" altLang="en-US" sz="1800"/>
              <a:t> Scripts to be executed when they are called, or when an event is triggered, go in the head section.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&lt;HTML&gt;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&lt;HEAD&gt;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	&lt;script type="text/javascript"&gt; .... 		&lt;/script&gt;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&lt;/HEAD&gt;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/>
              <a:t>     Scripts in the body section:</a:t>
            </a:r>
            <a:r>
              <a:rPr lang="en-US" altLang="en-US" sz="1800"/>
              <a:t> Scripts to be executed when the page loads go in the body section. When you place a script in the body section it generates the content of the page.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&lt;HTML&gt;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&lt;HEAD&gt; 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&lt;/HEAD&gt;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&lt;BODY&gt;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	&lt;script type="text/javascript"&gt; .... 		&lt;/script&gt;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&lt;/BODY&gt;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/>
              <a:t>Scripts in both the body and the head section</a:t>
            </a:r>
            <a:r>
              <a:rPr lang="en-US" altLang="en-US" sz="180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21A4F-46B2-4DDB-9E46-C62ECF7B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F763ED-C052-4983-9775-BF269B14A28D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of try catch</a:t>
            </a:r>
          </a:p>
        </p:txBody>
      </p:sp>
      <p:sp>
        <p:nvSpPr>
          <p:cNvPr id="5837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58372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0CF2E7-F3D0-4A1F-92A3-FB2D0DF02D2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&lt;html&gt;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&lt;head&gt; &lt;script type="text/</a:t>
            </a:r>
            <a:r>
              <a:rPr lang="en-US" altLang="en-US" sz="1400" dirty="0" err="1"/>
              <a:t>javascript</a:t>
            </a:r>
            <a:r>
              <a:rPr lang="en-US" altLang="en-US" sz="1400" dirty="0"/>
              <a:t>"&gt;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var txt=""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function message()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try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</a:t>
            </a:r>
            <a:r>
              <a:rPr lang="en-US" altLang="en-US" sz="1400" dirty="0" err="1"/>
              <a:t>adddlert</a:t>
            </a:r>
            <a:r>
              <a:rPr lang="en-US" altLang="en-US" sz="1400" dirty="0"/>
              <a:t>("Welcome guest!");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catch(err)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txt="There was an error on this page.\n\n";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txt+="Error description: " + </a:t>
            </a:r>
            <a:r>
              <a:rPr lang="en-US" altLang="en-US" sz="1400" dirty="0" err="1"/>
              <a:t>err.description</a:t>
            </a:r>
            <a:r>
              <a:rPr lang="en-US" altLang="en-US" sz="1400" dirty="0"/>
              <a:t> + "\n\n";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txt+="Click OK to continue.\n\n";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alert(txt);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&lt;/script&gt;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&lt;/head&gt;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&lt;body&gt;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        &lt;input type="button" value="View message" onclick="message()" /&gt;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&lt;/body&gt;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&lt;/html&gt;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E2EF6-4884-4273-87B7-413772E9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CA585D-C409-4A73-B80F-F8BD1F64A652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The Throw Statement</a:t>
            </a:r>
            <a:br>
              <a:rPr lang="en-US" altLang="en-US" b="1"/>
            </a:br>
            <a:endParaRPr lang="en-US" altLang="en-US" b="1"/>
          </a:p>
        </p:txBody>
      </p:sp>
      <p:sp>
        <p:nvSpPr>
          <p:cNvPr id="5939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5939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B98486-8100-4F12-8415-0D31BAEEBEDB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939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throw statement is used to create an exception.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If you use this statement together with the try...catch statement, the program flow can be controlled and accurate error messages can be generated.</a:t>
            </a:r>
            <a:endParaRPr lang="en-US" altLang="en-US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Syntax:  </a:t>
            </a:r>
            <a:r>
              <a:rPr lang="en-US" altLang="en-US" dirty="0"/>
              <a:t>throw (</a:t>
            </a:r>
            <a:r>
              <a:rPr lang="en-US" altLang="en-US"/>
              <a:t>exception)</a:t>
            </a:r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AB896-B062-4857-AEFD-D0BE56A2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C9B63F-C0DB-4279-A041-C6DCE41C32C0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74638"/>
            <a:ext cx="7772400" cy="792162"/>
          </a:xfrm>
        </p:spPr>
        <p:txBody>
          <a:bodyPr/>
          <a:lstStyle/>
          <a:p>
            <a:pPr eaLnBrk="1" hangingPunct="1"/>
            <a:r>
              <a:rPr lang="en-US" altLang="en-US"/>
              <a:t>Try Catch with throw</a:t>
            </a:r>
          </a:p>
        </p:txBody>
      </p:sp>
      <p:sp>
        <p:nvSpPr>
          <p:cNvPr id="6041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60420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1D58AC-E39E-49F8-8AAA-5AFD1D58FBC5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042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438400" y="1066800"/>
            <a:ext cx="7772400" cy="49530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400"/>
              <a:t>&lt;html&gt;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/>
              <a:t>&lt;body&gt;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/>
              <a:t>&lt;script type="text/javascript"&gt;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/>
              <a:t> var x=prompt("Enter a number between 0 and 10:","");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/>
              <a:t> try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/>
              <a:t>{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/>
              <a:t>      if(x&gt;10)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/>
              <a:t>           throw "Err1";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/>
              <a:t>      else if(x&lt;0)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/>
              <a:t>           throw "Err2";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/>
              <a:t>}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/>
              <a:t>catch(er)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/>
              <a:t>{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/>
              <a:t>    if(er=="Err1")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/>
              <a:t>       alert("Error! The value is too high");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/>
              <a:t>    if(er == "Err2")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/>
              <a:t>       alert("Error! The value is too low");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/>
              <a:t>}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/>
              <a:t>&lt;/script&gt;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/>
              <a:t>&lt;/body&gt;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/>
              <a:t>&lt;/html&gt;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7C90B-8E7F-4D20-95A7-66F6774F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1535DF-218A-40C1-9FB0-74799CFAC805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The onerror Event</a:t>
            </a:r>
            <a:br>
              <a:rPr lang="en-US" altLang="en-US" b="1"/>
            </a:br>
            <a:endParaRPr lang="en-US" altLang="en-US" b="1"/>
          </a:p>
        </p:txBody>
      </p:sp>
      <p:sp>
        <p:nvSpPr>
          <p:cNvPr id="6144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61444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676F32-E34F-4B30-B284-4345A66A9399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144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onerror event is fired whenever there is a script error in the page.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To use the onerror event, you must create a function to handle the errors.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Then you call the function with the onerror event handler.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 The event handler is called with three arguments: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msg       (error message)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url          (the url of the page that caused the error)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the line  (the line where the error occurred).</a:t>
            </a:r>
            <a:endParaRPr lang="en-US" altLang="en-US" b="1"/>
          </a:p>
          <a:p>
            <a:pPr eaLnBrk="1" hangingPunct="1">
              <a:lnSpc>
                <a:spcPct val="80000"/>
              </a:lnSpc>
            </a:pPr>
            <a:r>
              <a:rPr lang="en-US" altLang="en-US" sz="2400" b="1"/>
              <a:t>Syntax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onerror=handleErrfunction handleErr(msg,url,l)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 { //Handle the error here return true or false }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EB6BD-ECE1-44F2-A6F0-A4212827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CBC46E-83EB-4E25-98BD-5AC954222B60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6246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JS, Web Technologies (MCA 4123), Dept. of DSCA, MIT, Manipal</a:t>
            </a:r>
          </a:p>
        </p:txBody>
      </p:sp>
      <p:sp>
        <p:nvSpPr>
          <p:cNvPr id="62468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AB0BA5-2846-433F-A259-387CF146AE60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246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&lt;html&gt;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&lt;head&gt;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  &lt;script type="text/</a:t>
            </a:r>
            <a:r>
              <a:rPr lang="en-US" altLang="en-US" sz="1400" dirty="0" err="1"/>
              <a:t>javascript</a:t>
            </a:r>
            <a:r>
              <a:rPr lang="en-US" altLang="en-US" sz="1400" dirty="0"/>
              <a:t>"&gt;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      </a:t>
            </a:r>
            <a:r>
              <a:rPr lang="en-US" altLang="en-US" sz="1400" dirty="0" err="1"/>
              <a:t>window.onerror</a:t>
            </a:r>
            <a:r>
              <a:rPr lang="en-US" altLang="en-US" sz="1400" dirty="0"/>
              <a:t>=</a:t>
            </a:r>
            <a:r>
              <a:rPr lang="en-US" altLang="en-US" sz="1400" dirty="0" err="1"/>
              <a:t>handleErr</a:t>
            </a:r>
            <a:r>
              <a:rPr lang="en-US" altLang="en-US" sz="1400" dirty="0"/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      </a:t>
            </a:r>
            <a:r>
              <a:rPr lang="en-US" altLang="en-US" sz="1400" dirty="0" err="1"/>
              <a:t>var</a:t>
            </a:r>
            <a:r>
              <a:rPr lang="en-US" altLang="en-US" sz="1400" dirty="0"/>
              <a:t> txt="";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function </a:t>
            </a:r>
            <a:r>
              <a:rPr lang="en-US" altLang="en-US" sz="1400" dirty="0" err="1"/>
              <a:t>handleErr</a:t>
            </a:r>
            <a:r>
              <a:rPr lang="en-US" altLang="en-US" sz="1400" dirty="0"/>
              <a:t>(</a:t>
            </a:r>
            <a:r>
              <a:rPr lang="en-US" altLang="en-US" sz="1400" dirty="0" err="1"/>
              <a:t>msg,url,l</a:t>
            </a:r>
            <a:r>
              <a:rPr lang="en-US" altLang="en-US" sz="1400" dirty="0"/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txt="There was an error on this page.\n\n";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txt+="Error: " + </a:t>
            </a:r>
            <a:r>
              <a:rPr lang="en-US" altLang="en-US" sz="1400" dirty="0" err="1"/>
              <a:t>msg</a:t>
            </a:r>
            <a:r>
              <a:rPr lang="en-US" altLang="en-US" sz="1400" dirty="0"/>
              <a:t> + "\n";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txt+="URL: " + </a:t>
            </a:r>
            <a:r>
              <a:rPr lang="en-US" altLang="en-US" sz="1400" dirty="0" err="1"/>
              <a:t>url</a:t>
            </a:r>
            <a:r>
              <a:rPr lang="en-US" altLang="en-US" sz="1400" dirty="0"/>
              <a:t> + "\n"; txt+="Line: " + l + "\n\n"; txt+="Click OK to continue.\n\n";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alert(txt);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return true;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function message()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       </a:t>
            </a:r>
            <a:r>
              <a:rPr lang="en-US" altLang="en-US" sz="1400" dirty="0" err="1"/>
              <a:t>adddlert</a:t>
            </a:r>
            <a:r>
              <a:rPr lang="en-US" altLang="en-US" sz="1400" dirty="0"/>
              <a:t>("Welcome guest!");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       &lt;/script&gt;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              &lt;/head&gt;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                      &lt;body&gt; &lt;input type="button" value="View message" </a:t>
            </a:r>
            <a:r>
              <a:rPr lang="en-US" altLang="en-US" sz="1400" dirty="0" err="1"/>
              <a:t>onclick</a:t>
            </a:r>
            <a:r>
              <a:rPr lang="en-US" altLang="en-US" sz="1400" dirty="0"/>
              <a:t>="message()" /&gt;                          &lt;/body&gt;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&lt;/html&gt;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0EB59-B2D1-4C33-8848-71125577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1B16D-316F-4B3A-AF6D-CD0F8948B6C5}" type="datetime1">
              <a:rPr lang="en-US" smtClean="0"/>
              <a:t>10/26/2023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/>
              <a:t>&lt;!DOCTYPE html&gt;</a:t>
            </a:r>
          </a:p>
          <a:p>
            <a:pPr marL="0" indent="0">
              <a:buNone/>
            </a:pPr>
            <a:r>
              <a:rPr lang="en-US" sz="1400" dirty="0"/>
              <a:t>&lt;html&gt;</a:t>
            </a:r>
          </a:p>
          <a:p>
            <a:pPr marL="0" indent="0">
              <a:buNone/>
            </a:pPr>
            <a:r>
              <a:rPr lang="en-US" sz="1400" dirty="0"/>
              <a:t>&lt;body&gt;</a:t>
            </a:r>
          </a:p>
          <a:p>
            <a:pPr marL="0" indent="0">
              <a:buNone/>
            </a:pPr>
            <a:r>
              <a:rPr lang="en-US" sz="1400" dirty="0"/>
              <a:t>&lt;h3&gt;On error event handler&lt;/h3&gt;</a:t>
            </a:r>
          </a:p>
          <a:p>
            <a:pPr marL="0" indent="0">
              <a:buNone/>
            </a:pPr>
            <a:r>
              <a:rPr lang="en-US" sz="1400" dirty="0"/>
              <a:t>&lt;</a:t>
            </a:r>
            <a:r>
              <a:rPr lang="en-US" sz="1400" dirty="0" err="1"/>
              <a:t>img</a:t>
            </a:r>
            <a:r>
              <a:rPr lang="en-US" sz="1400" dirty="0"/>
              <a:t> id="</a:t>
            </a:r>
            <a:r>
              <a:rPr lang="en-US" sz="1400" dirty="0" err="1"/>
              <a:t>myImg</a:t>
            </a:r>
            <a:r>
              <a:rPr lang="en-US" sz="1400" dirty="0"/>
              <a:t>" </a:t>
            </a:r>
            <a:r>
              <a:rPr lang="en-US" sz="1400" dirty="0" err="1"/>
              <a:t>src</a:t>
            </a:r>
            <a:r>
              <a:rPr lang="en-US" sz="1400" dirty="0"/>
              <a:t>="</a:t>
            </a:r>
            <a:r>
              <a:rPr lang="en-US" sz="1400" dirty="0" err="1"/>
              <a:t>img_villa</a:t>
            </a:r>
            <a:r>
              <a:rPr lang="en-US" sz="1400" dirty="0"/>
              <a:t>" alt="The villa" </a:t>
            </a:r>
            <a:r>
              <a:rPr lang="en-US" sz="1400" dirty="0" err="1"/>
              <a:t>onerror</a:t>
            </a:r>
            <a:r>
              <a:rPr lang="en-US" sz="1400" dirty="0"/>
              <a:t>="handle(this)"&gt;</a:t>
            </a:r>
          </a:p>
          <a:p>
            <a:pPr marL="0" indent="0">
              <a:buNone/>
            </a:pPr>
            <a:r>
              <a:rPr lang="en-US" sz="1400" dirty="0"/>
              <a:t>&lt;button </a:t>
            </a:r>
            <a:r>
              <a:rPr lang="en-US" sz="1400" dirty="0" err="1"/>
              <a:t>onclick</a:t>
            </a:r>
            <a:r>
              <a:rPr lang="en-US" sz="1400" dirty="0"/>
              <a:t>="</a:t>
            </a:r>
            <a:r>
              <a:rPr lang="en-US" sz="1400" dirty="0" err="1"/>
              <a:t>myFunction</a:t>
            </a:r>
            <a:r>
              <a:rPr lang="en-US" sz="1400" dirty="0"/>
              <a:t>()"&gt;Try it&lt;/button&gt; &lt;p id="demo"&gt;&lt;/p&gt;</a:t>
            </a:r>
          </a:p>
          <a:p>
            <a:pPr marL="0" indent="0">
              <a:buNone/>
            </a:pPr>
            <a:r>
              <a:rPr lang="en-US" sz="1400" dirty="0"/>
              <a:t>&lt;script&gt;</a:t>
            </a:r>
          </a:p>
          <a:p>
            <a:pPr marL="0" indent="0">
              <a:buNone/>
            </a:pPr>
            <a:r>
              <a:rPr lang="en-US" sz="1400" dirty="0"/>
              <a:t>function handle(</a:t>
            </a:r>
            <a:r>
              <a:rPr lang="en-US" sz="1400" dirty="0" err="1"/>
              <a:t>im</a:t>
            </a:r>
            <a:r>
              <a:rPr lang="en-US" sz="1400" dirty="0"/>
              <a:t>){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im.onerror</a:t>
            </a:r>
            <a:r>
              <a:rPr lang="en-US" sz="1400" dirty="0"/>
              <a:t>=null;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im.src</a:t>
            </a:r>
            <a:r>
              <a:rPr lang="en-US" sz="1400" dirty="0"/>
              <a:t>="villa.jpg";}</a:t>
            </a:r>
          </a:p>
          <a:p>
            <a:pPr marL="0" indent="0">
              <a:buNone/>
            </a:pPr>
            <a:r>
              <a:rPr lang="en-US" sz="1400" dirty="0"/>
              <a:t>function </a:t>
            </a:r>
            <a:r>
              <a:rPr lang="en-US" sz="1400" dirty="0" err="1"/>
              <a:t>myFunction</a:t>
            </a:r>
            <a:r>
              <a:rPr lang="en-US" sz="1400" dirty="0"/>
              <a:t>() {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var</a:t>
            </a:r>
            <a:r>
              <a:rPr lang="en-US" sz="1400" dirty="0"/>
              <a:t> x = </a:t>
            </a:r>
            <a:r>
              <a:rPr lang="en-US" sz="1400" dirty="0" err="1"/>
              <a:t>document.getElementById</a:t>
            </a:r>
            <a:r>
              <a:rPr lang="en-US" sz="1400" dirty="0"/>
              <a:t>("</a:t>
            </a:r>
            <a:r>
              <a:rPr lang="en-US" sz="1400" dirty="0" err="1"/>
              <a:t>myImg</a:t>
            </a:r>
            <a:r>
              <a:rPr lang="en-US" sz="1400" dirty="0"/>
              <a:t>").</a:t>
            </a:r>
            <a:r>
              <a:rPr lang="en-US" sz="1400" dirty="0" err="1"/>
              <a:t>src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document.getElementById</a:t>
            </a:r>
            <a:r>
              <a:rPr lang="en-US" sz="1400" dirty="0"/>
              <a:t>("demo").</a:t>
            </a:r>
            <a:r>
              <a:rPr lang="en-US" sz="1400" dirty="0" err="1"/>
              <a:t>innerHTML</a:t>
            </a:r>
            <a:r>
              <a:rPr lang="en-US" sz="1400" dirty="0"/>
              <a:t> = x;}</a:t>
            </a:r>
          </a:p>
          <a:p>
            <a:pPr marL="0" indent="0">
              <a:buNone/>
            </a:pPr>
            <a:r>
              <a:rPr lang="en-US" sz="1400" dirty="0"/>
              <a:t>&lt;/script&gt;</a:t>
            </a:r>
          </a:p>
          <a:p>
            <a:pPr marL="0" indent="0">
              <a:buNone/>
            </a:pPr>
            <a:r>
              <a:rPr lang="en-US" sz="1400" dirty="0"/>
              <a:t>&lt;/body&gt;</a:t>
            </a:r>
          </a:p>
          <a:p>
            <a:pPr marL="0" indent="0">
              <a:buNone/>
            </a:pPr>
            <a:r>
              <a:rPr lang="en-US" sz="1400" dirty="0"/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JS, Web Technologies (MCA 4123), Dept. of DSCA, MIT,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95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C2F57B9-8064-49E1-896A-20FB647C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92DB8F-83CF-4761-BFF2-A12E835DC9D0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8212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6601-06F9-4AD4-AAE2-F056A6B0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B7C09-12B4-49EB-9875-F844DDF7D6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Cookies are data, stored in small text files, on your computer.</a:t>
            </a:r>
          </a:p>
          <a:p>
            <a:r>
              <a:rPr lang="en-US" dirty="0"/>
              <a:t>When a web server has sent a web page to a browser, the connection is shut down, and the server forgets everything about the user.</a:t>
            </a:r>
          </a:p>
          <a:p>
            <a:r>
              <a:rPr lang="en-US" dirty="0"/>
              <a:t>Cookies were invented to solve the problem "how to remember information about the user":</a:t>
            </a:r>
          </a:p>
          <a:p>
            <a:r>
              <a:rPr lang="en-US" dirty="0"/>
              <a:t>When a user visits a web page, his/her name can be stored in a cookie.</a:t>
            </a:r>
          </a:p>
          <a:p>
            <a:r>
              <a:rPr lang="en-US" dirty="0"/>
              <a:t>Next time the user visits the page, the cookie "remembers" his/her name.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9B769-9906-45EA-83F8-E19E2734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JS, Web Technologies (MCA 4123), Dept. of DSCA, MIT, Manipal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2AE47-5AFD-4CF8-B453-011F3F1A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96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F3871F-7F46-4912-B079-AD06FCB3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1A42D3-0822-4118-A041-C47E6C255552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647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07BD-550F-4C66-9971-0E645900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2990F-B396-4930-9C6B-EE90EA0D81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a browser requests a web page from a server, cookies belonging to the page are added to the request. This way the server gets the necessary data to "remember" information about users.</a:t>
            </a:r>
          </a:p>
          <a:p>
            <a:pPr marL="0" indent="0">
              <a:buNone/>
            </a:pPr>
            <a:r>
              <a:rPr lang="en-US" b="1" dirty="0"/>
              <a:t>Cookie using JavaScript</a:t>
            </a:r>
          </a:p>
          <a:p>
            <a:pPr marL="0" indent="0">
              <a:buNone/>
            </a:pPr>
            <a:r>
              <a:rPr lang="en-US" dirty="0"/>
              <a:t>JavaScript can create, read, and delete cookies with the </a:t>
            </a:r>
            <a:r>
              <a:rPr lang="en-US" b="1" dirty="0" err="1"/>
              <a:t>document.cookie</a:t>
            </a:r>
            <a:r>
              <a:rPr lang="en-US" b="1" dirty="0"/>
              <a:t> </a:t>
            </a:r>
            <a:r>
              <a:rPr lang="en-US" dirty="0"/>
              <a:t>property.</a:t>
            </a:r>
          </a:p>
          <a:p>
            <a:pPr marL="0" indent="0">
              <a:buNone/>
            </a:pPr>
            <a:r>
              <a:rPr lang="en-US" dirty="0"/>
              <a:t>You can also add an expiry date (in UTC time). By default, the cookie is deleted when the browser is closed:</a:t>
            </a:r>
          </a:p>
          <a:p>
            <a:pPr marL="0" indent="0">
              <a:buNone/>
            </a:pPr>
            <a:r>
              <a:rPr lang="en-IN" b="1" dirty="0" err="1"/>
              <a:t>document.cookie</a:t>
            </a:r>
            <a:r>
              <a:rPr lang="en-IN" b="1" dirty="0"/>
              <a:t> = "username=John Doe; expires=Thu, 18 Dec 2013 12:00:00 UTC; path=/";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59249-368A-45A6-B9BB-C09A3190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JS, Web Technologies (MCA 4123), Dept. of DSCA, MIT, Manipal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91611-3B42-4EBF-887A-032687E1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97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986936-7972-4C3C-85A9-E42CB8A1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CE968-B5DA-4976-B1D5-EDA2FA75FB04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0499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7871-D45E-4A18-9B56-A30C934C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D2EAD-B7CB-4614-9E1E-4BD5742870F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HTML &lt;canvas&gt; element is used to draw graphics, on the fly, via JavaScript.</a:t>
            </a:r>
          </a:p>
          <a:p>
            <a:r>
              <a:rPr lang="en-US" dirty="0"/>
              <a:t>Canvas has several methods for drawing paths, boxes, circles, text, and adding images.</a:t>
            </a:r>
          </a:p>
          <a:p>
            <a:pPr marL="0" indent="0">
              <a:buNone/>
            </a:pPr>
            <a:r>
              <a:rPr lang="en-US" b="1" dirty="0"/>
              <a:t>Event Object</a:t>
            </a:r>
          </a:p>
          <a:p>
            <a:r>
              <a:rPr lang="en-US" dirty="0"/>
              <a:t>All event objects in the DOM are based on the Event Object.</a:t>
            </a:r>
          </a:p>
          <a:p>
            <a:r>
              <a:rPr lang="en-US" dirty="0"/>
              <a:t>Therefore, all other event objects (like </a:t>
            </a:r>
            <a:r>
              <a:rPr lang="en-US" dirty="0" err="1">
                <a:hlinkClick r:id="rId2"/>
              </a:rPr>
              <a:t>MouseEvent</a:t>
            </a:r>
            <a:r>
              <a:rPr lang="en-US" dirty="0"/>
              <a:t> and </a:t>
            </a:r>
            <a:r>
              <a:rPr lang="en-US" dirty="0" err="1">
                <a:hlinkClick r:id="rId3"/>
              </a:rPr>
              <a:t>KeyboardEvent</a:t>
            </a:r>
            <a:r>
              <a:rPr lang="en-US" dirty="0"/>
              <a:t>) has access to the Event Object's properties and methods.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https://developer.mozilla.org/en-US/docs/Web/API</a:t>
            </a:r>
            <a:r>
              <a:rPr lang="en-US">
                <a:hlinkClick r:id="rId4"/>
              </a:rPr>
              <a:t>/Event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E588A-45B5-4D01-8635-20FFAC67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JS, Web Technologies (MCA 4123), Dept. of DSCA, MIT, Manipal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ECC75-3BA6-4982-804C-C998D34F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1C58-A900-40AC-ABB9-5A7F1B64E482}" type="slidenum">
              <a:rPr lang="en-US" altLang="en-US" smtClean="0"/>
              <a:pPr>
                <a:defRPr/>
              </a:pPr>
              <a:t>98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01325B-5FBB-4638-8B8E-A90A0460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2D38B6-B626-4B85-A72F-AC44555FE1A4}" type="datetime1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3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3040</TotalTime>
  <Words>10706</Words>
  <Application>Microsoft Office PowerPoint</Application>
  <PresentationFormat>Widescreen</PresentationFormat>
  <Paragraphs>1464</Paragraphs>
  <Slides>98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7" baseType="lpstr">
      <vt:lpstr>Arial</vt:lpstr>
      <vt:lpstr>Calibri</vt:lpstr>
      <vt:lpstr>Calibri Light</vt:lpstr>
      <vt:lpstr>Consolas</vt:lpstr>
      <vt:lpstr>Franklin Gothic Book</vt:lpstr>
      <vt:lpstr>Times New Roman</vt:lpstr>
      <vt:lpstr>verdana</vt:lpstr>
      <vt:lpstr>Wingdings 2</vt:lpstr>
      <vt:lpstr>Office Theme</vt:lpstr>
      <vt:lpstr>Introduction  to</vt:lpstr>
      <vt:lpstr>Drawbacks of HTML &amp; CSS</vt:lpstr>
      <vt:lpstr>Interactive Technologies</vt:lpstr>
      <vt:lpstr>What is JavaScript? </vt:lpstr>
      <vt:lpstr>What can JavaScript Do?</vt:lpstr>
      <vt:lpstr>Advantages of using JavaScript</vt:lpstr>
      <vt:lpstr>Issues with JavaScript</vt:lpstr>
      <vt:lpstr>JavaScript Statements </vt:lpstr>
      <vt:lpstr>Where to Put the JavaScript?  </vt:lpstr>
      <vt:lpstr>Where to Put the JavaScript? </vt:lpstr>
      <vt:lpstr>JavaScript Functions</vt:lpstr>
      <vt:lpstr>HTML DOM Event Object</vt:lpstr>
      <vt:lpstr>Alert Box</vt:lpstr>
      <vt:lpstr>Alert box example</vt:lpstr>
      <vt:lpstr>Confirm box</vt:lpstr>
      <vt:lpstr>Confirm Box example</vt:lpstr>
      <vt:lpstr>Prompt Box </vt:lpstr>
      <vt:lpstr>Prompt Box example</vt:lpstr>
      <vt:lpstr>Data Types</vt:lpstr>
      <vt:lpstr>Date object</vt:lpstr>
      <vt:lpstr>Date object</vt:lpstr>
      <vt:lpstr>Example</vt:lpstr>
      <vt:lpstr>Methods</vt:lpstr>
      <vt:lpstr>Methods</vt:lpstr>
      <vt:lpstr>Methods</vt:lpstr>
      <vt:lpstr>Methods</vt:lpstr>
      <vt:lpstr>Methods</vt:lpstr>
      <vt:lpstr>Example</vt:lpstr>
      <vt:lpstr>String object </vt:lpstr>
      <vt:lpstr>String methods</vt:lpstr>
      <vt:lpstr>String methods</vt:lpstr>
      <vt:lpstr>String methods</vt:lpstr>
      <vt:lpstr>Variables</vt:lpstr>
      <vt:lpstr>Boolean Object</vt:lpstr>
      <vt:lpstr>Number Object  </vt:lpstr>
      <vt:lpstr>Math Object</vt:lpstr>
      <vt:lpstr>Statements &amp; Operators</vt:lpstr>
      <vt:lpstr>Creating Arrays</vt:lpstr>
      <vt:lpstr>Example using array</vt:lpstr>
      <vt:lpstr>Array Object</vt:lpstr>
      <vt:lpstr>For … in Statement</vt:lpstr>
      <vt:lpstr>Introduction</vt:lpstr>
      <vt:lpstr>RegExp Object</vt:lpstr>
      <vt:lpstr>Regular Expressions - Brackets</vt:lpstr>
      <vt:lpstr>Regular Expressions Metacharacters</vt:lpstr>
      <vt:lpstr>Regular Expressions - Quantifiers</vt:lpstr>
      <vt:lpstr>Regualar Expression – Modifier and methods</vt:lpstr>
      <vt:lpstr>Note</vt:lpstr>
      <vt:lpstr>Example</vt:lpstr>
      <vt:lpstr>Example</vt:lpstr>
      <vt:lpstr>Examples</vt:lpstr>
      <vt:lpstr>Examples</vt:lpstr>
      <vt:lpstr>Examples</vt:lpstr>
      <vt:lpstr>Form validation using RegExp</vt:lpstr>
      <vt:lpstr>Form validation using RegExp</vt:lpstr>
      <vt:lpstr>Example</vt:lpstr>
      <vt:lpstr>Example</vt:lpstr>
      <vt:lpstr>Examples</vt:lpstr>
      <vt:lpstr>Example</vt:lpstr>
      <vt:lpstr>Example on modifier “m”</vt:lpstr>
      <vt:lpstr>PowerPoint Presentation</vt:lpstr>
      <vt:lpstr>Form Object</vt:lpstr>
      <vt:lpstr>Form Object</vt:lpstr>
      <vt:lpstr>Form Object Properties</vt:lpstr>
      <vt:lpstr>Form Object Methods</vt:lpstr>
      <vt:lpstr>Form Object Collections</vt:lpstr>
      <vt:lpstr>Form Object Collections..</vt:lpstr>
      <vt:lpstr>Form Object Collections..</vt:lpstr>
      <vt:lpstr>DOM Nodes</vt:lpstr>
      <vt:lpstr>DOM Tree</vt:lpstr>
      <vt:lpstr>Typical DOM properties &amp; methods</vt:lpstr>
      <vt:lpstr>Typical DOM properties &amp; methods</vt:lpstr>
      <vt:lpstr>Typical DOM properties &amp; methods</vt:lpstr>
      <vt:lpstr>Form Validation</vt:lpstr>
      <vt:lpstr>PowerPoint Presentation</vt:lpstr>
      <vt:lpstr>Example </vt:lpstr>
      <vt:lpstr>Customised validation</vt:lpstr>
      <vt:lpstr>Type check</vt:lpstr>
      <vt:lpstr>Example</vt:lpstr>
      <vt:lpstr>Example</vt:lpstr>
      <vt:lpstr>Example </vt:lpstr>
      <vt:lpstr>Example</vt:lpstr>
      <vt:lpstr>Creating new element or node</vt:lpstr>
      <vt:lpstr>Creating new element before existing element</vt:lpstr>
      <vt:lpstr>Replacing an element</vt:lpstr>
      <vt:lpstr>Removing Existing HTML Elements</vt:lpstr>
      <vt:lpstr>PowerPoint Presentation</vt:lpstr>
      <vt:lpstr>Set and get attribute methods </vt:lpstr>
      <vt:lpstr>Try...Catch Statement</vt:lpstr>
      <vt:lpstr>Example of try catch</vt:lpstr>
      <vt:lpstr>The Throw Statement </vt:lpstr>
      <vt:lpstr>Try Catch with throw</vt:lpstr>
      <vt:lpstr>The onerror Event </vt:lpstr>
      <vt:lpstr>Example</vt:lpstr>
      <vt:lpstr>Example</vt:lpstr>
      <vt:lpstr>Cookie</vt:lpstr>
      <vt:lpstr>PowerPoint Presentation</vt:lpstr>
      <vt:lpstr>HTML Canvas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</dc:title>
  <dc:creator>Girisha Surathkal [MAHE-MIT]</dc:creator>
  <cp:lastModifiedBy>Girisha Surathkal [MAHE-MIT]</cp:lastModifiedBy>
  <cp:revision>10</cp:revision>
  <dcterms:created xsi:type="dcterms:W3CDTF">2023-09-17T13:25:05Z</dcterms:created>
  <dcterms:modified xsi:type="dcterms:W3CDTF">2023-10-26T11:03:30Z</dcterms:modified>
</cp:coreProperties>
</file>