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handoutMasterIdLst>
    <p:handoutMasterId r:id="rId84"/>
  </p:handoutMasterIdLst>
  <p:sldIdLst>
    <p:sldId id="256" r:id="rId2"/>
    <p:sldId id="262" r:id="rId3"/>
    <p:sldId id="271" r:id="rId4"/>
    <p:sldId id="272" r:id="rId5"/>
    <p:sldId id="406" r:id="rId6"/>
    <p:sldId id="416" r:id="rId7"/>
    <p:sldId id="415" r:id="rId8"/>
    <p:sldId id="435" r:id="rId9"/>
    <p:sldId id="436" r:id="rId10"/>
    <p:sldId id="437" r:id="rId11"/>
    <p:sldId id="409" r:id="rId12"/>
    <p:sldId id="410" r:id="rId13"/>
    <p:sldId id="411" r:id="rId14"/>
    <p:sldId id="440" r:id="rId15"/>
    <p:sldId id="441" r:id="rId16"/>
    <p:sldId id="417" r:id="rId17"/>
    <p:sldId id="418" r:id="rId18"/>
    <p:sldId id="414" r:id="rId19"/>
    <p:sldId id="419" r:id="rId20"/>
    <p:sldId id="404" r:id="rId21"/>
    <p:sldId id="405" r:id="rId22"/>
    <p:sldId id="275" r:id="rId23"/>
    <p:sldId id="277" r:id="rId24"/>
    <p:sldId id="273" r:id="rId25"/>
    <p:sldId id="323" r:id="rId26"/>
    <p:sldId id="329" r:id="rId27"/>
    <p:sldId id="330" r:id="rId28"/>
    <p:sldId id="326" r:id="rId29"/>
    <p:sldId id="328" r:id="rId30"/>
    <p:sldId id="335" r:id="rId31"/>
    <p:sldId id="337" r:id="rId32"/>
    <p:sldId id="339" r:id="rId33"/>
    <p:sldId id="361" r:id="rId34"/>
    <p:sldId id="346" r:id="rId35"/>
    <p:sldId id="442" r:id="rId36"/>
    <p:sldId id="349" r:id="rId37"/>
    <p:sldId id="336" r:id="rId38"/>
    <p:sldId id="353" r:id="rId39"/>
    <p:sldId id="392" r:id="rId40"/>
    <p:sldId id="354" r:id="rId41"/>
    <p:sldId id="438" r:id="rId42"/>
    <p:sldId id="428" r:id="rId43"/>
    <p:sldId id="429" r:id="rId44"/>
    <p:sldId id="398" r:id="rId45"/>
    <p:sldId id="425" r:id="rId46"/>
    <p:sldId id="394" r:id="rId47"/>
    <p:sldId id="424" r:id="rId48"/>
    <p:sldId id="421" r:id="rId49"/>
    <p:sldId id="423" r:id="rId50"/>
    <p:sldId id="427" r:id="rId51"/>
    <p:sldId id="426" r:id="rId52"/>
    <p:sldId id="430" r:id="rId53"/>
    <p:sldId id="431" r:id="rId54"/>
    <p:sldId id="432" r:id="rId55"/>
    <p:sldId id="433" r:id="rId56"/>
    <p:sldId id="400" r:id="rId57"/>
    <p:sldId id="402" r:id="rId58"/>
    <p:sldId id="362" r:id="rId59"/>
    <p:sldId id="403" r:id="rId60"/>
    <p:sldId id="434" r:id="rId61"/>
    <p:sldId id="420" r:id="rId62"/>
    <p:sldId id="439" r:id="rId63"/>
    <p:sldId id="363" r:id="rId64"/>
    <p:sldId id="365" r:id="rId65"/>
    <p:sldId id="368" r:id="rId66"/>
    <p:sldId id="370" r:id="rId67"/>
    <p:sldId id="372" r:id="rId68"/>
    <p:sldId id="373" r:id="rId69"/>
    <p:sldId id="376" r:id="rId70"/>
    <p:sldId id="378" r:id="rId71"/>
    <p:sldId id="380" r:id="rId72"/>
    <p:sldId id="384" r:id="rId73"/>
    <p:sldId id="386" r:id="rId74"/>
    <p:sldId id="387" r:id="rId75"/>
    <p:sldId id="389" r:id="rId76"/>
    <p:sldId id="390" r:id="rId77"/>
    <p:sldId id="391" r:id="rId78"/>
    <p:sldId id="359" r:id="rId79"/>
    <p:sldId id="358" r:id="rId80"/>
    <p:sldId id="393" r:id="rId81"/>
    <p:sldId id="443" r:id="rId82"/>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charset="0"/>
        <a:ea typeface="ＭＳ Ｐゴシック" pitchFamily="34" charset="-128"/>
        <a:cs typeface="+mn-cs"/>
      </a:defRPr>
    </a:lvl5pPr>
    <a:lvl6pPr marL="2286000" algn="l" defTabSz="914400" rtl="0" eaLnBrk="1" latinLnBrk="0" hangingPunct="1">
      <a:defRPr sz="1900" kern="1200">
        <a:solidFill>
          <a:schemeClr val="tx1"/>
        </a:solidFill>
        <a:latin typeface="Arial" charset="0"/>
        <a:ea typeface="ＭＳ Ｐゴシック" pitchFamily="34" charset="-128"/>
        <a:cs typeface="+mn-cs"/>
      </a:defRPr>
    </a:lvl6pPr>
    <a:lvl7pPr marL="2743200" algn="l" defTabSz="914400" rtl="0" eaLnBrk="1" latinLnBrk="0" hangingPunct="1">
      <a:defRPr sz="1900" kern="1200">
        <a:solidFill>
          <a:schemeClr val="tx1"/>
        </a:solidFill>
        <a:latin typeface="Arial" charset="0"/>
        <a:ea typeface="ＭＳ Ｐゴシック" pitchFamily="34" charset="-128"/>
        <a:cs typeface="+mn-cs"/>
      </a:defRPr>
    </a:lvl7pPr>
    <a:lvl8pPr marL="3200400" algn="l" defTabSz="914400" rtl="0" eaLnBrk="1" latinLnBrk="0" hangingPunct="1">
      <a:defRPr sz="1900" kern="1200">
        <a:solidFill>
          <a:schemeClr val="tx1"/>
        </a:solidFill>
        <a:latin typeface="Arial" charset="0"/>
        <a:ea typeface="ＭＳ Ｐゴシック" pitchFamily="34" charset="-128"/>
        <a:cs typeface="+mn-cs"/>
      </a:defRPr>
    </a:lvl8pPr>
    <a:lvl9pPr marL="3657600" algn="l" defTabSz="914400" rtl="0" eaLnBrk="1" latinLnBrk="0" hangingPunct="1">
      <a:defRPr sz="19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74"/>
  </p:normalViewPr>
  <p:slideViewPr>
    <p:cSldViewPr snapToGrid="0">
      <p:cViewPr varScale="1">
        <p:scale>
          <a:sx n="116" d="100"/>
          <a:sy n="116" d="100"/>
        </p:scale>
        <p:origin x="1744" y="184"/>
      </p:cViewPr>
      <p:guideLst>
        <p:guide orient="horz" pos="2608"/>
        <p:guide orient="horz" pos="4336"/>
        <p:guide pos="3024"/>
        <p:guide pos="48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oleObject" Target="file:///C:\Work\B8323\Class%206%20Life%20Cycle%20Investing\FoF_pension_funds.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Proportion of Assets in Defined</a:t>
            </a:r>
            <a:r>
              <a:rPr lang="en-US" baseline="0"/>
              <a:t> Benefit </a:t>
            </a:r>
          </a:p>
          <a:p>
            <a:pPr>
              <a:defRPr/>
            </a:pPr>
            <a:r>
              <a:rPr lang="en-US" baseline="0"/>
              <a:t>vs Defined Contribution Plans</a:t>
            </a:r>
            <a:endParaRPr lang="en-US"/>
          </a:p>
        </c:rich>
      </c:tx>
      <c:overlay val="0"/>
    </c:title>
    <c:autoTitleDeleted val="0"/>
    <c:plotArea>
      <c:layout/>
      <c:lineChart>
        <c:grouping val="standard"/>
        <c:varyColors val="0"/>
        <c:ser>
          <c:idx val="0"/>
          <c:order val="0"/>
          <c:tx>
            <c:strRef>
              <c:f>Sheet1!$A$24</c:f>
              <c:strCache>
                <c:ptCount val="1"/>
                <c:pt idx="0">
                  <c:v>% Defined Benefit</c:v>
                </c:pt>
              </c:strCache>
            </c:strRef>
          </c:tx>
          <c:spPr>
            <a:ln>
              <a:solidFill>
                <a:srgbClr val="FF0000"/>
              </a:solidFill>
              <a:prstDash val="dash"/>
            </a:ln>
          </c:spPr>
          <c:marker>
            <c:symbol val="none"/>
          </c:marker>
          <c:cat>
            <c:strRef>
              <c:f>Sheet1!$AS$2:$BT$2</c:f>
              <c:strCache>
                <c:ptCount val="28"/>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strCache>
            </c:strRef>
          </c:cat>
          <c:val>
            <c:numRef>
              <c:f>Sheet1!$AS$24:$BT$24</c:f>
              <c:numCache>
                <c:formatCode>0.0%</c:formatCode>
                <c:ptCount val="28"/>
                <c:pt idx="0">
                  <c:v>0.67190560102990704</c:v>
                </c:pt>
                <c:pt idx="1">
                  <c:v>0.64809117868106603</c:v>
                </c:pt>
                <c:pt idx="2">
                  <c:v>0.63468457607740403</c:v>
                </c:pt>
                <c:pt idx="3">
                  <c:v>0.59329314498677199</c:v>
                </c:pt>
                <c:pt idx="4">
                  <c:v>0.57760501424825395</c:v>
                </c:pt>
                <c:pt idx="5">
                  <c:v>0.56472294077019802</c:v>
                </c:pt>
                <c:pt idx="6">
                  <c:v>0.55235025553328099</c:v>
                </c:pt>
                <c:pt idx="7">
                  <c:v>0.54460836404236501</c:v>
                </c:pt>
                <c:pt idx="8">
                  <c:v>0.52976357216830405</c:v>
                </c:pt>
                <c:pt idx="9">
                  <c:v>0.52292705679738805</c:v>
                </c:pt>
                <c:pt idx="10">
                  <c:v>0.52374894970185304</c:v>
                </c:pt>
                <c:pt idx="11">
                  <c:v>0.50576091711040705</c:v>
                </c:pt>
                <c:pt idx="12">
                  <c:v>0.49318358453080902</c:v>
                </c:pt>
                <c:pt idx="13">
                  <c:v>0.47498037230009699</c:v>
                </c:pt>
                <c:pt idx="14">
                  <c:v>0.46036899888149302</c:v>
                </c:pt>
                <c:pt idx="15">
                  <c:v>0.45161701113344799</c:v>
                </c:pt>
                <c:pt idx="16">
                  <c:v>0.44297037876342599</c:v>
                </c:pt>
                <c:pt idx="17">
                  <c:v>0.44703609259404697</c:v>
                </c:pt>
                <c:pt idx="18">
                  <c:v>0.446031825930093</c:v>
                </c:pt>
                <c:pt idx="19">
                  <c:v>0.44128548026963799</c:v>
                </c:pt>
                <c:pt idx="20">
                  <c:v>0.43315905421207501</c:v>
                </c:pt>
                <c:pt idx="21">
                  <c:v>0.42336319092658797</c:v>
                </c:pt>
                <c:pt idx="22">
                  <c:v>0.415844676793582</c:v>
                </c:pt>
                <c:pt idx="23">
                  <c:v>0.40496236219647003</c:v>
                </c:pt>
                <c:pt idx="24">
                  <c:v>0.40711463231950901</c:v>
                </c:pt>
                <c:pt idx="25">
                  <c:v>0.38469752444310101</c:v>
                </c:pt>
                <c:pt idx="26">
                  <c:v>0.37119653144224701</c:v>
                </c:pt>
                <c:pt idx="27">
                  <c:v>0.36280466348813201</c:v>
                </c:pt>
              </c:numCache>
            </c:numRef>
          </c:val>
          <c:smooth val="0"/>
          <c:extLst>
            <c:ext xmlns:c16="http://schemas.microsoft.com/office/drawing/2014/chart" uri="{C3380CC4-5D6E-409C-BE32-E72D297353CC}">
              <c16:uniqueId val="{00000000-2F40-D647-B1C0-6E3AEFF7B366}"/>
            </c:ext>
          </c:extLst>
        </c:ser>
        <c:ser>
          <c:idx val="1"/>
          <c:order val="1"/>
          <c:tx>
            <c:strRef>
              <c:f>Sheet1!$A$25</c:f>
              <c:strCache>
                <c:ptCount val="1"/>
                <c:pt idx="0">
                  <c:v>% Defined Contribution</c:v>
                </c:pt>
              </c:strCache>
            </c:strRef>
          </c:tx>
          <c:spPr>
            <a:ln>
              <a:solidFill>
                <a:schemeClr val="tx1"/>
              </a:solidFill>
              <a:prstDash val="solid"/>
            </a:ln>
          </c:spPr>
          <c:marker>
            <c:symbol val="none"/>
          </c:marker>
          <c:cat>
            <c:strRef>
              <c:f>Sheet1!$AS$2:$BT$2</c:f>
              <c:strCache>
                <c:ptCount val="28"/>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strCache>
            </c:strRef>
          </c:cat>
          <c:val>
            <c:numRef>
              <c:f>Sheet1!$AS$25:$BT$25</c:f>
              <c:numCache>
                <c:formatCode>0.0%</c:formatCode>
                <c:ptCount val="28"/>
                <c:pt idx="0">
                  <c:v>0.32809439897009401</c:v>
                </c:pt>
                <c:pt idx="1">
                  <c:v>0.35190882131893497</c:v>
                </c:pt>
                <c:pt idx="2">
                  <c:v>0.36531542392259703</c:v>
                </c:pt>
                <c:pt idx="3">
                  <c:v>0.40670685501322801</c:v>
                </c:pt>
                <c:pt idx="4">
                  <c:v>0.422394985751747</c:v>
                </c:pt>
                <c:pt idx="5">
                  <c:v>0.43527705922980198</c:v>
                </c:pt>
                <c:pt idx="6">
                  <c:v>0.44764974446671901</c:v>
                </c:pt>
                <c:pt idx="7">
                  <c:v>0.45539163595763499</c:v>
                </c:pt>
                <c:pt idx="8">
                  <c:v>0.470236427831696</c:v>
                </c:pt>
                <c:pt idx="9">
                  <c:v>0.47707294320261201</c:v>
                </c:pt>
                <c:pt idx="10">
                  <c:v>0.47625105029814702</c:v>
                </c:pt>
                <c:pt idx="11">
                  <c:v>0.49423908288959301</c:v>
                </c:pt>
                <c:pt idx="12">
                  <c:v>0.50681641546919098</c:v>
                </c:pt>
                <c:pt idx="13">
                  <c:v>0.52501962769990296</c:v>
                </c:pt>
                <c:pt idx="14">
                  <c:v>0.53963100111850804</c:v>
                </c:pt>
                <c:pt idx="15">
                  <c:v>0.54838298886655201</c:v>
                </c:pt>
                <c:pt idx="16">
                  <c:v>0.55702962123657396</c:v>
                </c:pt>
                <c:pt idx="17">
                  <c:v>0.55296390740595303</c:v>
                </c:pt>
                <c:pt idx="18">
                  <c:v>0.55396817406990695</c:v>
                </c:pt>
                <c:pt idx="19">
                  <c:v>0.55871451973036201</c:v>
                </c:pt>
                <c:pt idx="20">
                  <c:v>0.56684094578792499</c:v>
                </c:pt>
                <c:pt idx="21">
                  <c:v>0.57663680907341297</c:v>
                </c:pt>
                <c:pt idx="22">
                  <c:v>0.58415532320641805</c:v>
                </c:pt>
                <c:pt idx="23">
                  <c:v>0.59503763780353003</c:v>
                </c:pt>
                <c:pt idx="24">
                  <c:v>0.59288536768049105</c:v>
                </c:pt>
                <c:pt idx="25">
                  <c:v>0.61530247555689899</c:v>
                </c:pt>
                <c:pt idx="26">
                  <c:v>0.62880346855775304</c:v>
                </c:pt>
                <c:pt idx="27">
                  <c:v>0.63719533651186899</c:v>
                </c:pt>
              </c:numCache>
            </c:numRef>
          </c:val>
          <c:smooth val="0"/>
          <c:extLst>
            <c:ext xmlns:c16="http://schemas.microsoft.com/office/drawing/2014/chart" uri="{C3380CC4-5D6E-409C-BE32-E72D297353CC}">
              <c16:uniqueId val="{00000001-2F40-D647-B1C0-6E3AEFF7B366}"/>
            </c:ext>
          </c:extLst>
        </c:ser>
        <c:dLbls>
          <c:showLegendKey val="0"/>
          <c:showVal val="0"/>
          <c:showCatName val="0"/>
          <c:showSerName val="0"/>
          <c:showPercent val="0"/>
          <c:showBubbleSize val="0"/>
        </c:dLbls>
        <c:smooth val="0"/>
        <c:axId val="2072881960"/>
        <c:axId val="2072739624"/>
      </c:lineChart>
      <c:catAx>
        <c:axId val="2072881960"/>
        <c:scaling>
          <c:orientation val="minMax"/>
        </c:scaling>
        <c:delete val="0"/>
        <c:axPos val="b"/>
        <c:numFmt formatCode="General" sourceLinked="0"/>
        <c:majorTickMark val="none"/>
        <c:minorTickMark val="none"/>
        <c:tickLblPos val="nextTo"/>
        <c:txPr>
          <a:bodyPr rot="-5400000" vert="horz"/>
          <a:lstStyle/>
          <a:p>
            <a:pPr>
              <a:defRPr/>
            </a:pPr>
            <a:endParaRPr lang="en-US"/>
          </a:p>
        </c:txPr>
        <c:crossAx val="2072739624"/>
        <c:crosses val="autoZero"/>
        <c:auto val="1"/>
        <c:lblAlgn val="ctr"/>
        <c:lblOffset val="100"/>
        <c:noMultiLvlLbl val="0"/>
      </c:catAx>
      <c:valAx>
        <c:axId val="2072739624"/>
        <c:scaling>
          <c:orientation val="minMax"/>
        </c:scaling>
        <c:delete val="0"/>
        <c:axPos val="l"/>
        <c:majorGridlines/>
        <c:numFmt formatCode="0%" sourceLinked="0"/>
        <c:majorTickMark val="in"/>
        <c:minorTickMark val="none"/>
        <c:tickLblPos val="nextTo"/>
        <c:spPr>
          <a:ln w="9525">
            <a:noFill/>
          </a:ln>
        </c:spPr>
        <c:crossAx val="2072881960"/>
        <c:crosses val="autoZero"/>
        <c:crossBetween val="between"/>
      </c:valAx>
    </c:plotArea>
    <c:legend>
      <c:legendPos val="b"/>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atin typeface="Arial" pitchFamily="34" charset="0"/>
              </a:defRPr>
            </a:lvl1pPr>
          </a:lstStyle>
          <a:p>
            <a:pPr>
              <a:defRPr/>
            </a:pPr>
            <a:fld id="{573B4266-6C55-4778-AFE8-7CD6C1D1B938}" type="slidenum">
              <a:rPr lang="en-US"/>
              <a:pPr>
                <a:defRPr/>
              </a:pPr>
              <a:t>‹#›</a:t>
            </a:fld>
            <a:endParaRPr lang="en-US"/>
          </a:p>
        </p:txBody>
      </p:sp>
    </p:spTree>
    <p:extLst>
      <p:ext uri="{BB962C8B-B14F-4D97-AF65-F5344CB8AC3E}">
        <p14:creationId xmlns:p14="http://schemas.microsoft.com/office/powerpoint/2010/main" val="3626449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atin typeface="Arial" pitchFamily="34" charset="0"/>
              </a:defRPr>
            </a:lvl1pPr>
          </a:lstStyle>
          <a:p>
            <a:pPr>
              <a:defRPr/>
            </a:pPr>
            <a:fld id="{F041C401-6680-4747-9730-AA8B382BFE42}" type="slidenum">
              <a:rPr lang="en-US"/>
              <a:pPr>
                <a:defRPr/>
              </a:pPr>
              <a:t>‹#›</a:t>
            </a:fld>
            <a:endParaRPr lang="en-US"/>
          </a:p>
        </p:txBody>
      </p:sp>
    </p:spTree>
    <p:extLst>
      <p:ext uri="{BB962C8B-B14F-4D97-AF65-F5344CB8AC3E}">
        <p14:creationId xmlns:p14="http://schemas.microsoft.com/office/powerpoint/2010/main" val="228134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30E6A50-7965-44CC-9F68-E495A1C32C39}" type="slidenum">
              <a:rPr lang="en-US" altLang="en-US" sz="1300" smtClean="0"/>
              <a:pPr eaLnBrk="1" hangingPunct="1"/>
              <a:t>1</a:t>
            </a:fld>
            <a:endParaRPr lang="en-US" altLang="en-US"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10</a:t>
            </a:fld>
            <a:endParaRPr lang="en-US" altLang="en-US" sz="1300"/>
          </a:p>
        </p:txBody>
      </p:sp>
    </p:spTree>
    <p:extLst>
      <p:ext uri="{BB962C8B-B14F-4D97-AF65-F5344CB8AC3E}">
        <p14:creationId xmlns:p14="http://schemas.microsoft.com/office/powerpoint/2010/main" val="88576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11</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12</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13</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14</a:t>
            </a:fld>
            <a:endParaRPr lang="en-US" altLang="en-US" sz="1300"/>
          </a:p>
        </p:txBody>
      </p:sp>
    </p:spTree>
    <p:extLst>
      <p:ext uri="{BB962C8B-B14F-4D97-AF65-F5344CB8AC3E}">
        <p14:creationId xmlns:p14="http://schemas.microsoft.com/office/powerpoint/2010/main" val="2799953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15</a:t>
            </a:fld>
            <a:endParaRPr lang="en-US" altLang="en-US" sz="1300"/>
          </a:p>
        </p:txBody>
      </p:sp>
    </p:spTree>
    <p:extLst>
      <p:ext uri="{BB962C8B-B14F-4D97-AF65-F5344CB8AC3E}">
        <p14:creationId xmlns:p14="http://schemas.microsoft.com/office/powerpoint/2010/main" val="4004931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16</a:t>
            </a:fld>
            <a:endParaRPr lang="en-US" altLang="en-US" sz="1300"/>
          </a:p>
        </p:txBody>
      </p:sp>
    </p:spTree>
    <p:extLst>
      <p:ext uri="{BB962C8B-B14F-4D97-AF65-F5344CB8AC3E}">
        <p14:creationId xmlns:p14="http://schemas.microsoft.com/office/powerpoint/2010/main" val="1681018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17</a:t>
            </a:fld>
            <a:endParaRPr lang="en-US" altLang="en-US" sz="1300"/>
          </a:p>
        </p:txBody>
      </p:sp>
    </p:spTree>
    <p:extLst>
      <p:ext uri="{BB962C8B-B14F-4D97-AF65-F5344CB8AC3E}">
        <p14:creationId xmlns:p14="http://schemas.microsoft.com/office/powerpoint/2010/main" val="2598337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18</a:t>
            </a:fld>
            <a:endParaRPr lang="en-US"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19</a:t>
            </a:fld>
            <a:endParaRPr lang="en-US" altLang="en-US" sz="1300"/>
          </a:p>
        </p:txBody>
      </p:sp>
    </p:spTree>
    <p:extLst>
      <p:ext uri="{BB962C8B-B14F-4D97-AF65-F5344CB8AC3E}">
        <p14:creationId xmlns:p14="http://schemas.microsoft.com/office/powerpoint/2010/main" val="27886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D164137-E19A-44BC-B582-68B075FAE26E}" type="slidenum">
              <a:rPr lang="en-US" altLang="en-US" sz="1300" smtClean="0"/>
              <a:pPr eaLnBrk="1" hangingPunct="1"/>
              <a:t>2</a:t>
            </a:fld>
            <a:endParaRPr lang="en-US" alt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73D66EC7-D0AC-45EB-8DED-DB770A5EE854}" type="slidenum">
              <a:rPr lang="en-US" altLang="en-US" sz="1300" smtClean="0"/>
              <a:pPr eaLnBrk="1" hangingPunct="1"/>
              <a:t>20</a:t>
            </a:fld>
            <a:endParaRPr lang="en-US" alt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21</a:t>
            </a:fld>
            <a:endParaRPr lang="en-US"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2AB8B407-219D-4AE2-9B45-0AD70F3E7D06}" type="slidenum">
              <a:rPr lang="en-US" altLang="en-US" sz="1300" smtClean="0"/>
              <a:pPr eaLnBrk="1" hangingPunct="1"/>
              <a:t>22</a:t>
            </a:fld>
            <a:endParaRPr lang="en-US"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C92D2C95-DD30-4A72-A43F-FE0580AE227D}" type="slidenum">
              <a:rPr lang="en-US" altLang="en-US" sz="1300" smtClean="0"/>
              <a:pPr eaLnBrk="1" hangingPunct="1"/>
              <a:t>23</a:t>
            </a:fld>
            <a:endParaRPr lang="en-US" altLang="en-U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24</a:t>
            </a:fld>
            <a:endParaRPr lang="en-US" altLang="en-US"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ea typeface="ＭＳ Ｐゴシック" pitchFamily="34" charset="-128"/>
              </a:rPr>
              <a:t>First coined by Andrew Rozanov, State Street 2005</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4117" eaLnBrk="0" hangingPunct="0">
              <a:defRPr sz="2000">
                <a:solidFill>
                  <a:schemeClr val="tx1"/>
                </a:solidFill>
                <a:latin typeface="Arial" charset="0"/>
                <a:ea typeface="ＭＳ Ｐゴシック" pitchFamily="34" charset="-128"/>
              </a:defRPr>
            </a:lvl1pPr>
            <a:lvl2pPr marL="777943" indent="-299209" defTabSz="964117" eaLnBrk="0" hangingPunct="0">
              <a:defRPr sz="2000">
                <a:solidFill>
                  <a:schemeClr val="tx1"/>
                </a:solidFill>
                <a:latin typeface="Arial" charset="0"/>
                <a:ea typeface="ＭＳ Ｐゴシック" pitchFamily="34" charset="-128"/>
              </a:defRPr>
            </a:lvl2pPr>
            <a:lvl3pPr marL="1196835" indent="-239367" defTabSz="964117" eaLnBrk="0" hangingPunct="0">
              <a:defRPr sz="2000">
                <a:solidFill>
                  <a:schemeClr val="tx1"/>
                </a:solidFill>
                <a:latin typeface="Arial" charset="0"/>
                <a:ea typeface="ＭＳ Ｐゴシック" pitchFamily="34" charset="-128"/>
              </a:defRPr>
            </a:lvl3pPr>
            <a:lvl4pPr marL="1675569" indent="-239367" defTabSz="964117" eaLnBrk="0" hangingPunct="0">
              <a:defRPr sz="2000">
                <a:solidFill>
                  <a:schemeClr val="tx1"/>
                </a:solidFill>
                <a:latin typeface="Arial" charset="0"/>
                <a:ea typeface="ＭＳ Ｐゴシック" pitchFamily="34" charset="-128"/>
              </a:defRPr>
            </a:lvl4pPr>
            <a:lvl5pPr marL="2154304" indent="-239367" defTabSz="964117" eaLnBrk="0" hangingPunct="0">
              <a:defRPr sz="2000">
                <a:solidFill>
                  <a:schemeClr val="tx1"/>
                </a:solidFill>
                <a:latin typeface="Arial" charset="0"/>
                <a:ea typeface="ＭＳ Ｐゴシック" pitchFamily="34" charset="-128"/>
              </a:defRPr>
            </a:lvl5pPr>
            <a:lvl6pPr marL="2633038"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6pPr>
            <a:lvl7pPr marL="3111772"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7pPr>
            <a:lvl8pPr marL="3590506"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8pPr>
            <a:lvl9pPr marL="4069240"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0358FE68-E291-4ADB-8824-2E7E08AC7767}" type="slidenum">
              <a:rPr lang="en-US" altLang="en-US" sz="1300"/>
              <a:pPr eaLnBrk="1" hangingPunct="1"/>
              <a:t>25</a:t>
            </a:fld>
            <a:endParaRPr lang="en-US" altLang="en-U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i="0" dirty="0">
                <a:ea typeface="ＭＳ Ｐゴシック" pitchFamily="34" charset="-128"/>
              </a:rPr>
              <a:t>Suspect</a:t>
            </a:r>
            <a:r>
              <a:rPr lang="en-US" altLang="en-US" i="0" baseline="0" dirty="0">
                <a:ea typeface="ＭＳ Ｐゴシック" pitchFamily="34" charset="-128"/>
              </a:rPr>
              <a:t> because some of these institutions (</a:t>
            </a:r>
            <a:r>
              <a:rPr lang="en-US" altLang="en-US" i="0" baseline="0" dirty="0" err="1">
                <a:ea typeface="ＭＳ Ｐゴシック" pitchFamily="34" charset="-128"/>
              </a:rPr>
              <a:t>eg</a:t>
            </a:r>
            <a:r>
              <a:rPr lang="en-US" altLang="en-US" i="0" baseline="0" dirty="0">
                <a:ea typeface="ＭＳ Ｐゴシック" pitchFamily="34" charset="-128"/>
              </a:rPr>
              <a:t> GIC) do not publicly report their AUM. </a:t>
            </a:r>
            <a:endParaRPr lang="en-US" altLang="en-US" i="0" dirty="0">
              <a:ea typeface="ＭＳ Ｐゴシック" pitchFamily="34"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9237" eaLnBrk="0" hangingPunct="0">
              <a:defRPr sz="2000">
                <a:solidFill>
                  <a:schemeClr val="tx1"/>
                </a:solidFill>
                <a:latin typeface="Arial" charset="0"/>
                <a:ea typeface="ＭＳ Ｐゴシック" pitchFamily="34" charset="-128"/>
              </a:defRPr>
            </a:lvl1pPr>
            <a:lvl2pPr marL="777943" indent="-299209" defTabSz="919237" eaLnBrk="0" hangingPunct="0">
              <a:defRPr sz="2000">
                <a:solidFill>
                  <a:schemeClr val="tx1"/>
                </a:solidFill>
                <a:latin typeface="Arial" charset="0"/>
                <a:ea typeface="ＭＳ Ｐゴシック" pitchFamily="34" charset="-128"/>
              </a:defRPr>
            </a:lvl2pPr>
            <a:lvl3pPr marL="1196835" indent="-239367" defTabSz="919237" eaLnBrk="0" hangingPunct="0">
              <a:defRPr sz="2000">
                <a:solidFill>
                  <a:schemeClr val="tx1"/>
                </a:solidFill>
                <a:latin typeface="Arial" charset="0"/>
                <a:ea typeface="ＭＳ Ｐゴシック" pitchFamily="34" charset="-128"/>
              </a:defRPr>
            </a:lvl3pPr>
            <a:lvl4pPr marL="1675569" indent="-239367" defTabSz="919237" eaLnBrk="0" hangingPunct="0">
              <a:defRPr sz="2000">
                <a:solidFill>
                  <a:schemeClr val="tx1"/>
                </a:solidFill>
                <a:latin typeface="Arial" charset="0"/>
                <a:ea typeface="ＭＳ Ｐゴシック" pitchFamily="34" charset="-128"/>
              </a:defRPr>
            </a:lvl4pPr>
            <a:lvl5pPr marL="2154304" indent="-239367" defTabSz="919237" eaLnBrk="0" hangingPunct="0">
              <a:defRPr sz="2000">
                <a:solidFill>
                  <a:schemeClr val="tx1"/>
                </a:solidFill>
                <a:latin typeface="Arial" charset="0"/>
                <a:ea typeface="ＭＳ Ｐゴシック" pitchFamily="34" charset="-128"/>
              </a:defRPr>
            </a:lvl5pPr>
            <a:lvl6pPr marL="2633038" indent="-239367" defTabSz="919237" eaLnBrk="0" fontAlgn="base" hangingPunct="0">
              <a:spcBef>
                <a:spcPct val="0"/>
              </a:spcBef>
              <a:spcAft>
                <a:spcPct val="0"/>
              </a:spcAft>
              <a:defRPr sz="2000">
                <a:solidFill>
                  <a:schemeClr val="tx1"/>
                </a:solidFill>
                <a:latin typeface="Arial" charset="0"/>
                <a:ea typeface="ＭＳ Ｐゴシック" pitchFamily="34" charset="-128"/>
              </a:defRPr>
            </a:lvl6pPr>
            <a:lvl7pPr marL="3111772" indent="-239367" defTabSz="919237" eaLnBrk="0" fontAlgn="base" hangingPunct="0">
              <a:spcBef>
                <a:spcPct val="0"/>
              </a:spcBef>
              <a:spcAft>
                <a:spcPct val="0"/>
              </a:spcAft>
              <a:defRPr sz="2000">
                <a:solidFill>
                  <a:schemeClr val="tx1"/>
                </a:solidFill>
                <a:latin typeface="Arial" charset="0"/>
                <a:ea typeface="ＭＳ Ｐゴシック" pitchFamily="34" charset="-128"/>
              </a:defRPr>
            </a:lvl7pPr>
            <a:lvl8pPr marL="3590506" indent="-239367" defTabSz="919237" eaLnBrk="0" fontAlgn="base" hangingPunct="0">
              <a:spcBef>
                <a:spcPct val="0"/>
              </a:spcBef>
              <a:spcAft>
                <a:spcPct val="0"/>
              </a:spcAft>
              <a:defRPr sz="2000">
                <a:solidFill>
                  <a:schemeClr val="tx1"/>
                </a:solidFill>
                <a:latin typeface="Arial" charset="0"/>
                <a:ea typeface="ＭＳ Ｐゴシック" pitchFamily="34" charset="-128"/>
              </a:defRPr>
            </a:lvl8pPr>
            <a:lvl9pPr marL="4069240" indent="-239367" defTabSz="919237"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2FF6666D-A077-484A-BB58-2C34E816AFBB}" type="slidenum">
              <a:rPr lang="en-US" altLang="en-US" sz="1300"/>
              <a:pPr eaLnBrk="1" hangingPunct="1"/>
              <a:t>27</a:t>
            </a:fld>
            <a:endParaRPr lang="en-US" altLang="en-US"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4117" eaLnBrk="0" hangingPunct="0">
              <a:defRPr sz="2000">
                <a:solidFill>
                  <a:schemeClr val="tx1"/>
                </a:solidFill>
                <a:latin typeface="Arial" charset="0"/>
                <a:ea typeface="ＭＳ Ｐゴシック" pitchFamily="34" charset="-128"/>
              </a:defRPr>
            </a:lvl1pPr>
            <a:lvl2pPr marL="777943" indent="-299209" defTabSz="964117" eaLnBrk="0" hangingPunct="0">
              <a:defRPr sz="2000">
                <a:solidFill>
                  <a:schemeClr val="tx1"/>
                </a:solidFill>
                <a:latin typeface="Arial" charset="0"/>
                <a:ea typeface="ＭＳ Ｐゴシック" pitchFamily="34" charset="-128"/>
              </a:defRPr>
            </a:lvl2pPr>
            <a:lvl3pPr marL="1196835" indent="-239367" defTabSz="964117" eaLnBrk="0" hangingPunct="0">
              <a:defRPr sz="2000">
                <a:solidFill>
                  <a:schemeClr val="tx1"/>
                </a:solidFill>
                <a:latin typeface="Arial" charset="0"/>
                <a:ea typeface="ＭＳ Ｐゴシック" pitchFamily="34" charset="-128"/>
              </a:defRPr>
            </a:lvl3pPr>
            <a:lvl4pPr marL="1675569" indent="-239367" defTabSz="964117" eaLnBrk="0" hangingPunct="0">
              <a:defRPr sz="2000">
                <a:solidFill>
                  <a:schemeClr val="tx1"/>
                </a:solidFill>
                <a:latin typeface="Arial" charset="0"/>
                <a:ea typeface="ＭＳ Ｐゴシック" pitchFamily="34" charset="-128"/>
              </a:defRPr>
            </a:lvl4pPr>
            <a:lvl5pPr marL="2154304" indent="-239367" defTabSz="964117" eaLnBrk="0" hangingPunct="0">
              <a:defRPr sz="2000">
                <a:solidFill>
                  <a:schemeClr val="tx1"/>
                </a:solidFill>
                <a:latin typeface="Arial" charset="0"/>
                <a:ea typeface="ＭＳ Ｐゴシック" pitchFamily="34" charset="-128"/>
              </a:defRPr>
            </a:lvl5pPr>
            <a:lvl6pPr marL="2633038"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6pPr>
            <a:lvl7pPr marL="3111772"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7pPr>
            <a:lvl8pPr marL="3590506"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8pPr>
            <a:lvl9pPr marL="4069240" indent="-239367" defTabSz="964117"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296FD069-A080-4F84-96FA-CD09C2CD2688}" type="slidenum">
              <a:rPr lang="en-US" altLang="en-US" sz="1300"/>
              <a:pPr eaLnBrk="1" hangingPunct="1"/>
              <a:t>28</a:t>
            </a:fld>
            <a:endParaRPr lang="en-US" altLang="en-U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780" eaLnBrk="0" hangingPunct="0">
              <a:defRPr sz="2000">
                <a:solidFill>
                  <a:schemeClr val="tx1"/>
                </a:solidFill>
                <a:latin typeface="Arial" charset="0"/>
                <a:ea typeface="ＭＳ Ｐゴシック" pitchFamily="34" charset="-128"/>
              </a:defRPr>
            </a:lvl1pPr>
            <a:lvl2pPr marL="777943" indent="-299209" defTabSz="965780" eaLnBrk="0" hangingPunct="0">
              <a:defRPr sz="2000">
                <a:solidFill>
                  <a:schemeClr val="tx1"/>
                </a:solidFill>
                <a:latin typeface="Arial" charset="0"/>
                <a:ea typeface="ＭＳ Ｐゴシック" pitchFamily="34" charset="-128"/>
              </a:defRPr>
            </a:lvl2pPr>
            <a:lvl3pPr marL="1196835" indent="-239367" defTabSz="965780" eaLnBrk="0" hangingPunct="0">
              <a:defRPr sz="2000">
                <a:solidFill>
                  <a:schemeClr val="tx1"/>
                </a:solidFill>
                <a:latin typeface="Arial" charset="0"/>
                <a:ea typeface="ＭＳ Ｐゴシック" pitchFamily="34" charset="-128"/>
              </a:defRPr>
            </a:lvl3pPr>
            <a:lvl4pPr marL="1675569" indent="-239367" defTabSz="965780" eaLnBrk="0" hangingPunct="0">
              <a:defRPr sz="2000">
                <a:solidFill>
                  <a:schemeClr val="tx1"/>
                </a:solidFill>
                <a:latin typeface="Arial" charset="0"/>
                <a:ea typeface="ＭＳ Ｐゴシック" pitchFamily="34" charset="-128"/>
              </a:defRPr>
            </a:lvl4pPr>
            <a:lvl5pPr marL="2154304" indent="-239367" defTabSz="965780" eaLnBrk="0" hangingPunct="0">
              <a:defRPr sz="2000">
                <a:solidFill>
                  <a:schemeClr val="tx1"/>
                </a:solidFill>
                <a:latin typeface="Arial" charset="0"/>
                <a:ea typeface="ＭＳ Ｐゴシック" pitchFamily="34" charset="-128"/>
              </a:defRPr>
            </a:lvl5pPr>
            <a:lvl6pPr marL="2633038" indent="-239367" defTabSz="965780" eaLnBrk="0" fontAlgn="base" hangingPunct="0">
              <a:spcBef>
                <a:spcPct val="0"/>
              </a:spcBef>
              <a:spcAft>
                <a:spcPct val="0"/>
              </a:spcAft>
              <a:defRPr sz="2000">
                <a:solidFill>
                  <a:schemeClr val="tx1"/>
                </a:solidFill>
                <a:latin typeface="Arial" charset="0"/>
                <a:ea typeface="ＭＳ Ｐゴシック" pitchFamily="34" charset="-128"/>
              </a:defRPr>
            </a:lvl6pPr>
            <a:lvl7pPr marL="3111772" indent="-239367" defTabSz="965780" eaLnBrk="0" fontAlgn="base" hangingPunct="0">
              <a:spcBef>
                <a:spcPct val="0"/>
              </a:spcBef>
              <a:spcAft>
                <a:spcPct val="0"/>
              </a:spcAft>
              <a:defRPr sz="2000">
                <a:solidFill>
                  <a:schemeClr val="tx1"/>
                </a:solidFill>
                <a:latin typeface="Arial" charset="0"/>
                <a:ea typeface="ＭＳ Ｐゴシック" pitchFamily="34" charset="-128"/>
              </a:defRPr>
            </a:lvl7pPr>
            <a:lvl8pPr marL="3590506" indent="-239367" defTabSz="965780" eaLnBrk="0" fontAlgn="base" hangingPunct="0">
              <a:spcBef>
                <a:spcPct val="0"/>
              </a:spcBef>
              <a:spcAft>
                <a:spcPct val="0"/>
              </a:spcAft>
              <a:defRPr sz="2000">
                <a:solidFill>
                  <a:schemeClr val="tx1"/>
                </a:solidFill>
                <a:latin typeface="Arial" charset="0"/>
                <a:ea typeface="ＭＳ Ｐゴシック" pitchFamily="34" charset="-128"/>
              </a:defRPr>
            </a:lvl8pPr>
            <a:lvl9pPr marL="4069240" indent="-239367" defTabSz="96578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DDCB18DC-8E1A-4948-BDB3-15421D24D776}" type="slidenum">
              <a:rPr lang="en-US" altLang="en-US" sz="1300"/>
              <a:pPr eaLnBrk="1" hangingPunct="1"/>
              <a:t>29</a:t>
            </a:fld>
            <a:endParaRPr lang="en-US" altLang="en-U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30</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73D66EC7-D0AC-45EB-8DED-DB770A5EE854}" type="slidenum">
              <a:rPr lang="en-US" altLang="en-US" sz="1300" smtClean="0"/>
              <a:pPr eaLnBrk="1" hangingPunct="1"/>
              <a:t>3</a:t>
            </a:fld>
            <a:endParaRPr lang="en-US" altLang="en-U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6936D187-4978-47DE-85FB-9ACFB9159C9C}" type="slidenum">
              <a:rPr lang="en-US" altLang="en-US" sz="1300" smtClean="0"/>
              <a:pPr eaLnBrk="1" hangingPunct="1"/>
              <a:t>31</a:t>
            </a:fld>
            <a:endParaRPr lang="en-US" altLang="en-U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5A14F1ED-AEAD-4A96-A150-8F03262FA7CA}" type="slidenum">
              <a:rPr lang="en-US" altLang="en-US" sz="1300" smtClean="0"/>
              <a:pPr eaLnBrk="1" hangingPunct="1"/>
              <a:t>32</a:t>
            </a:fld>
            <a:endParaRPr lang="en-US" altLang="en-U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3ED0DFE2-50B8-44F9-AFF9-38635937178F}" type="slidenum">
              <a:rPr lang="en-US" altLang="en-US" sz="1300" smtClean="0"/>
              <a:pPr eaLnBrk="1" hangingPunct="1"/>
              <a:t>34</a:t>
            </a:fld>
            <a:endParaRPr lang="en-US" altLang="en-U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3ED0DFE2-50B8-44F9-AFF9-38635937178F}" type="slidenum">
              <a:rPr lang="en-US" altLang="en-US" sz="1300" smtClean="0"/>
              <a:pPr eaLnBrk="1" hangingPunct="1"/>
              <a:t>35</a:t>
            </a:fld>
            <a:endParaRPr lang="en-US" altLang="en-US" sz="1300"/>
          </a:p>
        </p:txBody>
      </p:sp>
    </p:spTree>
    <p:extLst>
      <p:ext uri="{BB962C8B-B14F-4D97-AF65-F5344CB8AC3E}">
        <p14:creationId xmlns:p14="http://schemas.microsoft.com/office/powerpoint/2010/main" val="409475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36</a:t>
            </a:fld>
            <a:endParaRPr lang="en-US" altLang="en-US"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40</a:t>
            </a:fld>
            <a:endParaRPr lang="en-US" altLang="en-U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63</a:t>
            </a:fld>
            <a:endParaRPr lang="en-US" altLang="en-U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A9B7CB43-5059-4235-815D-9BE4BFDBEED1}" type="slidenum">
              <a:rPr lang="en-US" altLang="en-US" sz="1300"/>
              <a:pPr eaLnBrk="1" hangingPunct="1"/>
              <a:t>64</a:t>
            </a:fld>
            <a:endParaRPr lang="en-US" altLang="en-U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D000FE1-64CA-4F9E-909D-4F520D740650}" type="slidenum">
              <a:rPr lang="en-US" altLang="en-US" sz="1300"/>
              <a:pPr eaLnBrk="1" hangingPunct="1"/>
              <a:t>65</a:t>
            </a:fld>
            <a:endParaRPr lang="en-US" altLang="en-U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936F71F-D5E3-4B18-AD88-4BDC602BA34F}" type="slidenum">
              <a:rPr lang="en-US" altLang="en-US" sz="1300"/>
              <a:pPr eaLnBrk="1" hangingPunct="1"/>
              <a:t>66</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4</a:t>
            </a:fld>
            <a:endParaRPr lang="en-US"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EB282D1D-F858-4B41-9D96-53779199E5AC}" type="slidenum">
              <a:rPr lang="en-US" altLang="en-US" sz="1300"/>
              <a:pPr eaLnBrk="1" hangingPunct="1"/>
              <a:t>67</a:t>
            </a:fld>
            <a:endParaRPr lang="en-US" altLang="en-US"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390C429E-0750-4F03-A9E2-86D590238E91}" type="slidenum">
              <a:rPr lang="en-US" altLang="en-US" sz="1300" smtClean="0"/>
              <a:pPr eaLnBrk="1" hangingPunct="1"/>
              <a:t>68</a:t>
            </a:fld>
            <a:endParaRPr lang="en-US" alt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48" eaLnBrk="0" hangingPunct="0">
              <a:defRPr sz="1900">
                <a:solidFill>
                  <a:schemeClr val="tx1"/>
                </a:solidFill>
                <a:latin typeface="Arial" pitchFamily="34" charset="0"/>
                <a:cs typeface="Arial" pitchFamily="34" charset="0"/>
              </a:defRPr>
            </a:lvl1pPr>
            <a:lvl2pPr marL="744064" indent="-286179" defTabSz="966648" eaLnBrk="0" hangingPunct="0">
              <a:defRPr sz="1900">
                <a:solidFill>
                  <a:schemeClr val="tx1"/>
                </a:solidFill>
                <a:latin typeface="Arial" pitchFamily="34" charset="0"/>
                <a:cs typeface="Arial" pitchFamily="34" charset="0"/>
              </a:defRPr>
            </a:lvl2pPr>
            <a:lvl3pPr marL="1144715" indent="-228943" defTabSz="966648" eaLnBrk="0" hangingPunct="0">
              <a:defRPr sz="1900">
                <a:solidFill>
                  <a:schemeClr val="tx1"/>
                </a:solidFill>
                <a:latin typeface="Arial" pitchFamily="34" charset="0"/>
                <a:cs typeface="Arial" pitchFamily="34" charset="0"/>
              </a:defRPr>
            </a:lvl3pPr>
            <a:lvl4pPr marL="1602600" indent="-228943" defTabSz="966648" eaLnBrk="0" hangingPunct="0">
              <a:defRPr sz="1900">
                <a:solidFill>
                  <a:schemeClr val="tx1"/>
                </a:solidFill>
                <a:latin typeface="Arial" pitchFamily="34" charset="0"/>
                <a:cs typeface="Arial" pitchFamily="34" charset="0"/>
              </a:defRPr>
            </a:lvl4pPr>
            <a:lvl5pPr marL="2060486" indent="-228943" defTabSz="966648" eaLnBrk="0" hangingPunct="0">
              <a:defRPr sz="1900">
                <a:solidFill>
                  <a:schemeClr val="tx1"/>
                </a:solidFill>
                <a:latin typeface="Arial" pitchFamily="34" charset="0"/>
                <a:cs typeface="Arial" pitchFamily="34" charset="0"/>
              </a:defRPr>
            </a:lvl5pPr>
            <a:lvl6pPr marL="2518372" indent="-228943" defTabSz="966648" eaLnBrk="0" fontAlgn="base" hangingPunct="0">
              <a:spcBef>
                <a:spcPct val="0"/>
              </a:spcBef>
              <a:spcAft>
                <a:spcPct val="0"/>
              </a:spcAft>
              <a:defRPr sz="1900">
                <a:solidFill>
                  <a:schemeClr val="tx1"/>
                </a:solidFill>
                <a:latin typeface="Arial" pitchFamily="34" charset="0"/>
                <a:cs typeface="Arial" pitchFamily="34" charset="0"/>
              </a:defRPr>
            </a:lvl6pPr>
            <a:lvl7pPr marL="2976258" indent="-228943" defTabSz="966648" eaLnBrk="0" fontAlgn="base" hangingPunct="0">
              <a:spcBef>
                <a:spcPct val="0"/>
              </a:spcBef>
              <a:spcAft>
                <a:spcPct val="0"/>
              </a:spcAft>
              <a:defRPr sz="1900">
                <a:solidFill>
                  <a:schemeClr val="tx1"/>
                </a:solidFill>
                <a:latin typeface="Arial" pitchFamily="34" charset="0"/>
                <a:cs typeface="Arial" pitchFamily="34" charset="0"/>
              </a:defRPr>
            </a:lvl7pPr>
            <a:lvl8pPr marL="3434144" indent="-228943" defTabSz="966648" eaLnBrk="0" fontAlgn="base" hangingPunct="0">
              <a:spcBef>
                <a:spcPct val="0"/>
              </a:spcBef>
              <a:spcAft>
                <a:spcPct val="0"/>
              </a:spcAft>
              <a:defRPr sz="1900">
                <a:solidFill>
                  <a:schemeClr val="tx1"/>
                </a:solidFill>
                <a:latin typeface="Arial" pitchFamily="34" charset="0"/>
                <a:cs typeface="Arial" pitchFamily="34" charset="0"/>
              </a:defRPr>
            </a:lvl8pPr>
            <a:lvl9pPr marL="3892029" indent="-228943" defTabSz="966648" eaLnBrk="0" fontAlgn="base" hangingPunct="0">
              <a:spcBef>
                <a:spcPct val="0"/>
              </a:spcBef>
              <a:spcAft>
                <a:spcPct val="0"/>
              </a:spcAft>
              <a:defRPr sz="1900">
                <a:solidFill>
                  <a:schemeClr val="tx1"/>
                </a:solidFill>
                <a:latin typeface="Arial" pitchFamily="34" charset="0"/>
                <a:cs typeface="Arial" pitchFamily="34" charset="0"/>
              </a:defRPr>
            </a:lvl9pPr>
          </a:lstStyle>
          <a:p>
            <a:pPr eaLnBrk="1" hangingPunct="1"/>
            <a:fld id="{129F3017-CE0F-4364-9780-C15C27BC1C52}" type="slidenum">
              <a:rPr lang="en-US" altLang="en-US" sz="1300"/>
              <a:pPr eaLnBrk="1" hangingPunct="1"/>
              <a:t>70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E9BA1334-37D2-4BB6-B505-D668B965AC82}" type="slidenum">
              <a:rPr lang="en-US" altLang="en-US" sz="1300" smtClean="0"/>
              <a:pPr eaLnBrk="1" hangingPunct="1"/>
              <a:t>71</a:t>
            </a:fld>
            <a:endParaRPr lang="en-US" altLang="en-US"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1D2B16C5-7BD3-43D8-8F5A-BAC5B675332E}" type="slidenum">
              <a:rPr lang="en-US" altLang="en-US" sz="1300" smtClean="0"/>
              <a:pPr eaLnBrk="1" hangingPunct="1"/>
              <a:t>72</a:t>
            </a:fld>
            <a:endParaRPr lang="en-US" altLang="en-US"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422B1B5B-CDD5-4A3B-A03D-125D5212C6DA}" type="slidenum">
              <a:rPr lang="en-US" altLang="en-US" sz="1300" smtClean="0"/>
              <a:pPr eaLnBrk="1" hangingPunct="1"/>
              <a:t>73</a:t>
            </a:fld>
            <a:endParaRPr lang="en-US" altLang="en-U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390C429E-0750-4F03-A9E2-86D590238E91}" type="slidenum">
              <a:rPr lang="en-US" altLang="en-US" sz="1300" smtClean="0"/>
              <a:pPr eaLnBrk="1" hangingPunct="1"/>
              <a:t>74</a:t>
            </a:fld>
            <a:endParaRPr lang="en-US" alt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422B1B5B-CDD5-4A3B-A03D-125D5212C6DA}" type="slidenum">
              <a:rPr lang="en-US" altLang="en-US" sz="1300" smtClean="0"/>
              <a:pPr eaLnBrk="1" hangingPunct="1"/>
              <a:t>75</a:t>
            </a:fld>
            <a:endParaRPr lang="en-US" altLang="en-U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422B1B5B-CDD5-4A3B-A03D-125D5212C6DA}" type="slidenum">
              <a:rPr lang="en-US" altLang="en-US" sz="1300" smtClean="0"/>
              <a:pPr eaLnBrk="1" hangingPunct="1"/>
              <a:t>76</a:t>
            </a:fld>
            <a:endParaRPr lang="en-US" altLang="en-U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1" charset="-128"/>
              </a:defRPr>
            </a:lvl1pPr>
            <a:lvl2pPr marL="742950" indent="-285750" defTabSz="965200" eaLnBrk="0" hangingPunct="0">
              <a:defRPr sz="1900">
                <a:solidFill>
                  <a:schemeClr val="tx1"/>
                </a:solidFill>
                <a:latin typeface="Arial" charset="0"/>
                <a:ea typeface="ＭＳ Ｐゴシック" pitchFamily="1" charset="-128"/>
              </a:defRPr>
            </a:lvl2pPr>
            <a:lvl3pPr marL="1143000" indent="-228600" defTabSz="965200" eaLnBrk="0" hangingPunct="0">
              <a:defRPr sz="1900">
                <a:solidFill>
                  <a:schemeClr val="tx1"/>
                </a:solidFill>
                <a:latin typeface="Arial" charset="0"/>
                <a:ea typeface="ＭＳ Ｐゴシック" pitchFamily="1" charset="-128"/>
              </a:defRPr>
            </a:lvl3pPr>
            <a:lvl4pPr marL="1600200" indent="-228600" defTabSz="965200" eaLnBrk="0" hangingPunct="0">
              <a:defRPr sz="1900">
                <a:solidFill>
                  <a:schemeClr val="tx1"/>
                </a:solidFill>
                <a:latin typeface="Arial" charset="0"/>
                <a:ea typeface="ＭＳ Ｐゴシック" pitchFamily="1" charset="-128"/>
              </a:defRPr>
            </a:lvl4pPr>
            <a:lvl5pPr marL="2057400" indent="-228600" defTabSz="965200" eaLnBrk="0" hangingPunct="0">
              <a:defRPr sz="1900">
                <a:solidFill>
                  <a:schemeClr val="tx1"/>
                </a:solidFill>
                <a:latin typeface="Arial" charset="0"/>
                <a:ea typeface="ＭＳ Ｐゴシック" pitchFamily="1"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422B1B5B-CDD5-4A3B-A03D-125D5212C6DA}" type="slidenum">
              <a:rPr lang="en-US" altLang="en-US" sz="1300" smtClean="0"/>
              <a:pPr eaLnBrk="1" hangingPunct="1"/>
              <a:t>77</a:t>
            </a:fld>
            <a:endParaRPr lang="en-US" altLang="en-US"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5</a:t>
            </a:fld>
            <a:endParaRPr lang="en-US" altLang="en-US"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eaLnBrk="0" hangingPunct="0">
              <a:defRPr sz="1900">
                <a:solidFill>
                  <a:schemeClr val="tx1"/>
                </a:solidFill>
                <a:latin typeface="Arial" charset="0"/>
                <a:ea typeface="ＭＳ Ｐゴシック" pitchFamily="34" charset="-128"/>
              </a:defRPr>
            </a:lvl1pPr>
            <a:lvl2pPr marL="742950" indent="-285750" defTabSz="955675" eaLnBrk="0" hangingPunct="0">
              <a:defRPr sz="1900">
                <a:solidFill>
                  <a:schemeClr val="tx1"/>
                </a:solidFill>
                <a:latin typeface="Arial" charset="0"/>
                <a:ea typeface="ＭＳ Ｐゴシック" pitchFamily="34" charset="-128"/>
              </a:defRPr>
            </a:lvl2pPr>
            <a:lvl3pPr marL="1143000" indent="-228600" defTabSz="955675" eaLnBrk="0" hangingPunct="0">
              <a:defRPr sz="1900">
                <a:solidFill>
                  <a:schemeClr val="tx1"/>
                </a:solidFill>
                <a:latin typeface="Arial" charset="0"/>
                <a:ea typeface="ＭＳ Ｐゴシック" pitchFamily="34" charset="-128"/>
              </a:defRPr>
            </a:lvl3pPr>
            <a:lvl4pPr marL="1600200" indent="-228600" defTabSz="955675" eaLnBrk="0" hangingPunct="0">
              <a:defRPr sz="1900">
                <a:solidFill>
                  <a:schemeClr val="tx1"/>
                </a:solidFill>
                <a:latin typeface="Arial" charset="0"/>
                <a:ea typeface="ＭＳ Ｐゴシック" pitchFamily="34" charset="-128"/>
              </a:defRPr>
            </a:lvl4pPr>
            <a:lvl5pPr marL="2057400" indent="-228600" defTabSz="955675" eaLnBrk="0" hangingPunct="0">
              <a:defRPr sz="19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7E8C896-AE9E-45DE-8BBD-2ECF5435DF67}" type="slidenum">
              <a:rPr lang="en-US" altLang="en-US" sz="1300" smtClean="0"/>
              <a:pPr eaLnBrk="1" hangingPunct="1"/>
              <a:t>78</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idx="1"/>
          </p:nvPr>
        </p:nvSpPr>
        <p:spPr>
          <a:ln/>
        </p:spPr>
        <p:txBody>
          <a:bodyPr/>
          <a:lstStyle/>
          <a:p>
            <a:fld id="{872FA9E2-D121-465C-B9AF-18D9B84A364D}" type="datetime8">
              <a:rPr lang="en-US" altLang="en-US"/>
              <a:pPr/>
              <a:t>2/4/23 7:06 PM</a:t>
            </a:fld>
            <a:endParaRPr lang="en-US" altLang="en-US"/>
          </a:p>
        </p:txBody>
      </p:sp>
      <p:sp>
        <p:nvSpPr>
          <p:cNvPr id="1324034" name="Rectangle 2"/>
          <p:cNvSpPr>
            <a:spLocks noGrp="1" noRot="1" noChangeAspect="1" noChangeArrowheads="1" noTextEdit="1"/>
          </p:cNvSpPr>
          <p:nvPr>
            <p:ph type="sldImg"/>
          </p:nvPr>
        </p:nvSpPr>
        <p:spPr>
          <a:xfrm>
            <a:off x="811213" y="341313"/>
            <a:ext cx="5688012" cy="4335462"/>
          </a:xfrm>
          <a:ln/>
        </p:spPr>
      </p:sp>
      <p:sp>
        <p:nvSpPr>
          <p:cNvPr id="1324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7</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8</a:t>
            </a:fld>
            <a:endParaRPr lang="en-US" altLang="en-US" sz="1300"/>
          </a:p>
        </p:txBody>
      </p:sp>
    </p:spTree>
    <p:extLst>
      <p:ext uri="{BB962C8B-B14F-4D97-AF65-F5344CB8AC3E}">
        <p14:creationId xmlns:p14="http://schemas.microsoft.com/office/powerpoint/2010/main" val="220172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900">
                <a:solidFill>
                  <a:schemeClr val="tx1"/>
                </a:solidFill>
                <a:latin typeface="Arial" charset="0"/>
                <a:ea typeface="ＭＳ Ｐゴシック" pitchFamily="34" charset="-128"/>
              </a:defRPr>
            </a:lvl1pPr>
            <a:lvl2pPr marL="742950" indent="-285750" defTabSz="965200" eaLnBrk="0" hangingPunct="0">
              <a:defRPr sz="1900">
                <a:solidFill>
                  <a:schemeClr val="tx1"/>
                </a:solidFill>
                <a:latin typeface="Arial" charset="0"/>
                <a:ea typeface="ＭＳ Ｐゴシック" pitchFamily="34" charset="-128"/>
              </a:defRPr>
            </a:lvl2pPr>
            <a:lvl3pPr marL="1143000" indent="-228600" defTabSz="965200" eaLnBrk="0" hangingPunct="0">
              <a:defRPr sz="1900">
                <a:solidFill>
                  <a:schemeClr val="tx1"/>
                </a:solidFill>
                <a:latin typeface="Arial" charset="0"/>
                <a:ea typeface="ＭＳ Ｐゴシック" pitchFamily="34" charset="-128"/>
              </a:defRPr>
            </a:lvl3pPr>
            <a:lvl4pPr marL="1600200" indent="-228600" defTabSz="965200" eaLnBrk="0" hangingPunct="0">
              <a:defRPr sz="1900">
                <a:solidFill>
                  <a:schemeClr val="tx1"/>
                </a:solidFill>
                <a:latin typeface="Arial" charset="0"/>
                <a:ea typeface="ＭＳ Ｐゴシック" pitchFamily="34" charset="-128"/>
              </a:defRPr>
            </a:lvl4pPr>
            <a:lvl5pPr marL="2057400" indent="-228600" defTabSz="965200" eaLnBrk="0" hangingPunct="0">
              <a:defRPr sz="1900">
                <a:solidFill>
                  <a:schemeClr val="tx1"/>
                </a:solidFill>
                <a:latin typeface="Arial"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6E24219-2D18-4498-8FC2-98E2F7D3CB98}" type="slidenum">
              <a:rPr lang="en-US" altLang="en-US" sz="1300" smtClean="0"/>
              <a:pPr eaLnBrk="1" hangingPunct="1"/>
              <a:t>9</a:t>
            </a:fld>
            <a:endParaRPr lang="en-US" altLang="en-US" sz="1300"/>
          </a:p>
        </p:txBody>
      </p:sp>
    </p:spTree>
    <p:extLst>
      <p:ext uri="{BB962C8B-B14F-4D97-AF65-F5344CB8AC3E}">
        <p14:creationId xmlns:p14="http://schemas.microsoft.com/office/powerpoint/2010/main" val="104273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4140200"/>
            <a:ext cx="9601200" cy="3175000"/>
          </a:xfrm>
          <a:prstGeom prst="rect">
            <a:avLst/>
          </a:prstGeom>
          <a:solidFill>
            <a:srgbClr val="0081CC"/>
          </a:solidFill>
          <a:ln w="9525">
            <a:noFill/>
            <a:miter lim="800000"/>
            <a:headEnd/>
            <a:tailEnd/>
          </a:ln>
        </p:spPr>
        <p:txBody>
          <a:bodyPr wrap="none" lIns="96661" tIns="48331" rIns="96661" bIns="48331" anchor="ctr"/>
          <a:lstStyle/>
          <a:p>
            <a:pPr algn="ctr" defTabSz="966788">
              <a:defRPr/>
            </a:pPr>
            <a:endParaRPr lang="en-US">
              <a:solidFill>
                <a:schemeClr val="bg1"/>
              </a:solidFill>
              <a:latin typeface="Arial" pitchFamily="34" charset="0"/>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8274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3495B2A-8AA8-491F-B25F-1F65FE31341B}" type="slidenum">
              <a:rPr lang="en-US"/>
              <a:pPr>
                <a:defRPr/>
              </a:pPr>
              <a:t>‹#›</a:t>
            </a:fld>
            <a:endParaRPr lang="en-US"/>
          </a:p>
        </p:txBody>
      </p:sp>
    </p:spTree>
    <p:extLst>
      <p:ext uri="{BB962C8B-B14F-4D97-AF65-F5344CB8AC3E}">
        <p14:creationId xmlns:p14="http://schemas.microsoft.com/office/powerpoint/2010/main" val="141444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C0E3495-4FBF-42B5-A04F-1D9FCED9F0EF}" type="slidenum">
              <a:rPr lang="en-US"/>
              <a:pPr>
                <a:defRPr/>
              </a:pPr>
              <a:t>‹#›</a:t>
            </a:fld>
            <a:endParaRPr lang="en-US"/>
          </a:p>
        </p:txBody>
      </p:sp>
    </p:spTree>
    <p:extLst>
      <p:ext uri="{BB962C8B-B14F-4D97-AF65-F5344CB8AC3E}">
        <p14:creationId xmlns:p14="http://schemas.microsoft.com/office/powerpoint/2010/main" val="6015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F87AB80-637A-45A4-878A-2C8FEA461861}" type="slidenum">
              <a:rPr lang="en-US"/>
              <a:pPr>
                <a:defRPr/>
              </a:pPr>
              <a:t>‹#›</a:t>
            </a:fld>
            <a:endParaRPr lang="en-US"/>
          </a:p>
        </p:txBody>
      </p:sp>
    </p:spTree>
    <p:extLst>
      <p:ext uri="{BB962C8B-B14F-4D97-AF65-F5344CB8AC3E}">
        <p14:creationId xmlns:p14="http://schemas.microsoft.com/office/powerpoint/2010/main" val="417127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EB9E679-AE40-44D8-A0B4-86EE174F87AA}" type="slidenum">
              <a:rPr lang="en-US"/>
              <a:pPr>
                <a:defRPr/>
              </a:pPr>
              <a:t>‹#›</a:t>
            </a:fld>
            <a:endParaRPr lang="en-US"/>
          </a:p>
        </p:txBody>
      </p:sp>
    </p:spTree>
    <p:extLst>
      <p:ext uri="{BB962C8B-B14F-4D97-AF65-F5344CB8AC3E}">
        <p14:creationId xmlns:p14="http://schemas.microsoft.com/office/powerpoint/2010/main" val="8799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256CBB72-4E1E-4C24-BB82-1DCF6C6FE29D}" type="slidenum">
              <a:rPr lang="en-US"/>
              <a:pPr>
                <a:defRPr/>
              </a:pPr>
              <a:t>‹#›</a:t>
            </a:fld>
            <a:endParaRPr lang="en-US"/>
          </a:p>
        </p:txBody>
      </p:sp>
    </p:spTree>
    <p:extLst>
      <p:ext uri="{BB962C8B-B14F-4D97-AF65-F5344CB8AC3E}">
        <p14:creationId xmlns:p14="http://schemas.microsoft.com/office/powerpoint/2010/main" val="180416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C68CC60-719D-4DA5-8435-12EF8800166B}" type="slidenum">
              <a:rPr lang="en-US"/>
              <a:pPr>
                <a:defRPr/>
              </a:pPr>
              <a:t>‹#›</a:t>
            </a:fld>
            <a:endParaRPr lang="en-US"/>
          </a:p>
        </p:txBody>
      </p:sp>
    </p:spTree>
    <p:extLst>
      <p:ext uri="{BB962C8B-B14F-4D97-AF65-F5344CB8AC3E}">
        <p14:creationId xmlns:p14="http://schemas.microsoft.com/office/powerpoint/2010/main" val="166484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48E3CA0-D577-458F-80BA-97F0467CA077}" type="slidenum">
              <a:rPr lang="en-US"/>
              <a:pPr>
                <a:defRPr/>
              </a:pPr>
              <a:t>‹#›</a:t>
            </a:fld>
            <a:endParaRPr lang="en-US"/>
          </a:p>
        </p:txBody>
      </p:sp>
    </p:spTree>
    <p:extLst>
      <p:ext uri="{BB962C8B-B14F-4D97-AF65-F5344CB8AC3E}">
        <p14:creationId xmlns:p14="http://schemas.microsoft.com/office/powerpoint/2010/main" val="163819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EF0A0F2-7A4D-47FB-A277-387EEF784F2A}" type="slidenum">
              <a:rPr lang="en-US"/>
              <a:pPr>
                <a:defRPr/>
              </a:pPr>
              <a:t>‹#›</a:t>
            </a:fld>
            <a:endParaRPr lang="en-US"/>
          </a:p>
        </p:txBody>
      </p:sp>
    </p:spTree>
    <p:extLst>
      <p:ext uri="{BB962C8B-B14F-4D97-AF65-F5344CB8AC3E}">
        <p14:creationId xmlns:p14="http://schemas.microsoft.com/office/powerpoint/2010/main" val="400925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86A8043-86EB-4484-A711-DBF907036E84}" type="slidenum">
              <a:rPr lang="en-US"/>
              <a:pPr>
                <a:defRPr/>
              </a:pPr>
              <a:t>‹#›</a:t>
            </a:fld>
            <a:endParaRPr lang="en-US"/>
          </a:p>
        </p:txBody>
      </p:sp>
    </p:spTree>
    <p:extLst>
      <p:ext uri="{BB962C8B-B14F-4D97-AF65-F5344CB8AC3E}">
        <p14:creationId xmlns:p14="http://schemas.microsoft.com/office/powerpoint/2010/main" val="406930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9FD9F2D-EE76-4432-AE84-0C4F7B47A5D1}" type="slidenum">
              <a:rPr lang="en-US"/>
              <a:pPr>
                <a:defRPr/>
              </a:pPr>
              <a:t>‹#›</a:t>
            </a:fld>
            <a:endParaRPr lang="en-US"/>
          </a:p>
        </p:txBody>
      </p:sp>
    </p:spTree>
    <p:extLst>
      <p:ext uri="{BB962C8B-B14F-4D97-AF65-F5344CB8AC3E}">
        <p14:creationId xmlns:p14="http://schemas.microsoft.com/office/powerpoint/2010/main" val="110264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w="9525">
            <a:noFill/>
            <a:miter lim="800000"/>
            <a:headEnd/>
            <a:tailEnd/>
          </a:ln>
        </p:spPr>
        <p:txBody>
          <a:bodyPr wrap="none" anchor="ctr"/>
          <a:lstStyle/>
          <a:p>
            <a:pPr>
              <a:defRPr/>
            </a:pPr>
            <a:endParaRPr lang="en-US">
              <a:latin typeface="Arial" pitchFamily="34" charset="0"/>
            </a:endParaRPr>
          </a:p>
        </p:txBody>
      </p:sp>
      <p:sp>
        <p:nvSpPr>
          <p:cNvPr id="1126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126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34" charset="0"/>
              </a:defRPr>
            </a:lvl1pPr>
          </a:lstStyle>
          <a:p>
            <a:pPr>
              <a:defRPr/>
            </a:pPr>
            <a:fld id="{D897157F-C1E8-430F-ACC3-EAE108042538}"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p:spPr>
        <p:txBody>
          <a:bodyPr/>
          <a:lstStyle/>
          <a:p>
            <a:pPr>
              <a:defRPr/>
            </a:pPr>
            <a:endParaRPr lang="en-US">
              <a:latin typeface="Arial" pitchFamily="34" charset="0"/>
            </a:endParaRPr>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p:spPr>
        <p:txBody>
          <a:bodyPr/>
          <a:lstStyle/>
          <a:p>
            <a:pPr>
              <a:defRPr/>
            </a:pPr>
            <a:endParaRPr lang="en-US">
              <a:latin typeface="Arial" pitchFamily="34" charset="0"/>
            </a:endParaRPr>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971"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defTabSz="966788" rtl="0" eaLnBrk="0" fontAlgn="base" hangingPunct="0">
        <a:spcBef>
          <a:spcPct val="0"/>
        </a:spcBef>
        <a:spcAft>
          <a:spcPct val="0"/>
        </a:spcAft>
        <a:defRPr sz="2400" b="1">
          <a:solidFill>
            <a:schemeClr val="bg1"/>
          </a:solidFill>
          <a:latin typeface="+mj-lt"/>
          <a:ea typeface="ＭＳ Ｐゴシック" charset="0"/>
          <a:cs typeface="+mj-cs"/>
        </a:defRPr>
      </a:lvl1pPr>
      <a:lvl2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2pPr>
      <a:lvl3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3pPr>
      <a:lvl4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4pPr>
      <a:lvl5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fontAlgn="base">
        <a:spcBef>
          <a:spcPct val="0"/>
        </a:spcBef>
        <a:spcAft>
          <a:spcPct val="0"/>
        </a:spcAft>
        <a:defRPr sz="2400" b="1">
          <a:solidFill>
            <a:schemeClr val="bg1"/>
          </a:solidFill>
          <a:latin typeface="Arial" charset="0"/>
          <a:cs typeface="Arial" charset="0"/>
        </a:defRPr>
      </a:lvl6pPr>
      <a:lvl7pPr marL="914400" algn="l" defTabSz="966788" rtl="0" fontAlgn="base">
        <a:spcBef>
          <a:spcPct val="0"/>
        </a:spcBef>
        <a:spcAft>
          <a:spcPct val="0"/>
        </a:spcAft>
        <a:defRPr sz="2400" b="1">
          <a:solidFill>
            <a:schemeClr val="bg1"/>
          </a:solidFill>
          <a:latin typeface="Arial" charset="0"/>
          <a:cs typeface="Arial" charset="0"/>
        </a:defRPr>
      </a:lvl7pPr>
      <a:lvl8pPr marL="1371600" algn="l" defTabSz="966788" rtl="0" fontAlgn="base">
        <a:spcBef>
          <a:spcPct val="0"/>
        </a:spcBef>
        <a:spcAft>
          <a:spcPct val="0"/>
        </a:spcAft>
        <a:defRPr sz="2400" b="1">
          <a:solidFill>
            <a:schemeClr val="bg1"/>
          </a:solidFill>
          <a:latin typeface="Arial" charset="0"/>
          <a:cs typeface="Arial" charset="0"/>
        </a:defRPr>
      </a:lvl8pPr>
      <a:lvl9pPr marL="1828800" algn="l" defTabSz="966788" rtl="0" fontAlgn="base">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0" fontAlgn="base" hangingPunct="0">
        <a:lnSpc>
          <a:spcPts val="2600"/>
        </a:lnSpc>
        <a:spcBef>
          <a:spcPts val="1263"/>
        </a:spcBef>
        <a:spcAft>
          <a:spcPct val="0"/>
        </a:spcAft>
        <a:buSzPct val="75000"/>
        <a:buFont typeface="Arial" charset="0"/>
        <a:buChar char="●"/>
        <a:defRPr>
          <a:solidFill>
            <a:schemeClr val="tx1"/>
          </a:solidFill>
          <a:latin typeface="+mn-lt"/>
          <a:ea typeface="ＭＳ Ｐゴシック" charset="0"/>
          <a:cs typeface="+mn-cs"/>
        </a:defRPr>
      </a:lvl1pPr>
      <a:lvl2pPr marL="536575" indent="-231775"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fontAlgn="base">
        <a:lnSpc>
          <a:spcPts val="2600"/>
        </a:lnSpc>
        <a:spcBef>
          <a:spcPts val="1300"/>
        </a:spcBef>
        <a:spcAft>
          <a:spcPct val="0"/>
        </a:spcAft>
        <a:buChar char="»"/>
        <a:defRPr>
          <a:solidFill>
            <a:schemeClr val="tx1"/>
          </a:solidFill>
          <a:latin typeface="+mn-lt"/>
          <a:cs typeface="+mn-cs"/>
        </a:defRPr>
      </a:lvl6pPr>
      <a:lvl7pPr marL="2466975" indent="-241300" algn="l" defTabSz="966788" rtl="0" fontAlgn="base">
        <a:lnSpc>
          <a:spcPts val="2600"/>
        </a:lnSpc>
        <a:spcBef>
          <a:spcPts val="1300"/>
        </a:spcBef>
        <a:spcAft>
          <a:spcPct val="0"/>
        </a:spcAft>
        <a:buChar char="»"/>
        <a:defRPr>
          <a:solidFill>
            <a:schemeClr val="tx1"/>
          </a:solidFill>
          <a:latin typeface="+mn-lt"/>
          <a:cs typeface="+mn-cs"/>
        </a:defRPr>
      </a:lvl7pPr>
      <a:lvl8pPr marL="2924175" indent="-241300" algn="l" defTabSz="966788" rtl="0" fontAlgn="base">
        <a:lnSpc>
          <a:spcPts val="2600"/>
        </a:lnSpc>
        <a:spcBef>
          <a:spcPts val="1300"/>
        </a:spcBef>
        <a:spcAft>
          <a:spcPct val="0"/>
        </a:spcAft>
        <a:buChar char="»"/>
        <a:defRPr>
          <a:solidFill>
            <a:schemeClr val="tx1"/>
          </a:solidFill>
          <a:latin typeface="+mn-lt"/>
          <a:cs typeface="+mn-cs"/>
        </a:defRPr>
      </a:lvl8pPr>
      <a:lvl9pPr marL="3381375" indent="-241300" algn="l" defTabSz="966788" rtl="0" fontAlgn="base">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federalreserve.gov/econresdata/scf/files/BulletinCharts.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ctrTitle"/>
          </p:nvPr>
        </p:nvSpPr>
        <p:spPr/>
        <p:txBody>
          <a:bodyPr/>
          <a:lstStyle/>
          <a:p>
            <a:pPr eaLnBrk="1" hangingPunct="1"/>
            <a:r>
              <a:rPr lang="en-US" altLang="en-US" dirty="0">
                <a:ea typeface="ＭＳ Ｐゴシック" pitchFamily="34" charset="-128"/>
              </a:rPr>
              <a:t>Class One:</a:t>
            </a:r>
            <a:br>
              <a:rPr lang="en-US" altLang="en-US" dirty="0">
                <a:ea typeface="ＭＳ Ｐゴシック" pitchFamily="34" charset="-128"/>
              </a:rPr>
            </a:br>
            <a:r>
              <a:rPr lang="en-US" altLang="en-US" dirty="0">
                <a:ea typeface="ＭＳ Ｐゴシック" pitchFamily="34" charset="-128"/>
              </a:rPr>
              <a:t>Asset Owners, Intermediaries, and the Financial Landscape</a:t>
            </a:r>
          </a:p>
        </p:txBody>
      </p:sp>
      <p:sp>
        <p:nvSpPr>
          <p:cNvPr id="13315" name="Rectangle 9"/>
          <p:cNvSpPr>
            <a:spLocks noGrp="1" noChangeArrowheads="1"/>
          </p:cNvSpPr>
          <p:nvPr>
            <p:ph type="subTitle" idx="1"/>
          </p:nvPr>
        </p:nvSpPr>
        <p:spPr/>
        <p:txBody>
          <a:bodyPr/>
          <a:lstStyle/>
          <a:p>
            <a:pPr eaLnBrk="1" hangingPunct="1"/>
            <a:r>
              <a:rPr lang="en-US" altLang="en-US" dirty="0">
                <a:ea typeface="ＭＳ Ｐゴシック" pitchFamily="34" charset="-128"/>
              </a:rPr>
              <a:t>Matthew Rothman</a:t>
            </a:r>
          </a:p>
          <a:p>
            <a:pPr eaLnBrk="1" hangingPunct="1"/>
            <a:r>
              <a:rPr lang="en-US" altLang="en-US" dirty="0">
                <a:ea typeface="ＭＳ Ｐゴシック" pitchFamily="34" charset="-128"/>
              </a:rPr>
              <a:t>15.439 Investment Management</a:t>
            </a:r>
          </a:p>
          <a:p>
            <a:pPr eaLnBrk="1" hangingPunct="1"/>
            <a:r>
              <a:rPr lang="en-US" altLang="en-US" dirty="0">
                <a:ea typeface="ＭＳ Ｐゴシック" pitchFamily="34" charset="-128"/>
              </a:rPr>
              <a:t>MIT Sloan School of Management</a:t>
            </a:r>
          </a:p>
          <a:p>
            <a:pPr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a:p>
            <a:pPr eaLnBrk="1" hangingPunct="1"/>
            <a:r>
              <a:rPr lang="en-US" altLang="en-US" dirty="0">
                <a:ea typeface="ＭＳ Ｐゴシック" pitchFamily="34" charset="-128"/>
              </a:rPr>
              <a:t>Spring 2022</a:t>
            </a:r>
          </a:p>
        </p:txBody>
      </p:sp>
      <p:sp>
        <p:nvSpPr>
          <p:cNvPr id="1331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lnSpc>
                <a:spcPts val="1800"/>
              </a:lnSpc>
              <a:spcBef>
                <a:spcPts val="1263"/>
              </a:spcBef>
              <a:buSzPct val="75000"/>
              <a:buFont typeface="Arial" charset="0"/>
              <a:buNone/>
            </a:pPr>
            <a:endParaRPr lang="en-US" altLang="en-US" sz="1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 is not Monolithic</a:t>
            </a:r>
          </a:p>
        </p:txBody>
      </p:sp>
      <p:sp>
        <p:nvSpPr>
          <p:cNvPr id="25603" name="Content Placeholder 2"/>
          <p:cNvSpPr>
            <a:spLocks noGrp="1"/>
          </p:cNvSpPr>
          <p:nvPr>
            <p:ph idx="1"/>
          </p:nvPr>
        </p:nvSpPr>
        <p:spPr>
          <a:xfrm>
            <a:off x="209321" y="1287463"/>
            <a:ext cx="9241068" cy="5246687"/>
          </a:xfrm>
        </p:spPr>
        <p:txBody>
          <a:bodyPr/>
          <a:lstStyle/>
          <a:p>
            <a:pPr marL="304800" lvl="1" indent="0" eaLnBrk="1" hangingPunct="1">
              <a:buNone/>
            </a:pPr>
            <a:r>
              <a:rPr lang="en-US" altLang="en-US" sz="2400" dirty="0"/>
              <a:t>Types of Quantitative Investment Strategies</a:t>
            </a:r>
          </a:p>
          <a:p>
            <a:pPr marL="304800" lvl="1" indent="0" eaLnBrk="1" hangingPunct="1">
              <a:buNone/>
            </a:pPr>
            <a:r>
              <a:rPr lang="en-US" altLang="en-US" sz="1600" dirty="0"/>
              <a:t>Non-Equity:</a:t>
            </a:r>
          </a:p>
          <a:p>
            <a:pPr marL="719455" lvl="1" eaLnBrk="1" hangingPunct="1">
              <a:lnSpc>
                <a:spcPct val="150000"/>
              </a:lnSpc>
              <a:spcBef>
                <a:spcPts val="0"/>
              </a:spcBef>
            </a:pPr>
            <a:r>
              <a:rPr lang="en-US" altLang="en-US" sz="1600" dirty="0"/>
              <a:t>Global Macro</a:t>
            </a:r>
          </a:p>
          <a:p>
            <a:pPr marL="1009968" lvl="2" eaLnBrk="1" hangingPunct="1">
              <a:lnSpc>
                <a:spcPct val="150000"/>
              </a:lnSpc>
              <a:spcBef>
                <a:spcPts val="0"/>
              </a:spcBef>
            </a:pPr>
            <a:r>
              <a:rPr lang="en-US" altLang="en-US" sz="1200" dirty="0"/>
              <a:t>Operate in months to quarters turnover signal range, though faster Global Macro Stat Arb firms have emerged recently</a:t>
            </a:r>
          </a:p>
          <a:p>
            <a:pPr marL="1009968" lvl="2" eaLnBrk="1" hangingPunct="1">
              <a:lnSpc>
                <a:spcPct val="100000"/>
              </a:lnSpc>
              <a:spcBef>
                <a:spcPts val="0"/>
              </a:spcBef>
            </a:pPr>
            <a:r>
              <a:rPr lang="en-US" altLang="en-US" sz="1200" dirty="0"/>
              <a:t>High capacity strategies with tens to hundreds of billions of AUM; most of the products tend to trade futures in multiple asset classes (equity indices, commodities, rates, </a:t>
            </a:r>
            <a:r>
              <a:rPr lang="en-US" altLang="en-US" sz="1200" dirty="0" err="1"/>
              <a:t>fx</a:t>
            </a:r>
            <a:r>
              <a:rPr lang="en-US" altLang="en-US" sz="1200" dirty="0"/>
              <a:t>, precious </a:t>
            </a:r>
            <a:r>
              <a:rPr lang="en-US" altLang="en-US" sz="1200" dirty="0" err="1"/>
              <a:t>methals</a:t>
            </a:r>
            <a:r>
              <a:rPr lang="en-US" altLang="en-US" sz="1200" dirty="0"/>
              <a:t>, </a:t>
            </a:r>
            <a:r>
              <a:rPr lang="en-US" altLang="en-US" sz="1200" dirty="0" err="1"/>
              <a:t>etc</a:t>
            </a:r>
            <a:r>
              <a:rPr lang="en-US" altLang="en-US" sz="1200" dirty="0"/>
              <a:t>) but some trade in spot markets as well, swaps, and other derivative products. SR are generally between 1-2 due to smaller asset breadth and lower turnover.</a:t>
            </a:r>
          </a:p>
          <a:p>
            <a:pPr marL="1009968" lvl="2" eaLnBrk="1" hangingPunct="1">
              <a:lnSpc>
                <a:spcPct val="100000"/>
              </a:lnSpc>
              <a:spcBef>
                <a:spcPts val="0"/>
              </a:spcBef>
            </a:pPr>
            <a:r>
              <a:rPr lang="en-US" altLang="en-US" sz="1200" dirty="0"/>
              <a:t>Representative firms: </a:t>
            </a:r>
            <a:r>
              <a:rPr lang="en-US" altLang="en-US" sz="1200" dirty="0" err="1"/>
              <a:t>Kepos</a:t>
            </a:r>
            <a:r>
              <a:rPr lang="en-US" altLang="en-US" sz="1200" dirty="0"/>
              <a:t>, Bridgewater, Graham Capital, </a:t>
            </a:r>
            <a:r>
              <a:rPr lang="en-US" altLang="en-US" sz="1200" dirty="0" err="1"/>
              <a:t>BlueCcest</a:t>
            </a:r>
            <a:r>
              <a:rPr lang="en-US" altLang="en-US" sz="1200" dirty="0"/>
              <a:t>, </a:t>
            </a:r>
            <a:r>
              <a:rPr lang="en-US" altLang="en-US" sz="1200" dirty="0" err="1"/>
              <a:t>Centiva</a:t>
            </a:r>
            <a:r>
              <a:rPr lang="en-US" altLang="en-US" sz="1200" dirty="0"/>
              <a:t>, Acadian Multi-Asset, MAN AHL, </a:t>
            </a:r>
            <a:r>
              <a:rPr lang="en-US" altLang="en-US" sz="1200" dirty="0" err="1"/>
              <a:t>Millborn</a:t>
            </a:r>
            <a:r>
              <a:rPr lang="en-US" altLang="en-US" sz="1200" dirty="0"/>
              <a:t>, CFM, Aspect</a:t>
            </a:r>
          </a:p>
          <a:p>
            <a:pPr marL="719455" lvl="1" eaLnBrk="1" hangingPunct="1">
              <a:lnSpc>
                <a:spcPct val="150000"/>
              </a:lnSpc>
              <a:spcBef>
                <a:spcPts val="0"/>
              </a:spcBef>
            </a:pPr>
            <a:r>
              <a:rPr lang="en-US" altLang="en-US" sz="1600" dirty="0"/>
              <a:t>CTAs</a:t>
            </a:r>
          </a:p>
          <a:p>
            <a:pPr marL="1009968" lvl="2" eaLnBrk="1" hangingPunct="1">
              <a:lnSpc>
                <a:spcPct val="100000"/>
              </a:lnSpc>
              <a:spcBef>
                <a:spcPts val="0"/>
              </a:spcBef>
            </a:pPr>
            <a:r>
              <a:rPr lang="en-US" altLang="en-US" sz="1200" dirty="0"/>
              <a:t>Similar to Global Macro but traditionally have used more trend following signals. In recent years, signal set has broadened and the distinction between the two types of strategies has blurred.</a:t>
            </a:r>
          </a:p>
          <a:p>
            <a:pPr marL="1009968" lvl="2" eaLnBrk="1" hangingPunct="1">
              <a:lnSpc>
                <a:spcPct val="150000"/>
              </a:lnSpc>
              <a:spcBef>
                <a:spcPts val="0"/>
              </a:spcBef>
            </a:pPr>
            <a:r>
              <a:rPr lang="en-US" altLang="en-US" sz="1200" dirty="0"/>
              <a:t>Representative firms: Winton, Campbell, </a:t>
            </a:r>
            <a:r>
              <a:rPr lang="en-US" altLang="en-US" sz="1200" dirty="0" err="1"/>
              <a:t>AlphaSimplex</a:t>
            </a:r>
            <a:r>
              <a:rPr lang="en-US" altLang="en-US" sz="1200" dirty="0"/>
              <a:t>, </a:t>
            </a:r>
            <a:r>
              <a:rPr lang="en-US" altLang="en-US" sz="1200" dirty="0" err="1"/>
              <a:t>Crabel</a:t>
            </a:r>
            <a:r>
              <a:rPr lang="en-US" altLang="en-US" sz="1200" dirty="0"/>
              <a:t>, Fort, MAN AHL, </a:t>
            </a:r>
            <a:r>
              <a:rPr lang="en-US" altLang="en-US" sz="1200" dirty="0" err="1"/>
              <a:t>Quantica</a:t>
            </a:r>
            <a:r>
              <a:rPr lang="en-US" altLang="en-US" sz="1200" dirty="0"/>
              <a:t> </a:t>
            </a:r>
          </a:p>
          <a:p>
            <a:pPr marL="719455" lvl="1" eaLnBrk="1" hangingPunct="1">
              <a:lnSpc>
                <a:spcPct val="150000"/>
              </a:lnSpc>
              <a:spcBef>
                <a:spcPts val="0"/>
              </a:spcBef>
            </a:pPr>
            <a:r>
              <a:rPr lang="en-US" altLang="en-US" sz="1600" dirty="0"/>
              <a:t>Risk Parity</a:t>
            </a:r>
          </a:p>
          <a:p>
            <a:pPr marL="1009968" lvl="2" eaLnBrk="1" hangingPunct="1">
              <a:lnSpc>
                <a:spcPct val="150000"/>
              </a:lnSpc>
              <a:spcBef>
                <a:spcPts val="0"/>
              </a:spcBef>
            </a:pPr>
            <a:r>
              <a:rPr lang="en-US" altLang="en-US" sz="1200" dirty="0"/>
              <a:t>Operate in weeks to month of quarters</a:t>
            </a:r>
          </a:p>
          <a:p>
            <a:pPr marL="1009968" lvl="2" eaLnBrk="1" hangingPunct="1">
              <a:lnSpc>
                <a:spcPct val="100000"/>
              </a:lnSpc>
              <a:spcBef>
                <a:spcPts val="0"/>
              </a:spcBef>
            </a:pPr>
            <a:r>
              <a:rPr lang="en-US" altLang="en-US" sz="1200" dirty="0"/>
              <a:t>High capacity strategies that seek to weight assets according to their volatility almost always across a variety of asset classes;</a:t>
            </a:r>
          </a:p>
          <a:p>
            <a:pPr marL="1009968" lvl="2" eaLnBrk="1" hangingPunct="1">
              <a:lnSpc>
                <a:spcPct val="100000"/>
              </a:lnSpc>
              <a:spcBef>
                <a:spcPts val="0"/>
              </a:spcBef>
            </a:pPr>
            <a:r>
              <a:rPr lang="en-US" altLang="en-US" sz="1200" dirty="0"/>
              <a:t>Representative firms: Bridgewater All Weather, </a:t>
            </a:r>
            <a:r>
              <a:rPr lang="en-US" altLang="en-US" sz="1200" dirty="0" err="1"/>
              <a:t>Panagora</a:t>
            </a:r>
            <a:r>
              <a:rPr lang="en-US" altLang="en-US" sz="1200" dirty="0"/>
              <a:t>, AQR Risk Parity, Milliman, Columbia </a:t>
            </a:r>
            <a:r>
              <a:rPr lang="en-US" altLang="en-US" sz="1200" dirty="0" err="1"/>
              <a:t>ThreadNeedle</a:t>
            </a:r>
            <a:r>
              <a:rPr lang="en-US" altLang="en-US" sz="1200" dirty="0"/>
              <a:t> </a:t>
            </a:r>
            <a:r>
              <a:rPr lang="en-US" altLang="en-US" sz="1200" dirty="0" err="1"/>
              <a:t>Adapative</a:t>
            </a:r>
            <a:r>
              <a:rPr lang="en-US" altLang="en-US" sz="1200" dirty="0"/>
              <a:t> Risk</a:t>
            </a:r>
          </a:p>
          <a:p>
            <a:pPr marL="487680" lvl="1" indent="0" eaLnBrk="1" hangingPunct="1">
              <a:lnSpc>
                <a:spcPct val="150000"/>
              </a:lnSpc>
              <a:spcBef>
                <a:spcPts val="0"/>
              </a:spcBef>
              <a:buNone/>
            </a:pPr>
            <a:endParaRPr lang="en-US" altLang="en-US" sz="1200" dirty="0"/>
          </a:p>
        </p:txBody>
      </p:sp>
      <p:sp>
        <p:nvSpPr>
          <p:cNvPr id="2560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10</a:t>
            </a:fld>
            <a:endParaRPr lang="en-US" altLang="en-US" sz="1300"/>
          </a:p>
        </p:txBody>
      </p:sp>
    </p:spTree>
    <p:extLst>
      <p:ext uri="{BB962C8B-B14F-4D97-AF65-F5344CB8AC3E}">
        <p14:creationId xmlns:p14="http://schemas.microsoft.com/office/powerpoint/2010/main" val="400695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It Has Never Been a Better Time To Be a Quant</a:t>
            </a:r>
          </a:p>
        </p:txBody>
      </p:sp>
      <p:sp>
        <p:nvSpPr>
          <p:cNvPr id="25603" name="Content Placeholder 2"/>
          <p:cNvSpPr>
            <a:spLocks noGrp="1"/>
          </p:cNvSpPr>
          <p:nvPr>
            <p:ph idx="1"/>
          </p:nvPr>
        </p:nvSpPr>
        <p:spPr>
          <a:xfrm>
            <a:off x="349434" y="1118112"/>
            <a:ext cx="8397875" cy="5246687"/>
          </a:xfrm>
        </p:spPr>
        <p:txBody>
          <a:bodyPr/>
          <a:lstStyle/>
          <a:p>
            <a:pPr marL="304800" lvl="1" indent="0" eaLnBrk="1" hangingPunct="1">
              <a:buNone/>
            </a:pPr>
            <a:r>
              <a:rPr lang="en-US" altLang="en-US" dirty="0"/>
              <a:t>Scale of web activity each second demonstrates how many digital signals we generate. Who else can make sense of this data?</a:t>
            </a:r>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11</a:t>
            </a:fld>
            <a:endParaRPr lang="en-US" altLang="en-US" sz="1300"/>
          </a:p>
        </p:txBody>
      </p:sp>
      <p:sp>
        <p:nvSpPr>
          <p:cNvPr id="5" name="Rectangle 4"/>
          <p:cNvSpPr/>
          <p:nvPr/>
        </p:nvSpPr>
        <p:spPr>
          <a:xfrm>
            <a:off x="858078" y="1831404"/>
            <a:ext cx="2133600" cy="892552"/>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10,061</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tweets sent</a:t>
            </a:r>
          </a:p>
        </p:txBody>
      </p:sp>
      <p:cxnSp>
        <p:nvCxnSpPr>
          <p:cNvPr id="6" name="Straight Connector 5"/>
          <p:cNvCxnSpPr/>
          <p:nvPr/>
        </p:nvCxnSpPr>
        <p:spPr>
          <a:xfrm>
            <a:off x="2795242" y="2630999"/>
            <a:ext cx="1828800" cy="1371603"/>
          </a:xfrm>
          <a:prstGeom prst="line">
            <a:avLst/>
          </a:prstGeom>
          <a:noFill/>
          <a:ln w="9525" cap="flat" cmpd="sng" algn="ctr">
            <a:solidFill>
              <a:srgbClr val="59595B">
                <a:lumMod val="60000"/>
                <a:lumOff val="40000"/>
              </a:srgbClr>
            </a:solidFill>
            <a:prstDash val="lgDash"/>
          </a:ln>
          <a:effectLst/>
        </p:spPr>
      </p:cxnSp>
      <p:sp>
        <p:nvSpPr>
          <p:cNvPr id="7" name="Rectangle 6"/>
          <p:cNvSpPr/>
          <p:nvPr/>
        </p:nvSpPr>
        <p:spPr>
          <a:xfrm>
            <a:off x="858078" y="4827730"/>
            <a:ext cx="2949782" cy="892552"/>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1,169</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photos uploaded to Instagram</a:t>
            </a:r>
          </a:p>
        </p:txBody>
      </p:sp>
      <p:cxnSp>
        <p:nvCxnSpPr>
          <p:cNvPr id="8" name="Straight Connector 7"/>
          <p:cNvCxnSpPr/>
          <p:nvPr/>
        </p:nvCxnSpPr>
        <p:spPr>
          <a:xfrm flipV="1">
            <a:off x="3023842" y="3940208"/>
            <a:ext cx="1600200" cy="1205391"/>
          </a:xfrm>
          <a:prstGeom prst="line">
            <a:avLst/>
          </a:prstGeom>
          <a:noFill/>
          <a:ln w="9525" cap="flat" cmpd="sng" algn="ctr">
            <a:solidFill>
              <a:srgbClr val="59595B">
                <a:lumMod val="60000"/>
                <a:lumOff val="40000"/>
              </a:srgbClr>
            </a:solidFill>
            <a:prstDash val="lgDash"/>
          </a:ln>
          <a:effectLst/>
        </p:spPr>
      </p:cxnSp>
      <p:sp>
        <p:nvSpPr>
          <p:cNvPr id="9" name="Rectangle 8"/>
          <p:cNvSpPr/>
          <p:nvPr/>
        </p:nvSpPr>
        <p:spPr>
          <a:xfrm>
            <a:off x="6037053" y="1831404"/>
            <a:ext cx="2599267" cy="923330"/>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2,116</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Tumblr posts written</a:t>
            </a:r>
          </a:p>
        </p:txBody>
      </p:sp>
      <p:cxnSp>
        <p:nvCxnSpPr>
          <p:cNvPr id="10" name="Straight Connector 9"/>
          <p:cNvCxnSpPr/>
          <p:nvPr/>
        </p:nvCxnSpPr>
        <p:spPr>
          <a:xfrm flipH="1">
            <a:off x="4619809" y="2554799"/>
            <a:ext cx="1569644" cy="1447803"/>
          </a:xfrm>
          <a:prstGeom prst="line">
            <a:avLst/>
          </a:prstGeom>
          <a:noFill/>
          <a:ln w="9525" cap="flat" cmpd="sng" algn="ctr">
            <a:solidFill>
              <a:srgbClr val="59595B">
                <a:lumMod val="60000"/>
                <a:lumOff val="40000"/>
              </a:srgbClr>
            </a:solidFill>
            <a:prstDash val="lgDash"/>
          </a:ln>
          <a:effectLst/>
        </p:spPr>
      </p:cxnSp>
      <p:sp>
        <p:nvSpPr>
          <p:cNvPr id="11" name="Rectangle 10"/>
          <p:cNvSpPr/>
          <p:nvPr/>
        </p:nvSpPr>
        <p:spPr>
          <a:xfrm>
            <a:off x="5910975" y="4822939"/>
            <a:ext cx="2599267" cy="892552"/>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6,997</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Skype calls answered</a:t>
            </a:r>
          </a:p>
        </p:txBody>
      </p:sp>
      <p:cxnSp>
        <p:nvCxnSpPr>
          <p:cNvPr id="12" name="Straight Connector 11"/>
          <p:cNvCxnSpPr/>
          <p:nvPr/>
        </p:nvCxnSpPr>
        <p:spPr>
          <a:xfrm flipH="1" flipV="1">
            <a:off x="4572000" y="3832863"/>
            <a:ext cx="1524000" cy="1101659"/>
          </a:xfrm>
          <a:prstGeom prst="line">
            <a:avLst/>
          </a:prstGeom>
          <a:noFill/>
          <a:ln w="9525" cap="flat" cmpd="sng" algn="ctr">
            <a:solidFill>
              <a:srgbClr val="59595B">
                <a:lumMod val="60000"/>
                <a:lumOff val="40000"/>
              </a:srgbClr>
            </a:solidFill>
            <a:prstDash val="lgDash"/>
          </a:ln>
          <a:effectLst/>
        </p:spPr>
      </p:cxnSp>
      <p:sp>
        <p:nvSpPr>
          <p:cNvPr id="13" name="Rectangle 12"/>
          <p:cNvSpPr/>
          <p:nvPr/>
        </p:nvSpPr>
        <p:spPr>
          <a:xfrm>
            <a:off x="6113253" y="3478542"/>
            <a:ext cx="2599267" cy="923330"/>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103,335</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Google searches made</a:t>
            </a:r>
          </a:p>
        </p:txBody>
      </p:sp>
      <p:sp>
        <p:nvSpPr>
          <p:cNvPr id="14" name="Rectangle 13"/>
          <p:cNvSpPr/>
          <p:nvPr/>
        </p:nvSpPr>
        <p:spPr>
          <a:xfrm>
            <a:off x="280642" y="3448981"/>
            <a:ext cx="2599267" cy="892552"/>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96,203</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YouTube videos viewed</a:t>
            </a:r>
          </a:p>
        </p:txBody>
      </p:sp>
      <p:cxnSp>
        <p:nvCxnSpPr>
          <p:cNvPr id="15" name="Straight Connector 14"/>
          <p:cNvCxnSpPr/>
          <p:nvPr/>
        </p:nvCxnSpPr>
        <p:spPr>
          <a:xfrm flipV="1">
            <a:off x="4624042" y="3940208"/>
            <a:ext cx="0" cy="1738791"/>
          </a:xfrm>
          <a:prstGeom prst="line">
            <a:avLst/>
          </a:prstGeom>
          <a:noFill/>
          <a:ln w="9525" cap="flat" cmpd="sng" algn="ctr">
            <a:solidFill>
              <a:srgbClr val="59595B">
                <a:lumMod val="60000"/>
                <a:lumOff val="40000"/>
              </a:srgbClr>
            </a:solidFill>
            <a:prstDash val="lgDash"/>
          </a:ln>
          <a:effectLst/>
        </p:spPr>
      </p:cxnSp>
      <p:sp>
        <p:nvSpPr>
          <p:cNvPr id="16" name="Rectangle 15"/>
          <p:cNvSpPr/>
          <p:nvPr/>
        </p:nvSpPr>
        <p:spPr>
          <a:xfrm>
            <a:off x="3324408" y="5755199"/>
            <a:ext cx="2599267" cy="923330"/>
          </a:xfrm>
          <a:prstGeom prst="rect">
            <a:avLst/>
          </a:prstGeom>
        </p:spPr>
        <p:txBody>
          <a:bodyPr wrap="square">
            <a:spAutoFit/>
          </a:bodyPr>
          <a:lstStyle/>
          <a:p>
            <a:pPr lvl="0" algn="ctr"/>
            <a:r>
              <a:rPr lang="en-US" sz="3600" b="1" dirty="0">
                <a:solidFill>
                  <a:schemeClr val="tx1">
                    <a:lumMod val="50000"/>
                    <a:lumOff val="50000"/>
                  </a:schemeClr>
                </a:solidFill>
                <a:latin typeface="Univers LT Std 45 Light" pitchFamily="34" charset="0"/>
                <a:cs typeface="Arial" panose="020B0604020202020204" pitchFamily="34" charset="0"/>
              </a:rPr>
              <a:t>3,158,772</a:t>
            </a:r>
            <a:endParaRPr lang="en-US" sz="2000" dirty="0">
              <a:solidFill>
                <a:schemeClr val="tx1">
                  <a:lumMod val="50000"/>
                  <a:lumOff val="50000"/>
                </a:schemeClr>
              </a:solidFill>
              <a:latin typeface="Univers LT Std 45 Light" pitchFamily="34" charset="0"/>
              <a:cs typeface="Arial" panose="020B0604020202020204" pitchFamily="34" charset="0"/>
            </a:endParaRPr>
          </a:p>
          <a:p>
            <a:pPr algn="ctr"/>
            <a:r>
              <a:rPr lang="en-US" sz="1600" dirty="0">
                <a:solidFill>
                  <a:schemeClr val="tx1">
                    <a:lumMod val="50000"/>
                    <a:lumOff val="50000"/>
                  </a:schemeClr>
                </a:solidFill>
                <a:latin typeface="Univers LT Std 45 Light" pitchFamily="34" charset="0"/>
                <a:cs typeface="Arial" panose="020B0604020202020204" pitchFamily="34" charset="0"/>
              </a:rPr>
              <a:t>emails sent</a:t>
            </a:r>
          </a:p>
        </p:txBody>
      </p:sp>
      <p:pic>
        <p:nvPicPr>
          <p:cNvPr id="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64786" y="2806369"/>
            <a:ext cx="2110047" cy="2177776"/>
          </a:xfrm>
          <a:prstGeom prst="ellipse">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Rectangle 17"/>
          <p:cNvSpPr/>
          <p:nvPr/>
        </p:nvSpPr>
        <p:spPr>
          <a:xfrm>
            <a:off x="3346497" y="2300960"/>
            <a:ext cx="2599267" cy="338554"/>
          </a:xfrm>
          <a:prstGeom prst="rect">
            <a:avLst/>
          </a:prstGeom>
        </p:spPr>
        <p:txBody>
          <a:bodyPr wrap="square">
            <a:spAutoFit/>
          </a:bodyPr>
          <a:lstStyle/>
          <a:p>
            <a:pPr algn="ctr"/>
            <a:r>
              <a:rPr lang="en-US" sz="1600" dirty="0">
                <a:solidFill>
                  <a:schemeClr val="tx1">
                    <a:lumMod val="50000"/>
                    <a:lumOff val="50000"/>
                  </a:schemeClr>
                </a:solidFill>
                <a:latin typeface="Univers LT Std 45 Light" pitchFamily="34" charset="0"/>
                <a:cs typeface="Arial" panose="020B0604020202020204" pitchFamily="34" charset="0"/>
              </a:rPr>
              <a:t>Every second:</a:t>
            </a:r>
          </a:p>
        </p:txBody>
      </p:sp>
      <p:sp>
        <p:nvSpPr>
          <p:cNvPr id="19" name="Rectangle 18"/>
          <p:cNvSpPr/>
          <p:nvPr/>
        </p:nvSpPr>
        <p:spPr>
          <a:xfrm>
            <a:off x="5843243" y="6364799"/>
            <a:ext cx="2904066" cy="430887"/>
          </a:xfrm>
          <a:prstGeom prst="rect">
            <a:avLst/>
          </a:prstGeom>
        </p:spPr>
        <p:txBody>
          <a:bodyPr wrap="square">
            <a:spAutoFit/>
          </a:bodyPr>
          <a:lstStyle/>
          <a:p>
            <a:pPr algn="r"/>
            <a:r>
              <a:rPr lang="en-US" sz="1100" dirty="0">
                <a:solidFill>
                  <a:schemeClr val="tx1">
                    <a:lumMod val="50000"/>
                    <a:lumOff val="50000"/>
                  </a:schemeClr>
                </a:solidFill>
                <a:latin typeface="Univers LT Std 45 Light" pitchFamily="34" charset="0"/>
                <a:cs typeface="Arial" panose="020B0604020202020204" pitchFamily="34" charset="0"/>
              </a:rPr>
              <a:t>Source: Internet Live Stats, Oct. 2022. Image from pexels.com.</a:t>
            </a:r>
          </a:p>
        </p:txBody>
      </p:sp>
      <p:sp>
        <p:nvSpPr>
          <p:cNvPr id="2" name="AutoShape 2" descr="Image preview">
            <a:extLst>
              <a:ext uri="{FF2B5EF4-FFF2-40B4-BE49-F238E27FC236}">
                <a16:creationId xmlns:a16="http://schemas.microsoft.com/office/drawing/2014/main" id="{6E9CAADA-1241-7AB1-F880-C87B42CB06A9}"/>
              </a:ext>
            </a:extLst>
          </p:cNvPr>
          <p:cNvSpPr>
            <a:spLocks noChangeAspect="1" noChangeArrowheads="1"/>
          </p:cNvSpPr>
          <p:nvPr/>
        </p:nvSpPr>
        <p:spPr bwMode="auto">
          <a:xfrm>
            <a:off x="4648200"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preview">
            <a:extLst>
              <a:ext uri="{FF2B5EF4-FFF2-40B4-BE49-F238E27FC236}">
                <a16:creationId xmlns:a16="http://schemas.microsoft.com/office/drawing/2014/main" id="{8AC314A9-13EF-A300-4E0E-E61E4C5BCC0B}"/>
              </a:ext>
            </a:extLst>
          </p:cNvPr>
          <p:cNvSpPr>
            <a:spLocks noChangeAspect="1" noChangeArrowheads="1"/>
          </p:cNvSpPr>
          <p:nvPr/>
        </p:nvSpPr>
        <p:spPr bwMode="auto">
          <a:xfrm>
            <a:off x="4800600" y="3657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571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It Has Never Been a Better Time To Be a Quant</a:t>
            </a:r>
          </a:p>
        </p:txBody>
      </p:sp>
      <p:sp>
        <p:nvSpPr>
          <p:cNvPr id="25603" name="Content Placeholder 2"/>
          <p:cNvSpPr>
            <a:spLocks noGrp="1"/>
          </p:cNvSpPr>
          <p:nvPr>
            <p:ph idx="1"/>
          </p:nvPr>
        </p:nvSpPr>
        <p:spPr>
          <a:xfrm>
            <a:off x="479425" y="1287463"/>
            <a:ext cx="8681828" cy="5246687"/>
          </a:xfrm>
        </p:spPr>
        <p:txBody>
          <a:bodyPr/>
          <a:lstStyle/>
          <a:p>
            <a:pPr marL="304800" lvl="1" indent="0" eaLnBrk="1" hangingPunct="1">
              <a:buNone/>
            </a:pPr>
            <a:r>
              <a:rPr lang="en-US" altLang="en-US" dirty="0"/>
              <a:t>Computing Power is increasing cheap and more available. The primary reason that is so high at the moment is likely to due to crypto mining. </a:t>
            </a:r>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12</a:t>
            </a:fld>
            <a:endParaRPr lang="en-US" altLang="en-US" sz="1300"/>
          </a:p>
        </p:txBody>
      </p:sp>
      <p:pic>
        <p:nvPicPr>
          <p:cNvPr id="5" name="Picture 4">
            <a:extLst>
              <a:ext uri="{FF2B5EF4-FFF2-40B4-BE49-F238E27FC236}">
                <a16:creationId xmlns:a16="http://schemas.microsoft.com/office/drawing/2014/main" id="{9878D434-C7ED-600F-0AFD-FA1A069A9A16}"/>
              </a:ext>
            </a:extLst>
          </p:cNvPr>
          <p:cNvPicPr>
            <a:picLocks noChangeAspect="1"/>
          </p:cNvPicPr>
          <p:nvPr/>
        </p:nvPicPr>
        <p:blipFill>
          <a:blip r:embed="rId3"/>
          <a:stretch>
            <a:fillRect/>
          </a:stretch>
        </p:blipFill>
        <p:spPr>
          <a:xfrm>
            <a:off x="2308478" y="2121223"/>
            <a:ext cx="4984243" cy="4412927"/>
          </a:xfrm>
          <a:prstGeom prst="rect">
            <a:avLst/>
          </a:prstGeom>
        </p:spPr>
      </p:pic>
    </p:spTree>
    <p:extLst>
      <p:ext uri="{BB962C8B-B14F-4D97-AF65-F5344CB8AC3E}">
        <p14:creationId xmlns:p14="http://schemas.microsoft.com/office/powerpoint/2010/main" val="223213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It Has Never Been a Better Time To Be a Quant</a:t>
            </a:r>
          </a:p>
        </p:txBody>
      </p:sp>
      <p:sp>
        <p:nvSpPr>
          <p:cNvPr id="25603" name="Content Placeholder 2"/>
          <p:cNvSpPr>
            <a:spLocks noGrp="1"/>
          </p:cNvSpPr>
          <p:nvPr>
            <p:ph idx="1"/>
          </p:nvPr>
        </p:nvSpPr>
        <p:spPr/>
        <p:txBody>
          <a:bodyPr/>
          <a:lstStyle/>
          <a:p>
            <a:pPr marL="304800" lvl="1" indent="0" eaLnBrk="1" hangingPunct="1">
              <a:buNone/>
            </a:pPr>
            <a:r>
              <a:rPr lang="en-US" altLang="en-US" dirty="0"/>
              <a:t>Storage Costs are exceedingly low and will go lower with new technologies and improvement in existing technologies</a:t>
            </a:r>
          </a:p>
          <a:p>
            <a:pPr marL="647700" lvl="1" indent="-342900" eaLnBrk="1" hangingPunct="1">
              <a:buFont typeface="+mj-lt"/>
              <a:buAutoNum type="arabicPeriod" startAt="3"/>
            </a:pPr>
            <a:endParaRPr lang="en-US" altLang="en-US" dirty="0"/>
          </a:p>
          <a:p>
            <a:pPr marL="647700" lvl="1" indent="-342900" eaLnBrk="1" hangingPunct="1">
              <a:buFont typeface="+mj-lt"/>
              <a:buAutoNum type="arabicPeriod" startAt="3"/>
            </a:pPr>
            <a:endParaRPr lang="en-US" altLang="en-US" dirty="0"/>
          </a:p>
          <a:p>
            <a:pPr marL="647700" lvl="1" indent="-342900" eaLnBrk="1" hangingPunct="1">
              <a:buFont typeface="+mj-lt"/>
              <a:buAutoNum type="arabicPeriod" startAt="3"/>
            </a:pPr>
            <a:endParaRPr lang="en-US" altLang="en-US" dirty="0"/>
          </a:p>
          <a:p>
            <a:pPr marL="647700" lvl="1" indent="-342900" eaLnBrk="1" hangingPunct="1">
              <a:buFont typeface="+mj-lt"/>
              <a:buAutoNum type="arabicPeriod" startAt="3"/>
            </a:pPr>
            <a:endParaRPr lang="en-US" altLang="en-US" dirty="0"/>
          </a:p>
          <a:p>
            <a:pPr marL="647700" lvl="1" indent="-342900" eaLnBrk="1" hangingPunct="1">
              <a:buFont typeface="+mj-lt"/>
              <a:buAutoNum type="arabicPeriod" startAt="3"/>
            </a:pPr>
            <a:endParaRPr lang="en-US" altLang="en-US" dirty="0"/>
          </a:p>
          <a:p>
            <a:pPr marL="957263" lvl="3" indent="0" eaLnBrk="1" hangingPunct="1">
              <a:buNone/>
            </a:pPr>
            <a:endParaRPr lang="en-US" altLang="en-US" sz="1200" dirty="0"/>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13</a:t>
            </a:fld>
            <a:endParaRPr lang="en-US" altLang="en-US" sz="1300"/>
          </a:p>
        </p:txBody>
      </p:sp>
      <p:pic>
        <p:nvPicPr>
          <p:cNvPr id="6" name="Picture 5">
            <a:extLst>
              <a:ext uri="{FF2B5EF4-FFF2-40B4-BE49-F238E27FC236}">
                <a16:creationId xmlns:a16="http://schemas.microsoft.com/office/drawing/2014/main" id="{98E79129-D328-D19E-D08C-84E6A439DF70}"/>
              </a:ext>
            </a:extLst>
          </p:cNvPr>
          <p:cNvPicPr>
            <a:picLocks noChangeAspect="1"/>
          </p:cNvPicPr>
          <p:nvPr/>
        </p:nvPicPr>
        <p:blipFill>
          <a:blip r:embed="rId3"/>
          <a:stretch>
            <a:fillRect/>
          </a:stretch>
        </p:blipFill>
        <p:spPr>
          <a:xfrm>
            <a:off x="2397387" y="2180214"/>
            <a:ext cx="4473767" cy="4353935"/>
          </a:xfrm>
          <a:prstGeom prst="rect">
            <a:avLst/>
          </a:prstGeom>
        </p:spPr>
      </p:pic>
    </p:spTree>
    <p:extLst>
      <p:ext uri="{BB962C8B-B14F-4D97-AF65-F5344CB8AC3E}">
        <p14:creationId xmlns:p14="http://schemas.microsoft.com/office/powerpoint/2010/main" val="6938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It Has Never Been a Better Time To Be a Quant</a:t>
            </a:r>
          </a:p>
        </p:txBody>
      </p:sp>
      <p:sp>
        <p:nvSpPr>
          <p:cNvPr id="2560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14</a:t>
            </a:fld>
            <a:endParaRPr lang="en-US" altLang="en-US" sz="1300"/>
          </a:p>
        </p:txBody>
      </p:sp>
      <p:sp>
        <p:nvSpPr>
          <p:cNvPr id="2" name="AutoShape 2" descr="Image preview">
            <a:extLst>
              <a:ext uri="{FF2B5EF4-FFF2-40B4-BE49-F238E27FC236}">
                <a16:creationId xmlns:a16="http://schemas.microsoft.com/office/drawing/2014/main" id="{EE11B53E-02CE-0322-01FE-1B966F6726A6}"/>
              </a:ext>
            </a:extLst>
          </p:cNvPr>
          <p:cNvSpPr>
            <a:spLocks noChangeAspect="1" noChangeArrowheads="1"/>
          </p:cNvSpPr>
          <p:nvPr/>
        </p:nvSpPr>
        <p:spPr bwMode="auto">
          <a:xfrm>
            <a:off x="4648200"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60DBC77-C28C-C117-D507-550C6CB077B5}"/>
              </a:ext>
            </a:extLst>
          </p:cNvPr>
          <p:cNvPicPr>
            <a:picLocks noChangeAspect="1"/>
          </p:cNvPicPr>
          <p:nvPr/>
        </p:nvPicPr>
        <p:blipFill>
          <a:blip r:embed="rId3"/>
          <a:stretch>
            <a:fillRect/>
          </a:stretch>
        </p:blipFill>
        <p:spPr>
          <a:xfrm>
            <a:off x="88135" y="1164192"/>
            <a:ext cx="9362253" cy="5545080"/>
          </a:xfrm>
          <a:prstGeom prst="rect">
            <a:avLst/>
          </a:prstGeom>
        </p:spPr>
      </p:pic>
    </p:spTree>
    <p:extLst>
      <p:ext uri="{BB962C8B-B14F-4D97-AF65-F5344CB8AC3E}">
        <p14:creationId xmlns:p14="http://schemas.microsoft.com/office/powerpoint/2010/main" val="362762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63575" y="-133350"/>
            <a:ext cx="8786813" cy="1219200"/>
          </a:xfrm>
        </p:spPr>
        <p:txBody>
          <a:bodyPr/>
          <a:lstStyle/>
          <a:p>
            <a:pPr eaLnBrk="1" hangingPunct="1"/>
            <a:r>
              <a:rPr lang="en-US" altLang="en-US" dirty="0">
                <a:ea typeface="ＭＳ Ｐゴシック" pitchFamily="34" charset="-128"/>
              </a:rPr>
              <a:t>But Many People Think That Quant Investing is Challenged</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15</a:t>
            </a:fld>
            <a:endParaRPr lang="en-US" altLang="en-US" sz="1300"/>
          </a:p>
        </p:txBody>
      </p:sp>
      <p:pic>
        <p:nvPicPr>
          <p:cNvPr id="4" name="Picture 3">
            <a:extLst>
              <a:ext uri="{FF2B5EF4-FFF2-40B4-BE49-F238E27FC236}">
                <a16:creationId xmlns:a16="http://schemas.microsoft.com/office/drawing/2014/main" id="{EB44461A-A24B-0C95-481C-6F196B73348C}"/>
              </a:ext>
            </a:extLst>
          </p:cNvPr>
          <p:cNvPicPr>
            <a:picLocks noChangeAspect="1"/>
          </p:cNvPicPr>
          <p:nvPr/>
        </p:nvPicPr>
        <p:blipFill>
          <a:blip r:embed="rId3"/>
          <a:stretch>
            <a:fillRect/>
          </a:stretch>
        </p:blipFill>
        <p:spPr>
          <a:xfrm>
            <a:off x="309725" y="1330566"/>
            <a:ext cx="8966478" cy="5015149"/>
          </a:xfrm>
          <a:prstGeom prst="rect">
            <a:avLst/>
          </a:prstGeom>
        </p:spPr>
      </p:pic>
    </p:spTree>
    <p:extLst>
      <p:ext uri="{BB962C8B-B14F-4D97-AF65-F5344CB8AC3E}">
        <p14:creationId xmlns:p14="http://schemas.microsoft.com/office/powerpoint/2010/main" val="216328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What Constitutes Knowledge Has Changed Dramatically</a:t>
            </a:r>
          </a:p>
        </p:txBody>
      </p:sp>
      <p:sp>
        <p:nvSpPr>
          <p:cNvPr id="25603" name="Content Placeholder 2"/>
          <p:cNvSpPr>
            <a:spLocks noGrp="1"/>
          </p:cNvSpPr>
          <p:nvPr>
            <p:ph idx="1"/>
          </p:nvPr>
        </p:nvSpPr>
        <p:spPr/>
        <p:txBody>
          <a:bodyPr/>
          <a:lstStyle/>
          <a:p>
            <a:pPr marL="304800" lvl="1" indent="0" eaLnBrk="1" hangingPunct="1">
              <a:lnSpc>
                <a:spcPct val="100000"/>
              </a:lnSpc>
              <a:buNone/>
            </a:pPr>
            <a:r>
              <a:rPr lang="en-US" altLang="en-US" dirty="0"/>
              <a:t>If the answer to the question is available on Google: is not knowledge</a:t>
            </a:r>
          </a:p>
          <a:p>
            <a:pPr marL="304800" lvl="1" indent="0" eaLnBrk="1" hangingPunct="1">
              <a:lnSpc>
                <a:spcPct val="100000"/>
              </a:lnSpc>
              <a:buNone/>
            </a:pPr>
            <a:endParaRPr lang="en-US" altLang="en-US" dirty="0"/>
          </a:p>
          <a:p>
            <a:pPr lvl="1" eaLnBrk="1" hangingPunct="1">
              <a:lnSpc>
                <a:spcPct val="100000"/>
              </a:lnSpc>
            </a:pPr>
            <a:r>
              <a:rPr lang="en-US" altLang="en-US" dirty="0"/>
              <a:t>Knowing the capital of every state in the United States is not knowledge</a:t>
            </a:r>
          </a:p>
          <a:p>
            <a:pPr lvl="1" eaLnBrk="1" hangingPunct="1">
              <a:lnSpc>
                <a:spcPct val="100000"/>
              </a:lnSpc>
            </a:pPr>
            <a:r>
              <a:rPr lang="en-US" altLang="en-US" dirty="0"/>
              <a:t>Knowing who was the 15</a:t>
            </a:r>
            <a:r>
              <a:rPr lang="en-US" altLang="en-US" baseline="30000" dirty="0"/>
              <a:t>th</a:t>
            </a:r>
            <a:r>
              <a:rPr lang="en-US" altLang="en-US" dirty="0"/>
              <a:t> Vice President of the U.S. is not knowledge</a:t>
            </a:r>
          </a:p>
          <a:p>
            <a:pPr lvl="1" eaLnBrk="1" hangingPunct="1">
              <a:lnSpc>
                <a:spcPct val="100000"/>
              </a:lnSpc>
            </a:pPr>
            <a:r>
              <a:rPr lang="en-US" altLang="en-US" dirty="0"/>
              <a:t>Knowing how Quant funds did list year by looking them up on </a:t>
            </a:r>
            <a:r>
              <a:rPr lang="en-US" altLang="en-US" dirty="0" err="1"/>
              <a:t>evestment</a:t>
            </a:r>
            <a:r>
              <a:rPr lang="en-US" altLang="en-US" dirty="0"/>
              <a:t> is not knowledge</a:t>
            </a:r>
          </a:p>
          <a:p>
            <a:pPr lvl="1" eaLnBrk="1" hangingPunct="1">
              <a:lnSpc>
                <a:spcPct val="100000"/>
              </a:lnSpc>
            </a:pPr>
            <a:r>
              <a:rPr lang="en-US" altLang="en-US" dirty="0"/>
              <a:t>Being able to derive Ito’s Lemma is not knowledge</a:t>
            </a:r>
          </a:p>
          <a:p>
            <a:pPr lvl="1" eaLnBrk="1" hangingPunct="1">
              <a:lnSpc>
                <a:spcPct val="100000"/>
              </a:lnSpc>
            </a:pPr>
            <a:r>
              <a:rPr lang="en-US" altLang="en-US" dirty="0"/>
              <a:t>Knowing the formula for correcting t-statistics for serial auto-correlation is </a:t>
            </a:r>
            <a:r>
              <a:rPr lang="en-US" altLang="en-US" i="1" dirty="0"/>
              <a:t>not</a:t>
            </a:r>
            <a:r>
              <a:rPr lang="en-US" altLang="en-US" dirty="0"/>
              <a:t> knowledge</a:t>
            </a:r>
          </a:p>
          <a:p>
            <a:pPr lvl="1" eaLnBrk="1" hangingPunct="1">
              <a:lnSpc>
                <a:spcPct val="100000"/>
              </a:lnSpc>
            </a:pPr>
            <a:r>
              <a:rPr lang="en-US" altLang="en-US" dirty="0"/>
              <a:t>Knowing how to use a package in Python to apply Random Forest is </a:t>
            </a:r>
            <a:r>
              <a:rPr lang="en-US" altLang="en-US" i="1" dirty="0"/>
              <a:t>not</a:t>
            </a:r>
            <a:r>
              <a:rPr lang="en-US" altLang="en-US" dirty="0"/>
              <a:t> knowledge</a:t>
            </a:r>
          </a:p>
          <a:p>
            <a:pPr lvl="1" eaLnBrk="1" hangingPunct="1">
              <a:lnSpc>
                <a:spcPct val="100000"/>
              </a:lnSpc>
            </a:pPr>
            <a:r>
              <a:rPr lang="en-US" altLang="en-US" dirty="0"/>
              <a:t>Knowing how to implement up a gradient boosting models and classifiers using </a:t>
            </a:r>
            <a:r>
              <a:rPr lang="en-US" altLang="en-US" dirty="0" err="1"/>
              <a:t>Scikit</a:t>
            </a:r>
            <a:r>
              <a:rPr lang="en-US" altLang="en-US" dirty="0"/>
              <a:t>-Learn library in Python is </a:t>
            </a:r>
            <a:r>
              <a:rPr lang="en-US" altLang="en-US" i="1" dirty="0"/>
              <a:t>not</a:t>
            </a:r>
            <a:r>
              <a:rPr lang="en-US" altLang="en-US" dirty="0"/>
              <a:t> knowledge</a:t>
            </a:r>
          </a:p>
          <a:p>
            <a:pPr marL="304800" lvl="1" indent="0" eaLnBrk="1" hangingPunct="1">
              <a:lnSpc>
                <a:spcPct val="100000"/>
              </a:lnSpc>
              <a:buNone/>
            </a:pPr>
            <a:endParaRPr lang="en-US" altLang="en-US" dirty="0"/>
          </a:p>
          <a:p>
            <a:pPr lvl="1" eaLnBrk="1" hangingPunct="1">
              <a:lnSpc>
                <a:spcPct val="100000"/>
              </a:lnSpc>
            </a:pPr>
            <a:endParaRPr lang="en-US" altLang="en-US" dirty="0"/>
          </a:p>
          <a:p>
            <a:pPr lvl="1" eaLnBrk="1" hangingPunct="1">
              <a:lnSpc>
                <a:spcPct val="100000"/>
              </a:lnSpc>
            </a:pPr>
            <a:endParaRPr lang="en-US" altLang="en-US" dirty="0"/>
          </a:p>
          <a:p>
            <a:pPr marL="647700" lvl="1" indent="-342900" eaLnBrk="1" hangingPunct="1">
              <a:lnSpc>
                <a:spcPct val="100000"/>
              </a:lnSpc>
              <a:buFont typeface="+mj-lt"/>
              <a:buAutoNum type="arabicPeriod"/>
            </a:pPr>
            <a:endParaRPr lang="en-US" altLang="en-US" dirty="0"/>
          </a:p>
          <a:p>
            <a:pPr marL="647700" lvl="1" indent="-342900" eaLnBrk="1" hangingPunct="1">
              <a:buFont typeface="+mj-lt"/>
              <a:buAutoNum type="arabicPeriod"/>
            </a:pPr>
            <a:endParaRPr lang="en-US" altLang="en-US" dirty="0"/>
          </a:p>
          <a:p>
            <a:pPr marL="1300163" lvl="3"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16</a:t>
            </a:fld>
            <a:endParaRPr lang="en-US" altLang="en-US" sz="1300"/>
          </a:p>
        </p:txBody>
      </p:sp>
    </p:spTree>
    <p:extLst>
      <p:ext uri="{BB962C8B-B14F-4D97-AF65-F5344CB8AC3E}">
        <p14:creationId xmlns:p14="http://schemas.microsoft.com/office/powerpoint/2010/main" val="40902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What Constitutes Knowledge Has Changed Dramatically</a:t>
            </a:r>
          </a:p>
        </p:txBody>
      </p:sp>
      <p:sp>
        <p:nvSpPr>
          <p:cNvPr id="25603" name="Content Placeholder 2"/>
          <p:cNvSpPr>
            <a:spLocks noGrp="1"/>
          </p:cNvSpPr>
          <p:nvPr>
            <p:ph idx="1"/>
          </p:nvPr>
        </p:nvSpPr>
        <p:spPr/>
        <p:txBody>
          <a:bodyPr/>
          <a:lstStyle/>
          <a:p>
            <a:pPr marL="304800" lvl="1" indent="0" eaLnBrk="1" hangingPunct="1">
              <a:lnSpc>
                <a:spcPct val="100000"/>
              </a:lnSpc>
              <a:buNone/>
            </a:pPr>
            <a:r>
              <a:rPr lang="en-US" altLang="en-US" dirty="0"/>
              <a:t>If the answer to the question is not available on Google  and wasn’t in your textbook: it is probably knowledge</a:t>
            </a:r>
          </a:p>
          <a:p>
            <a:pPr lvl="1" eaLnBrk="1" hangingPunct="1">
              <a:lnSpc>
                <a:spcPct val="100000"/>
              </a:lnSpc>
            </a:pPr>
            <a:r>
              <a:rPr lang="en-US" altLang="en-US" dirty="0"/>
              <a:t>Knowing if your regression is mis-specified </a:t>
            </a:r>
          </a:p>
          <a:p>
            <a:pPr lvl="1" eaLnBrk="1" hangingPunct="1">
              <a:lnSpc>
                <a:spcPct val="100000"/>
              </a:lnSpc>
            </a:pPr>
            <a:r>
              <a:rPr lang="en-US" altLang="en-US" dirty="0"/>
              <a:t>Knowing that if your R</a:t>
            </a:r>
            <a:r>
              <a:rPr lang="en-US" altLang="en-US" baseline="30000" dirty="0"/>
              <a:t>2</a:t>
            </a:r>
            <a:r>
              <a:rPr lang="en-US" altLang="en-US" dirty="0"/>
              <a:t> is 99%, your analysis is wrong</a:t>
            </a:r>
          </a:p>
          <a:p>
            <a:pPr lvl="1" eaLnBrk="1" hangingPunct="1">
              <a:lnSpc>
                <a:spcPct val="100000"/>
              </a:lnSpc>
            </a:pPr>
            <a:r>
              <a:rPr lang="en-US" altLang="en-US" dirty="0"/>
              <a:t>Being able to recognize when your analysis make no “******” sense</a:t>
            </a:r>
          </a:p>
          <a:p>
            <a:pPr lvl="1" eaLnBrk="1" hangingPunct="1">
              <a:lnSpc>
                <a:spcPct val="100000"/>
              </a:lnSpc>
            </a:pPr>
            <a:r>
              <a:rPr lang="en-US" altLang="en-US" dirty="0"/>
              <a:t>Knowing that just because the BARRA tells you are hedged to a factor, you are very likely still not hedged to that factor and knowing how to actually check for that and rebuild BARRA yourself</a:t>
            </a:r>
          </a:p>
          <a:p>
            <a:pPr lvl="1" eaLnBrk="1" hangingPunct="1">
              <a:lnSpc>
                <a:spcPct val="100000"/>
              </a:lnSpc>
            </a:pPr>
            <a:r>
              <a:rPr lang="en-US" altLang="en-US" dirty="0"/>
              <a:t>Knowing what is a “first order” problem to worry about in your analysis and what is a “second order problem” and what are the right robustness checks </a:t>
            </a:r>
          </a:p>
          <a:p>
            <a:pPr lvl="1" eaLnBrk="1" hangingPunct="1">
              <a:lnSpc>
                <a:spcPct val="100000"/>
              </a:lnSpc>
            </a:pPr>
            <a:r>
              <a:rPr lang="en-US" altLang="en-US" dirty="0"/>
              <a:t>Knowing when to stop a research project and when to keep pushing</a:t>
            </a:r>
          </a:p>
          <a:p>
            <a:pPr lvl="1" eaLnBrk="1" hangingPunct="1">
              <a:lnSpc>
                <a:spcPct val="100000"/>
              </a:lnSpc>
            </a:pPr>
            <a:r>
              <a:rPr lang="en-US" altLang="en-US" dirty="0"/>
              <a:t>Knowing how to generalize the lessons from GFC so you aren’t just fixing yesterday’s problem but tomorrow’s also</a:t>
            </a:r>
          </a:p>
          <a:p>
            <a:pPr lvl="1" eaLnBrk="1" hangingPunct="1">
              <a:lnSpc>
                <a:spcPct val="100000"/>
              </a:lnSpc>
            </a:pPr>
            <a:r>
              <a:rPr lang="en-US" altLang="en-US" dirty="0"/>
              <a:t>Understanding what your model doesn’t know and what will make it blow up</a:t>
            </a:r>
          </a:p>
          <a:p>
            <a:pPr lvl="1" eaLnBrk="1" hangingPunct="1">
              <a:lnSpc>
                <a:spcPct val="100000"/>
              </a:lnSpc>
            </a:pPr>
            <a:endParaRPr lang="en-US" altLang="en-US" dirty="0"/>
          </a:p>
          <a:p>
            <a:pPr lvl="1" eaLnBrk="1" hangingPunct="1">
              <a:lnSpc>
                <a:spcPct val="100000"/>
              </a:lnSpc>
            </a:pPr>
            <a:endParaRPr lang="en-US" altLang="en-US" dirty="0"/>
          </a:p>
          <a:p>
            <a:pPr lvl="1" eaLnBrk="1" hangingPunct="1">
              <a:lnSpc>
                <a:spcPct val="100000"/>
              </a:lnSpc>
            </a:pPr>
            <a:endParaRPr lang="en-US" altLang="en-US" dirty="0"/>
          </a:p>
          <a:p>
            <a:pPr marL="647700" lvl="1" indent="-342900" eaLnBrk="1" hangingPunct="1">
              <a:lnSpc>
                <a:spcPct val="100000"/>
              </a:lnSpc>
              <a:buFont typeface="+mj-lt"/>
              <a:buAutoNum type="arabicPeriod"/>
            </a:pPr>
            <a:endParaRPr lang="en-US" altLang="en-US" dirty="0"/>
          </a:p>
          <a:p>
            <a:pPr marL="647700" lvl="1" indent="-342900" eaLnBrk="1" hangingPunct="1">
              <a:buFont typeface="+mj-lt"/>
              <a:buAutoNum type="arabicPeriod"/>
            </a:pPr>
            <a:endParaRPr lang="en-US" altLang="en-US" dirty="0"/>
          </a:p>
          <a:p>
            <a:pPr marL="1300163" lvl="3"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17</a:t>
            </a:fld>
            <a:endParaRPr lang="en-US" altLang="en-US" sz="1300"/>
          </a:p>
        </p:txBody>
      </p:sp>
    </p:spTree>
    <p:extLst>
      <p:ext uri="{BB962C8B-B14F-4D97-AF65-F5344CB8AC3E}">
        <p14:creationId xmlns:p14="http://schemas.microsoft.com/office/powerpoint/2010/main" val="57264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Why Is Interview Rate to Hire Rate &lt; 1% at Quant Firms?</a:t>
            </a:r>
          </a:p>
        </p:txBody>
      </p:sp>
      <p:sp>
        <p:nvSpPr>
          <p:cNvPr id="25603" name="Content Placeholder 2"/>
          <p:cNvSpPr>
            <a:spLocks noGrp="1"/>
          </p:cNvSpPr>
          <p:nvPr>
            <p:ph idx="1"/>
          </p:nvPr>
        </p:nvSpPr>
        <p:spPr/>
        <p:txBody>
          <a:bodyPr/>
          <a:lstStyle/>
          <a:p>
            <a:pPr marL="647700" lvl="1" indent="-342900" eaLnBrk="1" hangingPunct="1">
              <a:lnSpc>
                <a:spcPct val="100000"/>
              </a:lnSpc>
              <a:buFont typeface="+mj-lt"/>
              <a:buAutoNum type="arabicPeriod"/>
            </a:pPr>
            <a:r>
              <a:rPr lang="en-US" altLang="en-US" dirty="0"/>
              <a:t>Most graduating data scientists know very little about actual “data” and are not actually trained as “scientist”</a:t>
            </a:r>
          </a:p>
          <a:p>
            <a:pPr marL="1300163" lvl="3" indent="-342900" eaLnBrk="1" hangingPunct="1">
              <a:lnSpc>
                <a:spcPct val="100000"/>
              </a:lnSpc>
              <a:spcBef>
                <a:spcPts val="0"/>
              </a:spcBef>
              <a:buFont typeface="+mj-lt"/>
              <a:buAutoNum type="arabicPeriod"/>
            </a:pPr>
            <a:r>
              <a:rPr lang="en-US" altLang="en-US" sz="1400" dirty="0"/>
              <a:t>Example: 4 Quadrillion Dollars</a:t>
            </a:r>
          </a:p>
          <a:p>
            <a:pPr marL="1300163" lvl="3" indent="-342900" eaLnBrk="1" hangingPunct="1">
              <a:lnSpc>
                <a:spcPct val="100000"/>
              </a:lnSpc>
              <a:spcBef>
                <a:spcPts val="0"/>
              </a:spcBef>
              <a:buFont typeface="+mj-lt"/>
              <a:buAutoNum type="arabicPeriod"/>
            </a:pPr>
            <a:r>
              <a:rPr lang="en-US" altLang="en-US" sz="1400" dirty="0"/>
              <a:t>Have you gotten your hands dirty ever with data? Are you willing to?</a:t>
            </a:r>
          </a:p>
          <a:p>
            <a:pPr marL="1300163" lvl="3" indent="-342900" eaLnBrk="1" hangingPunct="1">
              <a:lnSpc>
                <a:spcPct val="100000"/>
              </a:lnSpc>
              <a:spcBef>
                <a:spcPts val="0"/>
              </a:spcBef>
              <a:buFont typeface="+mj-lt"/>
              <a:buAutoNum type="arabicPeriod"/>
            </a:pPr>
            <a:r>
              <a:rPr lang="en-US" altLang="en-US" sz="1400" dirty="0"/>
              <a:t>How well do you know the “scientific process” for empirically testing strategies? Is the concept of “point-in-time” data intuitive to you?</a:t>
            </a:r>
          </a:p>
          <a:p>
            <a:pPr marL="1300163" lvl="3" indent="-342900" eaLnBrk="1" hangingPunct="1">
              <a:spcBef>
                <a:spcPts val="600"/>
              </a:spcBef>
              <a:buFont typeface="+mj-lt"/>
              <a:buAutoNum type="arabicPeriod"/>
            </a:pPr>
            <a:endParaRPr lang="en-US" altLang="en-US" dirty="0"/>
          </a:p>
          <a:p>
            <a:pPr marL="647700" lvl="1" indent="-342900" eaLnBrk="1" hangingPunct="1">
              <a:lnSpc>
                <a:spcPct val="100000"/>
              </a:lnSpc>
              <a:spcBef>
                <a:spcPts val="600"/>
              </a:spcBef>
              <a:buFont typeface="+mj-lt"/>
              <a:buAutoNum type="arabicPeriod"/>
            </a:pPr>
            <a:r>
              <a:rPr lang="en-US" altLang="en-US" dirty="0"/>
              <a:t>Do you have intuition on taking your knowledge and applying to non-textbook problems?</a:t>
            </a:r>
          </a:p>
          <a:p>
            <a:pPr marL="647700" lvl="1" indent="-342900" eaLnBrk="1" hangingPunct="1">
              <a:spcBef>
                <a:spcPts val="600"/>
              </a:spcBef>
              <a:buFont typeface="+mj-lt"/>
              <a:buAutoNum type="arabicPeriod"/>
            </a:pPr>
            <a:endParaRPr lang="en-US" altLang="en-US" dirty="0"/>
          </a:p>
          <a:p>
            <a:pPr marL="647700" lvl="1" indent="-342900" eaLnBrk="1" hangingPunct="1">
              <a:lnSpc>
                <a:spcPct val="100000"/>
              </a:lnSpc>
              <a:spcBef>
                <a:spcPts val="600"/>
              </a:spcBef>
              <a:buFont typeface="+mj-lt"/>
              <a:buAutoNum type="arabicPeriod"/>
            </a:pPr>
            <a:r>
              <a:rPr lang="en-US" altLang="en-US" dirty="0"/>
              <a:t>“Computers are useless: they only give you answers”. Do you know the questions to ask?</a:t>
            </a:r>
          </a:p>
          <a:p>
            <a:pPr marL="647700" lvl="1" indent="-342900" eaLnBrk="1" hangingPunct="1">
              <a:lnSpc>
                <a:spcPct val="100000"/>
              </a:lnSpc>
              <a:spcBef>
                <a:spcPts val="600"/>
              </a:spcBef>
              <a:buFont typeface="+mj-lt"/>
              <a:buAutoNum type="arabicPeriod"/>
            </a:pPr>
            <a:endParaRPr lang="en-US" altLang="en-US" dirty="0"/>
          </a:p>
          <a:p>
            <a:pPr marL="647700" lvl="1" indent="-342900" eaLnBrk="1" hangingPunct="1">
              <a:lnSpc>
                <a:spcPct val="100000"/>
              </a:lnSpc>
              <a:spcBef>
                <a:spcPts val="600"/>
              </a:spcBef>
              <a:buFont typeface="+mj-lt"/>
              <a:buAutoNum type="arabicPeriod"/>
            </a:pPr>
            <a:r>
              <a:rPr lang="en-US" altLang="en-US" dirty="0"/>
              <a:t>Are you paranoid and deeply skeptical about your work? Does it make sense?</a:t>
            </a:r>
          </a:p>
          <a:p>
            <a:pPr marL="647700" lvl="1" indent="-342900" eaLnBrk="1" hangingPunct="1">
              <a:lnSpc>
                <a:spcPct val="100000"/>
              </a:lnSpc>
              <a:spcBef>
                <a:spcPts val="600"/>
              </a:spcBef>
              <a:buFont typeface="+mj-lt"/>
              <a:buAutoNum type="arabicPeriod"/>
            </a:pPr>
            <a:endParaRPr lang="en-US" altLang="en-US" dirty="0"/>
          </a:p>
          <a:p>
            <a:pPr marL="647700" lvl="1" indent="-342900" eaLnBrk="1" hangingPunct="1">
              <a:lnSpc>
                <a:spcPct val="100000"/>
              </a:lnSpc>
              <a:spcBef>
                <a:spcPts val="600"/>
              </a:spcBef>
              <a:buFont typeface="+mj-lt"/>
              <a:buAutoNum type="arabicPeriod"/>
            </a:pPr>
            <a:r>
              <a:rPr lang="en-US" altLang="en-US" dirty="0"/>
              <a:t>Can you communicate the “why” and “what” you have done? Does it make sense?</a:t>
            </a:r>
          </a:p>
          <a:p>
            <a:pPr marL="647700" lvl="1" indent="-342900" eaLnBrk="1" hangingPunct="1">
              <a:buFont typeface="+mj-lt"/>
              <a:buAutoNum type="arabicPeriod"/>
            </a:pPr>
            <a:endParaRPr lang="en-US" altLang="en-US" dirty="0"/>
          </a:p>
          <a:p>
            <a:pPr marL="1300163" lvl="3"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18</a:t>
            </a:fld>
            <a:endParaRPr lang="en-US" altLang="en-US" sz="1300"/>
          </a:p>
        </p:txBody>
      </p:sp>
    </p:spTree>
    <p:extLst>
      <p:ext uri="{BB962C8B-B14F-4D97-AF65-F5344CB8AC3E}">
        <p14:creationId xmlns:p14="http://schemas.microsoft.com/office/powerpoint/2010/main" val="8257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Why Is Interview Rate to Hire Rate &lt; 1% at Quant Firms?</a:t>
            </a:r>
          </a:p>
        </p:txBody>
      </p:sp>
      <mc:AlternateContent xmlns:mc="http://schemas.openxmlformats.org/markup-compatibility/2006" xmlns:a14="http://schemas.microsoft.com/office/drawing/2010/main">
        <mc:Choice Requires="a14">
          <p:sp>
            <p:nvSpPr>
              <p:cNvPr id="25603" name="Content Placeholder 2"/>
              <p:cNvSpPr>
                <a:spLocks noGrp="1"/>
              </p:cNvSpPr>
              <p:nvPr>
                <p:ph idx="1"/>
              </p:nvPr>
            </p:nvSpPr>
            <p:spPr>
              <a:xfrm>
                <a:off x="479425" y="1210345"/>
                <a:ext cx="8397875" cy="5246687"/>
              </a:xfrm>
            </p:spPr>
            <p:txBody>
              <a:bodyPr/>
              <a:lstStyle/>
              <a:p>
                <a:pPr marL="304800" lvl="1" indent="0" eaLnBrk="1" hangingPunct="1">
                  <a:buNone/>
                </a:pPr>
                <a:r>
                  <a:rPr lang="en-US" altLang="en-US" dirty="0"/>
                  <a:t>My 7 interview questions where less &lt; 1% of people can answer all of them “right” or quasi-intelligently:</a:t>
                </a:r>
              </a:p>
              <a:p>
                <a:pPr marL="647700" lvl="1" indent="-342900" eaLnBrk="1" hangingPunct="1">
                  <a:spcBef>
                    <a:spcPts val="700"/>
                  </a:spcBef>
                  <a:buFont typeface="+mj-lt"/>
                  <a:buAutoNum type="arabicPeriod"/>
                </a:pPr>
                <a:r>
                  <a:rPr lang="en-US" altLang="en-US" sz="1400" dirty="0"/>
                  <a:t>When you are doing hypothesis testing and want to reject the null hypothesis, do you want the t-statistic, in absolute value, to be large or small? Why?</a:t>
                </a:r>
              </a:p>
              <a:p>
                <a:pPr marL="647700" lvl="1" indent="-342900" eaLnBrk="1" hangingPunct="1">
                  <a:spcBef>
                    <a:spcPts val="700"/>
                  </a:spcBef>
                  <a:buFont typeface="+mj-lt"/>
                  <a:buAutoNum type="arabicPeriod"/>
                </a:pPr>
                <a:r>
                  <a:rPr lang="en-US" altLang="en-US" sz="1400" dirty="0"/>
                  <a:t>If I take a set of data (for example, the Earnings to Price ratio for all the stocks in the S&amp;P 500) and subtract the sample mean from each observation and divide each observation by the sample standard deviation – z-score it – is the data now Normally distributed?</a:t>
                </a:r>
              </a:p>
              <a:p>
                <a:pPr marL="647700" lvl="1" indent="-342900" eaLnBrk="1" hangingPunct="1">
                  <a:spcBef>
                    <a:spcPts val="700"/>
                  </a:spcBef>
                  <a:buFont typeface="+mj-lt"/>
                  <a:buAutoNum type="arabicPeriod"/>
                </a:pPr>
                <a:r>
                  <a:rPr lang="en-US" altLang="en-US" sz="1400" dirty="0"/>
                  <a:t>In SQL, what is the difference between an inner-join and an outer-join?</a:t>
                </a:r>
              </a:p>
              <a:p>
                <a:pPr marL="647700" lvl="1" indent="-342900" eaLnBrk="1" hangingPunct="1">
                  <a:spcBef>
                    <a:spcPts val="700"/>
                  </a:spcBef>
                  <a:buFont typeface="+mj-lt"/>
                  <a:buAutoNum type="arabicPeriod"/>
                </a:pPr>
                <a:r>
                  <a:rPr lang="en-US" altLang="en-US" sz="1400" dirty="0"/>
                  <a:t>How should I economically interpret the coefficient in a cross-sectional regression? How this is different from the interpretation of a coefficient in a time-series regression? </a:t>
                </a:r>
              </a:p>
              <a:p>
                <a:pPr marL="647700" lvl="1" indent="-342900" eaLnBrk="1" hangingPunct="1">
                  <a:buFont typeface="+mj-lt"/>
                  <a:buAutoNum type="arabicPeriod"/>
                </a:pPr>
                <a:r>
                  <a:rPr lang="en-US" altLang="en-US" sz="1400" dirty="0"/>
                  <a:t>How would you estimate the market </a:t>
                </a:r>
                <a14:m>
                  <m:oMath xmlns:m="http://schemas.openxmlformats.org/officeDocument/2006/math">
                    <m:r>
                      <a:rPr lang="en-US" altLang="en-US" sz="1400">
                        <a:latin typeface="Cambria Math" panose="02040503050406030204" pitchFamily="18" charset="0"/>
                      </a:rPr>
                      <m:t>𝛽</m:t>
                    </m:r>
                  </m:oMath>
                </a14:m>
                <a:r>
                  <a:rPr lang="en-US" altLang="en-US" sz="1400" dirty="0"/>
                  <a:t> for a company that </a:t>
                </a:r>
                <a:r>
                  <a:rPr lang="en-US" altLang="en-US" sz="1400" dirty="0" err="1"/>
                  <a:t>IPO’ed</a:t>
                </a:r>
                <a:r>
                  <a:rPr lang="en-US" altLang="en-US" sz="1400" dirty="0"/>
                  <a:t> 2 days ago?</a:t>
                </a:r>
              </a:p>
              <a:p>
                <a:pPr marL="647700" lvl="1" indent="-342900" eaLnBrk="1" hangingPunct="1">
                  <a:buFont typeface="+mj-lt"/>
                  <a:buAutoNum type="arabicPeriod"/>
                </a:pPr>
                <a:r>
                  <a:rPr lang="en-US" altLang="en-US" sz="1400" dirty="0"/>
                  <a:t>The Native Americans sold the island of Manhattan to the Dutch Settlers in 1624 for the equivalent of $26 back then? Did the American Indians get a “good deal” or a “bad deal”?</a:t>
                </a:r>
              </a:p>
              <a:p>
                <a:pPr marL="647700" lvl="1" indent="-342900" eaLnBrk="1" hangingPunct="1">
                  <a:buFont typeface="+mj-lt"/>
                  <a:buAutoNum type="arabicPeriod"/>
                </a:pPr>
                <a:r>
                  <a:rPr lang="en-US" altLang="en-US" sz="1400" dirty="0"/>
                  <a:t>Tell me about an interesting book (fiction or non-fiction)  that you’ve read in the past ~6 months?</a:t>
                </a:r>
              </a:p>
              <a:p>
                <a:pPr marL="647700" lvl="1" indent="-342900" eaLnBrk="1" hangingPunct="1">
                  <a:buFont typeface="+mj-lt"/>
                  <a:buAutoNum type="arabicPeriod"/>
                </a:pPr>
                <a:endParaRPr lang="en-US" altLang="en-US" dirty="0"/>
              </a:p>
              <a:p>
                <a:pPr marL="1300163" lvl="3"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647700" lvl="1" indent="-342900" eaLnBrk="1" hangingPunct="1">
                  <a:buFont typeface="+mj-lt"/>
                  <a:buAutoNum type="arabicPeriod"/>
                </a:pPr>
                <a:endParaRPr lang="en-US" altLang="en-US" dirty="0"/>
              </a:p>
              <a:p>
                <a:pPr marL="304800" lvl="1" indent="0" eaLnBrk="1" hangingPunct="1">
                  <a:buNone/>
                </a:pPr>
                <a:endParaRPr lang="en-US" altLang="en-US" sz="2400" dirty="0"/>
              </a:p>
            </p:txBody>
          </p:sp>
        </mc:Choice>
        <mc:Fallback xmlns="">
          <p:sp>
            <p:nvSpPr>
              <p:cNvPr id="25603" name="Content Placeholder 2"/>
              <p:cNvSpPr>
                <a:spLocks noGrp="1" noRot="1" noChangeAspect="1" noMove="1" noResize="1" noEditPoints="1" noAdjustHandles="1" noChangeArrowheads="1" noChangeShapeType="1" noTextEdit="1"/>
              </p:cNvSpPr>
              <p:nvPr>
                <p:ph idx="1"/>
              </p:nvPr>
            </p:nvSpPr>
            <p:spPr>
              <a:xfrm>
                <a:off x="479425" y="1210345"/>
                <a:ext cx="8397875" cy="5246687"/>
              </a:xfrm>
              <a:blipFill>
                <a:blip r:embed="rId3"/>
                <a:stretch>
                  <a:fillRect b="-6522"/>
                </a:stretch>
              </a:blipFill>
            </p:spPr>
            <p:txBody>
              <a:bodyPr/>
              <a:lstStyle/>
              <a:p>
                <a:r>
                  <a:rPr lang="en-US">
                    <a:noFill/>
                  </a:rPr>
                  <a:t> </a:t>
                </a:r>
              </a:p>
            </p:txBody>
          </p:sp>
        </mc:Fallback>
      </mc:AlternateContent>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19</a:t>
            </a:fld>
            <a:endParaRPr lang="en-US" altLang="en-US" sz="1300"/>
          </a:p>
        </p:txBody>
      </p:sp>
    </p:spTree>
    <p:extLst>
      <p:ext uri="{BB962C8B-B14F-4D97-AF65-F5344CB8AC3E}">
        <p14:creationId xmlns:p14="http://schemas.microsoft.com/office/powerpoint/2010/main" val="419486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ea typeface="ＭＳ Ｐゴシック" pitchFamily="34" charset="-128"/>
              </a:rPr>
              <a:t>Outline</a:t>
            </a:r>
          </a:p>
        </p:txBody>
      </p:sp>
      <p:sp>
        <p:nvSpPr>
          <p:cNvPr id="14339" name="Content Placeholder 2"/>
          <p:cNvSpPr>
            <a:spLocks noGrp="1"/>
          </p:cNvSpPr>
          <p:nvPr>
            <p:ph idx="1"/>
          </p:nvPr>
        </p:nvSpPr>
        <p:spPr/>
        <p:txBody>
          <a:bodyPr/>
          <a:lstStyle/>
          <a:p>
            <a:pPr eaLnBrk="1" hangingPunct="1"/>
            <a:r>
              <a:rPr lang="en-US" altLang="en-US" dirty="0">
                <a:ea typeface="ＭＳ Ｐゴシック" pitchFamily="34" charset="-128"/>
              </a:rPr>
              <a:t>What is Quantitative Asset Management?</a:t>
            </a:r>
          </a:p>
          <a:p>
            <a:pPr eaLnBrk="1" hangingPunct="1"/>
            <a:r>
              <a:rPr lang="en-US" altLang="en-US" dirty="0">
                <a:ea typeface="ＭＳ Ｐゴシック" pitchFamily="34" charset="-128"/>
              </a:rPr>
              <a:t>Why Are Quants In Such Demand?</a:t>
            </a:r>
          </a:p>
          <a:p>
            <a:pPr eaLnBrk="1" hangingPunct="1"/>
            <a:r>
              <a:rPr lang="en-US" altLang="en-US" dirty="0">
                <a:ea typeface="ＭＳ Ｐゴシック" pitchFamily="34" charset="-128"/>
              </a:rPr>
              <a:t>Why is the Hit Rate of Interviews to Hires Under 1% at Most Quant Firms?</a:t>
            </a:r>
          </a:p>
          <a:p>
            <a:pPr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a:p>
            <a:pPr eaLnBrk="1" hangingPunct="1"/>
            <a:r>
              <a:rPr lang="en-US" altLang="en-US" dirty="0">
                <a:ea typeface="ＭＳ Ｐゴシック" pitchFamily="34" charset="-128"/>
              </a:rPr>
              <a:t>Introduction to Participants in Capital Markets</a:t>
            </a:r>
          </a:p>
          <a:p>
            <a:pPr lvl="1" eaLnBrk="1" hangingPunct="1"/>
            <a:r>
              <a:rPr lang="en-US" altLang="en-US" dirty="0">
                <a:ea typeface="ＭＳ Ｐゴシック" pitchFamily="34" charset="-128"/>
              </a:rPr>
              <a:t>Asset Owners: Common Considerations</a:t>
            </a:r>
          </a:p>
          <a:p>
            <a:pPr lvl="1" eaLnBrk="1" hangingPunct="1"/>
            <a:r>
              <a:rPr lang="en-US" altLang="en-US" dirty="0">
                <a:ea typeface="ＭＳ Ｐゴシック" pitchFamily="34" charset="-128"/>
              </a:rPr>
              <a:t>Asset Managers (Buy Side): Intermediaries or Delegated Management</a:t>
            </a:r>
          </a:p>
          <a:p>
            <a:pPr lvl="1" eaLnBrk="1" hangingPunct="1"/>
            <a:r>
              <a:rPr lang="en-US" altLang="en-US" dirty="0">
                <a:ea typeface="ＭＳ Ｐゴシック" pitchFamily="34" charset="-128"/>
              </a:rPr>
              <a:t>Broker-Dealers (Sell Side)</a:t>
            </a:r>
          </a:p>
          <a:p>
            <a:pPr lvl="1"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4719FCA8-70A4-4F4F-9D17-2023E58969F7}" type="slidenum">
              <a:rPr lang="en-US" altLang="en-US" sz="1300" smtClean="0"/>
              <a:pPr eaLnBrk="1" hangingPunct="1"/>
              <a:t>2</a:t>
            </a:fld>
            <a:endParaRPr lang="en-US" altLang="en-US"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4"/>
          <p:cNvSpPr>
            <a:spLocks noGrp="1"/>
          </p:cNvSpPr>
          <p:nvPr>
            <p:ph type="ctrTitle"/>
          </p:nvPr>
        </p:nvSpPr>
        <p:spPr/>
        <p:txBody>
          <a:bodyPr/>
          <a:lstStyle/>
          <a:p>
            <a:pPr eaLnBrk="1" hangingPunct="1"/>
            <a:r>
              <a:rPr lang="en-US" altLang="en-US" dirty="0">
                <a:ea typeface="ＭＳ Ｐゴシック" pitchFamily="34" charset="-128"/>
              </a:rPr>
              <a:t>Common Issues for Asset Owners</a:t>
            </a:r>
          </a:p>
        </p:txBody>
      </p:sp>
      <p:sp>
        <p:nvSpPr>
          <p:cNvPr id="2457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143827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Investors</a:t>
            </a:r>
          </a:p>
        </p:txBody>
      </p:sp>
      <p:sp>
        <p:nvSpPr>
          <p:cNvPr id="25603" name="Content Placeholder 2"/>
          <p:cNvSpPr>
            <a:spLocks noGrp="1"/>
          </p:cNvSpPr>
          <p:nvPr>
            <p:ph idx="1"/>
          </p:nvPr>
        </p:nvSpPr>
        <p:spPr/>
        <p:txBody>
          <a:bodyPr/>
          <a:lstStyle/>
          <a:p>
            <a:pPr eaLnBrk="1" hangingPunct="1"/>
            <a:r>
              <a:rPr lang="en-US" altLang="en-US" dirty="0">
                <a:ea typeface="ＭＳ Ｐゴシック" pitchFamily="34" charset="-128"/>
              </a:rPr>
              <a:t>Who?</a:t>
            </a:r>
          </a:p>
          <a:p>
            <a:pPr lvl="1" eaLnBrk="1" hangingPunct="1"/>
            <a:r>
              <a:rPr lang="en-US" altLang="en-US" dirty="0"/>
              <a:t>Individual, collective owner (e.g. family or pension fund), endowment/foundation, corporation,  nation (e.g. sovereign wealth fund)</a:t>
            </a:r>
          </a:p>
          <a:p>
            <a:pPr eaLnBrk="1" hangingPunct="1"/>
            <a:r>
              <a:rPr lang="en-US" altLang="en-US" dirty="0">
                <a:ea typeface="ＭＳ Ｐゴシック" pitchFamily="34" charset="-128"/>
              </a:rPr>
              <a:t>Why?</a:t>
            </a:r>
          </a:p>
          <a:p>
            <a:pPr lvl="1" eaLnBrk="1" hangingPunct="1"/>
            <a:r>
              <a:rPr lang="en-US" altLang="en-US" dirty="0"/>
              <a:t>Liabilities, aims, and goals of the asset owner</a:t>
            </a:r>
          </a:p>
          <a:p>
            <a:pPr eaLnBrk="1" hangingPunct="1"/>
            <a:r>
              <a:rPr lang="en-US" altLang="en-US" dirty="0">
                <a:ea typeface="ＭＳ Ｐゴシック" pitchFamily="34" charset="-128"/>
              </a:rPr>
              <a:t>What?</a:t>
            </a:r>
          </a:p>
          <a:p>
            <a:pPr lvl="1" eaLnBrk="1" hangingPunct="1"/>
            <a:r>
              <a:rPr lang="en-US" altLang="en-US" dirty="0"/>
              <a:t>Properties of different assets to meet the goals of the asset owner</a:t>
            </a:r>
          </a:p>
          <a:p>
            <a:pPr eaLnBrk="1" hangingPunct="1"/>
            <a:r>
              <a:rPr lang="en-US" altLang="en-US" dirty="0">
                <a:ea typeface="ＭＳ Ｐゴシック" pitchFamily="34" charset="-128"/>
              </a:rPr>
              <a:t>How?</a:t>
            </a:r>
          </a:p>
          <a:p>
            <a:pPr lvl="1" eaLnBrk="1" hangingPunct="1"/>
            <a:r>
              <a:rPr lang="en-US" altLang="en-US" dirty="0"/>
              <a:t>Delegated portfolio management and principal-agent issues</a:t>
            </a:r>
          </a:p>
          <a:p>
            <a:pPr lvl="1" eaLnBrk="1" hangingPunct="1"/>
            <a:endParaRPr lang="en-US" altLang="en-US"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21</a:t>
            </a:fld>
            <a:endParaRPr lang="en-US" altLang="en-US" sz="1300"/>
          </a:p>
        </p:txBody>
      </p:sp>
    </p:spTree>
    <p:extLst>
      <p:ext uri="{BB962C8B-B14F-4D97-AF65-F5344CB8AC3E}">
        <p14:creationId xmlns:p14="http://schemas.microsoft.com/office/powerpoint/2010/main" val="312242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ea typeface="ＭＳ Ｐゴシック" pitchFamily="34" charset="-128"/>
              </a:rPr>
              <a:t>Asset Owners</a:t>
            </a:r>
          </a:p>
        </p:txBody>
      </p:sp>
      <p:sp>
        <p:nvSpPr>
          <p:cNvPr id="26627" name="Content Placeholder 2"/>
          <p:cNvSpPr>
            <a:spLocks noGrp="1"/>
          </p:cNvSpPr>
          <p:nvPr>
            <p:ph idx="1"/>
          </p:nvPr>
        </p:nvSpPr>
        <p:spPr/>
        <p:txBody>
          <a:bodyPr/>
          <a:lstStyle/>
          <a:p>
            <a:pPr eaLnBrk="1" hangingPunct="1">
              <a:buFont typeface="Arial" charset="0"/>
              <a:buNone/>
            </a:pPr>
            <a:r>
              <a:rPr lang="en-US" altLang="en-US" dirty="0">
                <a:ea typeface="ＭＳ Ｐゴシック" pitchFamily="34" charset="-128"/>
              </a:rPr>
              <a:t>Despite the heterogeneity of asset owners, all share common issues</a:t>
            </a:r>
          </a:p>
          <a:p>
            <a:pPr eaLnBrk="1" hangingPunct="1"/>
            <a:r>
              <a:rPr lang="en-US" altLang="en-US" dirty="0">
                <a:ea typeface="ＭＳ Ｐゴシック" pitchFamily="34" charset="-128"/>
              </a:rPr>
              <a:t>Preferences: How to measure how an investor cares about returns in different states of the world.  Some states (e.g. crashes) may be more painful than others.</a:t>
            </a:r>
          </a:p>
          <a:p>
            <a:pPr eaLnBrk="1" hangingPunct="1"/>
            <a:r>
              <a:rPr lang="en-US" altLang="en-US" dirty="0">
                <a:ea typeface="ＭＳ Ｐゴシック" pitchFamily="34" charset="-128"/>
              </a:rPr>
              <a:t>Risk Aversion: How much risk an investor can tolerate</a:t>
            </a:r>
          </a:p>
          <a:p>
            <a:pPr eaLnBrk="1" hangingPunct="1"/>
            <a:r>
              <a:rPr lang="en-US" altLang="en-US" dirty="0">
                <a:ea typeface="ＭＳ Ｐゴシック" pitchFamily="34" charset="-128"/>
              </a:rPr>
              <a:t>Liabilities</a:t>
            </a:r>
          </a:p>
          <a:p>
            <a:pPr lvl="1" eaLnBrk="1" hangingPunct="1"/>
            <a:r>
              <a:rPr lang="en-US" altLang="en-US" dirty="0">
                <a:ea typeface="ＭＳ Ｐゴシック" pitchFamily="34" charset="-128"/>
              </a:rPr>
              <a:t>Cash outflows can be contractual, like fixed liabilities, or endogenously determined, like consumption</a:t>
            </a:r>
          </a:p>
          <a:p>
            <a:pPr eaLnBrk="1" hangingPunct="1"/>
            <a:r>
              <a:rPr lang="en-US" altLang="en-US" dirty="0">
                <a:ea typeface="ＭＳ Ｐゴシック" pitchFamily="34" charset="-128"/>
              </a:rPr>
              <a:t>Income</a:t>
            </a:r>
          </a:p>
          <a:p>
            <a:pPr lvl="1" eaLnBrk="1" hangingPunct="1"/>
            <a:r>
              <a:rPr lang="en-US" altLang="en-US" dirty="0">
                <a:ea typeface="ＭＳ Ｐゴシック" pitchFamily="34" charset="-128"/>
              </a:rPr>
              <a:t>Cash inflows can be zero in some cases, like some foundations</a:t>
            </a:r>
          </a:p>
          <a:p>
            <a:pPr lvl="1" eaLnBrk="1" hangingPunct="1"/>
            <a:r>
              <a:rPr lang="en-US" altLang="en-US" dirty="0">
                <a:ea typeface="ＭＳ Ｐゴシック" pitchFamily="34" charset="-128"/>
              </a:rPr>
              <a:t>Some investments can even have negative cash “inflows”. Example?</a:t>
            </a:r>
          </a:p>
          <a:p>
            <a:pPr eaLnBrk="1" hangingPunct="1">
              <a:buFont typeface="Arial" charset="0"/>
              <a:buNone/>
            </a:pPr>
            <a:r>
              <a:rPr lang="en-US" altLang="en-US" dirty="0">
                <a:ea typeface="ＭＳ Ｐゴシック" pitchFamily="34" charset="-128"/>
              </a:rPr>
              <a:t>These are </a:t>
            </a:r>
            <a:r>
              <a:rPr lang="en-US" altLang="en-US" i="1" dirty="0">
                <a:solidFill>
                  <a:srgbClr val="0066FF"/>
                </a:solidFill>
                <a:ea typeface="ＭＳ Ｐゴシック" pitchFamily="34" charset="-128"/>
              </a:rPr>
              <a:t>investor-specific characteristics</a:t>
            </a:r>
          </a:p>
          <a:p>
            <a:pPr eaLnBrk="1" hangingPunct="1">
              <a:buFont typeface="Arial" charset="0"/>
              <a:buNone/>
            </a:pPr>
            <a:endParaRPr lang="en-US" altLang="en-US" dirty="0">
              <a:ea typeface="ＭＳ Ｐゴシック" pitchFamily="34" charset="-128"/>
            </a:endParaRPr>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A6F75F4B-9E86-4D0F-B0A3-B48141B1C166}" type="slidenum">
              <a:rPr lang="en-US" altLang="en-US" sz="1300" smtClean="0"/>
              <a:pPr eaLnBrk="1" hangingPunct="1"/>
              <a:t>22</a:t>
            </a:fld>
            <a:endParaRPr lang="en-US" altLang="en-US" sz="1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ea typeface="ＭＳ Ｐゴシック" pitchFamily="34" charset="-128"/>
              </a:rPr>
              <a:t>Principal-Agent Issues</a:t>
            </a:r>
          </a:p>
        </p:txBody>
      </p:sp>
      <p:sp>
        <p:nvSpPr>
          <p:cNvPr id="28675" name="Content Placeholder 2"/>
          <p:cNvSpPr>
            <a:spLocks noGrp="1"/>
          </p:cNvSpPr>
          <p:nvPr>
            <p:ph idx="1"/>
          </p:nvPr>
        </p:nvSpPr>
        <p:spPr>
          <a:xfrm>
            <a:off x="449185" y="1151402"/>
            <a:ext cx="8397875" cy="5246687"/>
          </a:xfrm>
        </p:spPr>
        <p:txBody>
          <a:bodyPr/>
          <a:lstStyle/>
          <a:p>
            <a:pPr eaLnBrk="1" hangingPunct="1"/>
            <a:r>
              <a:rPr lang="en-US" altLang="en-US" dirty="0">
                <a:ea typeface="ＭＳ Ｐゴシック" pitchFamily="34" charset="-128"/>
              </a:rPr>
              <a:t>Asset owners generally do not invest on their own. They usually hire intermediaries. This gives rise to an </a:t>
            </a:r>
            <a:r>
              <a:rPr lang="en-US" altLang="en-US" i="1" dirty="0">
                <a:solidFill>
                  <a:srgbClr val="0066FF"/>
                </a:solidFill>
                <a:ea typeface="ＭＳ Ｐゴシック" pitchFamily="34" charset="-128"/>
              </a:rPr>
              <a:t>agency problem</a:t>
            </a:r>
            <a:r>
              <a:rPr lang="en-US" altLang="en-US" dirty="0">
                <a:ea typeface="ＭＳ Ｐゴシック" pitchFamily="34" charset="-128"/>
              </a:rPr>
              <a:t>.</a:t>
            </a:r>
          </a:p>
          <a:p>
            <a:pPr eaLnBrk="1" hangingPunct="1"/>
            <a:r>
              <a:rPr lang="en-US" altLang="en-US" i="1" dirty="0">
                <a:solidFill>
                  <a:srgbClr val="0066FF"/>
                </a:solidFill>
                <a:ea typeface="ＭＳ Ｐゴシック" pitchFamily="34" charset="-128"/>
              </a:rPr>
              <a:t>Principal</a:t>
            </a:r>
            <a:r>
              <a:rPr lang="en-US" altLang="en-US" dirty="0">
                <a:ea typeface="ＭＳ Ｐゴシック" pitchFamily="34" charset="-128"/>
              </a:rPr>
              <a:t>: asset owner. </a:t>
            </a:r>
            <a:r>
              <a:rPr lang="en-US" altLang="en-US" i="1" dirty="0">
                <a:solidFill>
                  <a:srgbClr val="0066FF"/>
                </a:solidFill>
                <a:ea typeface="ＭＳ Ｐゴシック" pitchFamily="34" charset="-128"/>
              </a:rPr>
              <a:t>Agent</a:t>
            </a:r>
            <a:r>
              <a:rPr lang="en-US" altLang="en-US" dirty="0">
                <a:ea typeface="ＭＳ Ｐゴシック" pitchFamily="34" charset="-128"/>
              </a:rPr>
              <a:t>: delegated investment manager(s)</a:t>
            </a:r>
          </a:p>
          <a:p>
            <a:pPr eaLnBrk="1" hangingPunct="1"/>
            <a:r>
              <a:rPr lang="en-US" altLang="en-US" dirty="0">
                <a:ea typeface="ＭＳ Ｐゴシック" pitchFamily="34" charset="-128"/>
              </a:rPr>
              <a:t>The </a:t>
            </a:r>
            <a:r>
              <a:rPr lang="en-US" altLang="en-US" i="1" dirty="0">
                <a:solidFill>
                  <a:srgbClr val="0066FF"/>
                </a:solidFill>
                <a:ea typeface="ＭＳ Ｐゴシック" pitchFamily="34" charset="-128"/>
              </a:rPr>
              <a:t>principal</a:t>
            </a:r>
            <a:r>
              <a:rPr lang="en-US" altLang="en-US" dirty="0">
                <a:ea typeface="ＭＳ Ｐゴシック" pitchFamily="34" charset="-128"/>
              </a:rPr>
              <a:t> and </a:t>
            </a:r>
            <a:r>
              <a:rPr lang="en-US" altLang="en-US" i="1" dirty="0">
                <a:solidFill>
                  <a:srgbClr val="0066FF"/>
                </a:solidFill>
                <a:ea typeface="ＭＳ Ｐゴシック" pitchFamily="34" charset="-128"/>
              </a:rPr>
              <a:t>agent</a:t>
            </a:r>
            <a:r>
              <a:rPr lang="en-US" altLang="en-US" dirty="0">
                <a:ea typeface="ＭＳ Ｐゴシック" pitchFamily="34" charset="-128"/>
              </a:rPr>
              <a:t> do not usually have the same goals. Usually, the agent has incentives to deviate from the principal’</a:t>
            </a:r>
            <a:r>
              <a:rPr lang="en-US" altLang="ja-JP" dirty="0">
                <a:ea typeface="ＭＳ Ｐゴシック" pitchFamily="34" charset="-128"/>
              </a:rPr>
              <a:t>s optimum.  </a:t>
            </a:r>
          </a:p>
          <a:p>
            <a:pPr marL="0" indent="0" eaLnBrk="1" hangingPunct="1">
              <a:buNone/>
            </a:pPr>
            <a:r>
              <a:rPr lang="en-US" altLang="ja-JP" dirty="0">
                <a:ea typeface="ＭＳ Ｐゴシック" pitchFamily="34" charset="-128"/>
              </a:rPr>
              <a:t>Example?</a:t>
            </a:r>
          </a:p>
          <a:p>
            <a:pPr eaLnBrk="1" hangingPunct="1"/>
            <a:r>
              <a:rPr lang="en-US" altLang="en-US" dirty="0">
                <a:ea typeface="ＭＳ Ｐゴシック" pitchFamily="34" charset="-128"/>
              </a:rPr>
              <a:t>How should the contract be structured?</a:t>
            </a:r>
          </a:p>
          <a:p>
            <a:pPr eaLnBrk="1" hangingPunct="1"/>
            <a:r>
              <a:rPr lang="en-US" altLang="en-US" dirty="0">
                <a:ea typeface="ＭＳ Ｐゴシック" pitchFamily="34" charset="-128"/>
              </a:rPr>
              <a:t>How much in total should the intermediary be paid?</a:t>
            </a:r>
          </a:p>
          <a:p>
            <a:pPr eaLnBrk="1" hangingPunct="1"/>
            <a:r>
              <a:rPr lang="en-US" altLang="en-US" dirty="0">
                <a:ea typeface="ＭＳ Ｐゴシック" pitchFamily="34" charset="-128"/>
              </a:rPr>
              <a:t>How to monitor the agent? How do you know if she is doing a “good job”?</a:t>
            </a:r>
          </a:p>
          <a:p>
            <a:pPr eaLnBrk="1" hangingPunct="1"/>
            <a:r>
              <a:rPr lang="en-US" altLang="en-US" dirty="0">
                <a:ea typeface="ＭＳ Ｐゴシック" pitchFamily="34" charset="-128"/>
              </a:rPr>
              <a:t>Certain investment vehicles, like private equity/venture capital, or hedge funds, represent a certain style of contracts and access particular types of risk premiums (like illiquidity risk, volatility risk, momentum risk, </a:t>
            </a:r>
            <a:r>
              <a:rPr lang="en-US" altLang="en-US" dirty="0" err="1">
                <a:ea typeface="ＭＳ Ｐゴシック" pitchFamily="34" charset="-128"/>
              </a:rPr>
              <a:t>etc</a:t>
            </a:r>
            <a:r>
              <a:rPr lang="en-US" altLang="en-US" dirty="0">
                <a:ea typeface="ＭＳ Ｐゴシック" pitchFamily="34" charset="-128"/>
              </a:rPr>
              <a:t>). </a:t>
            </a:r>
            <a:r>
              <a:rPr lang="en-US" altLang="en-US" i="1" dirty="0">
                <a:solidFill>
                  <a:srgbClr val="0066FF"/>
                </a:solidFill>
                <a:ea typeface="ＭＳ Ｐゴシック" pitchFamily="34" charset="-128"/>
              </a:rPr>
              <a:t>Private equity and hedge funds are not asset classes</a:t>
            </a:r>
            <a:r>
              <a:rPr lang="en-US" altLang="en-US" dirty="0">
                <a:ea typeface="ＭＳ Ｐゴシック" pitchFamily="34" charset="-128"/>
              </a:rPr>
              <a:t>.</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5061043E-5E84-42F2-BDB4-78521B42911D}" type="slidenum">
              <a:rPr lang="en-US" altLang="en-US" sz="1300" smtClean="0"/>
              <a:pPr eaLnBrk="1" hangingPunct="1"/>
              <a:t>23</a:t>
            </a:fld>
            <a:endParaRPr lang="en-US" altLang="en-US"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Sovereign Wealth Funds</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a:ea typeface="ＭＳ Ｐゴシック" pitchFamily="34" charset="-128"/>
              </a:rPr>
              <a:t>Sovereign Reserves</a:t>
            </a:r>
          </a:p>
        </p:txBody>
      </p:sp>
      <p:sp>
        <p:nvSpPr>
          <p:cNvPr id="16387" name="Content Placeholder 2"/>
          <p:cNvSpPr>
            <a:spLocks noGrp="1"/>
          </p:cNvSpPr>
          <p:nvPr>
            <p:ph idx="1"/>
          </p:nvPr>
        </p:nvSpPr>
        <p:spPr>
          <a:xfrm>
            <a:off x="479425" y="1287463"/>
            <a:ext cx="8677275" cy="5246687"/>
          </a:xfrm>
        </p:spPr>
        <p:txBody>
          <a:bodyPr/>
          <a:lstStyle/>
          <a:p>
            <a:r>
              <a:rPr lang="en-US" altLang="en-US" sz="1800" dirty="0">
                <a:ea typeface="ＭＳ Ｐゴシック" pitchFamily="34" charset="-128"/>
              </a:rPr>
              <a:t>There is no universally accepted definition of a SWF. </a:t>
            </a:r>
          </a:p>
          <a:p>
            <a:pPr lvl="1"/>
            <a:r>
              <a:rPr lang="en-US" altLang="en-US" dirty="0">
                <a:ea typeface="ＭＳ Ｐゴシック" pitchFamily="34" charset="-128"/>
              </a:rPr>
              <a:t>SWFs are part of sovereign savings, which include central bank reserves, commodity savings or stabilization funds, pension reserves or social security funds, and government holding management companies. </a:t>
            </a:r>
          </a:p>
          <a:p>
            <a:r>
              <a:rPr lang="en-US" altLang="en-US" sz="1800" dirty="0">
                <a:ea typeface="ＭＳ Ｐゴシック" pitchFamily="34" charset="-128"/>
              </a:rPr>
              <a:t>Working definition:</a:t>
            </a:r>
          </a:p>
          <a:p>
            <a:pPr>
              <a:buFont typeface="Arial" charset="0"/>
              <a:buNone/>
            </a:pPr>
            <a:r>
              <a:rPr lang="en-US" altLang="en-US" sz="1800" dirty="0">
                <a:solidFill>
                  <a:schemeClr val="accent2"/>
                </a:solidFill>
                <a:ea typeface="ＭＳ Ｐゴシック" pitchFamily="34" charset="-128"/>
              </a:rPr>
              <a:t>	</a:t>
            </a:r>
            <a:r>
              <a:rPr lang="en-US" altLang="ja-JP" sz="1800" dirty="0">
                <a:solidFill>
                  <a:srgbClr val="0066FF"/>
                </a:solidFill>
                <a:ea typeface="ＭＳ Ｐゴシック" pitchFamily="34" charset="-128"/>
              </a:rPr>
              <a:t>Investment fund controlled by a government and invested (partly or wholly) in foreign assets</a:t>
            </a:r>
          </a:p>
          <a:p>
            <a:endParaRPr lang="en-US" altLang="en-US" dirty="0">
              <a:ea typeface="ＭＳ Ｐゴシック" pitchFamily="34" charset="-128"/>
            </a:endParaRP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charset="0"/>
                <a:ea typeface="ＭＳ Ｐゴシック" pitchFamily="34" charset="-128"/>
              </a:defRPr>
            </a:lvl1pPr>
            <a:lvl2pPr marL="742950" indent="-285750" eaLnBrk="0" hangingPunct="0">
              <a:defRPr sz="1900">
                <a:solidFill>
                  <a:schemeClr val="tx1"/>
                </a:solidFill>
                <a:latin typeface="Arial" charset="0"/>
                <a:ea typeface="ＭＳ Ｐゴシック" pitchFamily="34" charset="-128"/>
              </a:defRPr>
            </a:lvl2pPr>
            <a:lvl3pPr marL="1143000" indent="-228600" eaLnBrk="0" hangingPunct="0">
              <a:defRPr sz="1900">
                <a:solidFill>
                  <a:schemeClr val="tx1"/>
                </a:solidFill>
                <a:latin typeface="Arial" charset="0"/>
                <a:ea typeface="ＭＳ Ｐゴシック" pitchFamily="34" charset="-128"/>
              </a:defRPr>
            </a:lvl3pPr>
            <a:lvl4pPr marL="1600200" indent="-228600" eaLnBrk="0" hangingPunct="0">
              <a:defRPr sz="1900">
                <a:solidFill>
                  <a:schemeClr val="tx1"/>
                </a:solidFill>
                <a:latin typeface="Arial" charset="0"/>
                <a:ea typeface="ＭＳ Ｐゴシック" pitchFamily="34" charset="-128"/>
              </a:defRPr>
            </a:lvl4pPr>
            <a:lvl5pPr marL="2057400" indent="-228600" eaLnBrk="0" hangingPunct="0">
              <a:defRPr sz="19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C0E7D2C8-9A87-4828-A0A4-B8AB844649A8}" type="slidenum">
              <a:rPr lang="en-US" altLang="en-US" sz="1300" smtClean="0"/>
              <a:pPr eaLnBrk="1" hangingPunct="1"/>
              <a:t>25</a:t>
            </a:fld>
            <a:endParaRPr lang="en-US" altLang="en-US" sz="1300"/>
          </a:p>
        </p:txBody>
      </p:sp>
    </p:spTree>
    <p:extLst>
      <p:ext uri="{BB962C8B-B14F-4D97-AF65-F5344CB8AC3E}">
        <p14:creationId xmlns:p14="http://schemas.microsoft.com/office/powerpoint/2010/main" val="416270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Sovereign Wealth Funds</a:t>
            </a:r>
          </a:p>
        </p:txBody>
      </p:sp>
      <p:sp>
        <p:nvSpPr>
          <p:cNvPr id="3" name="Content Placeholder 2"/>
          <p:cNvSpPr>
            <a:spLocks noGrp="1"/>
          </p:cNvSpPr>
          <p:nvPr>
            <p:ph idx="1"/>
          </p:nvPr>
        </p:nvSpPr>
        <p:spPr/>
        <p:txBody>
          <a:bodyPr/>
          <a:lstStyle/>
          <a:p>
            <a:r>
              <a:rPr lang="en-US" dirty="0"/>
              <a:t>Oldest SWF is Kuwait’s, established in 1953</a:t>
            </a:r>
          </a:p>
          <a:p>
            <a:r>
              <a:rPr lang="en-US" dirty="0"/>
              <a:t>SWFs in the US, all at the state level:</a:t>
            </a:r>
          </a:p>
          <a:p>
            <a:pPr lvl="1"/>
            <a:r>
              <a:rPr lang="en-US" dirty="0"/>
              <a:t>Texas Permanent University Fund, established in 1876(!)</a:t>
            </a:r>
          </a:p>
          <a:p>
            <a:pPr lvl="1"/>
            <a:r>
              <a:rPr lang="en-US" dirty="0"/>
              <a:t>New Mexico Severance Tax Permanent Fund, established 1973 </a:t>
            </a:r>
          </a:p>
          <a:p>
            <a:pPr lvl="1"/>
            <a:r>
              <a:rPr lang="en-US" dirty="0"/>
              <a:t>Wyoming Permanent Mineral Trust Fund, established 1974</a:t>
            </a:r>
          </a:p>
          <a:p>
            <a:pPr lvl="1"/>
            <a:r>
              <a:rPr lang="en-US" dirty="0"/>
              <a:t>Alaska Permanent Fund, established 1976</a:t>
            </a:r>
          </a:p>
          <a:p>
            <a:pPr lvl="1"/>
            <a:r>
              <a:rPr lang="en-US" dirty="0"/>
              <a:t>Alabama Trust Fund, established 1985</a:t>
            </a:r>
          </a:p>
          <a:p>
            <a:pPr lvl="1"/>
            <a:r>
              <a:rPr lang="en-US" dirty="0"/>
              <a:t>North Dakota Legacy Fund, established 2011</a:t>
            </a:r>
          </a:p>
          <a:p>
            <a:endParaRPr lang="en-US" dirty="0"/>
          </a:p>
          <a:p>
            <a:r>
              <a:rPr lang="en-US" dirty="0"/>
              <a:t>Distinguishing characteristic is </a:t>
            </a:r>
            <a:r>
              <a:rPr lang="en-US" i="1" dirty="0">
                <a:solidFill>
                  <a:srgbClr val="0066FF"/>
                </a:solidFill>
              </a:rPr>
              <a:t>government ownership</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26</a:t>
            </a:fld>
            <a:endParaRPr lang="en-US"/>
          </a:p>
        </p:txBody>
      </p:sp>
    </p:spTree>
    <p:extLst>
      <p:ext uri="{BB962C8B-B14F-4D97-AF65-F5344CB8AC3E}">
        <p14:creationId xmlns:p14="http://schemas.microsoft.com/office/powerpoint/2010/main" val="113989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2400">
                <a:ea typeface="ＭＳ Ｐゴシック" pitchFamily="34" charset="-128"/>
              </a:rPr>
              <a:t>Largest SWFs</a:t>
            </a:r>
          </a:p>
        </p:txBody>
      </p:sp>
      <p:sp>
        <p:nvSpPr>
          <p:cNvPr id="12291" name="Content Placeholder 2"/>
          <p:cNvSpPr>
            <a:spLocks noGrp="1"/>
          </p:cNvSpPr>
          <p:nvPr>
            <p:ph idx="1"/>
          </p:nvPr>
        </p:nvSpPr>
        <p:spPr>
          <a:xfrm>
            <a:off x="479424" y="1149350"/>
            <a:ext cx="8876585" cy="5596086"/>
          </a:xfrm>
        </p:spPr>
        <p:txBody>
          <a:bodyPr/>
          <a:lstStyle/>
          <a:p>
            <a:pPr>
              <a:buFont typeface="Arial" charset="0"/>
              <a:buNone/>
            </a:pPr>
            <a:r>
              <a:rPr lang="en-US" altLang="en-US" sz="1800" u="sng" dirty="0">
                <a:ea typeface="ＭＳ Ｐゴシック" pitchFamily="34" charset="-128"/>
              </a:rPr>
              <a:t>Largest Sovereign Wealth Funds (USD billion) [SUSPECT!]</a:t>
            </a: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sz="1800" dirty="0">
              <a:ea typeface="ＭＳ Ｐゴシック" pitchFamily="34" charset="-128"/>
            </a:endParaRPr>
          </a:p>
          <a:p>
            <a:pPr>
              <a:lnSpc>
                <a:spcPct val="100000"/>
              </a:lnSpc>
              <a:spcBef>
                <a:spcPct val="0"/>
              </a:spcBef>
              <a:buFont typeface="Arial" charset="0"/>
              <a:buNone/>
            </a:pPr>
            <a:endParaRPr lang="en-US" altLang="en-US" sz="1600" dirty="0">
              <a:ea typeface="ＭＳ Ｐゴシック" pitchFamily="34" charset="-128"/>
            </a:endParaRPr>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charset="0"/>
                <a:ea typeface="ＭＳ Ｐゴシック" pitchFamily="34" charset="-128"/>
              </a:defRPr>
            </a:lvl1pPr>
            <a:lvl2pPr marL="742950" indent="-285750" eaLnBrk="0" hangingPunct="0">
              <a:defRPr sz="1900">
                <a:solidFill>
                  <a:schemeClr val="tx1"/>
                </a:solidFill>
                <a:latin typeface="Arial" charset="0"/>
                <a:ea typeface="ＭＳ Ｐゴシック" pitchFamily="34" charset="-128"/>
              </a:defRPr>
            </a:lvl2pPr>
            <a:lvl3pPr marL="1143000" indent="-228600" eaLnBrk="0" hangingPunct="0">
              <a:defRPr sz="1900">
                <a:solidFill>
                  <a:schemeClr val="tx1"/>
                </a:solidFill>
                <a:latin typeface="Arial" charset="0"/>
                <a:ea typeface="ＭＳ Ｐゴシック" pitchFamily="34" charset="-128"/>
              </a:defRPr>
            </a:lvl3pPr>
            <a:lvl4pPr marL="1600200" indent="-228600" eaLnBrk="0" hangingPunct="0">
              <a:defRPr sz="1900">
                <a:solidFill>
                  <a:schemeClr val="tx1"/>
                </a:solidFill>
                <a:latin typeface="Arial" charset="0"/>
                <a:ea typeface="ＭＳ Ｐゴシック" pitchFamily="34" charset="-128"/>
              </a:defRPr>
            </a:lvl4pPr>
            <a:lvl5pPr marL="2057400" indent="-228600" eaLnBrk="0" hangingPunct="0">
              <a:defRPr sz="19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AFC3464D-FDB4-474C-A57D-79A354716080}" type="slidenum">
              <a:rPr lang="en-US" altLang="en-US" sz="1300" smtClean="0"/>
              <a:pPr eaLnBrk="1" hangingPunct="1"/>
              <a:t>27</a:t>
            </a:fld>
            <a:endParaRPr lang="en-US" altLang="en-US" sz="1300"/>
          </a:p>
        </p:txBody>
      </p:sp>
      <p:pic>
        <p:nvPicPr>
          <p:cNvPr id="3" name="Picture 2">
            <a:extLst>
              <a:ext uri="{FF2B5EF4-FFF2-40B4-BE49-F238E27FC236}">
                <a16:creationId xmlns:a16="http://schemas.microsoft.com/office/drawing/2014/main" id="{B2F21AC6-2DDF-08D5-D4AC-093B0788C6F2}"/>
              </a:ext>
            </a:extLst>
          </p:cNvPr>
          <p:cNvPicPr>
            <a:picLocks noChangeAspect="1"/>
          </p:cNvPicPr>
          <p:nvPr/>
        </p:nvPicPr>
        <p:blipFill>
          <a:blip r:embed="rId3"/>
          <a:stretch>
            <a:fillRect/>
          </a:stretch>
        </p:blipFill>
        <p:spPr>
          <a:xfrm>
            <a:off x="1570662" y="1633834"/>
            <a:ext cx="6427584" cy="4888323"/>
          </a:xfrm>
          <a:prstGeom prst="rect">
            <a:avLst/>
          </a:prstGeom>
          <a:ln w="12700">
            <a:solidFill>
              <a:schemeClr val="tx1"/>
            </a:solidFill>
          </a:ln>
        </p:spPr>
      </p:pic>
    </p:spTree>
    <p:extLst>
      <p:ext uri="{BB962C8B-B14F-4D97-AF65-F5344CB8AC3E}">
        <p14:creationId xmlns:p14="http://schemas.microsoft.com/office/powerpoint/2010/main" val="458420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2400">
                <a:ea typeface="ＭＳ Ｐゴシック" pitchFamily="34" charset="-128"/>
              </a:rPr>
              <a:t>Sovereign Reserves</a:t>
            </a:r>
          </a:p>
        </p:txBody>
      </p:sp>
      <p:sp>
        <p:nvSpPr>
          <p:cNvPr id="19459" name="Content Placeholder 2"/>
          <p:cNvSpPr>
            <a:spLocks noGrp="1"/>
          </p:cNvSpPr>
          <p:nvPr>
            <p:ph idx="1"/>
          </p:nvPr>
        </p:nvSpPr>
        <p:spPr/>
        <p:txBody>
          <a:bodyPr/>
          <a:lstStyle/>
          <a:p>
            <a:r>
              <a:rPr lang="en-US" altLang="en-US" sz="1800" dirty="0">
                <a:ea typeface="ＭＳ Ｐゴシック" pitchFamily="34" charset="-128"/>
              </a:rPr>
              <a:t>SWFs are just one vehicle for holding sovereign wealth.</a:t>
            </a:r>
          </a:p>
          <a:p>
            <a:r>
              <a:rPr lang="en-US" altLang="en-US" sz="1800" dirty="0">
                <a:ea typeface="ＭＳ Ｐゴシック" pitchFamily="34" charset="-128"/>
              </a:rPr>
              <a:t>The line between reserves, SWFs, and state-owned companies is increasingly blurred:</a:t>
            </a:r>
          </a:p>
          <a:p>
            <a:pPr lvl="1"/>
            <a:r>
              <a:rPr lang="en-US" altLang="en-US" sz="1800" dirty="0"/>
              <a:t>Central banks like Switzerland, SAFE (China), Norway, Japan hold equities and risky assets closer to traditional SWFs.</a:t>
            </a:r>
          </a:p>
          <a:p>
            <a:pPr lvl="1"/>
            <a:r>
              <a:rPr lang="en-US" altLang="en-US" sz="1800" dirty="0"/>
              <a:t>Certain SWFs, like Chile</a:t>
            </a:r>
            <a:r>
              <a:rPr lang="en-US" altLang="en-US" sz="1800" dirty="0">
                <a:ea typeface="ＭＳ Ｐゴシック" pitchFamily="34" charset="-128"/>
              </a:rPr>
              <a:t>’</a:t>
            </a:r>
            <a:r>
              <a:rPr lang="en-US" altLang="ja-JP" sz="1800" dirty="0">
                <a:ea typeface="ＭＳ Ｐゴシック" pitchFamily="34" charset="-128"/>
              </a:rPr>
              <a:t>s Economic Stabilization Fund and Russia’s Reserve Fund, hold highly liquid, safe instruments closer to central banks.</a:t>
            </a:r>
          </a:p>
          <a:p>
            <a:pPr lvl="1"/>
            <a:r>
              <a:rPr lang="en-US" altLang="ja-JP" sz="1800" dirty="0">
                <a:ea typeface="ＭＳ Ｐゴシック" pitchFamily="34" charset="-128"/>
              </a:rPr>
              <a:t>What is exactly is a State </a:t>
            </a:r>
            <a:r>
              <a:rPr lang="en-US" altLang="ja-JP" dirty="0">
                <a:ea typeface="ＭＳ Ｐゴシック" pitchFamily="34" charset="-128"/>
              </a:rPr>
              <a:t>Owned Enterprise (SOE)? Is it a public company? Is it a government agency? What metrics do you use to value it? Some of the biggest companies in the world are SOEs.</a:t>
            </a:r>
            <a:endParaRPr lang="en-US" altLang="ja-JP" sz="1800" dirty="0">
              <a:ea typeface="ＭＳ Ｐゴシック" pitchFamily="34" charset="-128"/>
            </a:endParaRPr>
          </a:p>
          <a:p>
            <a:pPr marL="304800" lvl="1" indent="0">
              <a:buNone/>
            </a:pPr>
            <a:endParaRPr lang="en-US" altLang="ja-JP" sz="1800" dirty="0">
              <a:ea typeface="ＭＳ Ｐゴシック" pitchFamily="34" charset="-128"/>
            </a:endParaRPr>
          </a:p>
          <a:p>
            <a:pPr marL="0" indent="0">
              <a:buNone/>
            </a:pPr>
            <a:endParaRPr lang="en-US" altLang="en-US" dirty="0">
              <a:ea typeface="ＭＳ Ｐゴシック" pitchFamily="34" charset="-128"/>
            </a:endParaRP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charset="0"/>
                <a:ea typeface="ＭＳ Ｐゴシック" pitchFamily="34" charset="-128"/>
              </a:defRPr>
            </a:lvl1pPr>
            <a:lvl2pPr marL="742950" indent="-285750" eaLnBrk="0" hangingPunct="0">
              <a:defRPr sz="1900">
                <a:solidFill>
                  <a:schemeClr val="tx1"/>
                </a:solidFill>
                <a:latin typeface="Arial" charset="0"/>
                <a:ea typeface="ＭＳ Ｐゴシック" pitchFamily="34" charset="-128"/>
              </a:defRPr>
            </a:lvl2pPr>
            <a:lvl3pPr marL="1143000" indent="-228600" eaLnBrk="0" hangingPunct="0">
              <a:defRPr sz="1900">
                <a:solidFill>
                  <a:schemeClr val="tx1"/>
                </a:solidFill>
                <a:latin typeface="Arial" charset="0"/>
                <a:ea typeface="ＭＳ Ｐゴシック" pitchFamily="34" charset="-128"/>
              </a:defRPr>
            </a:lvl3pPr>
            <a:lvl4pPr marL="1600200" indent="-228600" eaLnBrk="0" hangingPunct="0">
              <a:defRPr sz="1900">
                <a:solidFill>
                  <a:schemeClr val="tx1"/>
                </a:solidFill>
                <a:latin typeface="Arial" charset="0"/>
                <a:ea typeface="ＭＳ Ｐゴシック" pitchFamily="34" charset="-128"/>
              </a:defRPr>
            </a:lvl4pPr>
            <a:lvl5pPr marL="2057400" indent="-228600" eaLnBrk="0" hangingPunct="0">
              <a:defRPr sz="19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14CCA328-A939-410C-BAC8-02B6696627C0}" type="slidenum">
              <a:rPr lang="en-US" altLang="en-US" sz="1300" smtClean="0"/>
              <a:pPr eaLnBrk="1" hangingPunct="1"/>
              <a:t>28</a:t>
            </a:fld>
            <a:endParaRPr lang="en-US" altLang="en-US" sz="1300"/>
          </a:p>
        </p:txBody>
      </p:sp>
    </p:spTree>
    <p:extLst>
      <p:ext uri="{BB962C8B-B14F-4D97-AF65-F5344CB8AC3E}">
        <p14:creationId xmlns:p14="http://schemas.microsoft.com/office/powerpoint/2010/main" val="2892254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z="2400">
                <a:ea typeface="ＭＳ Ｐゴシック" pitchFamily="34" charset="-128"/>
              </a:rPr>
              <a:t>Impacts of SWFs</a:t>
            </a:r>
          </a:p>
        </p:txBody>
      </p:sp>
      <p:sp>
        <p:nvSpPr>
          <p:cNvPr id="21507" name="Content Placeholder 2"/>
          <p:cNvSpPr>
            <a:spLocks noGrp="1"/>
          </p:cNvSpPr>
          <p:nvPr>
            <p:ph idx="1"/>
          </p:nvPr>
        </p:nvSpPr>
        <p:spPr/>
        <p:txBody>
          <a:bodyPr/>
          <a:lstStyle/>
          <a:p>
            <a:pPr marL="0" indent="0">
              <a:buNone/>
            </a:pPr>
            <a:r>
              <a:rPr lang="en-US" altLang="en-US" sz="1800" dirty="0">
                <a:ea typeface="ＭＳ Ｐゴシック" pitchFamily="34" charset="-128"/>
              </a:rPr>
              <a:t>Although not new, the rise of SWFs over the last decade reflects two broader, related geopolitical trends:</a:t>
            </a:r>
          </a:p>
          <a:p>
            <a:pPr>
              <a:buFont typeface="Arial" charset="0"/>
              <a:buNone/>
            </a:pPr>
            <a:endParaRPr lang="en-US" altLang="en-US" sz="1800" dirty="0">
              <a:ea typeface="ＭＳ Ｐゴシック" pitchFamily="34" charset="-128"/>
            </a:endParaRPr>
          </a:p>
          <a:p>
            <a:pPr marL="342900" indent="-342900">
              <a:buFont typeface="+mj-lt"/>
              <a:buAutoNum type="arabicPeriod"/>
            </a:pPr>
            <a:r>
              <a:rPr lang="en-US" altLang="en-US" sz="1800" dirty="0">
                <a:ea typeface="ＭＳ Ｐゴシック" pitchFamily="34" charset="-128"/>
              </a:rPr>
              <a:t>Redistribution of wealth away from the Western world (US, Europe, and other mature developed economies) to the East and developing countries</a:t>
            </a:r>
          </a:p>
          <a:p>
            <a:pPr marL="342900" indent="-342900">
              <a:buFont typeface="+mj-lt"/>
              <a:buAutoNum type="arabicPeriod"/>
            </a:pPr>
            <a:r>
              <a:rPr lang="en-US" altLang="en-US" sz="1800" dirty="0">
                <a:ea typeface="ＭＳ Ｐゴシック" pitchFamily="34" charset="-128"/>
              </a:rPr>
              <a:t> An increasing role of governments in managing wealth, creating industrial policy, and managing the economy</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charset="0"/>
                <a:ea typeface="ＭＳ Ｐゴシック" pitchFamily="34" charset="-128"/>
              </a:defRPr>
            </a:lvl1pPr>
            <a:lvl2pPr marL="742950" indent="-285750" eaLnBrk="0" hangingPunct="0">
              <a:defRPr sz="1900">
                <a:solidFill>
                  <a:schemeClr val="tx1"/>
                </a:solidFill>
                <a:latin typeface="Arial" charset="0"/>
                <a:ea typeface="ＭＳ Ｐゴシック" pitchFamily="34" charset="-128"/>
              </a:defRPr>
            </a:lvl2pPr>
            <a:lvl3pPr marL="1143000" indent="-228600" eaLnBrk="0" hangingPunct="0">
              <a:defRPr sz="1900">
                <a:solidFill>
                  <a:schemeClr val="tx1"/>
                </a:solidFill>
                <a:latin typeface="Arial" charset="0"/>
                <a:ea typeface="ＭＳ Ｐゴシック" pitchFamily="34" charset="-128"/>
              </a:defRPr>
            </a:lvl3pPr>
            <a:lvl4pPr marL="1600200" indent="-228600" eaLnBrk="0" hangingPunct="0">
              <a:defRPr sz="1900">
                <a:solidFill>
                  <a:schemeClr val="tx1"/>
                </a:solidFill>
                <a:latin typeface="Arial" charset="0"/>
                <a:ea typeface="ＭＳ Ｐゴシック" pitchFamily="34" charset="-128"/>
              </a:defRPr>
            </a:lvl4pPr>
            <a:lvl5pPr marL="2057400" indent="-228600" eaLnBrk="0" hangingPunct="0">
              <a:defRPr sz="19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949583C4-3035-4930-B783-E418C3B63390}" type="slidenum">
              <a:rPr lang="en-US" altLang="en-US" sz="1300" smtClean="0"/>
              <a:pPr eaLnBrk="1" hangingPunct="1"/>
              <a:t>29</a:t>
            </a:fld>
            <a:endParaRPr lang="en-US" altLang="en-US" sz="1300"/>
          </a:p>
        </p:txBody>
      </p:sp>
    </p:spTree>
    <p:extLst>
      <p:ext uri="{BB962C8B-B14F-4D97-AF65-F5344CB8AC3E}">
        <p14:creationId xmlns:p14="http://schemas.microsoft.com/office/powerpoint/2010/main" val="373475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4"/>
          <p:cNvSpPr>
            <a:spLocks noGrp="1"/>
          </p:cNvSpPr>
          <p:nvPr>
            <p:ph type="ctrTitle"/>
          </p:nvPr>
        </p:nvSpPr>
        <p:spPr/>
        <p:txBody>
          <a:bodyPr/>
          <a:lstStyle/>
          <a:p>
            <a:pPr eaLnBrk="1" hangingPunct="1"/>
            <a:r>
              <a:rPr lang="en-US" altLang="en-US" dirty="0">
                <a:ea typeface="ＭＳ Ｐゴシック" pitchFamily="34" charset="-128"/>
              </a:rPr>
              <a:t>What is Quantitative Asset Management?</a:t>
            </a:r>
          </a:p>
        </p:txBody>
      </p:sp>
      <p:sp>
        <p:nvSpPr>
          <p:cNvPr id="2457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Pension Funds</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1831703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r>
              <a:rPr lang="en-US" altLang="en-US">
                <a:ea typeface="ＭＳ Ｐゴシック" pitchFamily="34" charset="-128"/>
              </a:rPr>
              <a:t>Pension Funds</a:t>
            </a:r>
          </a:p>
        </p:txBody>
      </p:sp>
      <p:sp>
        <p:nvSpPr>
          <p:cNvPr id="32771" name="Content Placeholder 2"/>
          <p:cNvSpPr>
            <a:spLocks noGrp="1"/>
          </p:cNvSpPr>
          <p:nvPr>
            <p:ph idx="4294967295"/>
          </p:nvPr>
        </p:nvSpPr>
        <p:spPr>
          <a:xfrm>
            <a:off x="312738" y="1287463"/>
            <a:ext cx="8961437" cy="5246687"/>
          </a:xfrm>
        </p:spPr>
        <p:txBody>
          <a:bodyPr/>
          <a:lstStyle/>
          <a:p>
            <a:r>
              <a:rPr lang="en-US" altLang="en-US" dirty="0">
                <a:ea typeface="ＭＳ Ｐゴシック" pitchFamily="34" charset="-128"/>
              </a:rPr>
              <a:t>The main savings mechanism for individual investors for retirement are pension funds.  There are two main forms</a:t>
            </a:r>
          </a:p>
          <a:p>
            <a:r>
              <a:rPr lang="en-US" altLang="en-US" i="1" dirty="0">
                <a:solidFill>
                  <a:srgbClr val="0066FF"/>
                </a:solidFill>
                <a:ea typeface="ＭＳ Ｐゴシック" pitchFamily="34" charset="-128"/>
              </a:rPr>
              <a:t>Defined Benefit</a:t>
            </a:r>
            <a:r>
              <a:rPr lang="en-US" altLang="en-US" dirty="0">
                <a:ea typeface="ＭＳ Ｐゴシック" pitchFamily="34" charset="-128"/>
              </a:rPr>
              <a:t>: Employer pays a benefit which is a predetermined formula of age, tenure, and current and past wages.  </a:t>
            </a:r>
          </a:p>
          <a:p>
            <a:pPr marL="304800" lvl="1" indent="0">
              <a:lnSpc>
                <a:spcPct val="100000"/>
              </a:lnSpc>
              <a:buNone/>
            </a:pPr>
            <a:r>
              <a:rPr lang="en-US" altLang="en-US" sz="1200" dirty="0">
                <a:ea typeface="ＭＳ Ｐゴシック" pitchFamily="34" charset="-128"/>
              </a:rPr>
              <a:t> </a:t>
            </a:r>
          </a:p>
          <a:p>
            <a:pPr lvl="1">
              <a:lnSpc>
                <a:spcPct val="100000"/>
              </a:lnSpc>
            </a:pPr>
            <a:endParaRPr lang="en-US" altLang="ja-JP" sz="1200" dirty="0">
              <a:ea typeface="ＭＳ Ｐゴシック" pitchFamily="34" charset="-128"/>
            </a:endParaRPr>
          </a:p>
          <a:p>
            <a:r>
              <a:rPr lang="en-US" altLang="en-US" i="1" dirty="0">
                <a:solidFill>
                  <a:srgbClr val="0066FF"/>
                </a:solidFill>
                <a:ea typeface="ＭＳ Ｐゴシック" pitchFamily="34" charset="-128"/>
              </a:rPr>
              <a:t>Defined Contribution</a:t>
            </a:r>
            <a:r>
              <a:rPr lang="en-US" altLang="en-US" dirty="0">
                <a:ea typeface="ＭＳ Ｐゴシック" pitchFamily="34" charset="-128"/>
              </a:rPr>
              <a:t>: Employer contributes a predefined amount. </a:t>
            </a:r>
          </a:p>
          <a:p>
            <a:pPr lvl="1">
              <a:lnSpc>
                <a:spcPct val="100000"/>
              </a:lnSpc>
            </a:pPr>
            <a:r>
              <a:rPr lang="en-US" altLang="en-US" sz="1200" dirty="0">
                <a:ea typeface="ＭＳ Ｐゴシック" pitchFamily="34" charset="-128"/>
              </a:rPr>
              <a:t>The retirement account works like a bank balance and is invested at the worker</a:t>
            </a:r>
            <a:r>
              <a:rPr lang="ja-JP" altLang="en-US" sz="1200" dirty="0">
                <a:ea typeface="ＭＳ Ｐゴシック" pitchFamily="34" charset="-128"/>
              </a:rPr>
              <a:t>’</a:t>
            </a:r>
            <a:r>
              <a:rPr lang="en-US" altLang="ja-JP" sz="1200" dirty="0">
                <a:ea typeface="ＭＳ Ｐゴシック" pitchFamily="34" charset="-128"/>
              </a:rPr>
              <a:t>s discretion in a variety of asset classes (like stocks, bonds, money market, etc.)  </a:t>
            </a:r>
          </a:p>
          <a:p>
            <a:pPr lvl="1"/>
            <a:r>
              <a:rPr lang="en-US" altLang="ja-JP" sz="1200" dirty="0">
                <a:ea typeface="ＭＳ Ｐゴシック" pitchFamily="34" charset="-128"/>
              </a:rPr>
              <a:t>The majority of new corporate pension plans are defined contribution and many DB plans are being converted to DC plans</a:t>
            </a:r>
          </a:p>
          <a:p>
            <a:pPr lvl="1"/>
            <a:endParaRPr lang="en-US" altLang="ja-JP" sz="1200" dirty="0">
              <a:ea typeface="ＭＳ Ｐゴシック" pitchFamily="34" charset="-128"/>
            </a:endParaRPr>
          </a:p>
          <a:p>
            <a:r>
              <a:rPr lang="en-US" altLang="en-US" dirty="0">
                <a:ea typeface="ＭＳ Ｐゴシック" pitchFamily="34" charset="-128"/>
              </a:rPr>
              <a:t>In defined benefit plans, the employer bears the risk of meeting retirement benefits (the benefits are defined).  In defined contribution plans, the worker bears the risk.</a:t>
            </a:r>
          </a:p>
        </p:txBody>
      </p:sp>
      <p:sp>
        <p:nvSpPr>
          <p:cNvPr id="32772" name="Slide Number Placeholder 3"/>
          <p:cNvSpPr txBox="1">
            <a:spLocks noGrp="1"/>
          </p:cNvSpPr>
          <p:nvPr/>
        </p:nvSpPr>
        <p:spPr bwMode="auto">
          <a:xfrm>
            <a:off x="7210425" y="6905625"/>
            <a:ext cx="22399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A002841-345A-405C-B52C-6DC82D1CCB8B}" type="slidenum">
              <a:rPr lang="en-US" altLang="en-US" sz="1300"/>
              <a:pPr algn="r" eaLnBrk="1" hangingPunct="1"/>
              <a:t>31</a:t>
            </a:fld>
            <a:endParaRPr lang="en-US" altLang="en-US" sz="1300"/>
          </a:p>
        </p:txBody>
      </p:sp>
    </p:spTree>
    <p:extLst>
      <p:ext uri="{BB962C8B-B14F-4D97-AF65-F5344CB8AC3E}">
        <p14:creationId xmlns:p14="http://schemas.microsoft.com/office/powerpoint/2010/main" val="163106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r>
              <a:rPr lang="en-US" altLang="en-US" dirty="0">
                <a:ea typeface="ＭＳ Ｐゴシック" pitchFamily="34" charset="-128"/>
              </a:rPr>
              <a:t>Defined Benefit Plans are Going the Way of the Dodo Bird</a:t>
            </a:r>
          </a:p>
        </p:txBody>
      </p:sp>
      <p:sp>
        <p:nvSpPr>
          <p:cNvPr id="34819" name="Content Placeholder 2"/>
          <p:cNvSpPr>
            <a:spLocks noGrp="1"/>
          </p:cNvSpPr>
          <p:nvPr>
            <p:ph idx="4294967295"/>
          </p:nvPr>
        </p:nvSpPr>
        <p:spPr>
          <a:xfrm>
            <a:off x="7138988" y="6254750"/>
            <a:ext cx="2265362" cy="500063"/>
          </a:xfrm>
        </p:spPr>
        <p:txBody>
          <a:bodyPr/>
          <a:lstStyle/>
          <a:p>
            <a:pPr>
              <a:buFont typeface="Arial" pitchFamily="34" charset="0"/>
              <a:buNone/>
            </a:pPr>
            <a:r>
              <a:rPr lang="en-US" altLang="en-US" sz="1400">
                <a:solidFill>
                  <a:srgbClr val="000000"/>
                </a:solidFill>
                <a:ea typeface="ＭＳ Ｐゴシック" pitchFamily="34" charset="-128"/>
              </a:rPr>
              <a:t>Data from Flow of Funds</a:t>
            </a:r>
          </a:p>
          <a:p>
            <a:pPr>
              <a:buFont typeface="Arial" pitchFamily="34" charset="0"/>
              <a:buNone/>
            </a:pPr>
            <a:endParaRPr lang="en-US" altLang="en-US">
              <a:solidFill>
                <a:srgbClr val="000000"/>
              </a:solidFill>
              <a:ea typeface="ＭＳ Ｐゴシック" pitchFamily="34" charset="-128"/>
            </a:endParaRPr>
          </a:p>
        </p:txBody>
      </p:sp>
      <p:sp>
        <p:nvSpPr>
          <p:cNvPr id="34820" name="Slide Number Placeholder 3"/>
          <p:cNvSpPr txBox="1">
            <a:spLocks noGrp="1"/>
          </p:cNvSpPr>
          <p:nvPr/>
        </p:nvSpPr>
        <p:spPr bwMode="auto">
          <a:xfrm>
            <a:off x="7210425" y="6905625"/>
            <a:ext cx="22399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3855860-895C-47C1-A890-FB5BC6238EC7}" type="slidenum">
              <a:rPr lang="en-US" altLang="en-US" sz="1300"/>
              <a:pPr algn="r" eaLnBrk="1" hangingPunct="1"/>
              <a:t>32</a:t>
            </a:fld>
            <a:endParaRPr lang="en-US" altLang="en-US" sz="1300"/>
          </a:p>
        </p:txBody>
      </p:sp>
      <p:graphicFrame>
        <p:nvGraphicFramePr>
          <p:cNvPr id="6" name="Chart 5"/>
          <p:cNvGraphicFramePr/>
          <p:nvPr/>
        </p:nvGraphicFramePr>
        <p:xfrm>
          <a:off x="329478" y="1225260"/>
          <a:ext cx="9011949" cy="49469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8445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Pension Underfunding</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33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56144"/>
            <a:ext cx="8115300" cy="5521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354903" y="6915090"/>
            <a:ext cx="3387466" cy="261610"/>
          </a:xfrm>
          <a:prstGeom prst="rect">
            <a:avLst/>
          </a:prstGeom>
        </p:spPr>
        <p:txBody>
          <a:bodyPr wrap="none">
            <a:spAutoFit/>
          </a:bodyPr>
          <a:lstStyle/>
          <a:p>
            <a:r>
              <a:rPr lang="en-US" altLang="en-US" sz="1100" dirty="0"/>
              <a:t>Source: Pew Charitable Trust, Data as of Dec 2019</a:t>
            </a:r>
          </a:p>
        </p:txBody>
      </p:sp>
    </p:spTree>
    <p:extLst>
      <p:ext uri="{BB962C8B-B14F-4D97-AF65-F5344CB8AC3E}">
        <p14:creationId xmlns:p14="http://schemas.microsoft.com/office/powerpoint/2010/main" val="1937304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a typeface="ＭＳ Ｐゴシック" pitchFamily="34" charset="-128"/>
              </a:rPr>
              <a:t>Pensions: Challenges</a:t>
            </a:r>
          </a:p>
        </p:txBody>
      </p:sp>
      <p:sp>
        <p:nvSpPr>
          <p:cNvPr id="41987" name="Rectangle 3"/>
          <p:cNvSpPr>
            <a:spLocks noGrp="1" noChangeArrowheads="1"/>
          </p:cNvSpPr>
          <p:nvPr>
            <p:ph type="body" idx="1"/>
          </p:nvPr>
        </p:nvSpPr>
        <p:spPr>
          <a:xfrm>
            <a:off x="479425" y="1287463"/>
            <a:ext cx="8397875" cy="5355708"/>
          </a:xfrm>
        </p:spPr>
        <p:txBody>
          <a:bodyPr/>
          <a:lstStyle/>
          <a:p>
            <a:pPr marL="0" indent="0">
              <a:buNone/>
            </a:pPr>
            <a:r>
              <a:rPr lang="en-US" altLang="en-US" dirty="0">
                <a:ea typeface="ＭＳ Ｐゴシック" pitchFamily="34" charset="-128"/>
              </a:rPr>
              <a:t>The pension system world wide is facing severe challenges </a:t>
            </a:r>
          </a:p>
          <a:p>
            <a:r>
              <a:rPr lang="en-US" altLang="en-US" dirty="0">
                <a:ea typeface="Arial" pitchFamily="34" charset="0"/>
              </a:rPr>
              <a:t>Underfunding of pensions, particularly public pension plans, and/or of pension guarantors (PBGC, </a:t>
            </a:r>
            <a:r>
              <a:rPr lang="en-US" altLang="en-US" dirty="0" err="1">
                <a:ea typeface="Arial" pitchFamily="34" charset="0"/>
              </a:rPr>
              <a:t>etc</a:t>
            </a:r>
            <a:r>
              <a:rPr lang="en-US" altLang="en-US" dirty="0">
                <a:ea typeface="Arial" pitchFamily="34" charset="0"/>
              </a:rPr>
              <a:t>).  Poor performance of equities over the past 20 years and hedge funds recently has contributed to underfunding as well as nature of political system.</a:t>
            </a:r>
          </a:p>
          <a:p>
            <a:r>
              <a:rPr lang="en-US" altLang="en-US" dirty="0">
                <a:ea typeface="Arial" pitchFamily="34" charset="0"/>
              </a:rPr>
              <a:t>Dramatic increases in longevity</a:t>
            </a:r>
          </a:p>
          <a:p>
            <a:r>
              <a:rPr lang="en-US" altLang="en-US" dirty="0">
                <a:ea typeface="Arial" pitchFamily="34" charset="0"/>
              </a:rPr>
              <a:t>Intergenerational (in-)equity</a:t>
            </a:r>
          </a:p>
          <a:p>
            <a:r>
              <a:rPr lang="en-US" altLang="en-US" dirty="0">
                <a:ea typeface="Arial" pitchFamily="34" charset="0"/>
              </a:rPr>
              <a:t>Defined contribution schemes place all risk on the employee, who is less able to handle it.  </a:t>
            </a:r>
          </a:p>
          <a:p>
            <a:r>
              <a:rPr lang="en-US" altLang="en-US" dirty="0">
                <a:ea typeface="Arial" pitchFamily="34" charset="0"/>
              </a:rPr>
              <a:t>Defined contribution schemes are, on average, less generous than defined benefit plans.</a:t>
            </a:r>
          </a:p>
          <a:p>
            <a:r>
              <a:rPr lang="en-US" altLang="en-US" dirty="0">
                <a:ea typeface="Arial" pitchFamily="34" charset="0"/>
              </a:rPr>
              <a:t>Ratio of workers to retirees (dependency ratio) is shrinking in developed countries.</a:t>
            </a:r>
          </a:p>
          <a:p>
            <a:pPr lvl="1"/>
            <a:endParaRPr lang="en-US" altLang="en-US" dirty="0">
              <a:ea typeface="Arial" pitchFamily="34" charset="0"/>
            </a:endParaRPr>
          </a:p>
        </p:txBody>
      </p:sp>
      <p:sp>
        <p:nvSpPr>
          <p:cNvPr id="41988" name="Slide Number Placeholder 3"/>
          <p:cNvSpPr txBox="1">
            <a:spLocks noGrp="1"/>
          </p:cNvSpPr>
          <p:nvPr/>
        </p:nvSpPr>
        <p:spPr bwMode="auto">
          <a:xfrm>
            <a:off x="7210425" y="6905625"/>
            <a:ext cx="22399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78D96D7-D0DE-4E09-BF50-1FF85B6C721A}" type="slidenum">
              <a:rPr lang="en-US" altLang="en-US" sz="1300"/>
              <a:pPr algn="r" eaLnBrk="1" hangingPunct="1"/>
              <a:t>34</a:t>
            </a:fld>
            <a:endParaRPr lang="en-US" altLang="en-US" sz="1300"/>
          </a:p>
        </p:txBody>
      </p:sp>
    </p:spTree>
    <p:extLst>
      <p:ext uri="{BB962C8B-B14F-4D97-AF65-F5344CB8AC3E}">
        <p14:creationId xmlns:p14="http://schemas.microsoft.com/office/powerpoint/2010/main" val="118287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ea typeface="ＭＳ Ｐゴシック" pitchFamily="34" charset="-128"/>
              </a:rPr>
              <a:t>Pensions: How Bad Is It Really</a:t>
            </a:r>
          </a:p>
        </p:txBody>
      </p:sp>
      <p:sp>
        <p:nvSpPr>
          <p:cNvPr id="41987" name="Rectangle 3"/>
          <p:cNvSpPr>
            <a:spLocks noGrp="1" noChangeArrowheads="1"/>
          </p:cNvSpPr>
          <p:nvPr>
            <p:ph type="body" idx="1"/>
          </p:nvPr>
        </p:nvSpPr>
        <p:spPr>
          <a:xfrm>
            <a:off x="479425" y="1287463"/>
            <a:ext cx="8397875" cy="5355708"/>
          </a:xfrm>
        </p:spPr>
        <p:txBody>
          <a:bodyPr/>
          <a:lstStyle/>
          <a:p>
            <a:pPr marL="304800" lvl="1" indent="0">
              <a:buNone/>
            </a:pPr>
            <a:r>
              <a:rPr lang="en-US" altLang="en-US" dirty="0">
                <a:ea typeface="Arial" pitchFamily="34" charset="0"/>
              </a:rPr>
              <a:t>Why should you be skeptical of everything I just told you?</a:t>
            </a:r>
          </a:p>
          <a:p>
            <a:pPr marL="304800" lvl="1" indent="0">
              <a:buNone/>
            </a:pPr>
            <a:endParaRPr lang="en-US" altLang="en-US" dirty="0">
              <a:ea typeface="Arial" pitchFamily="34" charset="0"/>
            </a:endParaRPr>
          </a:p>
          <a:p>
            <a:pPr marL="304800" lvl="1" indent="0">
              <a:buNone/>
            </a:pPr>
            <a:r>
              <a:rPr lang="en-US" altLang="en-US" dirty="0">
                <a:ea typeface="Arial" pitchFamily="34" charset="0"/>
              </a:rPr>
              <a:t>Why did the amount of underfunding swing by some estimates as much $2.5 trillion dollars from 2020 to 2021?</a:t>
            </a:r>
          </a:p>
          <a:p>
            <a:pPr marL="304800" lvl="1" indent="0">
              <a:buNone/>
            </a:pPr>
            <a:r>
              <a:rPr lang="en-US" altLang="en-US" dirty="0">
                <a:ea typeface="Arial" pitchFamily="34" charset="0"/>
              </a:rPr>
              <a:t>Why will the underfunding decrease in 2022 by at least the same amount?</a:t>
            </a:r>
          </a:p>
          <a:p>
            <a:pPr marL="304800" lvl="1" indent="0">
              <a:buNone/>
            </a:pPr>
            <a:endParaRPr lang="en-US" altLang="en-US" dirty="0">
              <a:ea typeface="Arial" pitchFamily="34" charset="0"/>
            </a:endParaRPr>
          </a:p>
          <a:p>
            <a:pPr marL="304800" lvl="1" indent="0">
              <a:buNone/>
            </a:pPr>
            <a:r>
              <a:rPr lang="en-US" altLang="en-US" dirty="0">
                <a:ea typeface="Arial" pitchFamily="34" charset="0"/>
              </a:rPr>
              <a:t>Do you believe it is appropriate to use the risk-free rate (10 year  and 20 year Treasury Bond) to discount state pension fund liabilities because “states cannot default on their pension promises”?</a:t>
            </a:r>
          </a:p>
          <a:p>
            <a:pPr marL="304800" lvl="1" indent="0">
              <a:buNone/>
            </a:pPr>
            <a:endParaRPr lang="en-US" altLang="en-US" dirty="0">
              <a:ea typeface="Arial" pitchFamily="34" charset="0"/>
            </a:endParaRPr>
          </a:p>
        </p:txBody>
      </p:sp>
      <p:sp>
        <p:nvSpPr>
          <p:cNvPr id="41988" name="Slide Number Placeholder 3"/>
          <p:cNvSpPr txBox="1">
            <a:spLocks noGrp="1"/>
          </p:cNvSpPr>
          <p:nvPr/>
        </p:nvSpPr>
        <p:spPr bwMode="auto">
          <a:xfrm>
            <a:off x="7210425" y="6905625"/>
            <a:ext cx="2239963"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61" tIns="48331" rIns="96661" bIns="48331"/>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78D96D7-D0DE-4E09-BF50-1FF85B6C721A}" type="slidenum">
              <a:rPr lang="en-US" altLang="en-US" sz="1300"/>
              <a:pPr algn="r" eaLnBrk="1" hangingPunct="1"/>
              <a:t>35</a:t>
            </a:fld>
            <a:endParaRPr lang="en-US" altLang="en-US" sz="1300"/>
          </a:p>
        </p:txBody>
      </p:sp>
      <p:sp>
        <p:nvSpPr>
          <p:cNvPr id="2" name="AutoShape 2" descr="Image preview">
            <a:extLst>
              <a:ext uri="{FF2B5EF4-FFF2-40B4-BE49-F238E27FC236}">
                <a16:creationId xmlns:a16="http://schemas.microsoft.com/office/drawing/2014/main" id="{79EDD189-DC80-D616-4E8A-8FA939B697CB}"/>
              </a:ext>
            </a:extLst>
          </p:cNvPr>
          <p:cNvSpPr>
            <a:spLocks noChangeAspect="1" noChangeArrowheads="1"/>
          </p:cNvSpPr>
          <p:nvPr/>
        </p:nvSpPr>
        <p:spPr bwMode="auto">
          <a:xfrm>
            <a:off x="4648200"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1093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Foundations and Endowments</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889068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Payout Rules</a:t>
            </a:r>
          </a:p>
        </p:txBody>
      </p:sp>
      <p:sp>
        <p:nvSpPr>
          <p:cNvPr id="3" name="Content Placeholder 2"/>
          <p:cNvSpPr>
            <a:spLocks noGrp="1"/>
          </p:cNvSpPr>
          <p:nvPr>
            <p:ph idx="1"/>
          </p:nvPr>
        </p:nvSpPr>
        <p:spPr/>
        <p:txBody>
          <a:bodyPr/>
          <a:lstStyle/>
          <a:p>
            <a:r>
              <a:rPr lang="en-US" dirty="0"/>
              <a:t>Foundations are required to pay out at least 5% of AUM every year—established under the Tax Reform Act of 1969</a:t>
            </a:r>
          </a:p>
          <a:p>
            <a:r>
              <a:rPr lang="en-US" dirty="0"/>
              <a:t>University endowments are not constrained, but many pay out approximately 4-5%  and only slowly change their payouts over time</a:t>
            </a:r>
          </a:p>
          <a:p>
            <a:r>
              <a:rPr lang="en-US" dirty="0"/>
              <a:t>Public endowments are much more transparent than private foundations</a:t>
            </a:r>
          </a:p>
          <a:p>
            <a:pPr lvl="1"/>
            <a:r>
              <a:rPr lang="en-US" dirty="0"/>
              <a:t>Private foundations are often used to control wealth, exempt from tax, and so the government places restrictions to force them to pay out, rather than accumulate, wealth</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37</a:t>
            </a:fld>
            <a:endParaRPr lang="en-US"/>
          </a:p>
        </p:txBody>
      </p:sp>
    </p:spTree>
    <p:extLst>
      <p:ext uri="{BB962C8B-B14F-4D97-AF65-F5344CB8AC3E}">
        <p14:creationId xmlns:p14="http://schemas.microsoft.com/office/powerpoint/2010/main" val="2180396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Payout Rules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97" y="1454726"/>
            <a:ext cx="7692504" cy="4621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539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Payout Rules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39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43" y="1343978"/>
            <a:ext cx="4028705" cy="242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80" y="1360912"/>
            <a:ext cx="4028705" cy="242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43" y="4004051"/>
            <a:ext cx="4028705" cy="242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80" y="4004051"/>
            <a:ext cx="4028705" cy="242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31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a:t>
            </a:r>
          </a:p>
        </p:txBody>
      </p:sp>
      <p:sp>
        <p:nvSpPr>
          <p:cNvPr id="25603" name="Content Placeholder 2"/>
          <p:cNvSpPr>
            <a:spLocks noGrp="1"/>
          </p:cNvSpPr>
          <p:nvPr>
            <p:ph idx="1"/>
          </p:nvPr>
        </p:nvSpPr>
        <p:spPr/>
        <p:txBody>
          <a:bodyPr/>
          <a:lstStyle/>
          <a:p>
            <a:pPr marL="304800" lvl="1" indent="0" eaLnBrk="1" hangingPunct="1">
              <a:buNone/>
            </a:pPr>
            <a:r>
              <a:rPr lang="en-US" altLang="en-US" dirty="0"/>
              <a:t>“A quant systematically applies an alpha-seeking investment strategy that is specified based on exhaustive research” </a:t>
            </a:r>
          </a:p>
          <a:p>
            <a:pPr marL="304800" lvl="1" indent="0" eaLnBrk="1" hangingPunct="1">
              <a:buNone/>
            </a:pPr>
            <a:r>
              <a:rPr lang="en-US" altLang="en-US" dirty="0"/>
              <a:t>					-- Rishi </a:t>
            </a:r>
            <a:r>
              <a:rPr lang="en-US" altLang="en-US" dirty="0" err="1"/>
              <a:t>Narang</a:t>
            </a:r>
            <a:r>
              <a:rPr lang="en-US" altLang="en-US" dirty="0"/>
              <a:t>, p. 14</a:t>
            </a:r>
          </a:p>
          <a:p>
            <a:pPr marL="304800" lvl="1" indent="0" eaLnBrk="1" hangingPunct="1">
              <a:buNone/>
            </a:pPr>
            <a:endParaRPr lang="en-US" altLang="en-US" dirty="0"/>
          </a:p>
          <a:p>
            <a:pPr marL="304800" lvl="1" indent="0" eaLnBrk="1" hangingPunct="1">
              <a:buNone/>
            </a:pPr>
            <a:r>
              <a:rPr lang="en-US" altLang="en-US" dirty="0"/>
              <a:t>“The application by human beings of rigorous statistical methodologies to the entirety of the investment process for the systematic implementation of trading strategies.”</a:t>
            </a:r>
          </a:p>
          <a:p>
            <a:pPr marL="304800" lvl="1" indent="0" eaLnBrk="1" hangingPunct="1">
              <a:buNone/>
            </a:pPr>
            <a:r>
              <a:rPr lang="en-US" altLang="en-US" dirty="0"/>
              <a:t>					-- Matthew Rothman </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4</a:t>
            </a:fld>
            <a:endParaRPr lang="en-US" altLang="en-US"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Individuals</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187668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75" y="-133350"/>
            <a:ext cx="8786813" cy="1219200"/>
          </a:xfrm>
        </p:spPr>
        <p:txBody>
          <a:bodyPr/>
          <a:lstStyle/>
          <a:p>
            <a:r>
              <a:rPr lang="en-US" sz="2300" b="0" dirty="0"/>
              <a:t>Wealth Management and Investment Opportunities for Individuals</a:t>
            </a:r>
          </a:p>
        </p:txBody>
      </p:sp>
      <p:sp>
        <p:nvSpPr>
          <p:cNvPr id="3" name="Content Placeholder 2"/>
          <p:cNvSpPr>
            <a:spLocks noGrp="1"/>
          </p:cNvSpPr>
          <p:nvPr>
            <p:ph idx="1"/>
          </p:nvPr>
        </p:nvSpPr>
        <p:spPr>
          <a:xfrm>
            <a:off x="479425" y="1287463"/>
            <a:ext cx="8697626" cy="5246687"/>
          </a:xfrm>
        </p:spPr>
        <p:txBody>
          <a:bodyPr/>
          <a:lstStyle/>
          <a:p>
            <a:pPr>
              <a:spcBef>
                <a:spcPts val="0"/>
              </a:spcBef>
            </a:pPr>
            <a:r>
              <a:rPr lang="en-US" dirty="0"/>
              <a:t>If you are running a Wealth Management business or entering your Private Wealth Management what does your target audience look like? </a:t>
            </a:r>
          </a:p>
          <a:p>
            <a:pPr lvl="1">
              <a:spcBef>
                <a:spcPts val="0"/>
              </a:spcBef>
            </a:pPr>
            <a:r>
              <a:rPr lang="en-US" sz="1600" dirty="0"/>
              <a:t>How concentrated is the population you are targeting? How competitive is it?</a:t>
            </a:r>
          </a:p>
          <a:p>
            <a:pPr lvl="1">
              <a:spcBef>
                <a:spcPts val="0"/>
              </a:spcBef>
            </a:pPr>
            <a:r>
              <a:rPr lang="en-US" sz="1600" dirty="0"/>
              <a:t>What does your customer base look like?</a:t>
            </a:r>
          </a:p>
          <a:p>
            <a:pPr lvl="1">
              <a:spcBef>
                <a:spcPts val="0"/>
              </a:spcBef>
            </a:pPr>
            <a:r>
              <a:rPr lang="en-US" sz="1600" dirty="0"/>
              <a:t>Why has “</a:t>
            </a:r>
            <a:r>
              <a:rPr lang="en-US" sz="1600" dirty="0" err="1"/>
              <a:t>robo</a:t>
            </a:r>
            <a:r>
              <a:rPr lang="en-US" sz="1600" dirty="0"/>
              <a:t>-investing” taken off?</a:t>
            </a:r>
          </a:p>
          <a:p>
            <a:pPr marL="0" indent="0">
              <a:lnSpc>
                <a:spcPct val="100000"/>
              </a:lnSpc>
              <a:spcBef>
                <a:spcPts val="0"/>
              </a:spcBef>
              <a:buNone/>
            </a:pPr>
            <a:endParaRPr lang="en-US" sz="1600" dirty="0"/>
          </a:p>
          <a:p>
            <a:r>
              <a:rPr lang="en-US" sz="1600" dirty="0">
                <a:ea typeface="Arial" charset="0"/>
              </a:rPr>
              <a:t>If</a:t>
            </a:r>
            <a:r>
              <a:rPr lang="en-US" sz="1600" dirty="0"/>
              <a:t> you are thinking of starting a Hedge Fund who are you potential investors?</a:t>
            </a:r>
          </a:p>
          <a:p>
            <a:pPr lvl="1">
              <a:spcBef>
                <a:spcPts val="0"/>
              </a:spcBef>
            </a:pPr>
            <a:r>
              <a:rPr lang="en-US" sz="1600" dirty="0"/>
              <a:t>Can anyone invest in Hedge Fund? What is an accredited investor?</a:t>
            </a:r>
          </a:p>
          <a:p>
            <a:pPr lvl="1">
              <a:spcBef>
                <a:spcPts val="0"/>
              </a:spcBef>
            </a:pPr>
            <a:r>
              <a:rPr lang="en-US" sz="1600" dirty="0"/>
              <a:t>What is the pool of individuals you are targeting?</a:t>
            </a:r>
          </a:p>
          <a:p>
            <a:pPr lvl="1">
              <a:lnSpc>
                <a:spcPct val="100000"/>
              </a:lnSpc>
              <a:spcBef>
                <a:spcPts val="0"/>
              </a:spcBef>
            </a:pPr>
            <a:endParaRPr lang="en-US" sz="800" dirty="0"/>
          </a:p>
          <a:p>
            <a:r>
              <a:rPr lang="en-US" sz="1600" dirty="0"/>
              <a:t>Same questions for a VC or a PE firm.</a:t>
            </a:r>
          </a:p>
          <a:p>
            <a:pPr>
              <a:lnSpc>
                <a:spcPct val="100000"/>
              </a:lnSpc>
              <a:spcBef>
                <a:spcPts val="0"/>
              </a:spcBef>
            </a:pPr>
            <a:endParaRPr lang="en-US" sz="1600" dirty="0"/>
          </a:p>
          <a:p>
            <a:r>
              <a:rPr lang="en-US" sz="1600" dirty="0"/>
              <a:t>Or if you are building a Fin Tech product what is the potential underserved market?</a:t>
            </a:r>
          </a:p>
          <a:p>
            <a:pPr marL="0" indent="0">
              <a:spcBef>
                <a:spcPts val="0"/>
              </a:spcBef>
              <a:buNone/>
            </a:pPr>
            <a:endParaRPr lang="en-US" sz="1600" dirty="0"/>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41</a:t>
            </a:fld>
            <a:endParaRPr lang="en-US"/>
          </a:p>
        </p:txBody>
      </p:sp>
    </p:spTree>
    <p:extLst>
      <p:ext uri="{BB962C8B-B14F-4D97-AF65-F5344CB8AC3E}">
        <p14:creationId xmlns:p14="http://schemas.microsoft.com/office/powerpoint/2010/main" val="230894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 US Residents</a:t>
            </a:r>
          </a:p>
        </p:txBody>
      </p:sp>
      <p:sp>
        <p:nvSpPr>
          <p:cNvPr id="3" name="Content Placeholder 2"/>
          <p:cNvSpPr>
            <a:spLocks noGrp="1"/>
          </p:cNvSpPr>
          <p:nvPr>
            <p:ph idx="1"/>
          </p:nvPr>
        </p:nvSpPr>
        <p:spPr>
          <a:xfrm>
            <a:off x="479425" y="1221361"/>
            <a:ext cx="8970963" cy="5443844"/>
          </a:xfrm>
        </p:spPr>
        <p:txBody>
          <a:bodyPr/>
          <a:lstStyle/>
          <a:p>
            <a:pPr>
              <a:spcBef>
                <a:spcPts val="0"/>
              </a:spcBef>
            </a:pPr>
            <a:r>
              <a:rPr lang="en-US" sz="1600" dirty="0"/>
              <a:t>2019 median annual household income: $59,050</a:t>
            </a:r>
            <a:br>
              <a:rPr lang="en-US" sz="1600" dirty="0"/>
            </a:br>
            <a:r>
              <a:rPr lang="en-US" sz="1600" dirty="0"/>
              <a:t>2019 mean annual income: $112,600</a:t>
            </a:r>
          </a:p>
          <a:p>
            <a:pPr marL="0" indent="0">
              <a:spcBef>
                <a:spcPts val="0"/>
              </a:spcBef>
              <a:buNone/>
            </a:pPr>
            <a:r>
              <a:rPr lang="en-US" sz="1600" dirty="0"/>
              <a:t>   Ratio ~1.9x</a:t>
            </a:r>
          </a:p>
          <a:p>
            <a:pPr marL="0" indent="0">
              <a:lnSpc>
                <a:spcPct val="100000"/>
              </a:lnSpc>
              <a:spcBef>
                <a:spcPts val="0"/>
              </a:spcBef>
              <a:buNone/>
            </a:pPr>
            <a:endParaRPr lang="en-US" sz="1600" dirty="0"/>
          </a:p>
          <a:p>
            <a:pPr>
              <a:spcBef>
                <a:spcPts val="663"/>
              </a:spcBef>
            </a:pPr>
            <a:r>
              <a:rPr lang="en-US" sz="1600" dirty="0"/>
              <a:t>2004 median annual household income: $58,480</a:t>
            </a:r>
            <a:br>
              <a:rPr lang="en-US" sz="1600" dirty="0"/>
            </a:br>
            <a:r>
              <a:rPr lang="en-US" sz="1600" dirty="0"/>
              <a:t>2019 median annual household income: $59,050</a:t>
            </a:r>
          </a:p>
          <a:p>
            <a:pPr marL="0" indent="0">
              <a:spcBef>
                <a:spcPts val="0"/>
              </a:spcBef>
              <a:buNone/>
            </a:pPr>
            <a:r>
              <a:rPr lang="en-US" sz="1600" dirty="0"/>
              <a:t>   In real over the past 15 years, median household income has grown by &lt;1%, in total</a:t>
            </a:r>
          </a:p>
          <a:p>
            <a:pPr marL="0" indent="0">
              <a:lnSpc>
                <a:spcPct val="100000"/>
              </a:lnSpc>
              <a:spcBef>
                <a:spcPts val="0"/>
              </a:spcBef>
              <a:buNone/>
            </a:pPr>
            <a:endParaRPr lang="en-US" sz="1600" dirty="0"/>
          </a:p>
          <a:p>
            <a:pPr>
              <a:spcBef>
                <a:spcPts val="0"/>
              </a:spcBef>
            </a:pPr>
            <a:r>
              <a:rPr lang="en-US" sz="1600" dirty="0"/>
              <a:t>2019 median annual household net worth: $121,760</a:t>
            </a:r>
            <a:br>
              <a:rPr lang="en-US" sz="1600" dirty="0"/>
            </a:br>
            <a:r>
              <a:rPr lang="en-US" sz="1600" dirty="0"/>
              <a:t>2019 mean annual household net worth: $746,820</a:t>
            </a:r>
          </a:p>
          <a:p>
            <a:pPr marL="0" indent="0">
              <a:spcBef>
                <a:spcPts val="0"/>
              </a:spcBef>
              <a:buNone/>
            </a:pPr>
            <a:r>
              <a:rPr lang="en-US" sz="1600" dirty="0"/>
              <a:t>   1989 median annual household net worth: $93,600</a:t>
            </a:r>
          </a:p>
          <a:p>
            <a:pPr marL="0" indent="0">
              <a:spcBef>
                <a:spcPts val="0"/>
              </a:spcBef>
              <a:buNone/>
            </a:pPr>
            <a:r>
              <a:rPr lang="en-US" sz="1600" dirty="0"/>
              <a:t>   1989 mean annual household net worth: $376,640</a:t>
            </a:r>
          </a:p>
          <a:p>
            <a:pPr marL="0" indent="0">
              <a:spcBef>
                <a:spcPts val="0"/>
              </a:spcBef>
              <a:buNone/>
            </a:pPr>
            <a:r>
              <a:rPr lang="en-US" sz="1600" dirty="0"/>
              <a:t>    In real terms the mean household has doubled over the past 30 years while the </a:t>
            </a:r>
          </a:p>
          <a:p>
            <a:pPr marL="0" indent="0">
              <a:spcBef>
                <a:spcPts val="0"/>
              </a:spcBef>
              <a:buNone/>
            </a:pPr>
            <a:r>
              <a:rPr lang="en-US" sz="1600" dirty="0"/>
              <a:t>    median household net worth has grown by 30%</a:t>
            </a:r>
          </a:p>
          <a:p>
            <a:pPr marL="0" indent="0">
              <a:spcBef>
                <a:spcPts val="0"/>
              </a:spcBef>
              <a:buNone/>
            </a:pPr>
            <a:endParaRPr lang="en-US" sz="1600" dirty="0"/>
          </a:p>
          <a:p>
            <a:pPr marL="0" indent="0">
              <a:spcBef>
                <a:spcPts val="0"/>
              </a:spcBef>
              <a:buNone/>
            </a:pPr>
            <a:r>
              <a:rPr lang="en-US" sz="1600" dirty="0"/>
              <a:t>    In 1989, mean vs median was 4.0x</a:t>
            </a:r>
          </a:p>
          <a:p>
            <a:pPr marL="0" indent="0">
              <a:spcBef>
                <a:spcPts val="0"/>
              </a:spcBef>
              <a:buNone/>
            </a:pPr>
            <a:r>
              <a:rPr lang="en-US" sz="1600" dirty="0"/>
              <a:t>    In 2019, mean vs median was 6.1x</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42</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 (Note all numbers in 2019 dollars)</a:t>
            </a:r>
          </a:p>
          <a:p>
            <a:endParaRPr lang="en-US" dirty="0"/>
          </a:p>
        </p:txBody>
      </p:sp>
    </p:spTree>
    <p:extLst>
      <p:ext uri="{BB962C8B-B14F-4D97-AF65-F5344CB8AC3E}">
        <p14:creationId xmlns:p14="http://schemas.microsoft.com/office/powerpoint/2010/main" val="199396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444501" y="1287463"/>
            <a:ext cx="8432800" cy="5380037"/>
          </a:xfrm>
        </p:spPr>
        <p:txBody>
          <a:bodyPr/>
          <a:lstStyle/>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2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r>
              <a:rPr lang="en-US" sz="1200" dirty="0"/>
              <a:t>Source: </a:t>
            </a:r>
            <a:r>
              <a:rPr lang="en-US" sz="1200" dirty="0">
                <a:hlinkClick r:id="rId2"/>
              </a:rPr>
              <a:t>https://www.federalreserve.gov/econresdata/scf/files/BulletinCharts.pdf</a:t>
            </a:r>
            <a:r>
              <a:rPr lang="en-US" sz="1200" dirty="0"/>
              <a:t> (Note all numbers in 2019 dollars)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43</a:t>
            </a:fld>
            <a:endParaRPr lang="en-US"/>
          </a:p>
        </p:txBody>
      </p:sp>
      <p:pic>
        <p:nvPicPr>
          <p:cNvPr id="5" name="Picture 4">
            <a:extLst>
              <a:ext uri="{FF2B5EF4-FFF2-40B4-BE49-F238E27FC236}">
                <a16:creationId xmlns:a16="http://schemas.microsoft.com/office/drawing/2014/main" id="{3BA358D4-847A-3446-8C2E-7CDFB8E1DB38}"/>
              </a:ext>
            </a:extLst>
          </p:cNvPr>
          <p:cNvPicPr>
            <a:picLocks noChangeAspect="1"/>
          </p:cNvPicPr>
          <p:nvPr/>
        </p:nvPicPr>
        <p:blipFill>
          <a:blip r:embed="rId3"/>
          <a:stretch>
            <a:fillRect/>
          </a:stretch>
        </p:blipFill>
        <p:spPr>
          <a:xfrm>
            <a:off x="334378" y="1651710"/>
            <a:ext cx="8990111" cy="4088077"/>
          </a:xfrm>
          <a:prstGeom prst="rect">
            <a:avLst/>
          </a:prstGeom>
          <a:ln w="19050">
            <a:solidFill>
              <a:schemeClr val="tx1"/>
            </a:solidFill>
          </a:ln>
        </p:spPr>
      </p:pic>
    </p:spTree>
    <p:extLst>
      <p:ext uri="{BB962C8B-B14F-4D97-AF65-F5344CB8AC3E}">
        <p14:creationId xmlns:p14="http://schemas.microsoft.com/office/powerpoint/2010/main" val="1841972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444501" y="1287463"/>
            <a:ext cx="8432800" cy="5380037"/>
          </a:xfrm>
        </p:spPr>
        <p:txBody>
          <a:bodyPr/>
          <a:lstStyle/>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2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r>
              <a:rPr lang="en-US" sz="1200" dirty="0"/>
              <a:t>Source: </a:t>
            </a:r>
            <a:r>
              <a:rPr lang="en-US" sz="1200" dirty="0">
                <a:hlinkClick r:id="rId2"/>
              </a:rPr>
              <a:t>https://www.federalreserve.gov/econresdata/scf/files/BulletinCharts.pdf</a:t>
            </a:r>
            <a:r>
              <a:rPr lang="en-US" sz="1200" dirty="0"/>
              <a:t> (Note all numbers in 2019 dollars)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44</a:t>
            </a:fld>
            <a:endParaRPr lang="en-US"/>
          </a:p>
        </p:txBody>
      </p:sp>
      <p:pic>
        <p:nvPicPr>
          <p:cNvPr id="5" name="Picture 4">
            <a:extLst>
              <a:ext uri="{FF2B5EF4-FFF2-40B4-BE49-F238E27FC236}">
                <a16:creationId xmlns:a16="http://schemas.microsoft.com/office/drawing/2014/main" id="{3D431426-3370-2E4F-81BB-92D3279B1DB3}"/>
              </a:ext>
            </a:extLst>
          </p:cNvPr>
          <p:cNvPicPr>
            <a:picLocks noChangeAspect="1"/>
          </p:cNvPicPr>
          <p:nvPr/>
        </p:nvPicPr>
        <p:blipFill>
          <a:blip r:embed="rId3"/>
          <a:stretch>
            <a:fillRect/>
          </a:stretch>
        </p:blipFill>
        <p:spPr>
          <a:xfrm>
            <a:off x="141026" y="1710159"/>
            <a:ext cx="9087641" cy="4128170"/>
          </a:xfrm>
          <a:prstGeom prst="rect">
            <a:avLst/>
          </a:prstGeom>
          <a:ln w="19050">
            <a:solidFill>
              <a:schemeClr val="tx1"/>
            </a:solidFill>
          </a:ln>
        </p:spPr>
      </p:pic>
    </p:spTree>
    <p:extLst>
      <p:ext uri="{BB962C8B-B14F-4D97-AF65-F5344CB8AC3E}">
        <p14:creationId xmlns:p14="http://schemas.microsoft.com/office/powerpoint/2010/main" val="1287272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444501" y="1287463"/>
            <a:ext cx="8432800" cy="5380037"/>
          </a:xfrm>
        </p:spPr>
        <p:txBody>
          <a:bodyPr/>
          <a:lstStyle/>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2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r>
              <a:rPr lang="en-US" sz="1200" dirty="0"/>
              <a:t>Source: </a:t>
            </a:r>
            <a:r>
              <a:rPr lang="en-US" sz="1200" dirty="0">
                <a:hlinkClick r:id="rId2"/>
              </a:rPr>
              <a:t>https://www.federalreserve.gov/econresdata/scf/files/BulletinCharts.pdf</a:t>
            </a:r>
            <a:r>
              <a:rPr lang="en-US" sz="1200" dirty="0"/>
              <a:t>  (Note all numbers in 2019 dollars)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45</a:t>
            </a:fld>
            <a:endParaRPr lang="en-US"/>
          </a:p>
        </p:txBody>
      </p:sp>
      <p:pic>
        <p:nvPicPr>
          <p:cNvPr id="6" name="Picture 5">
            <a:extLst>
              <a:ext uri="{FF2B5EF4-FFF2-40B4-BE49-F238E27FC236}">
                <a16:creationId xmlns:a16="http://schemas.microsoft.com/office/drawing/2014/main" id="{62EB94D9-041B-EA49-A8DE-BCD64E33E71D}"/>
              </a:ext>
            </a:extLst>
          </p:cNvPr>
          <p:cNvPicPr>
            <a:picLocks noChangeAspect="1"/>
          </p:cNvPicPr>
          <p:nvPr/>
        </p:nvPicPr>
        <p:blipFill>
          <a:blip r:embed="rId3"/>
          <a:stretch>
            <a:fillRect/>
          </a:stretch>
        </p:blipFill>
        <p:spPr>
          <a:xfrm>
            <a:off x="163842" y="1685582"/>
            <a:ext cx="9286546" cy="4242002"/>
          </a:xfrm>
          <a:prstGeom prst="rect">
            <a:avLst/>
          </a:prstGeom>
          <a:ln w="19050">
            <a:solidFill>
              <a:schemeClr val="tx1"/>
            </a:solidFill>
          </a:ln>
        </p:spPr>
      </p:pic>
    </p:spTree>
    <p:extLst>
      <p:ext uri="{BB962C8B-B14F-4D97-AF65-F5344CB8AC3E}">
        <p14:creationId xmlns:p14="http://schemas.microsoft.com/office/powerpoint/2010/main" val="903006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Worth By Race or Ethnicity (Median):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46</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7" name="Picture 6">
            <a:extLst>
              <a:ext uri="{FF2B5EF4-FFF2-40B4-BE49-F238E27FC236}">
                <a16:creationId xmlns:a16="http://schemas.microsoft.com/office/drawing/2014/main" id="{5AF20915-312F-8D41-8099-0DF9FD013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13" y="1476091"/>
            <a:ext cx="9078974" cy="4175562"/>
          </a:xfrm>
          <a:prstGeom prst="rect">
            <a:avLst/>
          </a:prstGeom>
          <a:ln w="19050">
            <a:solidFill>
              <a:schemeClr val="tx1"/>
            </a:solidFill>
          </a:ln>
        </p:spPr>
      </p:pic>
    </p:spTree>
    <p:extLst>
      <p:ext uri="{BB962C8B-B14F-4D97-AF65-F5344CB8AC3E}">
        <p14:creationId xmlns:p14="http://schemas.microsoft.com/office/powerpoint/2010/main" val="487841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Worth By Race or Ethnicity (Mean):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47</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6" name="Picture 5">
            <a:extLst>
              <a:ext uri="{FF2B5EF4-FFF2-40B4-BE49-F238E27FC236}">
                <a16:creationId xmlns:a16="http://schemas.microsoft.com/office/drawing/2014/main" id="{9342D825-A790-E245-B1E3-4F07D7367111}"/>
              </a:ext>
            </a:extLst>
          </p:cNvPr>
          <p:cNvPicPr>
            <a:picLocks noChangeAspect="1"/>
          </p:cNvPicPr>
          <p:nvPr/>
        </p:nvPicPr>
        <p:blipFill>
          <a:blip r:embed="rId3"/>
          <a:stretch>
            <a:fillRect/>
          </a:stretch>
        </p:blipFill>
        <p:spPr>
          <a:xfrm>
            <a:off x="211641" y="1601784"/>
            <a:ext cx="9177918" cy="4111631"/>
          </a:xfrm>
          <a:prstGeom prst="rect">
            <a:avLst/>
          </a:prstGeom>
          <a:ln w="15875">
            <a:solidFill>
              <a:schemeClr val="tx1"/>
            </a:solidFill>
          </a:ln>
        </p:spPr>
      </p:pic>
    </p:spTree>
    <p:extLst>
      <p:ext uri="{BB962C8B-B14F-4D97-AF65-F5344CB8AC3E}">
        <p14:creationId xmlns:p14="http://schemas.microsoft.com/office/powerpoint/2010/main" val="2478968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Worth By Housing Status (Median):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48</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3" name="Picture 2">
            <a:extLst>
              <a:ext uri="{FF2B5EF4-FFF2-40B4-BE49-F238E27FC236}">
                <a16:creationId xmlns:a16="http://schemas.microsoft.com/office/drawing/2014/main" id="{11CEB80B-EDD7-7444-9273-3F85B0E5FBD6}"/>
              </a:ext>
            </a:extLst>
          </p:cNvPr>
          <p:cNvPicPr>
            <a:picLocks noChangeAspect="1"/>
          </p:cNvPicPr>
          <p:nvPr/>
        </p:nvPicPr>
        <p:blipFill>
          <a:blip r:embed="rId3"/>
          <a:stretch>
            <a:fillRect/>
          </a:stretch>
        </p:blipFill>
        <p:spPr>
          <a:xfrm>
            <a:off x="259556" y="1472076"/>
            <a:ext cx="9082088" cy="4157834"/>
          </a:xfrm>
          <a:prstGeom prst="rect">
            <a:avLst/>
          </a:prstGeom>
          <a:ln w="19050">
            <a:solidFill>
              <a:schemeClr val="tx1"/>
            </a:solidFill>
          </a:ln>
        </p:spPr>
      </p:pic>
    </p:spTree>
    <p:extLst>
      <p:ext uri="{BB962C8B-B14F-4D97-AF65-F5344CB8AC3E}">
        <p14:creationId xmlns:p14="http://schemas.microsoft.com/office/powerpoint/2010/main" val="3075456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Worth By Housing Status (Mean):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49</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6" name="Picture 5">
            <a:extLst>
              <a:ext uri="{FF2B5EF4-FFF2-40B4-BE49-F238E27FC236}">
                <a16:creationId xmlns:a16="http://schemas.microsoft.com/office/drawing/2014/main" id="{0288E687-ED61-7742-9C3D-0E3F284254A5}"/>
              </a:ext>
            </a:extLst>
          </p:cNvPr>
          <p:cNvPicPr>
            <a:picLocks noChangeAspect="1"/>
          </p:cNvPicPr>
          <p:nvPr/>
        </p:nvPicPr>
        <p:blipFill>
          <a:blip r:embed="rId3"/>
          <a:stretch>
            <a:fillRect/>
          </a:stretch>
        </p:blipFill>
        <p:spPr>
          <a:xfrm>
            <a:off x="420864" y="1630496"/>
            <a:ext cx="8951992" cy="4098275"/>
          </a:xfrm>
          <a:prstGeom prst="rect">
            <a:avLst/>
          </a:prstGeom>
          <a:ln w="19050">
            <a:solidFill>
              <a:schemeClr val="tx1"/>
            </a:solidFill>
          </a:ln>
        </p:spPr>
      </p:pic>
    </p:spTree>
    <p:extLst>
      <p:ext uri="{BB962C8B-B14F-4D97-AF65-F5344CB8AC3E}">
        <p14:creationId xmlns:p14="http://schemas.microsoft.com/office/powerpoint/2010/main" val="292467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a:t>
            </a:r>
          </a:p>
        </p:txBody>
      </p:sp>
      <p:sp>
        <p:nvSpPr>
          <p:cNvPr id="25603" name="Content Placeholder 2"/>
          <p:cNvSpPr>
            <a:spLocks noGrp="1"/>
          </p:cNvSpPr>
          <p:nvPr>
            <p:ph idx="1"/>
          </p:nvPr>
        </p:nvSpPr>
        <p:spPr/>
        <p:txBody>
          <a:bodyPr/>
          <a:lstStyle/>
          <a:p>
            <a:pPr marL="304800" lvl="1" indent="0" eaLnBrk="1" hangingPunct="1">
              <a:buNone/>
            </a:pPr>
            <a:r>
              <a:rPr lang="en-US" altLang="en-US" sz="2400" dirty="0"/>
              <a:t>“</a:t>
            </a:r>
            <a:r>
              <a:rPr lang="en-US" altLang="en-US" sz="2400" i="1" dirty="0"/>
              <a:t>The application by human beings of rigorous statistical methodologies to the entirety of the investment process for the systematic implementation of trading strategies. </a:t>
            </a:r>
          </a:p>
          <a:p>
            <a:pPr marL="304800" lvl="1" indent="0" eaLnBrk="1" hangingPunct="1">
              <a:buNone/>
            </a:pPr>
            <a:endParaRPr lang="en-US" altLang="en-US" sz="2400" i="1" dirty="0"/>
          </a:p>
          <a:p>
            <a:pPr marL="304800" lvl="1" indent="0" eaLnBrk="1" hangingPunct="1">
              <a:buNone/>
            </a:pPr>
            <a:r>
              <a:rPr lang="en-US" altLang="en-US" sz="1600" dirty="0"/>
              <a:t>“</a:t>
            </a:r>
            <a:r>
              <a:rPr lang="en-US" altLang="en-US" sz="1600" i="1" dirty="0"/>
              <a:t>Rigorous Statistical Methodologies</a:t>
            </a:r>
            <a:r>
              <a:rPr lang="en-US" altLang="en-US" sz="1600" dirty="0"/>
              <a:t>”: all statistical, mathematical &amp; econometric techniques that allow for the application of scientific hypothesis testing.</a:t>
            </a:r>
          </a:p>
          <a:p>
            <a:pPr marL="304800" lvl="1" indent="0" eaLnBrk="1" hangingPunct="1">
              <a:buNone/>
            </a:pPr>
            <a:endParaRPr lang="en-US" altLang="en-US" sz="1600" dirty="0"/>
          </a:p>
          <a:p>
            <a:pPr marL="304800" lvl="1" indent="0" eaLnBrk="1" hangingPunct="1">
              <a:buNone/>
            </a:pPr>
            <a:r>
              <a:rPr lang="en-US" altLang="en-US" dirty="0"/>
              <a:t>“</a:t>
            </a:r>
            <a:r>
              <a:rPr lang="en-US" altLang="en-US" sz="1600" i="1" dirty="0"/>
              <a:t>Systematic</a:t>
            </a:r>
            <a:r>
              <a:rPr lang="en-US" altLang="en-US" dirty="0"/>
              <a:t>”: </a:t>
            </a:r>
            <a:r>
              <a:rPr lang="en-US" altLang="en-US" sz="1600" dirty="0"/>
              <a:t>fully replicable, fully repeatable and fully automatable</a:t>
            </a:r>
          </a:p>
          <a:p>
            <a:pPr marL="304800" lvl="1" indent="0" eaLnBrk="1" hangingPunct="1">
              <a:buNone/>
            </a:pPr>
            <a:endParaRPr lang="en-US" altLang="en-US" dirty="0"/>
          </a:p>
          <a:p>
            <a:pPr marL="304800" lvl="1" indent="0" eaLnBrk="1" hangingPunct="1">
              <a:buNone/>
            </a:pPr>
            <a:r>
              <a:rPr lang="en-US" altLang="en-US" dirty="0"/>
              <a:t>“</a:t>
            </a:r>
            <a:r>
              <a:rPr lang="en-US" altLang="en-US" sz="1600" i="1" dirty="0"/>
              <a:t>Entirety of the Investment Process</a:t>
            </a:r>
            <a:r>
              <a:rPr lang="en-US" altLang="en-US" dirty="0"/>
              <a:t>”: </a:t>
            </a:r>
            <a:r>
              <a:rPr lang="en-US" altLang="en-US" sz="1600" dirty="0"/>
              <a:t>(</a:t>
            </a:r>
            <a:r>
              <a:rPr lang="en-US" altLang="en-US" sz="1600" dirty="0" err="1"/>
              <a:t>i</a:t>
            </a:r>
            <a:r>
              <a:rPr lang="en-US" altLang="en-US" sz="1600" dirty="0"/>
              <a:t>) the ingestion, loading, transformation, mapping and normalizing of the data; (ii) the creation of the investment signals (forecasts); (iii) the process by which portfolios are constructed including the sizing of the positions and general risk considerations; (iv) the execution or trading of these positions</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5</a:t>
            </a:fld>
            <a:endParaRPr lang="en-US" altLang="en-US" sz="1300"/>
          </a:p>
        </p:txBody>
      </p:sp>
    </p:spTree>
    <p:extLst>
      <p:ext uri="{BB962C8B-B14F-4D97-AF65-F5344CB8AC3E}">
        <p14:creationId xmlns:p14="http://schemas.microsoft.com/office/powerpoint/2010/main" val="56219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Worth By Housing Status and Race and Ethnicity (Mean):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50</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3" name="Picture 2">
            <a:extLst>
              <a:ext uri="{FF2B5EF4-FFF2-40B4-BE49-F238E27FC236}">
                <a16:creationId xmlns:a16="http://schemas.microsoft.com/office/drawing/2014/main" id="{2343E26B-49E7-FE43-995A-A31FEAE74E33}"/>
              </a:ext>
            </a:extLst>
          </p:cNvPr>
          <p:cNvPicPr>
            <a:picLocks noChangeAspect="1"/>
          </p:cNvPicPr>
          <p:nvPr/>
        </p:nvPicPr>
        <p:blipFill>
          <a:blip r:embed="rId3"/>
          <a:stretch>
            <a:fillRect/>
          </a:stretch>
        </p:blipFill>
        <p:spPr>
          <a:xfrm>
            <a:off x="264406" y="1768641"/>
            <a:ext cx="9017102" cy="4039587"/>
          </a:xfrm>
          <a:prstGeom prst="rect">
            <a:avLst/>
          </a:prstGeom>
          <a:ln w="19050">
            <a:solidFill>
              <a:schemeClr val="tx1"/>
            </a:solidFill>
          </a:ln>
        </p:spPr>
      </p:pic>
    </p:spTree>
    <p:extLst>
      <p:ext uri="{BB962C8B-B14F-4D97-AF65-F5344CB8AC3E}">
        <p14:creationId xmlns:p14="http://schemas.microsoft.com/office/powerpoint/2010/main" val="3456728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Holding by Race  or Ethnicity (Mean):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51</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7" name="Picture 6">
            <a:extLst>
              <a:ext uri="{FF2B5EF4-FFF2-40B4-BE49-F238E27FC236}">
                <a16:creationId xmlns:a16="http://schemas.microsoft.com/office/drawing/2014/main" id="{7C0048BD-9860-9740-BDDA-E9829B6D285B}"/>
              </a:ext>
            </a:extLst>
          </p:cNvPr>
          <p:cNvPicPr>
            <a:picLocks noChangeAspect="1"/>
          </p:cNvPicPr>
          <p:nvPr/>
        </p:nvPicPr>
        <p:blipFill>
          <a:blip r:embed="rId3"/>
          <a:stretch>
            <a:fillRect/>
          </a:stretch>
        </p:blipFill>
        <p:spPr>
          <a:xfrm>
            <a:off x="209912" y="1734001"/>
            <a:ext cx="9094426" cy="4074227"/>
          </a:xfrm>
          <a:prstGeom prst="rect">
            <a:avLst/>
          </a:prstGeom>
          <a:ln w="19050">
            <a:solidFill>
              <a:schemeClr val="tx1"/>
            </a:solidFill>
          </a:ln>
        </p:spPr>
      </p:pic>
    </p:spTree>
    <p:extLst>
      <p:ext uri="{BB962C8B-B14F-4D97-AF65-F5344CB8AC3E}">
        <p14:creationId xmlns:p14="http://schemas.microsoft.com/office/powerpoint/2010/main" val="569999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33350"/>
            <a:ext cx="9082088" cy="1219200"/>
          </a:xfrm>
        </p:spPr>
        <p:txBody>
          <a:bodyPr/>
          <a:lstStyle/>
          <a:p>
            <a:r>
              <a:rPr lang="en-US" dirty="0"/>
              <a:t>Pre-Tax Income by Race  or Ethnicity (Median):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52</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3" name="Picture 2">
            <a:extLst>
              <a:ext uri="{FF2B5EF4-FFF2-40B4-BE49-F238E27FC236}">
                <a16:creationId xmlns:a16="http://schemas.microsoft.com/office/drawing/2014/main" id="{89C186B9-6E5D-A94D-9089-C8E89E672F9B}"/>
              </a:ext>
            </a:extLst>
          </p:cNvPr>
          <p:cNvPicPr>
            <a:picLocks noChangeAspect="1"/>
          </p:cNvPicPr>
          <p:nvPr/>
        </p:nvPicPr>
        <p:blipFill>
          <a:blip r:embed="rId3"/>
          <a:stretch>
            <a:fillRect/>
          </a:stretch>
        </p:blipFill>
        <p:spPr>
          <a:xfrm>
            <a:off x="217638" y="1476260"/>
            <a:ext cx="9232750" cy="3901428"/>
          </a:xfrm>
          <a:prstGeom prst="rect">
            <a:avLst/>
          </a:prstGeom>
          <a:ln w="19050">
            <a:solidFill>
              <a:schemeClr val="tx1"/>
            </a:solidFill>
          </a:ln>
        </p:spPr>
      </p:pic>
      <p:sp>
        <p:nvSpPr>
          <p:cNvPr id="6" name="TextBox 5">
            <a:extLst>
              <a:ext uri="{FF2B5EF4-FFF2-40B4-BE49-F238E27FC236}">
                <a16:creationId xmlns:a16="http://schemas.microsoft.com/office/drawing/2014/main" id="{1BC43D03-C334-F740-95C7-C222359A509C}"/>
              </a:ext>
            </a:extLst>
          </p:cNvPr>
          <p:cNvSpPr txBox="1"/>
          <p:nvPr/>
        </p:nvSpPr>
        <p:spPr>
          <a:xfrm>
            <a:off x="489639" y="5750805"/>
            <a:ext cx="8356905" cy="677108"/>
          </a:xfrm>
          <a:prstGeom prst="rect">
            <a:avLst/>
          </a:prstGeom>
          <a:noFill/>
        </p:spPr>
        <p:txBody>
          <a:bodyPr wrap="square" rtlCol="0">
            <a:spAutoFit/>
          </a:bodyPr>
          <a:lstStyle/>
          <a:p>
            <a:r>
              <a:rPr lang="en-US" dirty="0"/>
              <a:t>The income gap between Whites and other races and ethnicities appears to have shrunk, though, still remains substantial ….</a:t>
            </a:r>
          </a:p>
        </p:txBody>
      </p:sp>
    </p:spTree>
    <p:extLst>
      <p:ext uri="{BB962C8B-B14F-4D97-AF65-F5344CB8AC3E}">
        <p14:creationId xmlns:p14="http://schemas.microsoft.com/office/powerpoint/2010/main" val="2752246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33350"/>
            <a:ext cx="9082088" cy="1219200"/>
          </a:xfrm>
        </p:spPr>
        <p:txBody>
          <a:bodyPr/>
          <a:lstStyle/>
          <a:p>
            <a:r>
              <a:rPr lang="en-US" dirty="0"/>
              <a:t>Pre-Tax Income by Race  or Ethnicity (Mean):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53</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sp>
        <p:nvSpPr>
          <p:cNvPr id="6" name="TextBox 5">
            <a:extLst>
              <a:ext uri="{FF2B5EF4-FFF2-40B4-BE49-F238E27FC236}">
                <a16:creationId xmlns:a16="http://schemas.microsoft.com/office/drawing/2014/main" id="{1BC43D03-C334-F740-95C7-C222359A509C}"/>
              </a:ext>
            </a:extLst>
          </p:cNvPr>
          <p:cNvSpPr txBox="1"/>
          <p:nvPr/>
        </p:nvSpPr>
        <p:spPr>
          <a:xfrm>
            <a:off x="489639" y="5750805"/>
            <a:ext cx="8356905" cy="969496"/>
          </a:xfrm>
          <a:prstGeom prst="rect">
            <a:avLst/>
          </a:prstGeom>
          <a:noFill/>
        </p:spPr>
        <p:txBody>
          <a:bodyPr wrap="square" rtlCol="0">
            <a:spAutoFit/>
          </a:bodyPr>
          <a:lstStyle/>
          <a:p>
            <a:r>
              <a:rPr lang="en-US" dirty="0"/>
              <a:t>… On further examination, not so much …. Indeed much of the income inequality is being driven by a section of Whites and “Other” out-earning everyone else (including</a:t>
            </a:r>
            <a:r>
              <a:rPr lang="en-US" b="1" dirty="0"/>
              <a:t> </a:t>
            </a:r>
            <a:r>
              <a:rPr lang="en-US" dirty="0"/>
              <a:t>intra-race) by a substantial amount …  </a:t>
            </a:r>
          </a:p>
        </p:txBody>
      </p:sp>
      <p:pic>
        <p:nvPicPr>
          <p:cNvPr id="7" name="Picture 6">
            <a:extLst>
              <a:ext uri="{FF2B5EF4-FFF2-40B4-BE49-F238E27FC236}">
                <a16:creationId xmlns:a16="http://schemas.microsoft.com/office/drawing/2014/main" id="{68F25A11-85BD-D446-B241-0CD10F19CB19}"/>
              </a:ext>
            </a:extLst>
          </p:cNvPr>
          <p:cNvPicPr>
            <a:picLocks noChangeAspect="1"/>
          </p:cNvPicPr>
          <p:nvPr/>
        </p:nvPicPr>
        <p:blipFill>
          <a:blip r:embed="rId3"/>
          <a:stretch>
            <a:fillRect/>
          </a:stretch>
        </p:blipFill>
        <p:spPr>
          <a:xfrm>
            <a:off x="220337" y="1495510"/>
            <a:ext cx="9140632" cy="3825208"/>
          </a:xfrm>
          <a:prstGeom prst="rect">
            <a:avLst/>
          </a:prstGeom>
          <a:ln w="19050">
            <a:solidFill>
              <a:schemeClr val="tx1"/>
            </a:solidFill>
          </a:ln>
        </p:spPr>
      </p:pic>
    </p:spTree>
    <p:extLst>
      <p:ext uri="{BB962C8B-B14F-4D97-AF65-F5344CB8AC3E}">
        <p14:creationId xmlns:p14="http://schemas.microsoft.com/office/powerpoint/2010/main" val="3686380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33350"/>
            <a:ext cx="9082088" cy="1219200"/>
          </a:xfrm>
        </p:spPr>
        <p:txBody>
          <a:bodyPr/>
          <a:lstStyle/>
          <a:p>
            <a:r>
              <a:rPr lang="en-US" dirty="0"/>
              <a:t>Net Worth by Race  or Ethnicity (Median):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54</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sp>
        <p:nvSpPr>
          <p:cNvPr id="6" name="TextBox 5">
            <a:extLst>
              <a:ext uri="{FF2B5EF4-FFF2-40B4-BE49-F238E27FC236}">
                <a16:creationId xmlns:a16="http://schemas.microsoft.com/office/drawing/2014/main" id="{1BC43D03-C334-F740-95C7-C222359A509C}"/>
              </a:ext>
            </a:extLst>
          </p:cNvPr>
          <p:cNvSpPr txBox="1"/>
          <p:nvPr/>
        </p:nvSpPr>
        <p:spPr>
          <a:xfrm>
            <a:off x="489639" y="5750805"/>
            <a:ext cx="8356905" cy="677108"/>
          </a:xfrm>
          <a:prstGeom prst="rect">
            <a:avLst/>
          </a:prstGeom>
          <a:noFill/>
        </p:spPr>
        <p:txBody>
          <a:bodyPr wrap="square" rtlCol="0">
            <a:spAutoFit/>
          </a:bodyPr>
          <a:lstStyle/>
          <a:p>
            <a:r>
              <a:rPr lang="en-US" dirty="0"/>
              <a:t>In terms of net worth, growth has been much more pronounced in Blacks and Hispanics but the overall differences with Whites is staggering …. </a:t>
            </a:r>
          </a:p>
        </p:txBody>
      </p:sp>
      <p:pic>
        <p:nvPicPr>
          <p:cNvPr id="8" name="Picture 7">
            <a:extLst>
              <a:ext uri="{FF2B5EF4-FFF2-40B4-BE49-F238E27FC236}">
                <a16:creationId xmlns:a16="http://schemas.microsoft.com/office/drawing/2014/main" id="{73F5C23F-4524-EE4C-AA0A-31CAA4856B3C}"/>
              </a:ext>
            </a:extLst>
          </p:cNvPr>
          <p:cNvPicPr>
            <a:picLocks noChangeAspect="1"/>
          </p:cNvPicPr>
          <p:nvPr/>
        </p:nvPicPr>
        <p:blipFill>
          <a:blip r:embed="rId3"/>
          <a:stretch>
            <a:fillRect/>
          </a:stretch>
        </p:blipFill>
        <p:spPr>
          <a:xfrm>
            <a:off x="108744" y="1575411"/>
            <a:ext cx="9343507" cy="3870323"/>
          </a:xfrm>
          <a:prstGeom prst="rect">
            <a:avLst/>
          </a:prstGeom>
          <a:ln w="19050">
            <a:solidFill>
              <a:schemeClr val="tx1"/>
            </a:solidFill>
          </a:ln>
        </p:spPr>
      </p:pic>
    </p:spTree>
    <p:extLst>
      <p:ext uri="{BB962C8B-B14F-4D97-AF65-F5344CB8AC3E}">
        <p14:creationId xmlns:p14="http://schemas.microsoft.com/office/powerpoint/2010/main" val="4283680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33350"/>
            <a:ext cx="9082088" cy="1219200"/>
          </a:xfrm>
        </p:spPr>
        <p:txBody>
          <a:bodyPr/>
          <a:lstStyle/>
          <a:p>
            <a:r>
              <a:rPr lang="en-US" dirty="0"/>
              <a:t>Net Worth by Occupation (Median): US Residents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55</a:t>
            </a:fld>
            <a:endParaRPr lang="en-US"/>
          </a:p>
        </p:txBody>
      </p:sp>
      <p:sp>
        <p:nvSpPr>
          <p:cNvPr id="5" name="TextBox 4"/>
          <p:cNvSpPr txBox="1"/>
          <p:nvPr/>
        </p:nvSpPr>
        <p:spPr>
          <a:xfrm>
            <a:off x="368300" y="6858000"/>
            <a:ext cx="8026400" cy="569387"/>
          </a:xfrm>
          <a:prstGeom prst="rect">
            <a:avLst/>
          </a:prstGeom>
          <a:noFill/>
        </p:spPr>
        <p:txBody>
          <a:bodyPr wrap="square" rtlCol="0">
            <a:spAutoFit/>
          </a:bodyPr>
          <a:lstStyle/>
          <a:p>
            <a:r>
              <a:rPr lang="en-US" sz="1200" dirty="0"/>
              <a:t>Source: </a:t>
            </a:r>
            <a:r>
              <a:rPr lang="en-US" sz="1200" dirty="0">
                <a:hlinkClick r:id="rId2"/>
              </a:rPr>
              <a:t>https://www.federalreserve.gov/econresdata/scf/files/BulletinCharts.pdf</a:t>
            </a:r>
            <a:r>
              <a:rPr lang="en-US" sz="1200" dirty="0"/>
              <a:t>  (Note all numbers in 2019 dollars)</a:t>
            </a:r>
          </a:p>
          <a:p>
            <a:endParaRPr lang="en-US" dirty="0"/>
          </a:p>
        </p:txBody>
      </p:sp>
      <p:pic>
        <p:nvPicPr>
          <p:cNvPr id="3" name="Picture 2">
            <a:extLst>
              <a:ext uri="{FF2B5EF4-FFF2-40B4-BE49-F238E27FC236}">
                <a16:creationId xmlns:a16="http://schemas.microsoft.com/office/drawing/2014/main" id="{1BF6CDF5-8651-0447-B521-6D1B90CE862C}"/>
              </a:ext>
            </a:extLst>
          </p:cNvPr>
          <p:cNvPicPr>
            <a:picLocks noChangeAspect="1"/>
          </p:cNvPicPr>
          <p:nvPr/>
        </p:nvPicPr>
        <p:blipFill>
          <a:blip r:embed="rId3"/>
          <a:stretch>
            <a:fillRect/>
          </a:stretch>
        </p:blipFill>
        <p:spPr>
          <a:xfrm>
            <a:off x="143219" y="1435082"/>
            <a:ext cx="9307169" cy="3839207"/>
          </a:xfrm>
          <a:prstGeom prst="rect">
            <a:avLst/>
          </a:prstGeom>
          <a:ln w="19050">
            <a:solidFill>
              <a:schemeClr val="tx1"/>
            </a:solidFill>
          </a:ln>
        </p:spPr>
      </p:pic>
    </p:spTree>
    <p:extLst>
      <p:ext uri="{BB962C8B-B14F-4D97-AF65-F5344CB8AC3E}">
        <p14:creationId xmlns:p14="http://schemas.microsoft.com/office/powerpoint/2010/main" val="1268415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444501" y="1287463"/>
            <a:ext cx="8432800" cy="5380037"/>
          </a:xfrm>
        </p:spPr>
        <p:txBody>
          <a:bodyPr/>
          <a:lstStyle/>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2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6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endParaRPr lang="en-US" sz="1400" dirty="0"/>
          </a:p>
          <a:p>
            <a:pPr marL="0" indent="0">
              <a:lnSpc>
                <a:spcPct val="100000"/>
              </a:lnSpc>
              <a:spcBef>
                <a:spcPts val="663"/>
              </a:spcBef>
              <a:buNone/>
            </a:pPr>
            <a:r>
              <a:rPr lang="en-US" sz="1200" dirty="0"/>
              <a:t>Source: </a:t>
            </a:r>
            <a:r>
              <a:rPr lang="en-US" sz="1200" dirty="0">
                <a:hlinkClick r:id="rId2"/>
              </a:rPr>
              <a:t>https://www.federalreserve.gov/econresdata/scf/files/BulletinCharts.pdf</a:t>
            </a:r>
            <a:r>
              <a:rPr lang="en-US" sz="1200" dirty="0"/>
              <a:t>  (Note all numbers in 2019 dollars)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63" y="1193800"/>
            <a:ext cx="7900621" cy="542397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1184230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201928" y="5892800"/>
            <a:ext cx="9132571" cy="780508"/>
          </a:xfrm>
        </p:spPr>
        <p:txBody>
          <a:bodyPr/>
          <a:lstStyle/>
          <a:p>
            <a:pPr>
              <a:lnSpc>
                <a:spcPct val="100000"/>
              </a:lnSpc>
              <a:spcBef>
                <a:spcPts val="663"/>
              </a:spcBef>
            </a:pPr>
            <a:r>
              <a:rPr lang="en-US" sz="1600" dirty="0"/>
              <a:t>Both half of the world adult population own &lt; 1% of world’s total wealth</a:t>
            </a:r>
          </a:p>
          <a:p>
            <a:pPr>
              <a:lnSpc>
                <a:spcPct val="100000"/>
              </a:lnSpc>
              <a:spcBef>
                <a:spcPts val="663"/>
              </a:spcBef>
            </a:pPr>
            <a:r>
              <a:rPr lang="en-US" sz="1600" dirty="0"/>
              <a:t>Top 1% of wealthiest people own over half of the world’s wealth.</a:t>
            </a:r>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2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r>
              <a:rPr lang="en-US" sz="1200" dirty="0"/>
              <a:t>Source: Credit Suisse Global Wealth Report 2017 </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230216"/>
            <a:ext cx="8750299" cy="45599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3248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479425" y="1287463"/>
            <a:ext cx="3317875" cy="5246687"/>
          </a:xfrm>
        </p:spPr>
        <p:txBody>
          <a:bodyPr/>
          <a:lstStyle/>
          <a:p>
            <a:pPr marL="0" indent="0">
              <a:lnSpc>
                <a:spcPct val="100000"/>
              </a:lnSpc>
              <a:spcBef>
                <a:spcPts val="663"/>
              </a:spcBef>
              <a:buNone/>
            </a:pPr>
            <a:endParaRPr lang="en-US" dirty="0"/>
          </a:p>
          <a:p>
            <a:pPr marL="91440">
              <a:lnSpc>
                <a:spcPct val="100000"/>
              </a:lnSpc>
              <a:spcBef>
                <a:spcPts val="2400"/>
              </a:spcBef>
            </a:pPr>
            <a:endParaRPr lang="en-US" sz="1400" dirty="0"/>
          </a:p>
          <a:p>
            <a:pPr marL="91440">
              <a:lnSpc>
                <a:spcPct val="100000"/>
              </a:lnSpc>
              <a:spcBef>
                <a:spcPts val="2400"/>
              </a:spcBef>
            </a:pPr>
            <a:r>
              <a:rPr lang="en-US" sz="1400" dirty="0"/>
              <a:t>Moderate High-net worth: $5 to $15 million in liquid assets</a:t>
            </a:r>
          </a:p>
          <a:p>
            <a:pPr marL="91440">
              <a:lnSpc>
                <a:spcPct val="100000"/>
              </a:lnSpc>
              <a:spcBef>
                <a:spcPts val="2400"/>
              </a:spcBef>
            </a:pPr>
            <a:r>
              <a:rPr lang="en-US" sz="1400" dirty="0"/>
              <a:t>High high-net worth: $15 to $50 million in liquid assets</a:t>
            </a:r>
          </a:p>
          <a:p>
            <a:pPr marL="91440">
              <a:lnSpc>
                <a:spcPct val="100000"/>
              </a:lnSpc>
              <a:spcBef>
                <a:spcPts val="2400"/>
              </a:spcBef>
            </a:pPr>
            <a:r>
              <a:rPr lang="en-US" sz="1400" dirty="0"/>
              <a:t>Ultra high-net worth: $50 million and above in liquid assets</a:t>
            </a:r>
          </a:p>
          <a:p>
            <a:pPr marL="91440">
              <a:lnSpc>
                <a:spcPct val="100000"/>
              </a:lnSpc>
              <a:spcBef>
                <a:spcPts val="2400"/>
              </a:spcBef>
            </a:pPr>
            <a:r>
              <a:rPr lang="en-US" sz="1400" dirty="0"/>
              <a:t>The really, really rich form family offices, operating much like endowments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58</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370" y="1612900"/>
            <a:ext cx="5488930" cy="4754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25184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Class, Rich, and Really Rich</a:t>
            </a:r>
          </a:p>
        </p:txBody>
      </p:sp>
      <p:sp>
        <p:nvSpPr>
          <p:cNvPr id="3" name="Content Placeholder 2"/>
          <p:cNvSpPr>
            <a:spLocks noGrp="1"/>
          </p:cNvSpPr>
          <p:nvPr>
            <p:ph idx="1"/>
          </p:nvPr>
        </p:nvSpPr>
        <p:spPr>
          <a:xfrm>
            <a:off x="201928" y="5892800"/>
            <a:ext cx="9132571" cy="780508"/>
          </a:xfrm>
        </p:spPr>
        <p:txBody>
          <a:bodyPr/>
          <a:lstStyle/>
          <a:p>
            <a:pPr marL="0" indent="0">
              <a:lnSpc>
                <a:spcPct val="100000"/>
              </a:lnSpc>
              <a:spcBef>
                <a:spcPts val="663"/>
              </a:spcBef>
              <a:buNone/>
            </a:pPr>
            <a:r>
              <a:rPr lang="en-US" sz="1600" dirty="0"/>
              <a:t> </a:t>
            </a:r>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2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r>
              <a:rPr lang="en-US" sz="1200" dirty="0"/>
              <a:t>Source: Credit Suisse Global Wealth Report 2017 </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59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4" y="1262063"/>
            <a:ext cx="4754481" cy="40465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610" y="1706880"/>
            <a:ext cx="4257512" cy="35407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96142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custDataLst>
              <p:tags r:id="rId2"/>
            </p:custDataLst>
          </p:nvPr>
        </p:nvSpPr>
        <p:spPr bwMode="gray">
          <a:noFill/>
          <a:ln/>
        </p:spPr>
        <p:txBody>
          <a:bodyPr/>
          <a:lstStyle/>
          <a:p>
            <a:r>
              <a:rPr lang="en-US" altLang="en-US" dirty="0"/>
              <a:t>The Quantitative Investment Process</a:t>
            </a:r>
          </a:p>
        </p:txBody>
      </p:sp>
      <p:sp>
        <p:nvSpPr>
          <p:cNvPr id="1323011" name="Text Box 3"/>
          <p:cNvSpPr txBox="1">
            <a:spLocks noChangeArrowheads="1"/>
          </p:cNvSpPr>
          <p:nvPr>
            <p:custDataLst>
              <p:tags r:id="rId3"/>
            </p:custDataLst>
          </p:nvPr>
        </p:nvSpPr>
        <p:spPr bwMode="gray">
          <a:xfrm>
            <a:off x="4147489" y="2698377"/>
            <a:ext cx="1300163"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a:solidFill>
                  <a:srgbClr val="000000"/>
                </a:solidFill>
              </a:rPr>
              <a:t>Portfolio Construction</a:t>
            </a:r>
          </a:p>
        </p:txBody>
      </p:sp>
      <p:sp>
        <p:nvSpPr>
          <p:cNvPr id="1323012" name="AutoShape 4"/>
          <p:cNvSpPr>
            <a:spLocks noChangeArrowheads="1"/>
          </p:cNvSpPr>
          <p:nvPr/>
        </p:nvSpPr>
        <p:spPr bwMode="gray">
          <a:xfrm>
            <a:off x="5458258" y="2804319"/>
            <a:ext cx="410658" cy="493341"/>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50" bIns="17350" anchor="ctr">
            <a:spAutoFit/>
          </a:bodyPr>
          <a:lstStyle/>
          <a:p>
            <a:endParaRPr lang="en-US" altLang="en-US" sz="1500"/>
          </a:p>
        </p:txBody>
      </p:sp>
      <p:sp>
        <p:nvSpPr>
          <p:cNvPr id="1323013" name="Text Box 5"/>
          <p:cNvSpPr txBox="1">
            <a:spLocks noChangeArrowheads="1"/>
          </p:cNvSpPr>
          <p:nvPr>
            <p:custDataLst>
              <p:tags r:id="rId4"/>
            </p:custDataLst>
          </p:nvPr>
        </p:nvSpPr>
        <p:spPr bwMode="gray">
          <a:xfrm>
            <a:off x="5897707" y="2716307"/>
            <a:ext cx="1301678"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a:solidFill>
                  <a:srgbClr val="000000"/>
                </a:solidFill>
              </a:rPr>
              <a:t>Trading / Execution</a:t>
            </a:r>
          </a:p>
        </p:txBody>
      </p:sp>
      <p:sp>
        <p:nvSpPr>
          <p:cNvPr id="1323014" name="AutoShape 6"/>
          <p:cNvSpPr>
            <a:spLocks noChangeArrowheads="1"/>
          </p:cNvSpPr>
          <p:nvPr/>
        </p:nvSpPr>
        <p:spPr bwMode="gray">
          <a:xfrm>
            <a:off x="7315963" y="2822249"/>
            <a:ext cx="410658" cy="493341"/>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50" bIns="17350" anchor="ctr">
            <a:spAutoFit/>
          </a:bodyPr>
          <a:lstStyle/>
          <a:p>
            <a:endParaRPr lang="en-US" altLang="en-US" sz="1500"/>
          </a:p>
        </p:txBody>
      </p:sp>
      <p:sp>
        <p:nvSpPr>
          <p:cNvPr id="1323015" name="Text Box 7"/>
          <p:cNvSpPr txBox="1">
            <a:spLocks noChangeArrowheads="1"/>
          </p:cNvSpPr>
          <p:nvPr>
            <p:custDataLst>
              <p:tags r:id="rId5"/>
            </p:custDataLst>
          </p:nvPr>
        </p:nvSpPr>
        <p:spPr bwMode="gray">
          <a:xfrm>
            <a:off x="7843200" y="2716307"/>
            <a:ext cx="1301677"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dirty="0">
                <a:solidFill>
                  <a:srgbClr val="000000"/>
                </a:solidFill>
              </a:rPr>
              <a:t>Final Portfolio</a:t>
            </a:r>
          </a:p>
        </p:txBody>
      </p:sp>
      <p:sp>
        <p:nvSpPr>
          <p:cNvPr id="1323016" name="Text Box 8"/>
          <p:cNvSpPr txBox="1">
            <a:spLocks noChangeArrowheads="1"/>
          </p:cNvSpPr>
          <p:nvPr>
            <p:custDataLst>
              <p:tags r:id="rId6"/>
            </p:custDataLst>
          </p:nvPr>
        </p:nvSpPr>
        <p:spPr bwMode="gray">
          <a:xfrm>
            <a:off x="654628" y="2716307"/>
            <a:ext cx="1301678"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dirty="0">
                <a:solidFill>
                  <a:srgbClr val="000000"/>
                </a:solidFill>
              </a:rPr>
              <a:t>Asset Universe</a:t>
            </a:r>
          </a:p>
        </p:txBody>
      </p:sp>
      <p:sp>
        <p:nvSpPr>
          <p:cNvPr id="1323017" name="AutoShape 9"/>
          <p:cNvSpPr>
            <a:spLocks noChangeArrowheads="1"/>
          </p:cNvSpPr>
          <p:nvPr/>
        </p:nvSpPr>
        <p:spPr bwMode="gray">
          <a:xfrm>
            <a:off x="1966913" y="2822249"/>
            <a:ext cx="410658" cy="493341"/>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50" bIns="17350" anchor="ctr">
            <a:spAutoFit/>
          </a:bodyPr>
          <a:lstStyle/>
          <a:p>
            <a:endParaRPr lang="en-US" altLang="en-US" sz="1500"/>
          </a:p>
        </p:txBody>
      </p:sp>
      <p:sp>
        <p:nvSpPr>
          <p:cNvPr id="1323018" name="Text Box 10"/>
          <p:cNvSpPr txBox="1">
            <a:spLocks noChangeArrowheads="1"/>
          </p:cNvSpPr>
          <p:nvPr>
            <p:custDataLst>
              <p:tags r:id="rId7"/>
            </p:custDataLst>
          </p:nvPr>
        </p:nvSpPr>
        <p:spPr bwMode="gray">
          <a:xfrm>
            <a:off x="2406362" y="2734236"/>
            <a:ext cx="1300163"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dirty="0">
                <a:solidFill>
                  <a:srgbClr val="000000"/>
                </a:solidFill>
              </a:rPr>
              <a:t>Return Forecasting Model</a:t>
            </a:r>
          </a:p>
        </p:txBody>
      </p:sp>
      <p:sp>
        <p:nvSpPr>
          <p:cNvPr id="1323019" name="AutoShape 11"/>
          <p:cNvSpPr>
            <a:spLocks noChangeArrowheads="1"/>
          </p:cNvSpPr>
          <p:nvPr/>
        </p:nvSpPr>
        <p:spPr bwMode="gray">
          <a:xfrm>
            <a:off x="3717132" y="2840178"/>
            <a:ext cx="410657" cy="493341"/>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50" bIns="17350" anchor="ctr">
            <a:spAutoFit/>
          </a:bodyPr>
          <a:lstStyle/>
          <a:p>
            <a:endParaRPr lang="en-US" altLang="en-US" sz="1500"/>
          </a:p>
        </p:txBody>
      </p:sp>
      <p:sp>
        <p:nvSpPr>
          <p:cNvPr id="1323020" name="Text Box 12"/>
          <p:cNvSpPr txBox="1">
            <a:spLocks noChangeArrowheads="1"/>
          </p:cNvSpPr>
          <p:nvPr>
            <p:custDataLst>
              <p:tags r:id="rId8"/>
            </p:custDataLst>
          </p:nvPr>
        </p:nvSpPr>
        <p:spPr bwMode="gray">
          <a:xfrm>
            <a:off x="4153550" y="1577789"/>
            <a:ext cx="1300163"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dirty="0">
                <a:solidFill>
                  <a:srgbClr val="000000"/>
                </a:solidFill>
              </a:rPr>
              <a:t>Risk</a:t>
            </a:r>
          </a:p>
          <a:p>
            <a:pPr algn="ctr" eaLnBrk="0" hangingPunct="0">
              <a:lnSpc>
                <a:spcPct val="95000"/>
              </a:lnSpc>
            </a:pPr>
            <a:r>
              <a:rPr lang="en-GB" altLang="en-US" sz="1500" b="1" dirty="0">
                <a:solidFill>
                  <a:srgbClr val="000000"/>
                </a:solidFill>
              </a:rPr>
              <a:t>Model</a:t>
            </a:r>
          </a:p>
        </p:txBody>
      </p:sp>
      <p:sp>
        <p:nvSpPr>
          <p:cNvPr id="1323021" name="Text Box 13"/>
          <p:cNvSpPr txBox="1">
            <a:spLocks noChangeArrowheads="1"/>
          </p:cNvSpPr>
          <p:nvPr>
            <p:custDataLst>
              <p:tags r:id="rId9"/>
            </p:custDataLst>
          </p:nvPr>
        </p:nvSpPr>
        <p:spPr bwMode="gray">
          <a:xfrm>
            <a:off x="4153550" y="3823448"/>
            <a:ext cx="1300163" cy="702235"/>
          </a:xfrm>
          <a:prstGeom prst="rect">
            <a:avLst/>
          </a:prstGeom>
          <a:solidFill>
            <a:srgbClr val="B3B375"/>
          </a:solidFill>
          <a:ln w="19050">
            <a:solidFill>
              <a:srgbClr val="B3B375"/>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4153" tIns="34153" rIns="34153" bIns="34153" anchor="ctr" anchorCtr="1"/>
          <a:lstStyle>
            <a:lvl1pPr algn="l" defTabSz="849313">
              <a:defRPr sz="2400">
                <a:solidFill>
                  <a:schemeClr val="tx1"/>
                </a:solidFill>
                <a:latin typeface="Times New Roman" pitchFamily="18" charset="0"/>
              </a:defRPr>
            </a:lvl1pPr>
            <a:lvl2pPr marL="509588" algn="l" defTabSz="849313">
              <a:defRPr sz="2400">
                <a:solidFill>
                  <a:schemeClr val="tx1"/>
                </a:solidFill>
                <a:latin typeface="Times New Roman" pitchFamily="18" charset="0"/>
              </a:defRPr>
            </a:lvl2pPr>
            <a:lvl3pPr marL="1019175" algn="l" defTabSz="849313">
              <a:defRPr sz="2400">
                <a:solidFill>
                  <a:schemeClr val="tx1"/>
                </a:solidFill>
                <a:latin typeface="Times New Roman" pitchFamily="18" charset="0"/>
              </a:defRPr>
            </a:lvl3pPr>
            <a:lvl4pPr marL="1528763" algn="l" defTabSz="849313">
              <a:defRPr sz="2400">
                <a:solidFill>
                  <a:schemeClr val="tx1"/>
                </a:solidFill>
                <a:latin typeface="Times New Roman" pitchFamily="18" charset="0"/>
              </a:defRPr>
            </a:lvl4pPr>
            <a:lvl5pPr marL="2038350" algn="l" defTabSz="849313">
              <a:defRPr sz="2400">
                <a:solidFill>
                  <a:schemeClr val="tx1"/>
                </a:solidFill>
                <a:latin typeface="Times New Roman" pitchFamily="18" charset="0"/>
              </a:defRPr>
            </a:lvl5pPr>
            <a:lvl6pPr marL="2495550" defTabSz="849313" fontAlgn="base">
              <a:spcBef>
                <a:spcPct val="0"/>
              </a:spcBef>
              <a:spcAft>
                <a:spcPct val="0"/>
              </a:spcAft>
              <a:defRPr sz="2400">
                <a:solidFill>
                  <a:schemeClr val="tx1"/>
                </a:solidFill>
                <a:latin typeface="Times New Roman" pitchFamily="18" charset="0"/>
              </a:defRPr>
            </a:lvl6pPr>
            <a:lvl7pPr marL="2952750" defTabSz="849313" fontAlgn="base">
              <a:spcBef>
                <a:spcPct val="0"/>
              </a:spcBef>
              <a:spcAft>
                <a:spcPct val="0"/>
              </a:spcAft>
              <a:defRPr sz="2400">
                <a:solidFill>
                  <a:schemeClr val="tx1"/>
                </a:solidFill>
                <a:latin typeface="Times New Roman" pitchFamily="18" charset="0"/>
              </a:defRPr>
            </a:lvl7pPr>
            <a:lvl8pPr marL="3409950" defTabSz="849313" fontAlgn="base">
              <a:spcBef>
                <a:spcPct val="0"/>
              </a:spcBef>
              <a:spcAft>
                <a:spcPct val="0"/>
              </a:spcAft>
              <a:defRPr sz="2400">
                <a:solidFill>
                  <a:schemeClr val="tx1"/>
                </a:solidFill>
                <a:latin typeface="Times New Roman" pitchFamily="18" charset="0"/>
              </a:defRPr>
            </a:lvl8pPr>
            <a:lvl9pPr marL="3867150" defTabSz="849313" fontAlgn="base">
              <a:spcBef>
                <a:spcPct val="0"/>
              </a:spcBef>
              <a:spcAft>
                <a:spcPct val="0"/>
              </a:spcAft>
              <a:defRPr sz="2400">
                <a:solidFill>
                  <a:schemeClr val="tx1"/>
                </a:solidFill>
                <a:latin typeface="Times New Roman" pitchFamily="18" charset="0"/>
              </a:defRPr>
            </a:lvl9pPr>
          </a:lstStyle>
          <a:p>
            <a:pPr algn="ctr" eaLnBrk="0" hangingPunct="0">
              <a:lnSpc>
                <a:spcPct val="95000"/>
              </a:lnSpc>
            </a:pPr>
            <a:r>
              <a:rPr lang="en-GB" altLang="en-US" sz="1500" b="1">
                <a:solidFill>
                  <a:srgbClr val="000000"/>
                </a:solidFill>
              </a:rPr>
              <a:t>Transaction Costs</a:t>
            </a:r>
          </a:p>
        </p:txBody>
      </p:sp>
      <p:sp>
        <p:nvSpPr>
          <p:cNvPr id="1323022" name="AutoShape 14"/>
          <p:cNvSpPr>
            <a:spLocks noChangeArrowheads="1"/>
          </p:cNvSpPr>
          <p:nvPr/>
        </p:nvSpPr>
        <p:spPr bwMode="gray">
          <a:xfrm rot="5400000">
            <a:off x="4656581" y="2266573"/>
            <a:ext cx="281978" cy="427326"/>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lIns="0" tIns="0" rIns="17350" bIns="17350" anchor="ctr">
            <a:spAutoFit/>
          </a:bodyPr>
          <a:lstStyle/>
          <a:p>
            <a:endParaRPr lang="en-US" altLang="en-US" sz="1500"/>
          </a:p>
        </p:txBody>
      </p:sp>
      <p:sp>
        <p:nvSpPr>
          <p:cNvPr id="1323023" name="AutoShape 15"/>
          <p:cNvSpPr>
            <a:spLocks noChangeArrowheads="1"/>
          </p:cNvSpPr>
          <p:nvPr/>
        </p:nvSpPr>
        <p:spPr bwMode="gray">
          <a:xfrm rot="16200000">
            <a:off x="4656581" y="3406585"/>
            <a:ext cx="281978" cy="427326"/>
          </a:xfrm>
          <a:prstGeom prst="rightArrow">
            <a:avLst>
              <a:gd name="adj1" fmla="val 50000"/>
              <a:gd name="adj2" fmla="val 25000"/>
            </a:avLst>
          </a:prstGeom>
          <a:solidFill>
            <a:srgbClr val="D78A1C"/>
          </a:solidFill>
          <a:ln w="9525" algn="ctr">
            <a:solidFill>
              <a:srgbClr val="D78A1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lIns="0" tIns="0" rIns="17350" bIns="17350" anchor="ctr">
            <a:spAutoFit/>
          </a:bodyPr>
          <a:lstStyle/>
          <a:p>
            <a:endParaRPr lang="en-US" altLang="en-US" sz="1500"/>
          </a:p>
        </p:txBody>
      </p:sp>
      <p:sp>
        <p:nvSpPr>
          <p:cNvPr id="1323025" name="Rectangle 17"/>
          <p:cNvSpPr>
            <a:spLocks noChangeArrowheads="1"/>
          </p:cNvSpPr>
          <p:nvPr/>
        </p:nvSpPr>
        <p:spPr bwMode="gray">
          <a:xfrm>
            <a:off x="2215677" y="4008538"/>
            <a:ext cx="1745673" cy="1649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46" bIns="17346"/>
          <a:lstStyle>
            <a:lvl1pPr algn="l" defTabSz="1019175">
              <a:lnSpc>
                <a:spcPct val="110000"/>
              </a:lnSpc>
              <a:spcBef>
                <a:spcPct val="20000"/>
              </a:spcBef>
              <a:buClr>
                <a:schemeClr val="tx2"/>
              </a:buClr>
              <a:buSzPct val="75000"/>
              <a:buFont typeface="Wingdings" pitchFamily="2" charset="2"/>
              <a:defRPr sz="2500">
                <a:solidFill>
                  <a:schemeClr val="tx1"/>
                </a:solidFill>
                <a:latin typeface="Times New Roman" pitchFamily="18" charset="0"/>
              </a:defRPr>
            </a:lvl1pPr>
            <a:lvl2pPr marL="231775" indent="-230188" algn="l" defTabSz="1019175">
              <a:lnSpc>
                <a:spcPct val="110000"/>
              </a:lnSpc>
              <a:spcBef>
                <a:spcPct val="20000"/>
              </a:spcBef>
              <a:buClr>
                <a:schemeClr val="tx2"/>
              </a:buClr>
              <a:buSzPct val="75000"/>
              <a:buFont typeface="Wingdings" pitchFamily="2" charset="2"/>
              <a:buChar char="u"/>
              <a:defRPr sz="2500">
                <a:solidFill>
                  <a:schemeClr val="tx1"/>
                </a:solidFill>
                <a:latin typeface="Times New Roman" pitchFamily="18" charset="0"/>
              </a:defRPr>
            </a:lvl2pPr>
            <a:lvl3pPr marL="684213" indent="-2873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3pPr>
            <a:lvl4pPr marL="1022350" indent="-2238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4pPr>
            <a:lvl5pPr marL="1374775" indent="-238125"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5pPr>
            <a:lvl6pPr marL="18319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6pPr>
            <a:lvl7pPr marL="22891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7pPr>
            <a:lvl8pPr marL="27463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8pPr>
            <a:lvl9pPr marL="32035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9pPr>
          </a:lstStyle>
          <a:p>
            <a:pPr lvl="1"/>
            <a:r>
              <a:rPr lang="en-US" altLang="en-US" sz="1300" dirty="0"/>
              <a:t>Signal selection</a:t>
            </a:r>
          </a:p>
          <a:p>
            <a:pPr lvl="1"/>
            <a:endParaRPr lang="en-US" altLang="en-US" sz="1300" dirty="0"/>
          </a:p>
          <a:p>
            <a:pPr lvl="1"/>
            <a:r>
              <a:rPr lang="en-US" altLang="en-US" sz="1300" dirty="0"/>
              <a:t>Combining different signals in an optimal fashion</a:t>
            </a:r>
          </a:p>
          <a:p>
            <a:pPr marL="1587" lvl="1" indent="0">
              <a:buNone/>
            </a:pPr>
            <a:endParaRPr lang="en-US" altLang="en-US" sz="1300" dirty="0"/>
          </a:p>
        </p:txBody>
      </p:sp>
      <p:sp>
        <p:nvSpPr>
          <p:cNvPr id="1323026" name="Rectangle 18"/>
          <p:cNvSpPr>
            <a:spLocks noChangeArrowheads="1"/>
          </p:cNvSpPr>
          <p:nvPr/>
        </p:nvSpPr>
        <p:spPr bwMode="gray">
          <a:xfrm>
            <a:off x="4000500" y="4588436"/>
            <a:ext cx="1785072" cy="1649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46" bIns="17346"/>
          <a:lstStyle>
            <a:lvl1pPr algn="l" defTabSz="1019175">
              <a:lnSpc>
                <a:spcPct val="110000"/>
              </a:lnSpc>
              <a:spcBef>
                <a:spcPct val="20000"/>
              </a:spcBef>
              <a:buClr>
                <a:schemeClr val="tx2"/>
              </a:buClr>
              <a:buSzPct val="75000"/>
              <a:buFont typeface="Wingdings" pitchFamily="2" charset="2"/>
              <a:defRPr sz="2500">
                <a:solidFill>
                  <a:schemeClr val="tx1"/>
                </a:solidFill>
                <a:latin typeface="Times New Roman" pitchFamily="18" charset="0"/>
              </a:defRPr>
            </a:lvl1pPr>
            <a:lvl2pPr marL="231775" indent="-230188" algn="l" defTabSz="1019175">
              <a:lnSpc>
                <a:spcPct val="110000"/>
              </a:lnSpc>
              <a:spcBef>
                <a:spcPct val="20000"/>
              </a:spcBef>
              <a:buClr>
                <a:schemeClr val="tx2"/>
              </a:buClr>
              <a:buSzPct val="75000"/>
              <a:buFont typeface="Wingdings" pitchFamily="2" charset="2"/>
              <a:buChar char="u"/>
              <a:defRPr sz="2500">
                <a:solidFill>
                  <a:schemeClr val="tx1"/>
                </a:solidFill>
                <a:latin typeface="Times New Roman" pitchFamily="18" charset="0"/>
              </a:defRPr>
            </a:lvl2pPr>
            <a:lvl3pPr marL="684213" indent="-2873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3pPr>
            <a:lvl4pPr marL="1022350" indent="-2238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4pPr>
            <a:lvl5pPr marL="1374775" indent="-238125"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5pPr>
            <a:lvl6pPr marL="18319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6pPr>
            <a:lvl7pPr marL="22891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7pPr>
            <a:lvl8pPr marL="27463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8pPr>
            <a:lvl9pPr marL="32035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9pPr>
          </a:lstStyle>
          <a:p>
            <a:pPr lvl="1"/>
            <a:r>
              <a:rPr lang="en-US" altLang="en-US" sz="1300" dirty="0"/>
              <a:t>Model portfolio subject to risk limits and transaction costs</a:t>
            </a:r>
          </a:p>
          <a:p>
            <a:pPr lvl="1"/>
            <a:r>
              <a:rPr lang="en-US" altLang="en-US" sz="1300" dirty="0"/>
              <a:t>Risks include sector mismatch, style, individual position size</a:t>
            </a:r>
          </a:p>
          <a:p>
            <a:pPr lvl="1"/>
            <a:r>
              <a:rPr lang="en-US" altLang="en-US" sz="1300" dirty="0"/>
              <a:t>Limit execution costs</a:t>
            </a:r>
          </a:p>
        </p:txBody>
      </p:sp>
      <p:sp>
        <p:nvSpPr>
          <p:cNvPr id="1323176" name="Rectangle 168"/>
          <p:cNvSpPr>
            <a:spLocks noChangeArrowheads="1"/>
          </p:cNvSpPr>
          <p:nvPr>
            <p:custDataLst>
              <p:tags r:id="rId10"/>
            </p:custDataLst>
          </p:nvPr>
        </p:nvSpPr>
        <p:spPr bwMode="auto">
          <a:xfrm>
            <a:off x="3830782" y="6826624"/>
            <a:ext cx="1963882"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46" bIns="17346"/>
          <a:lstStyle>
            <a:lvl1pPr algn="l">
              <a:defRPr sz="2400">
                <a:solidFill>
                  <a:schemeClr val="tx1"/>
                </a:solidFill>
                <a:latin typeface="Times New Roman" pitchFamily="18" charset="0"/>
              </a:defRPr>
            </a:lvl1pPr>
            <a:lvl2pPr marL="455613"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endParaRPr lang="en-US" altLang="en-US" sz="1300" dirty="0">
              <a:solidFill>
                <a:srgbClr val="000000"/>
              </a:solidFill>
            </a:endParaRPr>
          </a:p>
        </p:txBody>
      </p:sp>
      <p:sp>
        <p:nvSpPr>
          <p:cNvPr id="23" name="Slide Number Placeholder 3"/>
          <p:cNvSpPr>
            <a:spLocks noGrp="1"/>
          </p:cNvSpPr>
          <p:nvPr>
            <p:ph type="sldNum" sz="quarter" idx="10"/>
          </p:nvPr>
        </p:nvSpPr>
        <p:spPr>
          <a:xfrm>
            <a:off x="7210425" y="6905625"/>
            <a:ext cx="2239963" cy="508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8FFA497B-A6B9-4BA6-AA1A-02497276C9B1}" type="slidenum">
              <a:rPr lang="en-US" altLang="en-US" sz="1300" smtClean="0"/>
              <a:pPr eaLnBrk="1" hangingPunct="1"/>
              <a:t>6</a:t>
            </a:fld>
            <a:endParaRPr lang="en-US" altLang="en-US" sz="1300" dirty="0"/>
          </a:p>
        </p:txBody>
      </p:sp>
      <p:sp>
        <p:nvSpPr>
          <p:cNvPr id="20" name="Rectangle 18">
            <a:extLst>
              <a:ext uri="{FF2B5EF4-FFF2-40B4-BE49-F238E27FC236}">
                <a16:creationId xmlns:a16="http://schemas.microsoft.com/office/drawing/2014/main" id="{88B1EA9D-C80B-9649-8F31-C4624D882985}"/>
              </a:ext>
            </a:extLst>
          </p:cNvPr>
          <p:cNvSpPr>
            <a:spLocks noChangeArrowheads="1"/>
          </p:cNvSpPr>
          <p:nvPr/>
        </p:nvSpPr>
        <p:spPr bwMode="gray">
          <a:xfrm>
            <a:off x="5859824" y="3748180"/>
            <a:ext cx="1785072" cy="1649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46" bIns="17346"/>
          <a:lstStyle>
            <a:lvl1pPr algn="l" defTabSz="1019175">
              <a:lnSpc>
                <a:spcPct val="110000"/>
              </a:lnSpc>
              <a:spcBef>
                <a:spcPct val="20000"/>
              </a:spcBef>
              <a:buClr>
                <a:schemeClr val="tx2"/>
              </a:buClr>
              <a:buSzPct val="75000"/>
              <a:buFont typeface="Wingdings" pitchFamily="2" charset="2"/>
              <a:defRPr sz="2500">
                <a:solidFill>
                  <a:schemeClr val="tx1"/>
                </a:solidFill>
                <a:latin typeface="Times New Roman" pitchFamily="18" charset="0"/>
              </a:defRPr>
            </a:lvl1pPr>
            <a:lvl2pPr marL="231775" indent="-230188" algn="l" defTabSz="1019175">
              <a:lnSpc>
                <a:spcPct val="110000"/>
              </a:lnSpc>
              <a:spcBef>
                <a:spcPct val="20000"/>
              </a:spcBef>
              <a:buClr>
                <a:schemeClr val="tx2"/>
              </a:buClr>
              <a:buSzPct val="75000"/>
              <a:buFont typeface="Wingdings" pitchFamily="2" charset="2"/>
              <a:buChar char="u"/>
              <a:defRPr sz="2500">
                <a:solidFill>
                  <a:schemeClr val="tx1"/>
                </a:solidFill>
                <a:latin typeface="Times New Roman" pitchFamily="18" charset="0"/>
              </a:defRPr>
            </a:lvl2pPr>
            <a:lvl3pPr marL="684213" indent="-2873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3pPr>
            <a:lvl4pPr marL="1022350" indent="-2238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4pPr>
            <a:lvl5pPr marL="1374775" indent="-238125"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5pPr>
            <a:lvl6pPr marL="18319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6pPr>
            <a:lvl7pPr marL="22891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7pPr>
            <a:lvl8pPr marL="27463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8pPr>
            <a:lvl9pPr marL="32035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9pPr>
          </a:lstStyle>
          <a:p>
            <a:pPr lvl="1"/>
            <a:r>
              <a:rPr lang="en-US" altLang="en-US" sz="1300" dirty="0"/>
              <a:t>How urgent is your order flow? Are you a liquidity taker or provider?</a:t>
            </a:r>
          </a:p>
          <a:p>
            <a:pPr lvl="1"/>
            <a:endParaRPr lang="en-US" altLang="en-US" sz="1300" dirty="0"/>
          </a:p>
          <a:p>
            <a:pPr lvl="1"/>
            <a:r>
              <a:rPr lang="en-US" altLang="en-US" sz="1300" dirty="0"/>
              <a:t>Where are you going to “show” your orders?</a:t>
            </a:r>
          </a:p>
          <a:p>
            <a:pPr lvl="1"/>
            <a:endParaRPr lang="en-US" altLang="en-US" sz="1300" dirty="0"/>
          </a:p>
          <a:p>
            <a:pPr lvl="1">
              <a:lnSpc>
                <a:spcPct val="100000"/>
              </a:lnSpc>
              <a:spcBef>
                <a:spcPts val="0"/>
              </a:spcBef>
            </a:pPr>
            <a:r>
              <a:rPr lang="en-US" altLang="en-US" sz="1300" dirty="0"/>
              <a:t>How do you measure whether you are getting “good” execution? </a:t>
            </a:r>
          </a:p>
        </p:txBody>
      </p:sp>
      <p:sp>
        <p:nvSpPr>
          <p:cNvPr id="25" name="Rectangle 18">
            <a:extLst>
              <a:ext uri="{FF2B5EF4-FFF2-40B4-BE49-F238E27FC236}">
                <a16:creationId xmlns:a16="http://schemas.microsoft.com/office/drawing/2014/main" id="{383BB9B3-69F7-DA49-82EC-9F95BDE96DE8}"/>
              </a:ext>
            </a:extLst>
          </p:cNvPr>
          <p:cNvSpPr>
            <a:spLocks noChangeArrowheads="1"/>
          </p:cNvSpPr>
          <p:nvPr/>
        </p:nvSpPr>
        <p:spPr bwMode="gray">
          <a:xfrm>
            <a:off x="7684046" y="3643271"/>
            <a:ext cx="1785072" cy="1649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17346" bIns="17346"/>
          <a:lstStyle>
            <a:lvl1pPr algn="l" defTabSz="1019175">
              <a:lnSpc>
                <a:spcPct val="110000"/>
              </a:lnSpc>
              <a:spcBef>
                <a:spcPct val="20000"/>
              </a:spcBef>
              <a:buClr>
                <a:schemeClr val="tx2"/>
              </a:buClr>
              <a:buSzPct val="75000"/>
              <a:buFont typeface="Wingdings" pitchFamily="2" charset="2"/>
              <a:defRPr sz="2500">
                <a:solidFill>
                  <a:schemeClr val="tx1"/>
                </a:solidFill>
                <a:latin typeface="Times New Roman" pitchFamily="18" charset="0"/>
              </a:defRPr>
            </a:lvl1pPr>
            <a:lvl2pPr marL="231775" indent="-230188" algn="l" defTabSz="1019175">
              <a:lnSpc>
                <a:spcPct val="110000"/>
              </a:lnSpc>
              <a:spcBef>
                <a:spcPct val="20000"/>
              </a:spcBef>
              <a:buClr>
                <a:schemeClr val="tx2"/>
              </a:buClr>
              <a:buSzPct val="75000"/>
              <a:buFont typeface="Wingdings" pitchFamily="2" charset="2"/>
              <a:buChar char="u"/>
              <a:defRPr sz="2500">
                <a:solidFill>
                  <a:schemeClr val="tx1"/>
                </a:solidFill>
                <a:latin typeface="Times New Roman" pitchFamily="18" charset="0"/>
              </a:defRPr>
            </a:lvl2pPr>
            <a:lvl3pPr marL="684213" indent="-2873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3pPr>
            <a:lvl4pPr marL="1022350" indent="-223838"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4pPr>
            <a:lvl5pPr marL="1374775" indent="-238125" algn="l" defTabSz="1019175">
              <a:lnSpc>
                <a:spcPct val="110000"/>
              </a:lnSpc>
              <a:spcBef>
                <a:spcPct val="20000"/>
              </a:spcBef>
              <a:buClr>
                <a:schemeClr val="tx2"/>
              </a:buClr>
              <a:buFont typeface="Times New Roman" pitchFamily="18" charset="0"/>
              <a:buChar char="-"/>
              <a:defRPr sz="2500">
                <a:solidFill>
                  <a:schemeClr val="tx1"/>
                </a:solidFill>
                <a:latin typeface="Times New Roman" pitchFamily="18" charset="0"/>
              </a:defRPr>
            </a:lvl5pPr>
            <a:lvl6pPr marL="18319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6pPr>
            <a:lvl7pPr marL="22891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7pPr>
            <a:lvl8pPr marL="27463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8pPr>
            <a:lvl9pPr marL="3203575" indent="-238125" defTabSz="1019175" fontAlgn="base">
              <a:lnSpc>
                <a:spcPct val="110000"/>
              </a:lnSpc>
              <a:spcBef>
                <a:spcPct val="20000"/>
              </a:spcBef>
              <a:spcAft>
                <a:spcPct val="0"/>
              </a:spcAft>
              <a:buClr>
                <a:schemeClr val="tx2"/>
              </a:buClr>
              <a:buFont typeface="Times New Roman" pitchFamily="18" charset="0"/>
              <a:buChar char="-"/>
              <a:defRPr sz="2500">
                <a:solidFill>
                  <a:schemeClr val="tx1"/>
                </a:solidFill>
                <a:latin typeface="Times New Roman" pitchFamily="18" charset="0"/>
              </a:defRPr>
            </a:lvl9pPr>
          </a:lstStyle>
          <a:p>
            <a:pPr lvl="1"/>
            <a:r>
              <a:rPr lang="en-US" altLang="en-US" sz="1300" dirty="0"/>
              <a:t>Did your portfolio behave how you expected it to</a:t>
            </a:r>
            <a:r>
              <a:rPr lang="en-US" altLang="en-US" sz="1300" i="1" dirty="0"/>
              <a:t>?</a:t>
            </a:r>
            <a:r>
              <a:rPr lang="en-US" altLang="en-US" sz="1300" dirty="0"/>
              <a:t> </a:t>
            </a:r>
          </a:p>
          <a:p>
            <a:pPr lvl="1"/>
            <a:r>
              <a:rPr lang="en-US" altLang="en-US" sz="1300" dirty="0"/>
              <a:t>How abnormal was it?</a:t>
            </a:r>
          </a:p>
          <a:p>
            <a:pPr lvl="1"/>
            <a:endParaRPr lang="en-US" altLang="en-US" sz="1300" dirty="0"/>
          </a:p>
          <a:p>
            <a:pPr lvl="1">
              <a:lnSpc>
                <a:spcPct val="100000"/>
              </a:lnSpc>
              <a:spcBef>
                <a:spcPts val="0"/>
              </a:spcBef>
            </a:pPr>
            <a:r>
              <a:rPr lang="en-US" altLang="en-US" sz="1300" dirty="0"/>
              <a:t>Can you explain your results and what do you want to fix, if anything?</a:t>
            </a:r>
          </a:p>
        </p:txBody>
      </p:sp>
    </p:spTree>
    <p:custDataLst>
      <p:tags r:id="rId1"/>
    </p:custDataLst>
    <p:extLst>
      <p:ext uri="{BB962C8B-B14F-4D97-AF65-F5344CB8AC3E}">
        <p14:creationId xmlns:p14="http://schemas.microsoft.com/office/powerpoint/2010/main" val="151425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3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30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30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30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302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get Rich?</a:t>
            </a:r>
          </a:p>
        </p:txBody>
      </p:sp>
      <p:sp>
        <p:nvSpPr>
          <p:cNvPr id="3" name="Content Placeholder 2"/>
          <p:cNvSpPr>
            <a:spLocks noGrp="1"/>
          </p:cNvSpPr>
          <p:nvPr>
            <p:ph idx="1"/>
          </p:nvPr>
        </p:nvSpPr>
        <p:spPr>
          <a:xfrm>
            <a:off x="171767" y="5804665"/>
            <a:ext cx="9132571" cy="780508"/>
          </a:xfrm>
        </p:spPr>
        <p:txBody>
          <a:bodyPr/>
          <a:lstStyle/>
          <a:p>
            <a:pPr marL="0" indent="0">
              <a:lnSpc>
                <a:spcPct val="100000"/>
              </a:lnSpc>
              <a:spcBef>
                <a:spcPts val="663"/>
              </a:spcBef>
              <a:buNone/>
            </a:pPr>
            <a:r>
              <a:rPr lang="en-US" sz="1600" dirty="0"/>
              <a:t> </a:t>
            </a:r>
          </a:p>
          <a:p>
            <a:pPr>
              <a:lnSpc>
                <a:spcPct val="100000"/>
              </a:lnSpc>
              <a:spcBef>
                <a:spcPts val="663"/>
              </a:spcBef>
            </a:pPr>
            <a:endParaRPr lang="en-US" sz="1600" dirty="0"/>
          </a:p>
          <a:p>
            <a:pPr>
              <a:lnSpc>
                <a:spcPct val="100000"/>
              </a:lnSpc>
              <a:spcBef>
                <a:spcPts val="663"/>
              </a:spcBef>
            </a:pPr>
            <a:endParaRPr lang="en-US" sz="1600" dirty="0"/>
          </a:p>
          <a:p>
            <a:pPr marL="0" indent="0">
              <a:lnSpc>
                <a:spcPct val="100000"/>
              </a:lnSpc>
              <a:spcBef>
                <a:spcPts val="663"/>
              </a:spcBef>
              <a:buNone/>
            </a:pPr>
            <a:r>
              <a:rPr lang="en-US" sz="1600" dirty="0"/>
              <a:t>Source: https://</a:t>
            </a:r>
            <a:r>
              <a:rPr lang="en-US" sz="1600" dirty="0" err="1"/>
              <a:t>www.federalreserve.gov</a:t>
            </a:r>
            <a:r>
              <a:rPr lang="en-US" sz="1600" dirty="0"/>
              <a:t>/</a:t>
            </a:r>
            <a:r>
              <a:rPr lang="en-US" sz="1600" dirty="0" err="1"/>
              <a:t>econresdata</a:t>
            </a:r>
            <a:r>
              <a:rPr lang="en-US" sz="1600" dirty="0"/>
              <a:t>/</a:t>
            </a:r>
            <a:r>
              <a:rPr lang="en-US" sz="1600" dirty="0" err="1"/>
              <a:t>scf</a:t>
            </a:r>
            <a:r>
              <a:rPr lang="en-US" sz="1600" dirty="0"/>
              <a:t>/files/</a:t>
            </a:r>
            <a:r>
              <a:rPr lang="en-US" sz="1600" dirty="0" err="1"/>
              <a:t>BulletinCharts.pdf</a:t>
            </a:r>
            <a:endParaRPr lang="en-US" sz="1600" dirty="0"/>
          </a:p>
          <a:p>
            <a:pPr marL="0" indent="0">
              <a:lnSpc>
                <a:spcPct val="100000"/>
              </a:lnSpc>
              <a:spcBef>
                <a:spcPts val="663"/>
              </a:spcBef>
              <a:buNone/>
            </a:pPr>
            <a:endParaRPr lang="en-US" sz="1600" dirty="0"/>
          </a:p>
          <a:p>
            <a:pPr>
              <a:lnSpc>
                <a:spcPct val="100000"/>
              </a:lnSpc>
              <a:spcBef>
                <a:spcPts val="663"/>
              </a:spcBef>
            </a:pPr>
            <a:endParaRPr lang="en-US" sz="1600" dirty="0"/>
          </a:p>
          <a:p>
            <a:pPr>
              <a:lnSpc>
                <a:spcPct val="100000"/>
              </a:lnSpc>
              <a:spcBef>
                <a:spcPts val="663"/>
              </a:spcBef>
            </a:pPr>
            <a:endParaRPr lang="en-US" sz="12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6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endParaRPr lang="en-US" sz="1400" dirty="0"/>
          </a:p>
          <a:p>
            <a:pPr>
              <a:lnSpc>
                <a:spcPct val="100000"/>
              </a:lnSpc>
              <a:spcBef>
                <a:spcPts val="663"/>
              </a:spcBef>
            </a:pPr>
            <a:r>
              <a:rPr lang="en-US" sz="1200" dirty="0"/>
              <a:t>Source: Credit Suisse Global Wealth Report 2017 </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60</a:t>
            </a:fld>
            <a:endParaRPr lang="en-US"/>
          </a:p>
        </p:txBody>
      </p:sp>
      <p:pic>
        <p:nvPicPr>
          <p:cNvPr id="6" name="Picture 5">
            <a:extLst>
              <a:ext uri="{FF2B5EF4-FFF2-40B4-BE49-F238E27FC236}">
                <a16:creationId xmlns:a16="http://schemas.microsoft.com/office/drawing/2014/main" id="{A09CC377-9CAD-9D43-A0E0-B6CB451B1DAB}"/>
              </a:ext>
            </a:extLst>
          </p:cNvPr>
          <p:cNvPicPr>
            <a:picLocks noChangeAspect="1"/>
          </p:cNvPicPr>
          <p:nvPr/>
        </p:nvPicPr>
        <p:blipFill>
          <a:blip r:embed="rId2"/>
          <a:stretch>
            <a:fillRect/>
          </a:stretch>
        </p:blipFill>
        <p:spPr>
          <a:xfrm>
            <a:off x="663575" y="1406302"/>
            <a:ext cx="7920228" cy="1614508"/>
          </a:xfrm>
          <a:prstGeom prst="rect">
            <a:avLst/>
          </a:prstGeom>
        </p:spPr>
      </p:pic>
      <p:sp>
        <p:nvSpPr>
          <p:cNvPr id="7" name="TextBox 6">
            <a:extLst>
              <a:ext uri="{FF2B5EF4-FFF2-40B4-BE49-F238E27FC236}">
                <a16:creationId xmlns:a16="http://schemas.microsoft.com/office/drawing/2014/main" id="{A654B443-B541-924D-86D8-60F0E6A849D6}"/>
              </a:ext>
            </a:extLst>
          </p:cNvPr>
          <p:cNvSpPr txBox="1"/>
          <p:nvPr/>
        </p:nvSpPr>
        <p:spPr>
          <a:xfrm>
            <a:off x="548730" y="3192877"/>
            <a:ext cx="8149918" cy="3016210"/>
          </a:xfrm>
          <a:prstGeom prst="rect">
            <a:avLst/>
          </a:prstGeom>
          <a:noFill/>
        </p:spPr>
        <p:txBody>
          <a:bodyPr wrap="square" rtlCol="0">
            <a:spAutoFit/>
          </a:bodyPr>
          <a:lstStyle/>
          <a:p>
            <a:r>
              <a:rPr lang="en-US" dirty="0"/>
              <a:t>As the old saying goes: Nobody ever gets rich on wages!</a:t>
            </a:r>
          </a:p>
          <a:p>
            <a:endParaRPr lang="en-US" dirty="0"/>
          </a:p>
          <a:p>
            <a:r>
              <a:rPr lang="en-US" dirty="0"/>
              <a:t>The self-employed pre-tax earn approximately twice as much employees. </a:t>
            </a:r>
            <a:endParaRPr lang="en-US" b="1" dirty="0"/>
          </a:p>
          <a:p>
            <a:r>
              <a:rPr lang="en-US" dirty="0"/>
              <a:t>They have approximately 6 times the net worth.</a:t>
            </a:r>
          </a:p>
          <a:p>
            <a:endParaRPr lang="en-US" dirty="0"/>
          </a:p>
          <a:p>
            <a:r>
              <a:rPr lang="en-US" u="sng" dirty="0"/>
              <a:t>Questions:</a:t>
            </a:r>
          </a:p>
          <a:p>
            <a:pPr marL="342900" indent="-342900">
              <a:buFont typeface="Arial" panose="020B0604020202020204" pitchFamily="34" charset="0"/>
              <a:buChar char="•"/>
            </a:pPr>
            <a:r>
              <a:rPr lang="en-US" dirty="0"/>
              <a:t>How much is inherited wealth?</a:t>
            </a:r>
          </a:p>
          <a:p>
            <a:pPr marL="342900" indent="-342900">
              <a:buFont typeface="Arial" panose="020B0604020202020204" pitchFamily="34" charset="0"/>
              <a:buChar char="•"/>
            </a:pPr>
            <a:r>
              <a:rPr lang="en-US" dirty="0"/>
              <a:t>How much is tax avoidance or a favorable tax benefits?</a:t>
            </a:r>
          </a:p>
          <a:p>
            <a:pPr marL="342900" indent="-342900">
              <a:buFont typeface="Arial" panose="020B0604020202020204" pitchFamily="34" charset="0"/>
              <a:buChar char="•"/>
            </a:pPr>
            <a:r>
              <a:rPr lang="en-US" dirty="0"/>
              <a:t>How much is difference in labor?</a:t>
            </a:r>
          </a:p>
          <a:p>
            <a:pPr marL="342900" indent="-342900">
              <a:buFont typeface="Arial" panose="020B0604020202020204" pitchFamily="34" charset="0"/>
              <a:buChar char="•"/>
            </a:pPr>
            <a:r>
              <a:rPr lang="en-US" dirty="0"/>
              <a:t>How much is appropriate return for risk?</a:t>
            </a:r>
          </a:p>
        </p:txBody>
      </p:sp>
    </p:spTree>
    <p:extLst>
      <p:ext uri="{BB962C8B-B14F-4D97-AF65-F5344CB8AC3E}">
        <p14:creationId xmlns:p14="http://schemas.microsoft.com/office/powerpoint/2010/main" val="39577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75" y="-133350"/>
            <a:ext cx="8786813" cy="1219200"/>
          </a:xfrm>
        </p:spPr>
        <p:txBody>
          <a:bodyPr/>
          <a:lstStyle/>
          <a:p>
            <a:r>
              <a:rPr lang="en-US" sz="2300" b="0" dirty="0"/>
              <a:t>Wealth Management and Investment Opportunities for Individuals</a:t>
            </a:r>
          </a:p>
        </p:txBody>
      </p:sp>
      <p:sp>
        <p:nvSpPr>
          <p:cNvPr id="3" name="Content Placeholder 2"/>
          <p:cNvSpPr>
            <a:spLocks noGrp="1"/>
          </p:cNvSpPr>
          <p:nvPr>
            <p:ph idx="1"/>
          </p:nvPr>
        </p:nvSpPr>
        <p:spPr>
          <a:xfrm>
            <a:off x="479425" y="1287463"/>
            <a:ext cx="8697626" cy="5246687"/>
          </a:xfrm>
        </p:spPr>
        <p:txBody>
          <a:bodyPr/>
          <a:lstStyle/>
          <a:p>
            <a:pPr>
              <a:spcBef>
                <a:spcPts val="0"/>
              </a:spcBef>
            </a:pPr>
            <a:r>
              <a:rPr lang="en-US" dirty="0"/>
              <a:t>If you are running a Wealth Management business or entering your Private Wealth Management what does your target audience look like? </a:t>
            </a:r>
          </a:p>
          <a:p>
            <a:pPr lvl="1">
              <a:spcBef>
                <a:spcPts val="0"/>
              </a:spcBef>
            </a:pPr>
            <a:r>
              <a:rPr lang="en-US" sz="1600" dirty="0"/>
              <a:t>How concentrated is the population you are targeting? How competitive is it?</a:t>
            </a:r>
          </a:p>
          <a:p>
            <a:pPr lvl="1">
              <a:spcBef>
                <a:spcPts val="0"/>
              </a:spcBef>
            </a:pPr>
            <a:r>
              <a:rPr lang="en-US" sz="1600" dirty="0"/>
              <a:t>What does your customer base look like?</a:t>
            </a:r>
          </a:p>
          <a:p>
            <a:pPr lvl="1">
              <a:spcBef>
                <a:spcPts val="0"/>
              </a:spcBef>
            </a:pPr>
            <a:r>
              <a:rPr lang="en-US" sz="1600" dirty="0"/>
              <a:t>Why has “</a:t>
            </a:r>
            <a:r>
              <a:rPr lang="en-US" sz="1600" dirty="0" err="1"/>
              <a:t>robo</a:t>
            </a:r>
            <a:r>
              <a:rPr lang="en-US" sz="1600" dirty="0"/>
              <a:t>-investing” taken off?</a:t>
            </a:r>
          </a:p>
          <a:p>
            <a:pPr marL="0" indent="0">
              <a:lnSpc>
                <a:spcPct val="100000"/>
              </a:lnSpc>
              <a:spcBef>
                <a:spcPts val="0"/>
              </a:spcBef>
              <a:buNone/>
            </a:pPr>
            <a:endParaRPr lang="en-US" sz="1600" dirty="0"/>
          </a:p>
          <a:p>
            <a:r>
              <a:rPr lang="en-US" sz="1600" dirty="0">
                <a:ea typeface="Arial" charset="0"/>
              </a:rPr>
              <a:t>If</a:t>
            </a:r>
            <a:r>
              <a:rPr lang="en-US" sz="1600" dirty="0"/>
              <a:t> you are thinking of starting a Hedge Fund who are you potential investors?</a:t>
            </a:r>
          </a:p>
          <a:p>
            <a:pPr lvl="1">
              <a:spcBef>
                <a:spcPts val="0"/>
              </a:spcBef>
            </a:pPr>
            <a:r>
              <a:rPr lang="en-US" sz="1600" dirty="0"/>
              <a:t>Can anyone invest in Hedge Fund? What is an accredited investor?</a:t>
            </a:r>
          </a:p>
          <a:p>
            <a:pPr lvl="1">
              <a:spcBef>
                <a:spcPts val="0"/>
              </a:spcBef>
            </a:pPr>
            <a:r>
              <a:rPr lang="en-US" sz="1600" dirty="0"/>
              <a:t>What is the pool of individuals you are targeting?</a:t>
            </a:r>
          </a:p>
          <a:p>
            <a:pPr lvl="1">
              <a:lnSpc>
                <a:spcPct val="100000"/>
              </a:lnSpc>
              <a:spcBef>
                <a:spcPts val="0"/>
              </a:spcBef>
            </a:pPr>
            <a:endParaRPr lang="en-US" sz="800" dirty="0"/>
          </a:p>
          <a:p>
            <a:r>
              <a:rPr lang="en-US" sz="1600" dirty="0"/>
              <a:t>Same questions for a VC or a PE firm.</a:t>
            </a:r>
          </a:p>
          <a:p>
            <a:pPr>
              <a:lnSpc>
                <a:spcPct val="100000"/>
              </a:lnSpc>
              <a:spcBef>
                <a:spcPts val="0"/>
              </a:spcBef>
            </a:pPr>
            <a:endParaRPr lang="en-US" sz="1600" dirty="0"/>
          </a:p>
          <a:p>
            <a:r>
              <a:rPr lang="en-US" sz="1600" dirty="0"/>
              <a:t>Or if you are building a Fin Tech product what is the potential underserved market?</a:t>
            </a:r>
          </a:p>
          <a:p>
            <a:pPr marL="0" indent="0">
              <a:spcBef>
                <a:spcPts val="0"/>
              </a:spcBef>
              <a:buNone/>
            </a:pPr>
            <a:endParaRPr lang="en-US" sz="1600" dirty="0"/>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61</a:t>
            </a:fld>
            <a:endParaRPr lang="en-US"/>
          </a:p>
        </p:txBody>
      </p:sp>
    </p:spTree>
    <p:extLst>
      <p:ext uri="{BB962C8B-B14F-4D97-AF65-F5344CB8AC3E}">
        <p14:creationId xmlns:p14="http://schemas.microsoft.com/office/powerpoint/2010/main" val="1704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575" y="-133350"/>
            <a:ext cx="8786813" cy="1219200"/>
          </a:xfrm>
        </p:spPr>
        <p:txBody>
          <a:bodyPr/>
          <a:lstStyle/>
          <a:p>
            <a:r>
              <a:rPr lang="en-US" sz="2300" b="0" dirty="0"/>
              <a:t>Mathematical Aside and Thought Questions</a:t>
            </a:r>
          </a:p>
        </p:txBody>
      </p:sp>
      <p:sp>
        <p:nvSpPr>
          <p:cNvPr id="3" name="Content Placeholder 2"/>
          <p:cNvSpPr>
            <a:spLocks noGrp="1"/>
          </p:cNvSpPr>
          <p:nvPr>
            <p:ph idx="1"/>
          </p:nvPr>
        </p:nvSpPr>
        <p:spPr>
          <a:xfrm>
            <a:off x="479425" y="1287463"/>
            <a:ext cx="8697626" cy="5246687"/>
          </a:xfrm>
        </p:spPr>
        <p:txBody>
          <a:bodyPr/>
          <a:lstStyle/>
          <a:p>
            <a:pPr>
              <a:spcBef>
                <a:spcPts val="0"/>
              </a:spcBef>
            </a:pPr>
            <a:r>
              <a:rPr lang="en-US" dirty="0"/>
              <a:t>What is the distribution (pdf) of income?</a:t>
            </a:r>
          </a:p>
          <a:p>
            <a:pPr>
              <a:spcBef>
                <a:spcPts val="0"/>
              </a:spcBef>
            </a:pPr>
            <a:r>
              <a:rPr lang="en-US" dirty="0"/>
              <a:t>What is the distribution of net wealth?</a:t>
            </a:r>
          </a:p>
          <a:p>
            <a:pPr>
              <a:spcBef>
                <a:spcPts val="0"/>
              </a:spcBef>
            </a:pPr>
            <a:r>
              <a:rPr lang="en-US" dirty="0"/>
              <a:t>What might the distribution have to look like to give you median values that are this much smaller than mean?</a:t>
            </a:r>
          </a:p>
          <a:p>
            <a:pPr>
              <a:spcBef>
                <a:spcPts val="0"/>
              </a:spcBef>
            </a:pPr>
            <a:endParaRPr lang="en-US" dirty="0"/>
          </a:p>
          <a:p>
            <a:pPr>
              <a:spcBef>
                <a:spcPts val="0"/>
              </a:spcBef>
            </a:pPr>
            <a:r>
              <a:rPr lang="en-US" dirty="0"/>
              <a:t>What is the distribution (pdf) of prices? </a:t>
            </a:r>
          </a:p>
          <a:p>
            <a:pPr>
              <a:lnSpc>
                <a:spcPct val="100000"/>
              </a:lnSpc>
              <a:spcBef>
                <a:spcPts val="0"/>
              </a:spcBef>
            </a:pPr>
            <a:r>
              <a:rPr lang="en-US" dirty="0"/>
              <a:t>What is a reasonable distribution first-order approximation distribution for stock returns?</a:t>
            </a:r>
          </a:p>
          <a:p>
            <a:pPr>
              <a:lnSpc>
                <a:spcPct val="100000"/>
              </a:lnSpc>
              <a:spcBef>
                <a:spcPts val="0"/>
              </a:spcBef>
            </a:pPr>
            <a:endParaRPr lang="en-US" dirty="0"/>
          </a:p>
          <a:p>
            <a:pPr>
              <a:lnSpc>
                <a:spcPct val="100000"/>
              </a:lnSpc>
              <a:spcBef>
                <a:spcPts val="0"/>
              </a:spcBef>
            </a:pPr>
            <a:r>
              <a:rPr lang="en-US" dirty="0"/>
              <a:t>What is the distribution of a convolution of Normal independent distributions? Assuming correlation?</a:t>
            </a:r>
          </a:p>
          <a:p>
            <a:pPr lvl="1">
              <a:lnSpc>
                <a:spcPct val="100000"/>
              </a:lnSpc>
              <a:spcBef>
                <a:spcPts val="0"/>
              </a:spcBef>
            </a:pPr>
            <a:r>
              <a:rPr lang="en-US" dirty="0"/>
              <a:t>X ~ N(</a:t>
            </a:r>
            <a:r>
              <a:rPr lang="en-US" dirty="0">
                <a:latin typeface="Symbol" pitchFamily="2" charset="2"/>
              </a:rPr>
              <a:t>m</a:t>
            </a:r>
            <a:r>
              <a:rPr lang="en-US" baseline="-25000" dirty="0">
                <a:latin typeface="+mj-lt"/>
              </a:rPr>
              <a:t>x</a:t>
            </a:r>
            <a:r>
              <a:rPr lang="en-US" dirty="0">
                <a:latin typeface="Symbol" pitchFamily="2" charset="2"/>
              </a:rPr>
              <a:t>, s</a:t>
            </a:r>
            <a:r>
              <a:rPr lang="en-US" baseline="30000" dirty="0">
                <a:latin typeface="Symbol" pitchFamily="2" charset="2"/>
              </a:rPr>
              <a:t>2</a:t>
            </a:r>
            <a:r>
              <a:rPr lang="en-US" baseline="-25000" dirty="0">
                <a:latin typeface="+mj-lt"/>
              </a:rPr>
              <a:t>x</a:t>
            </a:r>
            <a:r>
              <a:rPr lang="en-US" dirty="0">
                <a:latin typeface="Symbol" pitchFamily="2" charset="2"/>
              </a:rPr>
              <a:t>)  </a:t>
            </a:r>
            <a:r>
              <a:rPr lang="en-US" dirty="0">
                <a:latin typeface="+mj-lt"/>
              </a:rPr>
              <a:t>and Y ~ </a:t>
            </a:r>
            <a:r>
              <a:rPr lang="en-US" dirty="0"/>
              <a:t>N(</a:t>
            </a:r>
            <a:r>
              <a:rPr lang="en-US" dirty="0">
                <a:latin typeface="Symbol" pitchFamily="2" charset="2"/>
              </a:rPr>
              <a:t>m</a:t>
            </a:r>
            <a:r>
              <a:rPr lang="en-US" baseline="-25000" dirty="0"/>
              <a:t>y</a:t>
            </a:r>
            <a:r>
              <a:rPr lang="en-US" dirty="0">
                <a:latin typeface="Symbol" pitchFamily="2" charset="2"/>
              </a:rPr>
              <a:t>, s</a:t>
            </a:r>
            <a:r>
              <a:rPr lang="en-US" baseline="30000" dirty="0">
                <a:latin typeface="Symbol" pitchFamily="2" charset="2"/>
              </a:rPr>
              <a:t>2</a:t>
            </a:r>
            <a:r>
              <a:rPr lang="en-US" baseline="-25000" dirty="0"/>
              <a:t>y</a:t>
            </a:r>
            <a:r>
              <a:rPr lang="en-US" dirty="0">
                <a:latin typeface="Symbol" pitchFamily="2" charset="2"/>
              </a:rPr>
              <a:t>)  Z =</a:t>
            </a:r>
            <a:r>
              <a:rPr lang="en-US" dirty="0">
                <a:latin typeface="+mj-lt"/>
              </a:rPr>
              <a:t> X+Y</a:t>
            </a:r>
          </a:p>
          <a:p>
            <a:pPr lvl="1">
              <a:lnSpc>
                <a:spcPct val="100000"/>
              </a:lnSpc>
              <a:spcBef>
                <a:spcPts val="0"/>
              </a:spcBef>
            </a:pPr>
            <a:r>
              <a:rPr lang="en-US" sz="1600" dirty="0">
                <a:latin typeface="+mj-lt"/>
              </a:rPr>
              <a:t>Z ~ </a:t>
            </a:r>
            <a:r>
              <a:rPr lang="en-US" sz="1600" dirty="0"/>
              <a:t>N(</a:t>
            </a:r>
            <a:r>
              <a:rPr lang="en-US" sz="1600" dirty="0">
                <a:latin typeface="Symbol" pitchFamily="2" charset="2"/>
              </a:rPr>
              <a:t>m</a:t>
            </a:r>
            <a:r>
              <a:rPr lang="en-US" sz="1600" baseline="-25000" dirty="0"/>
              <a:t>x </a:t>
            </a:r>
            <a:r>
              <a:rPr lang="en-US" sz="1600" dirty="0">
                <a:latin typeface="Symbol" pitchFamily="2" charset="2"/>
              </a:rPr>
              <a:t>+ m</a:t>
            </a:r>
            <a:r>
              <a:rPr lang="en-US" sz="1600" baseline="-25000" dirty="0"/>
              <a:t>y</a:t>
            </a:r>
            <a:r>
              <a:rPr lang="en-US" sz="1600" dirty="0">
                <a:latin typeface="Symbol" pitchFamily="2" charset="2"/>
              </a:rPr>
              <a:t>, s</a:t>
            </a:r>
            <a:r>
              <a:rPr lang="en-US" sz="1600" baseline="30000" dirty="0">
                <a:latin typeface="Symbol" pitchFamily="2" charset="2"/>
              </a:rPr>
              <a:t>2</a:t>
            </a:r>
            <a:r>
              <a:rPr lang="en-US" sz="1600" baseline="-25000" dirty="0"/>
              <a:t>x</a:t>
            </a:r>
            <a:r>
              <a:rPr lang="en-US" sz="1600" dirty="0">
                <a:latin typeface="Symbol" pitchFamily="2" charset="2"/>
              </a:rPr>
              <a:t> + s</a:t>
            </a:r>
            <a:r>
              <a:rPr lang="en-US" sz="1600" baseline="30000" dirty="0">
                <a:latin typeface="Symbol" pitchFamily="2" charset="2"/>
              </a:rPr>
              <a:t>2</a:t>
            </a:r>
            <a:r>
              <a:rPr lang="en-US" sz="1600" baseline="-25000" dirty="0"/>
              <a:t>y</a:t>
            </a:r>
            <a:r>
              <a:rPr lang="en-US" sz="1600" dirty="0">
                <a:latin typeface="Symbol" pitchFamily="2" charset="2"/>
              </a:rPr>
              <a:t>)</a:t>
            </a:r>
            <a:endParaRPr lang="en-US" sz="1600" baseline="30000" dirty="0">
              <a:latin typeface="Symbol" pitchFamily="2" charset="2"/>
            </a:endParaRPr>
          </a:p>
          <a:p>
            <a:pPr lvl="1">
              <a:lnSpc>
                <a:spcPct val="100000"/>
              </a:lnSpc>
              <a:spcBef>
                <a:spcPts val="0"/>
              </a:spcBef>
            </a:pPr>
            <a:r>
              <a:rPr lang="en-US" sz="1600" dirty="0"/>
              <a:t>Z ~ N(</a:t>
            </a:r>
            <a:r>
              <a:rPr lang="en-US" sz="1600" dirty="0">
                <a:latin typeface="Symbol" pitchFamily="2" charset="2"/>
              </a:rPr>
              <a:t>m</a:t>
            </a:r>
            <a:r>
              <a:rPr lang="en-US" sz="1600" baseline="-25000" dirty="0"/>
              <a:t>x </a:t>
            </a:r>
            <a:r>
              <a:rPr lang="en-US" sz="1600" dirty="0">
                <a:latin typeface="Symbol" pitchFamily="2" charset="2"/>
              </a:rPr>
              <a:t>+ m</a:t>
            </a:r>
            <a:r>
              <a:rPr lang="en-US" sz="1600" baseline="-25000" dirty="0"/>
              <a:t>y</a:t>
            </a:r>
            <a:r>
              <a:rPr lang="en-US" sz="1600" dirty="0">
                <a:latin typeface="Symbol" pitchFamily="2" charset="2"/>
              </a:rPr>
              <a:t>, s</a:t>
            </a:r>
            <a:r>
              <a:rPr lang="en-US" sz="1600" baseline="30000" dirty="0">
                <a:latin typeface="Symbol" pitchFamily="2" charset="2"/>
              </a:rPr>
              <a:t>2</a:t>
            </a:r>
            <a:r>
              <a:rPr lang="en-US" sz="1600" baseline="-25000" dirty="0"/>
              <a:t>x</a:t>
            </a:r>
            <a:r>
              <a:rPr lang="en-US" sz="1600" dirty="0">
                <a:latin typeface="Symbol" pitchFamily="2" charset="2"/>
              </a:rPr>
              <a:t> + s</a:t>
            </a:r>
            <a:r>
              <a:rPr lang="en-US" sz="1600" baseline="30000" dirty="0">
                <a:latin typeface="Symbol" pitchFamily="2" charset="2"/>
              </a:rPr>
              <a:t>2</a:t>
            </a:r>
            <a:r>
              <a:rPr lang="en-US" sz="1600" baseline="-25000" dirty="0"/>
              <a:t>y</a:t>
            </a:r>
            <a:r>
              <a:rPr lang="en-US" sz="1600" dirty="0">
                <a:latin typeface="Symbol" pitchFamily="2" charset="2"/>
              </a:rPr>
              <a:t> + 2rs</a:t>
            </a:r>
            <a:r>
              <a:rPr lang="en-US" sz="1600" baseline="-25000" dirty="0"/>
              <a:t>x </a:t>
            </a:r>
            <a:r>
              <a:rPr lang="en-US" sz="1600" dirty="0" err="1">
                <a:latin typeface="Symbol" pitchFamily="2" charset="2"/>
              </a:rPr>
              <a:t>s</a:t>
            </a:r>
            <a:r>
              <a:rPr lang="en-US" sz="1600" baseline="-25000" dirty="0" err="1"/>
              <a:t>y</a:t>
            </a:r>
            <a:r>
              <a:rPr lang="en-US" sz="1600" dirty="0">
                <a:latin typeface="Symbol" pitchFamily="2" charset="2"/>
              </a:rPr>
              <a:t>)</a:t>
            </a:r>
          </a:p>
          <a:p>
            <a:pPr lvl="1">
              <a:lnSpc>
                <a:spcPct val="100000"/>
              </a:lnSpc>
              <a:spcBef>
                <a:spcPts val="0"/>
              </a:spcBef>
            </a:pPr>
            <a:endParaRPr lang="en-US" sz="1600" dirty="0">
              <a:latin typeface="Symbol" pitchFamily="2" charset="2"/>
            </a:endParaRPr>
          </a:p>
          <a:p>
            <a:pPr>
              <a:lnSpc>
                <a:spcPct val="100000"/>
              </a:lnSpc>
              <a:spcBef>
                <a:spcPts val="0"/>
              </a:spcBef>
            </a:pPr>
            <a:r>
              <a:rPr lang="en-US" dirty="0">
                <a:latin typeface="+mj-lt"/>
              </a:rPr>
              <a:t>So how might you simulate a sample of stock returns with skew? How might you simulate them with ”fat” tails? </a:t>
            </a:r>
          </a:p>
          <a:p>
            <a:pPr>
              <a:lnSpc>
                <a:spcPct val="100000"/>
              </a:lnSpc>
              <a:spcBef>
                <a:spcPts val="0"/>
              </a:spcBef>
            </a:pPr>
            <a:endParaRPr lang="en-US" dirty="0">
              <a:latin typeface="+mj-lt"/>
            </a:endParaRPr>
          </a:p>
          <a:p>
            <a:pPr>
              <a:lnSpc>
                <a:spcPct val="100000"/>
              </a:lnSpc>
              <a:spcBef>
                <a:spcPts val="0"/>
              </a:spcBef>
            </a:pPr>
            <a:r>
              <a:rPr lang="en-US" dirty="0">
                <a:latin typeface="+mj-lt"/>
              </a:rPr>
              <a:t>Why might you want to do this? </a:t>
            </a:r>
          </a:p>
          <a:p>
            <a:pPr>
              <a:lnSpc>
                <a:spcPct val="100000"/>
              </a:lnSpc>
              <a:spcBef>
                <a:spcPts val="0"/>
              </a:spcBef>
            </a:pPr>
            <a:endParaRPr lang="en-US" dirty="0">
              <a:latin typeface="+mj-lt"/>
            </a:endParaRP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62</a:t>
            </a:fld>
            <a:endParaRPr lang="en-US"/>
          </a:p>
        </p:txBody>
      </p:sp>
    </p:spTree>
    <p:extLst>
      <p:ext uri="{BB962C8B-B14F-4D97-AF65-F5344CB8AC3E}">
        <p14:creationId xmlns:p14="http://schemas.microsoft.com/office/powerpoint/2010/main" val="246799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Types of Asset Managers</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847287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ctrTitle"/>
          </p:nvPr>
        </p:nvSpPr>
        <p:spPr/>
        <p:txBody>
          <a:bodyPr/>
          <a:lstStyle/>
          <a:p>
            <a:pPr eaLnBrk="1" hangingPunct="1"/>
            <a:r>
              <a:rPr lang="en-US" altLang="en-US" dirty="0">
                <a:ea typeface="ＭＳ Ｐゴシック" pitchFamily="34" charset="-128"/>
              </a:rPr>
              <a:t>40-Act Funds</a:t>
            </a:r>
          </a:p>
        </p:txBody>
      </p:sp>
      <p:sp>
        <p:nvSpPr>
          <p:cNvPr id="6147"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1711595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ea typeface="ＭＳ Ｐゴシック" pitchFamily="34" charset="-128"/>
              </a:rPr>
              <a:t>40-Act</a:t>
            </a:r>
          </a:p>
        </p:txBody>
      </p:sp>
      <p:sp>
        <p:nvSpPr>
          <p:cNvPr id="9219" name="Content Placeholder 2"/>
          <p:cNvSpPr>
            <a:spLocks noGrp="1"/>
          </p:cNvSpPr>
          <p:nvPr>
            <p:ph idx="1"/>
          </p:nvPr>
        </p:nvSpPr>
        <p:spPr>
          <a:xfrm>
            <a:off x="314325" y="1287463"/>
            <a:ext cx="8934450" cy="5246687"/>
          </a:xfrm>
        </p:spPr>
        <p:txBody>
          <a:bodyPr/>
          <a:lstStyle/>
          <a:p>
            <a:pPr>
              <a:buFont typeface="Arial" pitchFamily="34" charset="0"/>
              <a:buNone/>
            </a:pPr>
            <a:r>
              <a:rPr lang="en-US" altLang="en-US" dirty="0">
                <a:ea typeface="ＭＳ Ｐゴシック" pitchFamily="34" charset="-128"/>
              </a:rPr>
              <a:t>There are four types of RICs covered by the 40-Act:</a:t>
            </a:r>
          </a:p>
          <a:p>
            <a:r>
              <a:rPr lang="en-US" altLang="en-US" i="1" dirty="0">
                <a:solidFill>
                  <a:srgbClr val="0066FF"/>
                </a:solidFill>
                <a:ea typeface="ＭＳ Ｐゴシック" pitchFamily="34" charset="-128"/>
              </a:rPr>
              <a:t>Mutual funds</a:t>
            </a:r>
            <a:r>
              <a:rPr lang="en-US" altLang="en-US" dirty="0">
                <a:ea typeface="ＭＳ Ｐゴシック" pitchFamily="34" charset="-128"/>
              </a:rPr>
              <a:t>: Securities are redeemable at net asset value (NAV)</a:t>
            </a:r>
          </a:p>
          <a:p>
            <a:r>
              <a:rPr lang="en-US" altLang="en-US" i="1" dirty="0">
                <a:solidFill>
                  <a:srgbClr val="0066FF"/>
                </a:solidFill>
                <a:ea typeface="ＭＳ Ｐゴシック" pitchFamily="34" charset="-128"/>
              </a:rPr>
              <a:t>Closed-end funds</a:t>
            </a:r>
            <a:r>
              <a:rPr lang="en-US" altLang="en-US" dirty="0">
                <a:ea typeface="ＭＳ Ｐゴシック" pitchFamily="34" charset="-128"/>
              </a:rPr>
              <a:t>: Fixed number of shares that trade on stock exchanges, making them similar to buying or selling a stock.</a:t>
            </a:r>
          </a:p>
          <a:p>
            <a:r>
              <a:rPr lang="en-US" altLang="en-US" i="1" dirty="0">
                <a:solidFill>
                  <a:srgbClr val="0066FF"/>
                </a:solidFill>
                <a:ea typeface="ＭＳ Ｐゴシック" pitchFamily="34" charset="-128"/>
              </a:rPr>
              <a:t>Exchange-traded funds (ETFs)</a:t>
            </a:r>
            <a:r>
              <a:rPr lang="en-US" altLang="en-US" dirty="0">
                <a:ea typeface="ＭＳ Ｐゴシック" pitchFamily="34" charset="-128"/>
              </a:rPr>
              <a:t>: Hybrid vehicle legally classified as mutual funds or UITs, but trade on exchanges like closed-end funds</a:t>
            </a:r>
          </a:p>
          <a:p>
            <a:r>
              <a:rPr lang="en-US" altLang="en-US" i="1" dirty="0">
                <a:solidFill>
                  <a:srgbClr val="0066FF"/>
                </a:solidFill>
                <a:ea typeface="ＭＳ Ｐゴシック" pitchFamily="34" charset="-128"/>
              </a:rPr>
              <a:t>Unit investment trusts (UITs)</a:t>
            </a:r>
            <a:r>
              <a:rPr lang="en-US" altLang="en-US" dirty="0">
                <a:ea typeface="ＭＳ Ｐゴシック" pitchFamily="34" charset="-128"/>
              </a:rPr>
              <a:t>: Hybrid vehicle which issues a fixed number of shares (</a:t>
            </a:r>
            <a:r>
              <a:rPr lang="ja-JP" altLang="en-US" dirty="0">
                <a:ea typeface="ＭＳ Ｐゴシック" pitchFamily="34" charset="-128"/>
              </a:rPr>
              <a:t>“</a:t>
            </a:r>
            <a:r>
              <a:rPr lang="en-US" altLang="ja-JP" dirty="0">
                <a:ea typeface="ＭＳ Ｐゴシック" pitchFamily="34" charset="-128"/>
              </a:rPr>
              <a:t>units</a:t>
            </a:r>
            <a:r>
              <a:rPr lang="ja-JP" altLang="en-US" dirty="0">
                <a:ea typeface="ＭＳ Ｐゴシック" pitchFamily="34" charset="-128"/>
              </a:rPr>
              <a:t>”</a:t>
            </a:r>
            <a:r>
              <a:rPr lang="en-US" altLang="ja-JP" dirty="0">
                <a:ea typeface="ＭＳ Ｐゴシック" pitchFamily="34" charset="-128"/>
              </a:rPr>
              <a:t>) like closed-end funds. A UIT buys and holds a set of investments until a set termination date, when the UIT is dissolved and proceeds paid to shareholders</a:t>
            </a:r>
          </a:p>
          <a:p>
            <a:r>
              <a:rPr lang="en-US" altLang="en-US" dirty="0">
                <a:ea typeface="ＭＳ Ｐゴシック" pitchFamily="34" charset="-128"/>
              </a:rPr>
              <a:t>As at the end of 2020, registered investment companies managed 35% of households</a:t>
            </a:r>
            <a:r>
              <a:rPr lang="ja-JP" altLang="en-US" dirty="0">
                <a:ea typeface="ＭＳ Ｐゴシック" pitchFamily="34" charset="-128"/>
              </a:rPr>
              <a:t>’</a:t>
            </a:r>
            <a:r>
              <a:rPr lang="en-US" altLang="ja-JP" dirty="0">
                <a:ea typeface="ＭＳ Ｐゴシック" pitchFamily="34" charset="-128"/>
              </a:rPr>
              <a:t> financial assets.  These companies held 28% of US corporate equities.</a:t>
            </a:r>
            <a:endParaRPr lang="en-US" altLang="en-US" dirty="0">
              <a:ea typeface="ＭＳ Ｐゴシック" pitchFamily="34" charset="-128"/>
            </a:endParaRPr>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747C51E1-002F-48DB-B207-6D5C2660F86A}" type="slidenum">
              <a:rPr lang="en-US" altLang="en-US" sz="1300"/>
              <a:pPr eaLnBrk="1" hangingPunct="1"/>
              <a:t>65</a:t>
            </a:fld>
            <a:endParaRPr lang="en-US" altLang="en-US" sz="1300"/>
          </a:p>
        </p:txBody>
      </p:sp>
    </p:spTree>
    <p:extLst>
      <p:ext uri="{BB962C8B-B14F-4D97-AF65-F5344CB8AC3E}">
        <p14:creationId xmlns:p14="http://schemas.microsoft.com/office/powerpoint/2010/main" val="1306446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ea typeface="ＭＳ Ｐゴシック" pitchFamily="34" charset="-128"/>
              </a:rPr>
              <a:t>40-Act: Core Principles</a:t>
            </a:r>
          </a:p>
        </p:txBody>
      </p:sp>
      <p:sp>
        <p:nvSpPr>
          <p:cNvPr id="11267" name="Rectangle 3"/>
          <p:cNvSpPr>
            <a:spLocks noGrp="1" noChangeArrowheads="1"/>
          </p:cNvSpPr>
          <p:nvPr>
            <p:ph type="body" idx="1"/>
          </p:nvPr>
        </p:nvSpPr>
        <p:spPr/>
        <p:txBody>
          <a:bodyPr/>
          <a:lstStyle/>
          <a:p>
            <a:r>
              <a:rPr lang="en-US" altLang="en-US" b="1" dirty="0">
                <a:ea typeface="ＭＳ Ｐゴシック" pitchFamily="34" charset="-128"/>
              </a:rPr>
              <a:t>Transparency</a:t>
            </a:r>
          </a:p>
          <a:p>
            <a:pPr lvl="1">
              <a:lnSpc>
                <a:spcPct val="100000"/>
              </a:lnSpc>
            </a:pPr>
            <a:r>
              <a:rPr lang="en-US" altLang="en-US" sz="1400" dirty="0">
                <a:ea typeface="ＭＳ Ｐゴシック" pitchFamily="34" charset="-128"/>
              </a:rPr>
              <a:t>The prospectus provides investors with investment objectives, strategies, risks, fees, expenses, and how to purchase, redeem, and exchange shares.</a:t>
            </a:r>
          </a:p>
          <a:p>
            <a:pPr lvl="1">
              <a:lnSpc>
                <a:spcPct val="100000"/>
              </a:lnSpc>
            </a:pPr>
            <a:r>
              <a:rPr lang="en-US" altLang="en-US" sz="1400" dirty="0">
                <a:ea typeface="ＭＳ Ｐゴシック" pitchFamily="34" charset="-128"/>
              </a:rPr>
              <a:t>Reports are audited</a:t>
            </a:r>
          </a:p>
          <a:p>
            <a:pPr lvl="1">
              <a:lnSpc>
                <a:spcPct val="100000"/>
              </a:lnSpc>
            </a:pPr>
            <a:r>
              <a:rPr lang="en-US" altLang="en-US" sz="1400" dirty="0">
                <a:ea typeface="ＭＳ Ｐゴシック" pitchFamily="34" charset="-128"/>
              </a:rPr>
              <a:t>Holdings are required to be listed and reported (Form N-Q)</a:t>
            </a:r>
          </a:p>
          <a:p>
            <a:r>
              <a:rPr lang="en-US" altLang="en-US" b="1" dirty="0">
                <a:ea typeface="ＭＳ Ｐゴシック" pitchFamily="34" charset="-128"/>
              </a:rPr>
              <a:t>Liquidity</a:t>
            </a:r>
          </a:p>
          <a:p>
            <a:pPr lvl="1">
              <a:lnSpc>
                <a:spcPct val="100000"/>
              </a:lnSpc>
            </a:pPr>
            <a:r>
              <a:rPr lang="en-US" altLang="en-US" sz="1400" dirty="0">
                <a:ea typeface="ＭＳ Ｐゴシック" pitchFamily="34" charset="-128"/>
              </a:rPr>
              <a:t>Registered funds offer at least daily liquidity with market-based valuations.  ETFs and closed-end funds offer intra-day, real-time liquidity.  Mutual fund shares are redeemable daily at NAV.</a:t>
            </a:r>
          </a:p>
          <a:p>
            <a:r>
              <a:rPr lang="en-US" altLang="en-US" b="1" dirty="0">
                <a:ea typeface="ＭＳ Ｐゴシック" pitchFamily="34" charset="-128"/>
              </a:rPr>
              <a:t>Oversight</a:t>
            </a:r>
          </a:p>
          <a:p>
            <a:pPr lvl="1">
              <a:lnSpc>
                <a:spcPct val="100000"/>
              </a:lnSpc>
            </a:pPr>
            <a:r>
              <a:rPr lang="en-US" altLang="en-US" sz="1400" dirty="0">
                <a:ea typeface="ＭＳ Ｐゴシック" pitchFamily="34" charset="-128"/>
              </a:rPr>
              <a:t>Boards of directors of RIC, with at least 40% independent</a:t>
            </a:r>
          </a:p>
          <a:p>
            <a:pPr lvl="1">
              <a:lnSpc>
                <a:spcPct val="100000"/>
              </a:lnSpc>
            </a:pPr>
            <a:r>
              <a:rPr lang="en-US" altLang="en-US" sz="1400" dirty="0">
                <a:ea typeface="ＭＳ Ｐゴシック" pitchFamily="34" charset="-128"/>
              </a:rPr>
              <a:t>Required compliance programs</a:t>
            </a:r>
          </a:p>
          <a:p>
            <a:pPr lvl="1">
              <a:lnSpc>
                <a:spcPct val="100000"/>
              </a:lnSpc>
            </a:pPr>
            <a:r>
              <a:rPr lang="en-US" altLang="en-US" sz="1400" dirty="0">
                <a:ea typeface="ＭＳ Ｐゴシック" pitchFamily="34" charset="-128"/>
              </a:rPr>
              <a:t>Monitoring by the SEC, FINRA, </a:t>
            </a:r>
            <a:r>
              <a:rPr lang="en-US" altLang="en-US" sz="1400" dirty="0" err="1">
                <a:ea typeface="ＭＳ Ｐゴシック" pitchFamily="34" charset="-128"/>
              </a:rPr>
              <a:t>etc</a:t>
            </a:r>
            <a:endParaRPr lang="en-US" altLang="en-US" sz="1400" dirty="0">
              <a:ea typeface="ＭＳ Ｐゴシック" pitchFamily="34" charset="-128"/>
            </a:endParaRPr>
          </a:p>
          <a:p>
            <a:pPr lvl="1">
              <a:lnSpc>
                <a:spcPct val="100000"/>
              </a:lnSpc>
            </a:pPr>
            <a:r>
              <a:rPr lang="en-US" altLang="en-US" sz="1400" dirty="0">
                <a:ea typeface="ＭＳ Ｐゴシック" pitchFamily="34" charset="-128"/>
              </a:rPr>
              <a:t>All funds maintain strict custody of assets separate from advisers</a:t>
            </a:r>
          </a:p>
          <a:p>
            <a:pPr lvl="1">
              <a:lnSpc>
                <a:spcPct val="100000"/>
              </a:lnSpc>
            </a:pPr>
            <a:r>
              <a:rPr lang="en-US" altLang="en-US" sz="1400" b="1" dirty="0">
                <a:ea typeface="ＭＳ Ｐゴシック" pitchFamily="34" charset="-128"/>
              </a:rPr>
              <a:t>Fiduciary duty to investors</a:t>
            </a:r>
          </a:p>
          <a:p>
            <a:pPr>
              <a:lnSpc>
                <a:spcPct val="100000"/>
              </a:lnSpc>
            </a:pPr>
            <a:endParaRPr lang="en-US" altLang="en-US" sz="1400" dirty="0">
              <a:ea typeface="ＭＳ Ｐゴシック" pitchFamily="34" charset="-128"/>
            </a:endParaRPr>
          </a:p>
        </p:txBody>
      </p:sp>
      <p:sp>
        <p:nvSpPr>
          <p:cNvPr id="11268" name="Slide Number Placeholder 3"/>
          <p:cNvSpPr txBox="1">
            <a:spLocks noGrp="1"/>
          </p:cNvSpPr>
          <p:nvPr/>
        </p:nvSpPr>
        <p:spPr bwMode="auto">
          <a:xfrm>
            <a:off x="7210425" y="6905625"/>
            <a:ext cx="22399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6280DC14-5F25-4714-B384-774F906EB724}" type="slidenum">
              <a:rPr lang="en-US" altLang="en-US" sz="1300"/>
              <a:pPr algn="r" eaLnBrk="1" hangingPunct="1"/>
              <a:t>66</a:t>
            </a:fld>
            <a:endParaRPr lang="en-US" altLang="en-US" sz="1300"/>
          </a:p>
        </p:txBody>
      </p:sp>
    </p:spTree>
    <p:extLst>
      <p:ext uri="{BB962C8B-B14F-4D97-AF65-F5344CB8AC3E}">
        <p14:creationId xmlns:p14="http://schemas.microsoft.com/office/powerpoint/2010/main" val="2332488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ea typeface="ＭＳ Ｐゴシック" pitchFamily="34" charset="-128"/>
              </a:rPr>
              <a:t>40-Act: Core Principles</a:t>
            </a:r>
          </a:p>
        </p:txBody>
      </p:sp>
      <p:sp>
        <p:nvSpPr>
          <p:cNvPr id="13315" name="Content Placeholder 2"/>
          <p:cNvSpPr>
            <a:spLocks noGrp="1"/>
          </p:cNvSpPr>
          <p:nvPr>
            <p:ph idx="1"/>
          </p:nvPr>
        </p:nvSpPr>
        <p:spPr>
          <a:xfrm>
            <a:off x="239713" y="1287463"/>
            <a:ext cx="9053512" cy="5246687"/>
          </a:xfrm>
        </p:spPr>
        <p:txBody>
          <a:bodyPr/>
          <a:lstStyle/>
          <a:p>
            <a:r>
              <a:rPr lang="en-US" altLang="en-US" b="1" dirty="0">
                <a:ea typeface="ＭＳ Ｐゴシック" pitchFamily="34" charset="-128"/>
              </a:rPr>
              <a:t>Tax Pass-Through</a:t>
            </a:r>
          </a:p>
          <a:p>
            <a:pPr lvl="1"/>
            <a:r>
              <a:rPr lang="en-US" altLang="en-US" sz="1400" dirty="0">
                <a:ea typeface="Arial" pitchFamily="34" charset="0"/>
              </a:rPr>
              <a:t>Investors, not funds, are taxed. </a:t>
            </a:r>
          </a:p>
          <a:p>
            <a:r>
              <a:rPr lang="en-US" altLang="en-US" b="1" dirty="0">
                <a:ea typeface="ＭＳ Ｐゴシック" pitchFamily="34" charset="-128"/>
              </a:rPr>
              <a:t>Limits on Leverage</a:t>
            </a:r>
          </a:p>
          <a:p>
            <a:pPr lvl="1">
              <a:lnSpc>
                <a:spcPct val="100000"/>
              </a:lnSpc>
            </a:pPr>
            <a:r>
              <a:rPr lang="en-US" altLang="en-US" sz="1400" dirty="0">
                <a:ea typeface="Arial" pitchFamily="34" charset="0"/>
              </a:rPr>
              <a:t>Section 13(a) of the original Act states: </a:t>
            </a:r>
            <a:r>
              <a:rPr lang="ja-JP" altLang="en-US" sz="1400" dirty="0">
                <a:ea typeface="ＭＳ Ｐゴシック" pitchFamily="34" charset="-128"/>
              </a:rPr>
              <a:t>“</a:t>
            </a:r>
            <a:r>
              <a:rPr lang="en-US" altLang="ja-JP" sz="1400" dirty="0">
                <a:ea typeface="ＭＳ Ｐゴシック" pitchFamily="34" charset="-128"/>
              </a:rPr>
              <a:t>No registered investment company shall, unless authorized by the vote of a majority of its outstanding Voting Securities, borrow money</a:t>
            </a:r>
            <a:r>
              <a:rPr lang="ja-JP" altLang="en-US" sz="1400" dirty="0">
                <a:ea typeface="ＭＳ Ｐゴシック" pitchFamily="34" charset="-128"/>
              </a:rPr>
              <a:t>”</a:t>
            </a:r>
            <a:endParaRPr lang="en-US" altLang="ja-JP" sz="1400" dirty="0">
              <a:ea typeface="ＭＳ Ｐゴシック" pitchFamily="34" charset="-128"/>
            </a:endParaRPr>
          </a:p>
          <a:p>
            <a:pPr lvl="1">
              <a:lnSpc>
                <a:spcPct val="100000"/>
              </a:lnSpc>
              <a:buFontTx/>
              <a:buNone/>
            </a:pPr>
            <a:r>
              <a:rPr lang="en-US" altLang="en-US" sz="1400" dirty="0">
                <a:ea typeface="Arial" pitchFamily="34" charset="0"/>
              </a:rPr>
              <a:t>	Subsequent policy now permits mutual funds and ETFs to have 300% asset coverage</a:t>
            </a:r>
          </a:p>
          <a:p>
            <a:r>
              <a:rPr lang="en-US" altLang="en-US" b="1" dirty="0">
                <a:ea typeface="ＭＳ Ｐゴシック" pitchFamily="34" charset="-128"/>
              </a:rPr>
              <a:t>Limits on How Managers Can Be Compensated</a:t>
            </a:r>
          </a:p>
          <a:p>
            <a:pPr lvl="1">
              <a:lnSpc>
                <a:spcPct val="100000"/>
              </a:lnSpc>
            </a:pPr>
            <a:r>
              <a:rPr lang="en-US" altLang="en-US" sz="1400" dirty="0">
                <a:ea typeface="Arial" pitchFamily="34" charset="0"/>
              </a:rPr>
              <a:t>Performance-based fees should be </a:t>
            </a:r>
            <a:r>
              <a:rPr lang="ja-JP" altLang="en-US" sz="1400" dirty="0">
                <a:ea typeface="ＭＳ Ｐゴシック" pitchFamily="34" charset="-128"/>
              </a:rPr>
              <a:t>“</a:t>
            </a:r>
            <a:r>
              <a:rPr lang="en-US" altLang="ja-JP" sz="1400" dirty="0">
                <a:ea typeface="ＭＳ Ｐゴシック" pitchFamily="34" charset="-128"/>
              </a:rPr>
              <a:t>symmetrical</a:t>
            </a:r>
            <a:r>
              <a:rPr lang="ja-JP" altLang="en-US" sz="1400" dirty="0">
                <a:ea typeface="ＭＳ Ｐゴシック" pitchFamily="34" charset="-128"/>
              </a:rPr>
              <a:t>”</a:t>
            </a:r>
            <a:r>
              <a:rPr lang="en-US" altLang="ja-JP" sz="1400" dirty="0">
                <a:ea typeface="ＭＳ Ｐゴシック" pitchFamily="34" charset="-128"/>
              </a:rPr>
              <a:t> around a chosen benchmark </a:t>
            </a:r>
          </a:p>
          <a:p>
            <a:pPr lvl="1">
              <a:lnSpc>
                <a:spcPct val="100000"/>
              </a:lnSpc>
            </a:pPr>
            <a:r>
              <a:rPr lang="en-US" altLang="en-US" sz="1400" dirty="0">
                <a:ea typeface="Arial" pitchFamily="34" charset="0"/>
              </a:rPr>
              <a:t>Rules out </a:t>
            </a:r>
            <a:r>
              <a:rPr lang="ja-JP" altLang="en-US" sz="1400" dirty="0">
                <a:ea typeface="ＭＳ Ｐゴシック" pitchFamily="34" charset="-128"/>
              </a:rPr>
              <a:t>“</a:t>
            </a:r>
            <a:r>
              <a:rPr lang="en-US" altLang="ja-JP" sz="1400" dirty="0">
                <a:ea typeface="ＭＳ Ｐゴシック" pitchFamily="34" charset="-128"/>
              </a:rPr>
              <a:t>bonus</a:t>
            </a:r>
            <a:r>
              <a:rPr lang="ja-JP" altLang="en-US" sz="1400" dirty="0">
                <a:ea typeface="ＭＳ Ｐゴシック" pitchFamily="34" charset="-128"/>
              </a:rPr>
              <a:t>”</a:t>
            </a:r>
            <a:r>
              <a:rPr lang="en-US" altLang="ja-JP" sz="1400" dirty="0">
                <a:ea typeface="ＭＳ Ｐゴシック" pitchFamily="34" charset="-128"/>
              </a:rPr>
              <a:t> or </a:t>
            </a:r>
            <a:r>
              <a:rPr lang="ja-JP" altLang="en-US" sz="1400" dirty="0">
                <a:ea typeface="ＭＳ Ｐゴシック" pitchFamily="34" charset="-128"/>
              </a:rPr>
              <a:t>“</a:t>
            </a:r>
            <a:r>
              <a:rPr lang="en-US" altLang="ja-JP" sz="1400" dirty="0">
                <a:ea typeface="ＭＳ Ｐゴシック" pitchFamily="34" charset="-128"/>
              </a:rPr>
              <a:t>option</a:t>
            </a:r>
            <a:r>
              <a:rPr lang="ja-JP" altLang="en-US" sz="1400" dirty="0">
                <a:ea typeface="ＭＳ Ｐゴシック" pitchFamily="34" charset="-128"/>
              </a:rPr>
              <a:t>”</a:t>
            </a:r>
            <a:r>
              <a:rPr lang="en-US" altLang="ja-JP" sz="1400" dirty="0">
                <a:ea typeface="ＭＳ Ｐゴシック" pitchFamily="34" charset="-128"/>
              </a:rPr>
              <a:t> fees; restriction to linear contracts.</a:t>
            </a:r>
            <a:endParaRPr lang="en-US" altLang="en-US" sz="1400" dirty="0">
              <a:ea typeface="Arial" pitchFamily="34" charset="0"/>
            </a:endParaRPr>
          </a:p>
          <a:p>
            <a:pPr lvl="1">
              <a:buFontTx/>
              <a:buNone/>
            </a:pPr>
            <a:endParaRPr lang="en-US" altLang="en-US" sz="1400" dirty="0">
              <a:ea typeface="Arial" pitchFamily="34" charset="0"/>
            </a:endParaRPr>
          </a:p>
          <a:p>
            <a:pPr lvl="1">
              <a:buFontTx/>
              <a:buNone/>
            </a:pPr>
            <a:endParaRPr lang="en-US" altLang="en-US" dirty="0">
              <a:ea typeface="Arial" pitchFamily="34" charset="0"/>
            </a:endParaRP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2C37CDF1-1C8A-47D6-8597-53C152001573}" type="slidenum">
              <a:rPr lang="en-US" altLang="en-US" sz="1300"/>
              <a:pPr eaLnBrk="1" hangingPunct="1"/>
              <a:t>67</a:t>
            </a:fld>
            <a:endParaRPr lang="en-US" altLang="en-US" sz="1300"/>
          </a:p>
        </p:txBody>
      </p:sp>
    </p:spTree>
    <p:extLst>
      <p:ext uri="{BB962C8B-B14F-4D97-AF65-F5344CB8AC3E}">
        <p14:creationId xmlns:p14="http://schemas.microsoft.com/office/powerpoint/2010/main" val="17748730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p:txBody>
          <a:bodyPr/>
          <a:lstStyle/>
          <a:p>
            <a:pPr eaLnBrk="1" hangingPunct="1"/>
            <a:r>
              <a:rPr lang="en-US" altLang="en-US" dirty="0">
                <a:ea typeface="ＭＳ Ｐゴシック" pitchFamily="1" charset="-128"/>
              </a:rPr>
              <a:t>Hedge Funds</a:t>
            </a:r>
          </a:p>
        </p:txBody>
      </p:sp>
      <p:sp>
        <p:nvSpPr>
          <p:cNvPr id="307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8" name="Rectangle 10"/>
          <p:cNvSpPr>
            <a:spLocks noChangeArrowheads="1"/>
          </p:cNvSpPr>
          <p:nvPr/>
        </p:nvSpPr>
        <p:spPr bwMode="gray">
          <a:xfrm>
            <a:off x="646113" y="6646863"/>
            <a:ext cx="83327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9" name="Rectangle 10"/>
          <p:cNvSpPr>
            <a:spLocks noChangeArrowheads="1"/>
          </p:cNvSpPr>
          <p:nvPr/>
        </p:nvSpPr>
        <p:spPr bwMode="gray">
          <a:xfrm>
            <a:off x="646113" y="6799263"/>
            <a:ext cx="83327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dirty="0">
              <a:solidFill>
                <a:schemeClr val="bg1"/>
              </a:solidFill>
            </a:endParaRPr>
          </a:p>
        </p:txBody>
      </p:sp>
    </p:spTree>
    <p:extLst>
      <p:ext uri="{BB962C8B-B14F-4D97-AF65-F5344CB8AC3E}">
        <p14:creationId xmlns:p14="http://schemas.microsoft.com/office/powerpoint/2010/main" val="1046151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Hedge Fund: Alfred Winslow Jones</a:t>
            </a:r>
          </a:p>
        </p:txBody>
      </p:sp>
      <p:sp>
        <p:nvSpPr>
          <p:cNvPr id="3" name="Content Placeholder 2"/>
          <p:cNvSpPr>
            <a:spLocks noGrp="1"/>
          </p:cNvSpPr>
          <p:nvPr>
            <p:ph idx="1"/>
          </p:nvPr>
        </p:nvSpPr>
        <p:spPr/>
        <p:txBody>
          <a:bodyPr/>
          <a:lstStyle/>
          <a:p>
            <a:r>
              <a:rPr lang="en-US" dirty="0"/>
              <a:t>Sociologist (PhD from Columbia University), and then a journalist and diplomat</a:t>
            </a:r>
          </a:p>
          <a:p>
            <a:r>
              <a:rPr lang="en-US" dirty="0"/>
              <a:t>Formed a “hedged fund” in 1949</a:t>
            </a:r>
          </a:p>
          <a:p>
            <a:r>
              <a:rPr lang="en-US" dirty="0"/>
              <a:t>Secretive</a:t>
            </a:r>
          </a:p>
          <a:p>
            <a:r>
              <a:rPr lang="en-US" dirty="0"/>
              <a:t>Featured an incentive fee of 20% but no regular management fee</a:t>
            </a:r>
          </a:p>
          <a:p>
            <a:pPr lvl="1"/>
            <a:r>
              <a:rPr lang="en-US" dirty="0"/>
              <a:t>At the time, the income tax rate was over 90% whereas the capital gains rate was 25%. Charging only incentive fees allowed Jones to lower his tax rate by 65%! </a:t>
            </a:r>
          </a:p>
          <a:p>
            <a:pPr lvl="1"/>
            <a:r>
              <a:rPr lang="en-US" dirty="0"/>
              <a:t>Would that modern HFs only charge incentive fees!</a:t>
            </a:r>
          </a:p>
          <a:p>
            <a:r>
              <a:rPr lang="en-US" dirty="0"/>
              <a:t>Private—not a public investment company under the 40-Act</a:t>
            </a:r>
          </a:p>
        </p:txBody>
      </p:sp>
      <p:sp>
        <p:nvSpPr>
          <p:cNvPr id="4" name="Slide Number Placeholder 3"/>
          <p:cNvSpPr>
            <a:spLocks noGrp="1"/>
          </p:cNvSpPr>
          <p:nvPr>
            <p:ph type="sldNum" sz="quarter" idx="10"/>
          </p:nvPr>
        </p:nvSpPr>
        <p:spPr/>
        <p:txBody>
          <a:bodyPr/>
          <a:lstStyle/>
          <a:p>
            <a:pPr>
              <a:defRPr/>
            </a:pPr>
            <a:fld id="{468091BC-4656-4CC6-8BA8-71F891FE0BB2}" type="slidenum">
              <a:rPr lang="en-US" smtClean="0"/>
              <a:pPr>
                <a:defRPr/>
              </a:pPr>
              <a:t>69</a:t>
            </a:fld>
            <a:endParaRPr lang="en-US"/>
          </a:p>
        </p:txBody>
      </p:sp>
    </p:spTree>
    <p:extLst>
      <p:ext uri="{BB962C8B-B14F-4D97-AF65-F5344CB8AC3E}">
        <p14:creationId xmlns:p14="http://schemas.microsoft.com/office/powerpoint/2010/main" val="8486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a:t>
            </a:r>
          </a:p>
        </p:txBody>
      </p:sp>
      <p:sp>
        <p:nvSpPr>
          <p:cNvPr id="25603" name="Content Placeholder 2"/>
          <p:cNvSpPr>
            <a:spLocks noGrp="1"/>
          </p:cNvSpPr>
          <p:nvPr>
            <p:ph idx="1"/>
          </p:nvPr>
        </p:nvSpPr>
        <p:spPr>
          <a:xfrm>
            <a:off x="462492" y="1185863"/>
            <a:ext cx="8397875" cy="5246687"/>
          </a:xfrm>
        </p:spPr>
        <p:txBody>
          <a:bodyPr/>
          <a:lstStyle/>
          <a:p>
            <a:pPr marL="304800" lvl="1" indent="0" eaLnBrk="1" hangingPunct="1">
              <a:buNone/>
            </a:pPr>
            <a:r>
              <a:rPr lang="en-US" altLang="en-US" sz="2400" dirty="0"/>
              <a:t>Questions:</a:t>
            </a:r>
          </a:p>
          <a:p>
            <a:pPr marL="304800" lvl="1" indent="0" eaLnBrk="1" hangingPunct="1">
              <a:buNone/>
            </a:pPr>
            <a:r>
              <a:rPr lang="en-US" altLang="en-US" sz="1600" dirty="0"/>
              <a:t>What isn’t a quant process? What does that look like? Where do you draw the line?</a:t>
            </a:r>
          </a:p>
          <a:p>
            <a:pPr marL="304800" lvl="1" indent="0" eaLnBrk="1" hangingPunct="1">
              <a:buNone/>
            </a:pPr>
            <a:r>
              <a:rPr lang="en-US" altLang="en-US" sz="1600" dirty="0"/>
              <a:t>Why is “quant” controversial among many real-money investors and asset managers?</a:t>
            </a:r>
          </a:p>
          <a:p>
            <a:pPr marL="304800" lvl="1" indent="0" eaLnBrk="1" hangingPunct="1">
              <a:buNone/>
            </a:pPr>
            <a:r>
              <a:rPr lang="en-US" altLang="en-US" sz="1600" dirty="0"/>
              <a:t>What are the strengths of quants?</a:t>
            </a:r>
          </a:p>
          <a:p>
            <a:pPr marL="304800" lvl="1" indent="0" eaLnBrk="1" hangingPunct="1">
              <a:buNone/>
            </a:pPr>
            <a:r>
              <a:rPr lang="en-US" altLang="en-US" sz="1600" dirty="0"/>
              <a:t>What are its weaknesses?</a:t>
            </a:r>
          </a:p>
          <a:p>
            <a:pPr marL="304800" lvl="1" indent="0" eaLnBrk="1" hangingPunct="1">
              <a:buNone/>
            </a:pPr>
            <a:r>
              <a:rPr lang="en-US" altLang="en-US" sz="1600" dirty="0"/>
              <a:t>What is a </a:t>
            </a:r>
            <a:r>
              <a:rPr lang="en-US" altLang="en-US" sz="1600" dirty="0" err="1"/>
              <a:t>Quantamental</a:t>
            </a:r>
            <a:r>
              <a:rPr lang="en-US" altLang="en-US" sz="1600" dirty="0"/>
              <a:t> process? (Please never call it “</a:t>
            </a:r>
            <a:r>
              <a:rPr lang="en-US" altLang="en-US" sz="1600" dirty="0" err="1"/>
              <a:t>Fundatative</a:t>
            </a:r>
            <a:r>
              <a:rPr lang="en-US" altLang="en-US" sz="1600" dirty="0"/>
              <a:t>”!)</a:t>
            </a:r>
          </a:p>
          <a:p>
            <a:pPr marL="304800" lvl="1" indent="0" eaLnBrk="1" hangingPunct="1">
              <a:buNone/>
            </a:pPr>
            <a:r>
              <a:rPr lang="en-US" altLang="en-US" sz="1600" dirty="0"/>
              <a:t>Where do human beings come into this process?</a:t>
            </a:r>
          </a:p>
          <a:p>
            <a:pPr marL="304800" lvl="1" indent="0" eaLnBrk="1" hangingPunct="1">
              <a:buNone/>
            </a:pPr>
            <a:r>
              <a:rPr lang="en-US" altLang="en-US" sz="1600" dirty="0"/>
              <a:t>Where should human beings come into a quantitative process?</a:t>
            </a:r>
          </a:p>
          <a:p>
            <a:pPr marL="304800" lvl="1" indent="0" eaLnBrk="1" hangingPunct="1">
              <a:buNone/>
            </a:pPr>
            <a:r>
              <a:rPr lang="en-US" altLang="en-US" sz="1600" dirty="0"/>
              <a:t>Is Machine Learning the same as traditional quantitative process or different ‘in kind’? Where do the humans come in?</a:t>
            </a:r>
          </a:p>
          <a:p>
            <a:pPr marL="304800" lvl="1" indent="0" eaLnBrk="1" hangingPunct="1">
              <a:lnSpc>
                <a:spcPct val="100000"/>
              </a:lnSpc>
              <a:buNone/>
            </a:pPr>
            <a:r>
              <a:rPr lang="en-US" altLang="en-US" sz="1600" b="1" dirty="0"/>
              <a:t>These are all questions we will be discussing either explicitly and implicitly all semester and you should be wrestling with and thinking about during the semester?</a:t>
            </a:r>
          </a:p>
          <a:p>
            <a:pPr marL="304800" lvl="1" indent="0" eaLnBrk="1" hangingPunct="1">
              <a:buNone/>
            </a:pP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7</a:t>
            </a:fld>
            <a:endParaRPr lang="en-US" altLang="en-US" sz="1300"/>
          </a:p>
        </p:txBody>
      </p:sp>
    </p:spTree>
    <p:extLst>
      <p:ext uri="{BB962C8B-B14F-4D97-AF65-F5344CB8AC3E}">
        <p14:creationId xmlns:p14="http://schemas.microsoft.com/office/powerpoint/2010/main" val="32514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pitchFamily="34" charset="0"/>
                <a:cs typeface="Arial" pitchFamily="34" charset="0"/>
              </a:defRPr>
            </a:lvl1pPr>
            <a:lvl2pPr marL="742950" indent="-285750" defTabSz="966788" eaLnBrk="0" hangingPunct="0">
              <a:defRPr sz="1900">
                <a:solidFill>
                  <a:schemeClr val="tx1"/>
                </a:solidFill>
                <a:latin typeface="Arial" pitchFamily="34" charset="0"/>
                <a:cs typeface="Arial" pitchFamily="34" charset="0"/>
              </a:defRPr>
            </a:lvl2pPr>
            <a:lvl3pPr marL="1143000" indent="-228600" defTabSz="966788" eaLnBrk="0" hangingPunct="0">
              <a:defRPr sz="1900">
                <a:solidFill>
                  <a:schemeClr val="tx1"/>
                </a:solidFill>
                <a:latin typeface="Arial" pitchFamily="34" charset="0"/>
                <a:cs typeface="Arial" pitchFamily="34" charset="0"/>
              </a:defRPr>
            </a:lvl3pPr>
            <a:lvl4pPr marL="1600200" indent="-228600" defTabSz="966788" eaLnBrk="0" hangingPunct="0">
              <a:defRPr sz="1900">
                <a:solidFill>
                  <a:schemeClr val="tx1"/>
                </a:solidFill>
                <a:latin typeface="Arial" pitchFamily="34" charset="0"/>
                <a:cs typeface="Arial" pitchFamily="34" charset="0"/>
              </a:defRPr>
            </a:lvl4pPr>
            <a:lvl5pPr marL="2057400" indent="-228600" defTabSz="966788" eaLnBrk="0" hangingPunct="0">
              <a:defRPr sz="1900">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a:solidFill>
                  <a:schemeClr val="tx1"/>
                </a:solidFill>
                <a:latin typeface="Arial" pitchFamily="34" charset="0"/>
                <a:cs typeface="Arial" pitchFamily="34" charset="0"/>
              </a:defRPr>
            </a:lvl9pPr>
          </a:lstStyle>
          <a:p>
            <a:pPr eaLnBrk="1" hangingPunct="1"/>
            <a:fld id="{444BBE57-0B0E-4B79-AC48-2568200A02B2}" type="slidenum">
              <a:rPr lang="en-US" altLang="en-US" sz="1300"/>
              <a:pPr eaLnBrk="1" hangingPunct="1"/>
              <a:t>70</a:t>
            </a:fld>
            <a:endParaRPr lang="en-US" altLang="en-US" sz="1300"/>
          </a:p>
        </p:txBody>
      </p:sp>
      <p:sp>
        <p:nvSpPr>
          <p:cNvPr id="13315" name="Rectangle 2"/>
          <p:cNvSpPr>
            <a:spLocks noGrp="1" noChangeArrowheads="1"/>
          </p:cNvSpPr>
          <p:nvPr>
            <p:ph type="title"/>
          </p:nvPr>
        </p:nvSpPr>
        <p:spPr/>
        <p:txBody>
          <a:bodyPr/>
          <a:lstStyle/>
          <a:p>
            <a:pPr eaLnBrk="1" hangingPunct="1"/>
            <a:r>
              <a:rPr lang="en-US" altLang="en-US" dirty="0"/>
              <a:t>Famous Hedge Funds</a:t>
            </a:r>
          </a:p>
        </p:txBody>
      </p:sp>
      <p:sp>
        <p:nvSpPr>
          <p:cNvPr id="13316" name="Rectangle 3"/>
          <p:cNvSpPr>
            <a:spLocks noGrp="1" noChangeArrowheads="1"/>
          </p:cNvSpPr>
          <p:nvPr>
            <p:ph type="body" idx="1"/>
          </p:nvPr>
        </p:nvSpPr>
        <p:spPr/>
        <p:txBody>
          <a:bodyPr/>
          <a:lstStyle/>
          <a:p>
            <a:pPr eaLnBrk="1" hangingPunct="1"/>
            <a:r>
              <a:rPr lang="en-US" altLang="en-US" dirty="0"/>
              <a:t>Soros Fund Management: in the week leading up to Sep 16, 1992 (“Black Wednesday”), bet $10 billion by shorting pounds and buying Marks, leading to the title “The Man Who Broke the Bank of England”.  Earned $1.8 billion in this single trade. [Global macro]</a:t>
            </a:r>
          </a:p>
          <a:p>
            <a:pPr eaLnBrk="1" hangingPunct="1"/>
            <a:r>
              <a:rPr lang="en-US" altLang="en-US" dirty="0"/>
              <a:t>Long-Term Capital Management, LTCM: blew up September 1998. [Quant]</a:t>
            </a:r>
          </a:p>
          <a:p>
            <a:pPr eaLnBrk="1" hangingPunct="1"/>
            <a:r>
              <a:rPr lang="en-US" altLang="en-US" dirty="0"/>
              <a:t>Amaranth: blew up September 2006 after losing $6 billion on natural gas futures. Biggest HF loss to date. [Directional but originally Convertible Arbitrage]</a:t>
            </a:r>
          </a:p>
          <a:p>
            <a:pPr eaLnBrk="1" hangingPunct="1"/>
            <a:r>
              <a:rPr lang="en-US" altLang="en-US" dirty="0"/>
              <a:t>Renaissance Technologies Medallion Fund: Jim Simons, fees of 5/44, Sharpe ratio above 20. [Quant]</a:t>
            </a:r>
          </a:p>
          <a:p>
            <a:pPr eaLnBrk="1" hangingPunct="1"/>
            <a:r>
              <a:rPr lang="en-US" altLang="en-US" dirty="0"/>
              <a:t>Millennium Management: Founded in 1989, first and most successful “Platform Fund”</a:t>
            </a:r>
          </a:p>
          <a:p>
            <a:pPr lvl="1" eaLnBrk="1" hangingPunct="1"/>
            <a:endParaRPr lang="en-US" altLang="en-US" dirty="0"/>
          </a:p>
        </p:txBody>
      </p:sp>
    </p:spTree>
    <p:extLst>
      <p:ext uri="{BB962C8B-B14F-4D97-AF65-F5344CB8AC3E}">
        <p14:creationId xmlns:p14="http://schemas.microsoft.com/office/powerpoint/2010/main" val="586060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3D5BD15A-5F46-4192-B23D-8B249777F024}" type="slidenum">
              <a:rPr lang="en-US" altLang="en-US" sz="1300" smtClean="0"/>
              <a:pPr eaLnBrk="1" hangingPunct="1"/>
              <a:t>71</a:t>
            </a:fld>
            <a:endParaRPr lang="en-US" altLang="en-US" sz="1300"/>
          </a:p>
        </p:txBody>
      </p:sp>
      <p:sp>
        <p:nvSpPr>
          <p:cNvPr id="7171" name="Rectangle 2"/>
          <p:cNvSpPr>
            <a:spLocks noGrp="1" noChangeArrowheads="1"/>
          </p:cNvSpPr>
          <p:nvPr>
            <p:ph type="title"/>
          </p:nvPr>
        </p:nvSpPr>
        <p:spPr/>
        <p:txBody>
          <a:bodyPr/>
          <a:lstStyle/>
          <a:p>
            <a:pPr eaLnBrk="1" hangingPunct="1"/>
            <a:r>
              <a:rPr lang="en-US" altLang="en-US" dirty="0">
                <a:ea typeface="ＭＳ Ｐゴシック" pitchFamily="1" charset="-128"/>
              </a:rPr>
              <a:t>Exempt from 40-Act: Definition</a:t>
            </a:r>
          </a:p>
        </p:txBody>
      </p:sp>
      <p:sp>
        <p:nvSpPr>
          <p:cNvPr id="7172" name="Rectangle 3"/>
          <p:cNvSpPr>
            <a:spLocks noGrp="1" noChangeArrowheads="1"/>
          </p:cNvSpPr>
          <p:nvPr>
            <p:ph type="body" idx="1"/>
          </p:nvPr>
        </p:nvSpPr>
        <p:spPr>
          <a:xfrm>
            <a:off x="250825" y="1147763"/>
            <a:ext cx="9185275" cy="5246687"/>
          </a:xfrm>
        </p:spPr>
        <p:txBody>
          <a:bodyPr/>
          <a:lstStyle/>
          <a:p>
            <a:pPr eaLnBrk="1" hangingPunct="1"/>
            <a:r>
              <a:rPr lang="en-US" altLang="en-US" dirty="0">
                <a:ea typeface="ＭＳ Ｐゴシック" pitchFamily="1" charset="-128"/>
              </a:rPr>
              <a:t>Hedge funds are private investment vehicles open to a limited number of wealthy or professional investors.  They are characterized by</a:t>
            </a:r>
          </a:p>
          <a:p>
            <a:pPr lvl="1" eaLnBrk="1" hangingPunct="1">
              <a:lnSpc>
                <a:spcPct val="100000"/>
              </a:lnSpc>
            </a:pPr>
            <a:r>
              <a:rPr lang="en-US" altLang="en-US" sz="1400" dirty="0"/>
              <a:t>Limited number of investors and investors must be </a:t>
            </a:r>
            <a:r>
              <a:rPr lang="en-US" altLang="en-US" sz="1400" i="1" dirty="0">
                <a:solidFill>
                  <a:srgbClr val="0066FF"/>
                </a:solidFill>
              </a:rPr>
              <a:t>accredited</a:t>
            </a:r>
            <a:r>
              <a:rPr lang="en-US" altLang="en-US" sz="1400" dirty="0"/>
              <a:t> or </a:t>
            </a:r>
            <a:r>
              <a:rPr lang="en-US" altLang="en-US" sz="1400" i="1" dirty="0">
                <a:solidFill>
                  <a:srgbClr val="0066FF"/>
                </a:solidFill>
              </a:rPr>
              <a:t>qualified purchasers</a:t>
            </a:r>
            <a:r>
              <a:rPr lang="en-US" altLang="en-US" sz="1400" dirty="0"/>
              <a:t> (legal terms for “rich, sophisticated investors”).  Minimum capital requirements are high and liquidity requirement</a:t>
            </a:r>
          </a:p>
          <a:p>
            <a:pPr lvl="1" eaLnBrk="1" hangingPunct="1">
              <a:lnSpc>
                <a:spcPct val="100000"/>
              </a:lnSpc>
            </a:pPr>
            <a:r>
              <a:rPr lang="en-US" altLang="en-US" sz="1400" dirty="0"/>
              <a:t>Usually have limited liquidity (i.e. limited access to invested capital)</a:t>
            </a:r>
          </a:p>
          <a:p>
            <a:pPr lvl="1" eaLnBrk="1" hangingPunct="1">
              <a:lnSpc>
                <a:spcPct val="100000"/>
              </a:lnSpc>
            </a:pPr>
            <a:r>
              <a:rPr lang="en-US" altLang="en-US" sz="1400" dirty="0"/>
              <a:t>Often employ leverage and use derivatives.  They invest in a wide range of strategies often not available in other investment vehicles.</a:t>
            </a:r>
          </a:p>
          <a:p>
            <a:pPr lvl="1" eaLnBrk="1" hangingPunct="1">
              <a:lnSpc>
                <a:spcPct val="100000"/>
              </a:lnSpc>
            </a:pPr>
            <a:r>
              <a:rPr lang="en-US" altLang="en-US" sz="1400" dirty="0"/>
              <a:t>Are very often long-short vehicles but not always.</a:t>
            </a:r>
          </a:p>
          <a:p>
            <a:pPr lvl="1" eaLnBrk="1" hangingPunct="1">
              <a:lnSpc>
                <a:spcPct val="100000"/>
              </a:lnSpc>
            </a:pPr>
            <a:r>
              <a:rPr lang="en-US" altLang="en-US" sz="1400" dirty="0"/>
              <a:t>Are often not “hedged” in any meaningful sense.</a:t>
            </a:r>
          </a:p>
          <a:p>
            <a:pPr lvl="1" eaLnBrk="1" hangingPunct="1">
              <a:lnSpc>
                <a:spcPct val="100000"/>
              </a:lnSpc>
            </a:pPr>
            <a:r>
              <a:rPr lang="en-US" altLang="en-US" sz="1400" dirty="0"/>
              <a:t>Manager fees are very high and often have a performance component</a:t>
            </a:r>
          </a:p>
          <a:p>
            <a:pPr lvl="1" eaLnBrk="1" hangingPunct="1">
              <a:lnSpc>
                <a:spcPct val="100000"/>
              </a:lnSpc>
            </a:pPr>
            <a:r>
              <a:rPr lang="en-US" altLang="en-US" sz="1400" dirty="0"/>
              <a:t>Are [relatively] unregulated</a:t>
            </a:r>
          </a:p>
          <a:p>
            <a:pPr lvl="1" eaLnBrk="1" hangingPunct="1">
              <a:lnSpc>
                <a:spcPct val="100000"/>
              </a:lnSpc>
            </a:pPr>
            <a:r>
              <a:rPr lang="en-US" altLang="en-US" sz="1400" dirty="0"/>
              <a:t>Are not transparent</a:t>
            </a:r>
          </a:p>
          <a:p>
            <a:pPr lvl="1" eaLnBrk="1" hangingPunct="1"/>
            <a:endParaRPr lang="en-US" altLang="en-US" dirty="0"/>
          </a:p>
        </p:txBody>
      </p:sp>
    </p:spTree>
    <p:extLst>
      <p:ext uri="{BB962C8B-B14F-4D97-AF65-F5344CB8AC3E}">
        <p14:creationId xmlns:p14="http://schemas.microsoft.com/office/powerpoint/2010/main" val="1968813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045B00F5-EE01-4840-AA69-A188B22E80DC}" type="slidenum">
              <a:rPr lang="en-US" altLang="en-US" sz="1300" smtClean="0"/>
              <a:pPr eaLnBrk="1" hangingPunct="1"/>
              <a:t>72</a:t>
            </a:fld>
            <a:endParaRPr lang="en-US" altLang="en-US" sz="1300"/>
          </a:p>
        </p:txBody>
      </p:sp>
      <p:sp>
        <p:nvSpPr>
          <p:cNvPr id="16387" name="Rectangle 2"/>
          <p:cNvSpPr>
            <a:spLocks noGrp="1" noChangeArrowheads="1"/>
          </p:cNvSpPr>
          <p:nvPr>
            <p:ph type="title"/>
          </p:nvPr>
        </p:nvSpPr>
        <p:spPr/>
        <p:txBody>
          <a:bodyPr/>
          <a:lstStyle/>
          <a:p>
            <a:pPr eaLnBrk="1" hangingPunct="1"/>
            <a:r>
              <a:rPr lang="en-US" altLang="en-US">
                <a:ea typeface="ＭＳ Ｐゴシック" pitchFamily="1" charset="-128"/>
              </a:rPr>
              <a:t>Data Biases</a:t>
            </a:r>
          </a:p>
        </p:txBody>
      </p:sp>
      <p:sp>
        <p:nvSpPr>
          <p:cNvPr id="16388" name="Rectangle 3"/>
          <p:cNvSpPr>
            <a:spLocks noGrp="1" noChangeArrowheads="1"/>
          </p:cNvSpPr>
          <p:nvPr>
            <p:ph type="body" idx="1"/>
          </p:nvPr>
        </p:nvSpPr>
        <p:spPr/>
        <p:txBody>
          <a:bodyPr/>
          <a:lstStyle/>
          <a:p>
            <a:pPr eaLnBrk="1" hangingPunct="1"/>
            <a:r>
              <a:rPr lang="en-US" altLang="en-US" dirty="0">
                <a:ea typeface="ＭＳ Ｐゴシック" pitchFamily="1" charset="-128"/>
              </a:rPr>
              <a:t>The actual size of the HF industry is unknown because it is unregulated</a:t>
            </a:r>
          </a:p>
          <a:p>
            <a:pPr eaLnBrk="1" hangingPunct="1"/>
            <a:r>
              <a:rPr lang="en-US" altLang="en-US" dirty="0">
                <a:ea typeface="ＭＳ Ｐゴシック" pitchFamily="1" charset="-128"/>
              </a:rPr>
              <a:t>HFs voluntarily report their returns to several databases</a:t>
            </a:r>
          </a:p>
          <a:p>
            <a:pPr lvl="1" eaLnBrk="1" hangingPunct="1"/>
            <a:r>
              <a:rPr lang="en-US" altLang="en-US" sz="1400" dirty="0"/>
              <a:t>CISDM: Center for International Securities and Derivatives Markets (University of Massachusetts in Amherst)</a:t>
            </a:r>
          </a:p>
          <a:p>
            <a:pPr lvl="1" eaLnBrk="1" hangingPunct="1"/>
            <a:r>
              <a:rPr lang="en-US" altLang="en-US" sz="1400" dirty="0"/>
              <a:t>HFR: Hedge Fund Research</a:t>
            </a:r>
          </a:p>
          <a:p>
            <a:pPr lvl="1" eaLnBrk="1" hangingPunct="1"/>
            <a:r>
              <a:rPr lang="en-US" altLang="en-US" sz="1400" dirty="0"/>
              <a:t>CSFB TASS</a:t>
            </a:r>
          </a:p>
          <a:p>
            <a:pPr lvl="1" eaLnBrk="1" hangingPunct="1"/>
            <a:r>
              <a:rPr lang="en-US" altLang="en-US" sz="1400" dirty="0"/>
              <a:t>MSCI BARRA</a:t>
            </a:r>
          </a:p>
          <a:p>
            <a:pPr lvl="1" eaLnBrk="1" hangingPunct="1"/>
            <a:r>
              <a:rPr lang="en-US" altLang="en-US" sz="1400" dirty="0"/>
              <a:t>Eureka Hedge </a:t>
            </a:r>
          </a:p>
          <a:p>
            <a:pPr lvl="1" eaLnBrk="1" hangingPunct="1"/>
            <a:r>
              <a:rPr lang="en-US" altLang="en-US" sz="1400" dirty="0"/>
              <a:t>Standard and </a:t>
            </a:r>
            <a:r>
              <a:rPr lang="en-US" altLang="en-US" sz="1400" dirty="0" err="1"/>
              <a:t>Poors</a:t>
            </a:r>
            <a:endParaRPr lang="en-US" altLang="en-US" sz="1400" dirty="0"/>
          </a:p>
          <a:p>
            <a:pPr lvl="1" eaLnBrk="1" hangingPunct="1"/>
            <a:r>
              <a:rPr lang="en-US" altLang="en-US" sz="1400" dirty="0"/>
              <a:t>Morningstar</a:t>
            </a:r>
          </a:p>
          <a:p>
            <a:pPr eaLnBrk="1" hangingPunct="1"/>
            <a:r>
              <a:rPr lang="en-US" altLang="en-US" dirty="0">
                <a:ea typeface="ＭＳ Ｐゴシック" pitchFamily="1" charset="-128"/>
              </a:rPr>
              <a:t>Overlap is small!</a:t>
            </a:r>
          </a:p>
        </p:txBody>
      </p:sp>
    </p:spTree>
    <p:extLst>
      <p:ext uri="{BB962C8B-B14F-4D97-AF65-F5344CB8AC3E}">
        <p14:creationId xmlns:p14="http://schemas.microsoft.com/office/powerpoint/2010/main" val="2981092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CD415E74-533E-4D74-9F83-4C147A369C29}" type="slidenum">
              <a:rPr lang="en-US" altLang="en-US" sz="1300" smtClean="0"/>
              <a:pPr eaLnBrk="1" hangingPunct="1"/>
              <a:t>73</a:t>
            </a:fld>
            <a:endParaRPr lang="en-US" altLang="en-US" sz="1300"/>
          </a:p>
        </p:txBody>
      </p:sp>
      <p:sp>
        <p:nvSpPr>
          <p:cNvPr id="17411" name="Rectangle 2"/>
          <p:cNvSpPr>
            <a:spLocks noGrp="1" noChangeArrowheads="1"/>
          </p:cNvSpPr>
          <p:nvPr>
            <p:ph type="title"/>
          </p:nvPr>
        </p:nvSpPr>
        <p:spPr/>
        <p:txBody>
          <a:bodyPr/>
          <a:lstStyle/>
          <a:p>
            <a:pPr eaLnBrk="1" hangingPunct="1"/>
            <a:r>
              <a:rPr lang="en-US" altLang="en-US">
                <a:ea typeface="ＭＳ Ｐゴシック" pitchFamily="1" charset="-128"/>
              </a:rPr>
              <a:t>Data Biases</a:t>
            </a:r>
          </a:p>
        </p:txBody>
      </p:sp>
      <p:sp>
        <p:nvSpPr>
          <p:cNvPr id="17412" name="Rectangle 3"/>
          <p:cNvSpPr>
            <a:spLocks noGrp="1" noChangeArrowheads="1"/>
          </p:cNvSpPr>
          <p:nvPr>
            <p:ph type="body" idx="1"/>
          </p:nvPr>
        </p:nvSpPr>
        <p:spPr/>
        <p:txBody>
          <a:bodyPr/>
          <a:lstStyle/>
          <a:p>
            <a:pPr eaLnBrk="1" hangingPunct="1"/>
            <a:r>
              <a:rPr lang="en-US" altLang="en-US" dirty="0">
                <a:ea typeface="ＭＳ Ｐゴシック" pitchFamily="1" charset="-128"/>
              </a:rPr>
              <a:t>Why report to a database?</a:t>
            </a:r>
          </a:p>
          <a:p>
            <a:pPr lvl="1" eaLnBrk="1" hangingPunct="1"/>
            <a:r>
              <a:rPr lang="en-US" altLang="en-US" sz="1400" dirty="0"/>
              <a:t>Attract capital, build reputation</a:t>
            </a:r>
          </a:p>
          <a:p>
            <a:pPr lvl="1" eaLnBrk="1" hangingPunct="1"/>
            <a:r>
              <a:rPr lang="en-US" altLang="en-US" sz="1400" dirty="0"/>
              <a:t>But, HFs will wait for a good track record before starting to report =&gt; backfill bias</a:t>
            </a:r>
          </a:p>
          <a:p>
            <a:pPr lvl="1" eaLnBrk="1" hangingPunct="1"/>
            <a:r>
              <a:rPr lang="en-US" altLang="en-US" sz="1400" dirty="0"/>
              <a:t>HFs with poor performance stop reporting =&gt; survivorship bias</a:t>
            </a:r>
          </a:p>
          <a:p>
            <a:pPr eaLnBrk="1" hangingPunct="1"/>
            <a:r>
              <a:rPr lang="en-US" altLang="en-US" dirty="0">
                <a:ea typeface="ＭＳ Ｐゴシック" pitchFamily="1" charset="-128"/>
              </a:rPr>
              <a:t>The best HFs do not report to databases, e.g. Renaissance Medallion, Caxton, DE Shaw, P72, Citadel, </a:t>
            </a:r>
            <a:r>
              <a:rPr lang="en-US" altLang="en-US" dirty="0" err="1">
                <a:ea typeface="ＭＳ Ｐゴシック" pitchFamily="1" charset="-128"/>
              </a:rPr>
              <a:t>etc</a:t>
            </a:r>
            <a:r>
              <a:rPr lang="en-US" altLang="en-US" dirty="0">
                <a:ea typeface="ＭＳ Ｐゴシック" pitchFamily="1" charset="-128"/>
              </a:rPr>
              <a:t> </a:t>
            </a:r>
          </a:p>
          <a:p>
            <a:pPr eaLnBrk="1" hangingPunct="1"/>
            <a:r>
              <a:rPr lang="en-US" altLang="en-US" dirty="0">
                <a:ea typeface="ＭＳ Ｐゴシック" pitchFamily="1" charset="-128"/>
              </a:rPr>
              <a:t>Thus, HF databases do not contain the worst left-hand tail or the best right-hand tail and are biased toward mediocrity. But the truncation from the left-hand tail outweighs the right: </a:t>
            </a:r>
            <a:r>
              <a:rPr lang="en-US" altLang="en-US" i="1" dirty="0">
                <a:ea typeface="ＭＳ Ｐゴシック" pitchFamily="1" charset="-128"/>
              </a:rPr>
              <a:t>reported HF returns are too good.</a:t>
            </a:r>
            <a:r>
              <a:rPr lang="en-US" altLang="en-US" dirty="0">
                <a:ea typeface="ＭＳ Ｐゴシック" pitchFamily="1" charset="-128"/>
              </a:rPr>
              <a:t> </a:t>
            </a:r>
          </a:p>
          <a:p>
            <a:pPr eaLnBrk="1" hangingPunct="1"/>
            <a:r>
              <a:rPr lang="en-US" altLang="en-US" dirty="0">
                <a:ea typeface="ＭＳ Ｐゴシック" pitchFamily="1" charset="-128"/>
              </a:rPr>
              <a:t>Biases also affect how HFs are benchmarked against each other, especially for funds-of-funds (</a:t>
            </a:r>
            <a:r>
              <a:rPr lang="en-US" altLang="en-US" dirty="0" err="1">
                <a:ea typeface="ＭＳ Ｐゴシック" pitchFamily="1" charset="-128"/>
              </a:rPr>
              <a:t>FoFs</a:t>
            </a:r>
            <a:r>
              <a:rPr lang="en-US" altLang="en-US" dirty="0">
                <a:ea typeface="ＭＳ Ｐゴシック" pitchFamily="1" charset="-128"/>
              </a:rPr>
              <a:t>)</a:t>
            </a:r>
          </a:p>
        </p:txBody>
      </p:sp>
    </p:spTree>
    <p:extLst>
      <p:ext uri="{BB962C8B-B14F-4D97-AF65-F5344CB8AC3E}">
        <p14:creationId xmlns:p14="http://schemas.microsoft.com/office/powerpoint/2010/main" val="29896028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p:txBody>
          <a:bodyPr/>
          <a:lstStyle/>
          <a:p>
            <a:pPr eaLnBrk="1" hangingPunct="1"/>
            <a:r>
              <a:rPr lang="en-US" altLang="en-US" dirty="0">
                <a:ea typeface="ＭＳ Ｐゴシック" pitchFamily="1" charset="-128"/>
              </a:rPr>
              <a:t>Broker-Dealers</a:t>
            </a:r>
          </a:p>
        </p:txBody>
      </p:sp>
      <p:sp>
        <p:nvSpPr>
          <p:cNvPr id="307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8" name="Rectangle 10"/>
          <p:cNvSpPr>
            <a:spLocks noChangeArrowheads="1"/>
          </p:cNvSpPr>
          <p:nvPr/>
        </p:nvSpPr>
        <p:spPr bwMode="gray">
          <a:xfrm>
            <a:off x="646113" y="6646863"/>
            <a:ext cx="83327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a:solidFill>
                <a:schemeClr val="bg1"/>
              </a:solidFill>
            </a:endParaRPr>
          </a:p>
        </p:txBody>
      </p:sp>
      <p:sp>
        <p:nvSpPr>
          <p:cNvPr id="3079" name="Rectangle 10"/>
          <p:cNvSpPr>
            <a:spLocks noChangeArrowheads="1"/>
          </p:cNvSpPr>
          <p:nvPr/>
        </p:nvSpPr>
        <p:spPr bwMode="gray">
          <a:xfrm>
            <a:off x="646113" y="6799263"/>
            <a:ext cx="8332787" cy="5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lnSpc>
                <a:spcPts val="1800"/>
              </a:lnSpc>
              <a:spcBef>
                <a:spcPts val="1263"/>
              </a:spcBef>
              <a:buSzPct val="75000"/>
              <a:buFont typeface="Arial" charset="0"/>
              <a:buNone/>
            </a:pPr>
            <a:endParaRPr lang="en-US" altLang="en-US" sz="1400" b="1" dirty="0">
              <a:solidFill>
                <a:schemeClr val="bg1"/>
              </a:solidFill>
            </a:endParaRPr>
          </a:p>
        </p:txBody>
      </p:sp>
    </p:spTree>
    <p:extLst>
      <p:ext uri="{BB962C8B-B14F-4D97-AF65-F5344CB8AC3E}">
        <p14:creationId xmlns:p14="http://schemas.microsoft.com/office/powerpoint/2010/main" val="2589312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CD415E74-533E-4D74-9F83-4C147A369C29}" type="slidenum">
              <a:rPr lang="en-US" altLang="en-US" sz="1300" smtClean="0"/>
              <a:pPr eaLnBrk="1" hangingPunct="1"/>
              <a:t>75</a:t>
            </a:fld>
            <a:endParaRPr lang="en-US" altLang="en-US" sz="1300"/>
          </a:p>
        </p:txBody>
      </p:sp>
      <p:sp>
        <p:nvSpPr>
          <p:cNvPr id="17411" name="Rectangle 2"/>
          <p:cNvSpPr>
            <a:spLocks noGrp="1" noChangeArrowheads="1"/>
          </p:cNvSpPr>
          <p:nvPr>
            <p:ph type="title"/>
          </p:nvPr>
        </p:nvSpPr>
        <p:spPr/>
        <p:txBody>
          <a:bodyPr/>
          <a:lstStyle/>
          <a:p>
            <a:pPr eaLnBrk="1" hangingPunct="1"/>
            <a:r>
              <a:rPr lang="en-US" altLang="en-US" dirty="0">
                <a:ea typeface="ＭＳ Ｐゴシック" pitchFamily="1" charset="-128"/>
              </a:rPr>
              <a:t>Broker-Dealer</a:t>
            </a:r>
          </a:p>
        </p:txBody>
      </p:sp>
      <p:sp>
        <p:nvSpPr>
          <p:cNvPr id="17412" name="Rectangle 3"/>
          <p:cNvSpPr>
            <a:spLocks noGrp="1" noChangeArrowheads="1"/>
          </p:cNvSpPr>
          <p:nvPr>
            <p:ph type="body" idx="1"/>
          </p:nvPr>
        </p:nvSpPr>
        <p:spPr/>
        <p:txBody>
          <a:bodyPr/>
          <a:lstStyle/>
          <a:p>
            <a:pPr eaLnBrk="1" hangingPunct="1"/>
            <a:r>
              <a:rPr lang="en-US" altLang="en-US" sz="1400" dirty="0">
                <a:ea typeface="ＭＳ Ｐゴシック" pitchFamily="1" charset="-128"/>
              </a:rPr>
              <a:t>A Broker-Dealer is a firm that buys and sells securities and other financial instruments either for external clients (broker) or for their own profit (dealer).</a:t>
            </a:r>
          </a:p>
          <a:p>
            <a:pPr eaLnBrk="1" hangingPunct="1"/>
            <a:r>
              <a:rPr lang="en-US" altLang="en-US" sz="1400" dirty="0">
                <a:ea typeface="ＭＳ Ｐゴシック" pitchFamily="1" charset="-128"/>
              </a:rPr>
              <a:t>Broker-dealers also offer financial advisory services, publish investment data and research, raise capital for clients and take part in market-making activities (providing liquidity).</a:t>
            </a:r>
          </a:p>
          <a:p>
            <a:pPr eaLnBrk="1" hangingPunct="1"/>
            <a:r>
              <a:rPr lang="en-US" altLang="en-US" sz="1400" dirty="0">
                <a:ea typeface="ＭＳ Ｐゴシック" pitchFamily="1" charset="-128"/>
              </a:rPr>
              <a:t>Main lines of business:</a:t>
            </a:r>
          </a:p>
          <a:p>
            <a:pPr lvl="1" eaLnBrk="1" hangingPunct="1"/>
            <a:r>
              <a:rPr lang="en-US" altLang="en-US" sz="1400" u="sng" dirty="0">
                <a:ea typeface="ＭＳ Ｐゴシック" pitchFamily="1" charset="-128"/>
              </a:rPr>
              <a:t>Corporate Finance</a:t>
            </a:r>
            <a:r>
              <a:rPr lang="en-US" altLang="en-US" sz="1400" dirty="0">
                <a:ea typeface="ＭＳ Ｐゴシック" pitchFamily="1" charset="-128"/>
              </a:rPr>
              <a:t>: Deals with the sources of funding and capital structure of corporations. It is principally advisory work.</a:t>
            </a:r>
          </a:p>
          <a:p>
            <a:pPr lvl="1" eaLnBrk="1" hangingPunct="1"/>
            <a:r>
              <a:rPr lang="en-US" altLang="en-US" sz="1400" u="sng" dirty="0">
                <a:ea typeface="ＭＳ Ｐゴシック" pitchFamily="1" charset="-128"/>
              </a:rPr>
              <a:t>Investment Banking</a:t>
            </a:r>
            <a:r>
              <a:rPr lang="en-US" altLang="en-US" sz="1400" dirty="0">
                <a:ea typeface="ＭＳ Ｐゴシック" pitchFamily="1" charset="-128"/>
              </a:rPr>
              <a:t>: Works with institutional clients to engage in array of transactions and advisory work related to corporate structure and capital raising (M&amp;A, spinoffs and restructuring, divestures, debt and equity offerings, private placements, corporate defense activities).</a:t>
            </a:r>
          </a:p>
          <a:p>
            <a:pPr lvl="1" eaLnBrk="1" hangingPunct="1"/>
            <a:r>
              <a:rPr lang="en-US" altLang="en-US" sz="1400" u="sng" dirty="0">
                <a:ea typeface="ＭＳ Ｐゴシック" pitchFamily="1" charset="-128"/>
              </a:rPr>
              <a:t>Investment Management</a:t>
            </a:r>
            <a:r>
              <a:rPr lang="en-US" altLang="en-US" sz="1400" dirty="0">
                <a:ea typeface="ＭＳ Ｐゴシック" pitchFamily="1" charset="-128"/>
              </a:rPr>
              <a:t>: Provides wealth advisory services, including portfolio management, financial counseling, and other transaction services to high-net worth individuals and institutions. Two divisions: Private Wealth Management and Asset Management.</a:t>
            </a:r>
          </a:p>
        </p:txBody>
      </p:sp>
    </p:spTree>
    <p:extLst>
      <p:ext uri="{BB962C8B-B14F-4D97-AF65-F5344CB8AC3E}">
        <p14:creationId xmlns:p14="http://schemas.microsoft.com/office/powerpoint/2010/main" val="920039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CD415E74-533E-4D74-9F83-4C147A369C29}" type="slidenum">
              <a:rPr lang="en-US" altLang="en-US" sz="1300" smtClean="0"/>
              <a:pPr eaLnBrk="1" hangingPunct="1"/>
              <a:t>76</a:t>
            </a:fld>
            <a:endParaRPr lang="en-US" altLang="en-US" sz="1300"/>
          </a:p>
        </p:txBody>
      </p:sp>
      <p:sp>
        <p:nvSpPr>
          <p:cNvPr id="17411" name="Rectangle 2"/>
          <p:cNvSpPr>
            <a:spLocks noGrp="1" noChangeArrowheads="1"/>
          </p:cNvSpPr>
          <p:nvPr>
            <p:ph type="title"/>
          </p:nvPr>
        </p:nvSpPr>
        <p:spPr/>
        <p:txBody>
          <a:bodyPr/>
          <a:lstStyle/>
          <a:p>
            <a:pPr eaLnBrk="1" hangingPunct="1"/>
            <a:r>
              <a:rPr lang="en-US" altLang="en-US" dirty="0">
                <a:ea typeface="ＭＳ Ｐゴシック" pitchFamily="1" charset="-128"/>
              </a:rPr>
              <a:t>Broker-Dealer</a:t>
            </a:r>
          </a:p>
        </p:txBody>
      </p:sp>
      <p:sp>
        <p:nvSpPr>
          <p:cNvPr id="17412" name="Rectangle 3"/>
          <p:cNvSpPr>
            <a:spLocks noGrp="1" noChangeArrowheads="1"/>
          </p:cNvSpPr>
          <p:nvPr>
            <p:ph type="body" idx="1"/>
          </p:nvPr>
        </p:nvSpPr>
        <p:spPr>
          <a:xfrm>
            <a:off x="408081" y="1287463"/>
            <a:ext cx="8397875" cy="5246687"/>
          </a:xfrm>
        </p:spPr>
        <p:txBody>
          <a:bodyPr/>
          <a:lstStyle/>
          <a:p>
            <a:pPr eaLnBrk="1" hangingPunct="1"/>
            <a:r>
              <a:rPr lang="en-US" altLang="en-US" sz="1400" dirty="0">
                <a:ea typeface="ＭＳ Ｐゴシック" pitchFamily="1" charset="-128"/>
              </a:rPr>
              <a:t>Main lines of business (continued):</a:t>
            </a:r>
          </a:p>
          <a:p>
            <a:pPr lvl="1" eaLnBrk="1" hangingPunct="1"/>
            <a:r>
              <a:rPr lang="en-US" altLang="en-US" sz="1400" u="sng" dirty="0">
                <a:ea typeface="ＭＳ Ｐゴシック" pitchFamily="1" charset="-128"/>
              </a:rPr>
              <a:t>Sales and Trading</a:t>
            </a:r>
            <a:r>
              <a:rPr lang="en-US" altLang="en-US" sz="1400" dirty="0">
                <a:ea typeface="ＭＳ Ｐゴシック" pitchFamily="1" charset="-128"/>
              </a:rPr>
              <a:t>: Responsible for facilitating client transactions across all major asset classes. They make markets in fixed income, currencies, commodities, as well as major stocks, options, and futures. Some of these instruments may be exchange traded and other OTC instruments.</a:t>
            </a:r>
          </a:p>
          <a:p>
            <a:pPr lvl="1" eaLnBrk="1" hangingPunct="1"/>
            <a:r>
              <a:rPr lang="en-US" altLang="en-US" sz="1400" u="sng" dirty="0">
                <a:ea typeface="ＭＳ Ｐゴシック" pitchFamily="1" charset="-128"/>
              </a:rPr>
              <a:t>Prime Brokerage Services</a:t>
            </a:r>
            <a:r>
              <a:rPr lang="en-US" altLang="en-US" sz="1400" dirty="0">
                <a:ea typeface="ＭＳ Ｐゴシック" pitchFamily="1" charset="-128"/>
              </a:rPr>
              <a:t>: Provides securities lending, cash management and array of other services (</a:t>
            </a:r>
            <a:r>
              <a:rPr lang="en-US" altLang="en-US" sz="1400" dirty="0" err="1">
                <a:ea typeface="ＭＳ Ｐゴシック" pitchFamily="1" charset="-128"/>
              </a:rPr>
              <a:t>e.g</a:t>
            </a:r>
            <a:r>
              <a:rPr lang="en-US" altLang="en-US" sz="1400" dirty="0">
                <a:ea typeface="ＭＳ Ｐゴシック" pitchFamily="1" charset="-128"/>
              </a:rPr>
              <a:t> capital introductions, clearing and back-office functions, advisory services) to large institutional clients, predominantly hedge funds.</a:t>
            </a:r>
          </a:p>
          <a:p>
            <a:pPr lvl="1" eaLnBrk="1" hangingPunct="1"/>
            <a:r>
              <a:rPr lang="en-US" altLang="en-US" sz="1400" u="sng" dirty="0">
                <a:ea typeface="ＭＳ Ｐゴシック" pitchFamily="1" charset="-128"/>
              </a:rPr>
              <a:t>Investment and Market Research</a:t>
            </a:r>
            <a:r>
              <a:rPr lang="en-US" altLang="en-US" sz="1400" dirty="0">
                <a:ea typeface="ＭＳ Ｐゴシック" pitchFamily="1" charset="-128"/>
              </a:rPr>
              <a:t>: Provides client focused research in equities, fixed income, currencies and commodities. They usually target mutual funds, hedge funds, pension funds and other large institutional clients. Usually broken into 5 groups: Equities; Credit; Economic Research; Portfolio Strategy Research; and Currency and Commodities.</a:t>
            </a:r>
          </a:p>
          <a:p>
            <a:pPr lvl="1" eaLnBrk="1" hangingPunct="1"/>
            <a:r>
              <a:rPr lang="en-US" altLang="en-US" sz="1400" u="sng" dirty="0">
                <a:ea typeface="ＭＳ Ｐゴシック" pitchFamily="1" charset="-128"/>
              </a:rPr>
              <a:t>Large Array of Back Office Functions</a:t>
            </a:r>
            <a:r>
              <a:rPr lang="en-US" altLang="en-US" sz="1400" dirty="0">
                <a:ea typeface="ＭＳ Ｐゴシック" pitchFamily="1" charset="-128"/>
              </a:rPr>
              <a:t>: Supported by a large array of support functions: Technology; Legal &amp; Compliance; Risk Management; Trade Operations &amp; Support; and Reporting and Analytics. </a:t>
            </a:r>
          </a:p>
        </p:txBody>
      </p:sp>
    </p:spTree>
    <p:extLst>
      <p:ext uri="{BB962C8B-B14F-4D97-AF65-F5344CB8AC3E}">
        <p14:creationId xmlns:p14="http://schemas.microsoft.com/office/powerpoint/2010/main" val="2729108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1" charset="-128"/>
              </a:defRPr>
            </a:lvl1pPr>
            <a:lvl2pPr marL="742950" indent="-285750" defTabSz="966788" eaLnBrk="0" hangingPunct="0">
              <a:defRPr sz="1900">
                <a:solidFill>
                  <a:schemeClr val="tx1"/>
                </a:solidFill>
                <a:latin typeface="Arial" charset="0"/>
                <a:ea typeface="ＭＳ Ｐゴシック" pitchFamily="1" charset="-128"/>
              </a:defRPr>
            </a:lvl2pPr>
            <a:lvl3pPr marL="1143000" indent="-228600" defTabSz="966788" eaLnBrk="0" hangingPunct="0">
              <a:defRPr sz="1900">
                <a:solidFill>
                  <a:schemeClr val="tx1"/>
                </a:solidFill>
                <a:latin typeface="Arial" charset="0"/>
                <a:ea typeface="ＭＳ Ｐゴシック" pitchFamily="1" charset="-128"/>
              </a:defRPr>
            </a:lvl3pPr>
            <a:lvl4pPr marL="1600200" indent="-228600" defTabSz="966788" eaLnBrk="0" hangingPunct="0">
              <a:defRPr sz="1900">
                <a:solidFill>
                  <a:schemeClr val="tx1"/>
                </a:solidFill>
                <a:latin typeface="Arial" charset="0"/>
                <a:ea typeface="ＭＳ Ｐゴシック" pitchFamily="1" charset="-128"/>
              </a:defRPr>
            </a:lvl4pPr>
            <a:lvl5pPr marL="2057400" indent="-228600" defTabSz="966788" eaLnBrk="0" hangingPunct="0">
              <a:defRPr sz="1900">
                <a:solidFill>
                  <a:schemeClr val="tx1"/>
                </a:solidFill>
                <a:latin typeface="Arial" charset="0"/>
                <a:ea typeface="ＭＳ Ｐゴシック" pitchFamily="1"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1" charset="-128"/>
              </a:defRPr>
            </a:lvl9pPr>
          </a:lstStyle>
          <a:p>
            <a:pPr eaLnBrk="1" hangingPunct="1"/>
            <a:fld id="{CD415E74-533E-4D74-9F83-4C147A369C29}" type="slidenum">
              <a:rPr lang="en-US" altLang="en-US" sz="1300" smtClean="0"/>
              <a:pPr eaLnBrk="1" hangingPunct="1"/>
              <a:t>77</a:t>
            </a:fld>
            <a:endParaRPr lang="en-US" altLang="en-US" sz="1300"/>
          </a:p>
        </p:txBody>
      </p:sp>
      <p:sp>
        <p:nvSpPr>
          <p:cNvPr id="17411" name="Rectangle 2"/>
          <p:cNvSpPr>
            <a:spLocks noGrp="1" noChangeArrowheads="1"/>
          </p:cNvSpPr>
          <p:nvPr>
            <p:ph type="title"/>
          </p:nvPr>
        </p:nvSpPr>
        <p:spPr/>
        <p:txBody>
          <a:bodyPr/>
          <a:lstStyle/>
          <a:p>
            <a:pPr eaLnBrk="1" hangingPunct="1"/>
            <a:r>
              <a:rPr lang="en-US" altLang="en-US" dirty="0">
                <a:ea typeface="ＭＳ Ｐゴシック" pitchFamily="1" charset="-128"/>
              </a:rPr>
              <a:t>Broker-Dealer</a:t>
            </a:r>
          </a:p>
        </p:txBody>
      </p:sp>
      <p:sp>
        <p:nvSpPr>
          <p:cNvPr id="17412" name="Rectangle 3"/>
          <p:cNvSpPr>
            <a:spLocks noGrp="1" noChangeArrowheads="1"/>
          </p:cNvSpPr>
          <p:nvPr>
            <p:ph type="body" idx="1"/>
          </p:nvPr>
        </p:nvSpPr>
        <p:spPr>
          <a:xfrm>
            <a:off x="408081" y="1287463"/>
            <a:ext cx="8397875" cy="5246687"/>
          </a:xfrm>
        </p:spPr>
        <p:txBody>
          <a:bodyPr/>
          <a:lstStyle/>
          <a:p>
            <a:pPr eaLnBrk="1" hangingPunct="1"/>
            <a:r>
              <a:rPr lang="en-US" altLang="en-US" dirty="0">
                <a:ea typeface="ＭＳ Ｐゴシック" pitchFamily="1" charset="-128"/>
              </a:rPr>
              <a:t>Questions:</a:t>
            </a:r>
          </a:p>
          <a:p>
            <a:pPr lvl="1" eaLnBrk="1" hangingPunct="1">
              <a:lnSpc>
                <a:spcPct val="100000"/>
              </a:lnSpc>
              <a:spcAft>
                <a:spcPts val="1200"/>
              </a:spcAft>
            </a:pPr>
            <a:r>
              <a:rPr lang="en-US" altLang="en-US" sz="1400" dirty="0">
                <a:ea typeface="ＭＳ Ｐゴシック" pitchFamily="1" charset="-128"/>
              </a:rPr>
              <a:t>Is the business model of an Global Markets business supportable any longer in the post Volker world?</a:t>
            </a:r>
          </a:p>
          <a:p>
            <a:pPr lvl="1" eaLnBrk="1" hangingPunct="1">
              <a:lnSpc>
                <a:spcPct val="100000"/>
              </a:lnSpc>
              <a:spcAft>
                <a:spcPts val="1200"/>
              </a:spcAft>
            </a:pPr>
            <a:r>
              <a:rPr lang="en-US" altLang="en-US" sz="1400" dirty="0">
                <a:ea typeface="ＭＳ Ｐゴシック" pitchFamily="1" charset="-128"/>
              </a:rPr>
              <a:t>With trading becoming more and more of a commodity and requiring increasingly expensive technology, what parts of Sales and Trading should Broker-Dealers be investing in?</a:t>
            </a:r>
          </a:p>
          <a:p>
            <a:pPr lvl="1" eaLnBrk="1" hangingPunct="1">
              <a:lnSpc>
                <a:spcPct val="100000"/>
              </a:lnSpc>
              <a:spcAft>
                <a:spcPts val="600"/>
              </a:spcAft>
            </a:pPr>
            <a:r>
              <a:rPr lang="en-US" altLang="en-US" sz="1400" dirty="0">
                <a:ea typeface="ＭＳ Ｐゴシック" pitchFamily="1" charset="-128"/>
              </a:rPr>
              <a:t>Do you believe in the multi-business model of a modern Broker-Dealer?</a:t>
            </a:r>
          </a:p>
          <a:p>
            <a:pPr lvl="2" eaLnBrk="1" hangingPunct="1">
              <a:lnSpc>
                <a:spcPct val="100000"/>
              </a:lnSpc>
              <a:spcAft>
                <a:spcPts val="600"/>
              </a:spcAft>
            </a:pPr>
            <a:r>
              <a:rPr lang="en-US" altLang="en-US" sz="1400" dirty="0">
                <a:ea typeface="ＭＳ Ｐゴシック" pitchFamily="1" charset="-128"/>
              </a:rPr>
              <a:t>Are each of these business models self-supporting? Should they be?</a:t>
            </a:r>
          </a:p>
          <a:p>
            <a:pPr lvl="2" eaLnBrk="1" hangingPunct="1">
              <a:lnSpc>
                <a:spcPct val="100000"/>
              </a:lnSpc>
              <a:spcAft>
                <a:spcPts val="1200"/>
              </a:spcAft>
            </a:pPr>
            <a:r>
              <a:rPr lang="en-US" altLang="en-US" sz="1400" dirty="0">
                <a:ea typeface="ＭＳ Ｐゴシック" pitchFamily="1" charset="-128"/>
              </a:rPr>
              <a:t>How should each one be “priced”? Should “bundling” be encouraged or discouraged?</a:t>
            </a:r>
          </a:p>
          <a:p>
            <a:pPr lvl="1" eaLnBrk="1" hangingPunct="1">
              <a:lnSpc>
                <a:spcPct val="100000"/>
              </a:lnSpc>
              <a:spcAft>
                <a:spcPts val="1200"/>
              </a:spcAft>
            </a:pPr>
            <a:r>
              <a:rPr lang="en-US" altLang="en-US" sz="1400" dirty="0">
                <a:ea typeface="ＭＳ Ｐゴシック" pitchFamily="1" charset="-128"/>
              </a:rPr>
              <a:t>What are the inherent conflicts of interest between these lines of business? And how should they be managed? Who is (dis-) advantaged by the conflicts? Think </a:t>
            </a:r>
            <a:r>
              <a:rPr lang="en-US" altLang="en-US" sz="1400" dirty="0" err="1">
                <a:ea typeface="ＭＳ Ｐゴシック" pitchFamily="1" charset="-128"/>
              </a:rPr>
              <a:t>Archegos</a:t>
            </a:r>
            <a:r>
              <a:rPr lang="en-US" altLang="en-US" sz="1400" dirty="0">
                <a:ea typeface="ＭＳ Ｐゴシック" pitchFamily="1" charset="-128"/>
              </a:rPr>
              <a:t>. Post tech boom Research settlement.</a:t>
            </a:r>
          </a:p>
          <a:p>
            <a:pPr lvl="1" eaLnBrk="1" hangingPunct="1">
              <a:lnSpc>
                <a:spcPct val="100000"/>
              </a:lnSpc>
              <a:spcAft>
                <a:spcPts val="1200"/>
              </a:spcAft>
            </a:pPr>
            <a:r>
              <a:rPr lang="en-US" altLang="en-US" sz="1400" dirty="0">
                <a:ea typeface="ＭＳ Ｐゴシック" pitchFamily="1" charset="-128"/>
              </a:rPr>
              <a:t>As Broker-Dealers do not have fiduciary duty to its customers, how you should interact with them? Why would you interact with them?</a:t>
            </a:r>
          </a:p>
        </p:txBody>
      </p:sp>
    </p:spTree>
    <p:extLst>
      <p:ext uri="{BB962C8B-B14F-4D97-AF65-F5344CB8AC3E}">
        <p14:creationId xmlns:p14="http://schemas.microsoft.com/office/powerpoint/2010/main" val="27119186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ctrTitle"/>
          </p:nvPr>
        </p:nvSpPr>
        <p:spPr/>
        <p:txBody>
          <a:bodyPr/>
          <a:lstStyle/>
          <a:p>
            <a:pPr eaLnBrk="1" hangingPunct="1"/>
            <a:r>
              <a:rPr lang="en-US" altLang="en-US" dirty="0">
                <a:ea typeface="ＭＳ Ｐゴシック" pitchFamily="34" charset="-128"/>
              </a:rPr>
              <a:t>Summary</a:t>
            </a:r>
          </a:p>
        </p:txBody>
      </p:sp>
      <p:sp>
        <p:nvSpPr>
          <p:cNvPr id="29699" name="Rectangle 9"/>
          <p:cNvSpPr>
            <a:spLocks noChangeArrowheads="1"/>
          </p:cNvSpPr>
          <p:nvPr/>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algn="ctr" eaLnBrk="1" hangingPunct="1"/>
            <a:endParaRPr lang="en-US" altLang="en-US">
              <a:solidFill>
                <a:schemeClr val="bg1"/>
              </a:solidFill>
            </a:endParaRPr>
          </a:p>
        </p:txBody>
      </p:sp>
    </p:spTree>
    <p:extLst>
      <p:ext uri="{BB962C8B-B14F-4D97-AF65-F5344CB8AC3E}">
        <p14:creationId xmlns:p14="http://schemas.microsoft.com/office/powerpoint/2010/main" val="2882724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Questions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79</a:t>
            </a:fld>
            <a:endParaRPr lang="en-US"/>
          </a:p>
        </p:txBody>
      </p:sp>
      <p:sp>
        <p:nvSpPr>
          <p:cNvPr id="3" name="Content Placeholder 2"/>
          <p:cNvSpPr>
            <a:spLocks noGrp="1"/>
          </p:cNvSpPr>
          <p:nvPr>
            <p:ph idx="1"/>
          </p:nvPr>
        </p:nvSpPr>
        <p:spPr>
          <a:xfrm>
            <a:off x="479425" y="1154942"/>
            <a:ext cx="8397875" cy="5246687"/>
          </a:xfrm>
        </p:spPr>
        <p:txBody>
          <a:bodyPr/>
          <a:lstStyle/>
          <a:p>
            <a:r>
              <a:rPr lang="en-US" dirty="0"/>
              <a:t>What are the implications of “delegated management”? If you are giving your assets to a professional money manager – either a hedge fund or a mutual fund – how might their incentives conflict with yours? Give some real examples of where problems might arise? How could you structure a contract to deal with these issues?</a:t>
            </a:r>
          </a:p>
          <a:p>
            <a:r>
              <a:rPr lang="en-US" dirty="0"/>
              <a:t>What are the implications for institutional money managers that there has been a dramatic shift from defined benefit to defined contribution plans? What is the implications for how they structure their own businesses?</a:t>
            </a:r>
          </a:p>
          <a:p>
            <a:r>
              <a:rPr lang="en-US" dirty="0"/>
              <a:t>How does the growing wealth inequality impact the functioning of capital markets? How does it impact how institutional money managers should structure their business? What challenges would you face starting your own private wealth management business? Think about this from a broad perspective and a general industry competitive model.</a:t>
            </a:r>
          </a:p>
          <a:p>
            <a:r>
              <a:rPr lang="en-US" dirty="0"/>
              <a:t>Should hedge funds be exempt from regulation?</a:t>
            </a:r>
          </a:p>
        </p:txBody>
      </p:sp>
    </p:spTree>
    <p:extLst>
      <p:ext uri="{BB962C8B-B14F-4D97-AF65-F5344CB8AC3E}">
        <p14:creationId xmlns:p14="http://schemas.microsoft.com/office/powerpoint/2010/main" val="124868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 is not Monolithic</a:t>
            </a:r>
          </a:p>
        </p:txBody>
      </p:sp>
      <p:sp>
        <p:nvSpPr>
          <p:cNvPr id="25603" name="Content Placeholder 2"/>
          <p:cNvSpPr>
            <a:spLocks noGrp="1"/>
          </p:cNvSpPr>
          <p:nvPr>
            <p:ph idx="1"/>
          </p:nvPr>
        </p:nvSpPr>
        <p:spPr>
          <a:xfrm>
            <a:off x="209321" y="1287463"/>
            <a:ext cx="9241068" cy="5246687"/>
          </a:xfrm>
        </p:spPr>
        <p:txBody>
          <a:bodyPr/>
          <a:lstStyle/>
          <a:p>
            <a:pPr marL="304800" lvl="1" indent="0" eaLnBrk="1" hangingPunct="1">
              <a:buNone/>
            </a:pPr>
            <a:r>
              <a:rPr lang="en-US" altLang="en-US" sz="2400" dirty="0"/>
              <a:t>Types of Quantitative Investment Strategies</a:t>
            </a:r>
          </a:p>
          <a:p>
            <a:pPr marL="304800" lvl="1" indent="0" eaLnBrk="1" hangingPunct="1">
              <a:buNone/>
            </a:pPr>
            <a:r>
              <a:rPr lang="en-US" altLang="en-US" sz="1600" dirty="0"/>
              <a:t>Equity:</a:t>
            </a:r>
          </a:p>
          <a:p>
            <a:pPr marL="719455" lvl="1" eaLnBrk="1" hangingPunct="1">
              <a:lnSpc>
                <a:spcPct val="150000"/>
              </a:lnSpc>
              <a:spcBef>
                <a:spcPts val="0"/>
              </a:spcBef>
            </a:pPr>
            <a:r>
              <a:rPr lang="en-US" altLang="en-US" sz="1600" dirty="0"/>
              <a:t>Ultra High Frequency Market Making</a:t>
            </a:r>
          </a:p>
          <a:p>
            <a:pPr marL="1009968" lvl="2" eaLnBrk="1" hangingPunct="1">
              <a:lnSpc>
                <a:spcPct val="150000"/>
              </a:lnSpc>
              <a:spcBef>
                <a:spcPts val="0"/>
              </a:spcBef>
            </a:pPr>
            <a:r>
              <a:rPr lang="en-US" altLang="en-US" sz="1200" dirty="0"/>
              <a:t>Operate in Nanoseconds (note a blink of an eye is 400 </a:t>
            </a:r>
            <a:r>
              <a:rPr lang="en-US" altLang="en-US" sz="1200" dirty="0" err="1"/>
              <a:t>milleseconds</a:t>
            </a:r>
            <a:r>
              <a:rPr lang="en-US" altLang="en-US" sz="1200" dirty="0"/>
              <a:t> or 400,000 microseconds or 4e+8 nanoseconds</a:t>
            </a:r>
          </a:p>
          <a:p>
            <a:pPr marL="1009968" lvl="2" eaLnBrk="1" hangingPunct="1">
              <a:lnSpc>
                <a:spcPct val="150000"/>
              </a:lnSpc>
              <a:spcBef>
                <a:spcPts val="0"/>
              </a:spcBef>
            </a:pPr>
            <a:r>
              <a:rPr lang="en-US" altLang="en-US" sz="1200" dirty="0"/>
              <a:t>Highly capacity constrained; extremely highly levered; Sharpe Ratios &gt; 6 are routine</a:t>
            </a:r>
          </a:p>
          <a:p>
            <a:pPr marL="1009968" lvl="2" eaLnBrk="1" hangingPunct="1">
              <a:lnSpc>
                <a:spcPct val="150000"/>
              </a:lnSpc>
              <a:spcBef>
                <a:spcPts val="0"/>
              </a:spcBef>
            </a:pPr>
            <a:r>
              <a:rPr lang="en-US" altLang="en-US" sz="1200" dirty="0"/>
              <a:t>Representative firms: Jump, Virtu, Tower, Jane Street, Citadel Securities</a:t>
            </a:r>
          </a:p>
          <a:p>
            <a:pPr marL="719455" lvl="1" eaLnBrk="1" hangingPunct="1">
              <a:lnSpc>
                <a:spcPct val="150000"/>
              </a:lnSpc>
              <a:spcBef>
                <a:spcPts val="0"/>
              </a:spcBef>
            </a:pPr>
            <a:r>
              <a:rPr lang="en-US" altLang="en-US" sz="1600" dirty="0"/>
              <a:t>Statistical Arbitrage</a:t>
            </a:r>
          </a:p>
          <a:p>
            <a:pPr marL="1009968" lvl="2" eaLnBrk="1" hangingPunct="1">
              <a:lnSpc>
                <a:spcPct val="150000"/>
              </a:lnSpc>
              <a:spcBef>
                <a:spcPts val="0"/>
              </a:spcBef>
            </a:pPr>
            <a:r>
              <a:rPr lang="en-US" altLang="en-US" sz="1200" dirty="0"/>
              <a:t>Operate intra-day to 5-7 holding periods (two way turnover) strategies; typical portfolio holds 1,500+ stocks</a:t>
            </a:r>
          </a:p>
          <a:p>
            <a:pPr marL="1009968" lvl="2" eaLnBrk="1" hangingPunct="1">
              <a:lnSpc>
                <a:spcPct val="150000"/>
              </a:lnSpc>
              <a:spcBef>
                <a:spcPts val="0"/>
              </a:spcBef>
            </a:pPr>
            <a:r>
              <a:rPr lang="en-US" altLang="en-US" sz="1200" dirty="0"/>
              <a:t>Capacity constrained strategies to between several hundred million to 2 billion GMV; Sharpe Ratios ~ 2-4</a:t>
            </a:r>
          </a:p>
          <a:p>
            <a:pPr marL="1009968" lvl="2" eaLnBrk="1" hangingPunct="1">
              <a:lnSpc>
                <a:spcPct val="150000"/>
              </a:lnSpc>
              <a:spcBef>
                <a:spcPts val="0"/>
              </a:spcBef>
            </a:pPr>
            <a:r>
              <a:rPr lang="en-US" altLang="en-US" sz="1200" dirty="0"/>
              <a:t>Representative firms: Cubist, Millennium, Citadel GQS, PDT, </a:t>
            </a:r>
            <a:r>
              <a:rPr lang="en-US" altLang="en-US" sz="1200" dirty="0" err="1"/>
              <a:t>Voleon</a:t>
            </a:r>
            <a:r>
              <a:rPr lang="en-US" altLang="en-US" sz="1200" dirty="0"/>
              <a:t>, D.E. Shaw, </a:t>
            </a:r>
            <a:r>
              <a:rPr lang="en-US" altLang="en-US" sz="1200" dirty="0" err="1"/>
              <a:t>WorldQuant</a:t>
            </a:r>
            <a:r>
              <a:rPr lang="en-US" altLang="en-US" sz="1200" dirty="0"/>
              <a:t>, Engineers Gate, Quadrature, </a:t>
            </a:r>
            <a:r>
              <a:rPr lang="en-US" altLang="en-US" sz="1200" dirty="0" err="1"/>
              <a:t>Qube</a:t>
            </a:r>
            <a:r>
              <a:rPr lang="en-US" altLang="en-US" sz="1200" dirty="0"/>
              <a:t>, </a:t>
            </a:r>
            <a:r>
              <a:rPr lang="en-US" altLang="en-US" sz="1200" dirty="0" err="1"/>
              <a:t>SquarePoint</a:t>
            </a:r>
            <a:r>
              <a:rPr lang="en-US" altLang="en-US" sz="1200" dirty="0"/>
              <a:t>, </a:t>
            </a:r>
            <a:r>
              <a:rPr lang="en-US" altLang="en-US" sz="1200" dirty="0" err="1"/>
              <a:t>QuantBot</a:t>
            </a:r>
            <a:r>
              <a:rPr lang="en-US" altLang="en-US" sz="1200" dirty="0"/>
              <a:t>, </a:t>
            </a:r>
            <a:r>
              <a:rPr lang="en-US" altLang="en-US" sz="1200" dirty="0" err="1"/>
              <a:t>Voloridge</a:t>
            </a:r>
            <a:r>
              <a:rPr lang="en-US" altLang="en-US" sz="1200" dirty="0"/>
              <a:t>, Exodus Point, Renaissance Medallion Fund, G Research</a:t>
            </a:r>
          </a:p>
          <a:p>
            <a:pPr marL="719455" lvl="1" eaLnBrk="1" hangingPunct="1">
              <a:lnSpc>
                <a:spcPct val="150000"/>
              </a:lnSpc>
              <a:spcBef>
                <a:spcPts val="0"/>
              </a:spcBef>
            </a:pPr>
            <a:r>
              <a:rPr lang="en-US" altLang="en-US" sz="1600" dirty="0"/>
              <a:t>Equity Market Neutral</a:t>
            </a:r>
          </a:p>
          <a:p>
            <a:pPr marL="1009968" lvl="2" eaLnBrk="1" hangingPunct="1">
              <a:lnSpc>
                <a:spcPct val="150000"/>
              </a:lnSpc>
              <a:spcBef>
                <a:spcPts val="0"/>
              </a:spcBef>
            </a:pPr>
            <a:r>
              <a:rPr lang="en-US" altLang="en-US" sz="1200" dirty="0"/>
              <a:t>Operate in days to multi-week and even some cases 1-2 months; typical portfolio holds 400-800 stocks</a:t>
            </a:r>
          </a:p>
          <a:p>
            <a:pPr marL="1009968" lvl="2" eaLnBrk="1" hangingPunct="1">
              <a:lnSpc>
                <a:spcPct val="150000"/>
              </a:lnSpc>
              <a:spcBef>
                <a:spcPts val="0"/>
              </a:spcBef>
            </a:pPr>
            <a:r>
              <a:rPr lang="en-US" altLang="en-US" sz="1200" dirty="0"/>
              <a:t>Typically less capacity</a:t>
            </a:r>
            <a:r>
              <a:rPr lang="en-US" altLang="en-US" sz="1200" i="1" dirty="0"/>
              <a:t> </a:t>
            </a:r>
            <a:r>
              <a:rPr lang="en-US" altLang="en-US" sz="1200" dirty="0"/>
              <a:t>constrained, depending on the strategy; more transparent in strategies; less leveraged generally than Stat Arb strategies SR ~ 0.8 – 1.5</a:t>
            </a:r>
          </a:p>
          <a:p>
            <a:pPr marL="1009968" lvl="2" eaLnBrk="1" hangingPunct="1">
              <a:lnSpc>
                <a:spcPct val="150000"/>
              </a:lnSpc>
              <a:spcBef>
                <a:spcPts val="0"/>
              </a:spcBef>
            </a:pPr>
            <a:r>
              <a:rPr lang="en-US" altLang="en-US" sz="1200" dirty="0"/>
              <a:t>Representative firms: </a:t>
            </a:r>
            <a:r>
              <a:rPr lang="en-US" altLang="en-US" sz="1200" dirty="0" err="1"/>
              <a:t>Ergoteles</a:t>
            </a:r>
            <a:r>
              <a:rPr lang="en-US" altLang="en-US" sz="1200" dirty="0"/>
              <a:t>, Two Sigma, QIM, Man AHL, “BGI Cubs”, Renaissance RIDGE, Blackrock 32 Capital</a:t>
            </a:r>
          </a:p>
          <a:p>
            <a:pPr marL="487680" lvl="1" indent="0" eaLnBrk="1" hangingPunct="1">
              <a:lnSpc>
                <a:spcPct val="150000"/>
              </a:lnSpc>
              <a:spcBef>
                <a:spcPts val="0"/>
              </a:spcBef>
              <a:buNone/>
            </a:pPr>
            <a:r>
              <a:rPr lang="en-US" altLang="en-US" sz="1600" dirty="0"/>
              <a:t> </a:t>
            </a:r>
            <a:endParaRPr lang="en-US" altLang="en-US" sz="2400" dirty="0"/>
          </a:p>
        </p:txBody>
      </p:sp>
      <p:sp>
        <p:nvSpPr>
          <p:cNvPr id="2560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8</a:t>
            </a:fld>
            <a:endParaRPr lang="en-US" altLang="en-US" sz="1300"/>
          </a:p>
        </p:txBody>
      </p:sp>
    </p:spTree>
    <p:extLst>
      <p:ext uri="{BB962C8B-B14F-4D97-AF65-F5344CB8AC3E}">
        <p14:creationId xmlns:p14="http://schemas.microsoft.com/office/powerpoint/2010/main" val="323005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60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0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Questions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80</a:t>
            </a:fld>
            <a:endParaRPr lang="en-US"/>
          </a:p>
        </p:txBody>
      </p:sp>
      <p:sp>
        <p:nvSpPr>
          <p:cNvPr id="3" name="Content Placeholder 2"/>
          <p:cNvSpPr>
            <a:spLocks noGrp="1"/>
          </p:cNvSpPr>
          <p:nvPr>
            <p:ph idx="1"/>
          </p:nvPr>
        </p:nvSpPr>
        <p:spPr>
          <a:xfrm>
            <a:off x="479425" y="1154942"/>
            <a:ext cx="8397875" cy="5246687"/>
          </a:xfrm>
        </p:spPr>
        <p:txBody>
          <a:bodyPr/>
          <a:lstStyle/>
          <a:p>
            <a:r>
              <a:rPr lang="en-US" dirty="0"/>
              <a:t>Why should we have broker-dealers? Should all those parts exist in one firm? Is there any “social good” they are delivering? Is there a benefit to their role as intermediaries? Should Broker-Dealer have a fiduciary duty to their clients?</a:t>
            </a:r>
          </a:p>
          <a:p>
            <a:r>
              <a:rPr lang="en-US" dirty="0"/>
              <a:t>Why should you be suspicious of the performance data that you see about hedge fund performance?</a:t>
            </a:r>
          </a:p>
          <a:p>
            <a:r>
              <a:rPr lang="en-US" dirty="0"/>
              <a:t>If you were the King (or leader) of Saudi Arabia, why might you be very interested in setting up a SWF? How might you structure it?  What might be your source of assets? How might you invest those assets? What might the payout plan look like? Should you be investing in Green technology?</a:t>
            </a:r>
          </a:p>
          <a:p>
            <a:r>
              <a:rPr lang="en-US" dirty="0"/>
              <a:t> If you were the manager of a state pension plan, how might your asset allocation differ depending upon your plans funding status? How might the risk components, as well as your return projections, of your asset allocation interact with funding status?</a:t>
            </a:r>
          </a:p>
          <a:p>
            <a:r>
              <a:rPr lang="en-US" dirty="0"/>
              <a:t>Do you agree with the definition of an accredited investor? If not, what would your definition be?</a:t>
            </a:r>
          </a:p>
        </p:txBody>
      </p:sp>
    </p:spTree>
    <p:extLst>
      <p:ext uri="{BB962C8B-B14F-4D97-AF65-F5344CB8AC3E}">
        <p14:creationId xmlns:p14="http://schemas.microsoft.com/office/powerpoint/2010/main" val="36279218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Questions</a:t>
            </a:r>
          </a:p>
        </p:txBody>
      </p:sp>
      <p:sp>
        <p:nvSpPr>
          <p:cNvPr id="4" name="Slide Number Placeholder 3"/>
          <p:cNvSpPr>
            <a:spLocks noGrp="1"/>
          </p:cNvSpPr>
          <p:nvPr>
            <p:ph type="sldNum" sz="quarter" idx="10"/>
          </p:nvPr>
        </p:nvSpPr>
        <p:spPr/>
        <p:txBody>
          <a:bodyPr/>
          <a:lstStyle/>
          <a:p>
            <a:pPr>
              <a:defRPr/>
            </a:pPr>
            <a:fld id="{1F87AB80-637A-45A4-878A-2C8FEA461861}" type="slidenum">
              <a:rPr lang="en-US" smtClean="0"/>
              <a:pPr>
                <a:defRPr/>
              </a:pPr>
              <a:t>81</a:t>
            </a:fld>
            <a:endParaRPr lang="en-US"/>
          </a:p>
        </p:txBody>
      </p:sp>
      <p:sp>
        <p:nvSpPr>
          <p:cNvPr id="3" name="Content Placeholder 2"/>
          <p:cNvSpPr>
            <a:spLocks noGrp="1"/>
          </p:cNvSpPr>
          <p:nvPr>
            <p:ph idx="1"/>
          </p:nvPr>
        </p:nvSpPr>
        <p:spPr>
          <a:xfrm>
            <a:off x="479425" y="1154942"/>
            <a:ext cx="8397875" cy="5246687"/>
          </a:xfrm>
        </p:spPr>
        <p:txBody>
          <a:bodyPr/>
          <a:lstStyle/>
          <a:p>
            <a:r>
              <a:rPr lang="en-US" dirty="0"/>
              <a:t>Do you expect mutual funds to out-perform hedge funds over time? Does your answer differ if you were measuring performance before fess vs after fees? </a:t>
            </a:r>
          </a:p>
          <a:p>
            <a:r>
              <a:rPr lang="en-US" dirty="0"/>
              <a:t>What is your definition of a quantitative investment process? </a:t>
            </a:r>
          </a:p>
          <a:p>
            <a:r>
              <a:rPr lang="en-US" dirty="0"/>
              <a:t>What do you find to be the most compelling critiques of quantitative investing? What do you believe are its greatest strengths? </a:t>
            </a:r>
          </a:p>
          <a:p>
            <a:r>
              <a:rPr lang="en-US" dirty="0"/>
              <a:t>Which of the quantitative investing styles do you believe are the most difficult ones in which to achieve success? Which styles are relatively easier? Do you think that holds over the long-run? Note define “success” for you.</a:t>
            </a:r>
          </a:p>
          <a:p>
            <a:r>
              <a:rPr lang="en-US" dirty="0"/>
              <a:t>Do you believe today is a good time to be a quantitative investor (relative to other times in history)? What factors make it easy and/or hard today? How do you think the current macroeconomic and geopolitical environments make it harder or easier to be a quantitative investor today?</a:t>
            </a:r>
          </a:p>
          <a:p>
            <a:r>
              <a:rPr lang="en-US" dirty="0"/>
              <a:t>What type of quantitative investing styles do you believe most immune to macroeconomic and </a:t>
            </a:r>
            <a:r>
              <a:rPr lang="en-US"/>
              <a:t>geopolitical shocks? </a:t>
            </a:r>
            <a:endParaRPr lang="en-US" dirty="0"/>
          </a:p>
        </p:txBody>
      </p:sp>
    </p:spTree>
    <p:extLst>
      <p:ext uri="{BB962C8B-B14F-4D97-AF65-F5344CB8AC3E}">
        <p14:creationId xmlns:p14="http://schemas.microsoft.com/office/powerpoint/2010/main" val="138197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ea typeface="ＭＳ Ｐゴシック" pitchFamily="34" charset="-128"/>
              </a:rPr>
              <a:t>Quantitative Asset Management is not Monolithic</a:t>
            </a:r>
          </a:p>
        </p:txBody>
      </p:sp>
      <p:sp>
        <p:nvSpPr>
          <p:cNvPr id="25603" name="Content Placeholder 2"/>
          <p:cNvSpPr>
            <a:spLocks noGrp="1"/>
          </p:cNvSpPr>
          <p:nvPr>
            <p:ph idx="1"/>
          </p:nvPr>
        </p:nvSpPr>
        <p:spPr>
          <a:xfrm>
            <a:off x="209321" y="1287463"/>
            <a:ext cx="9241068" cy="5246687"/>
          </a:xfrm>
        </p:spPr>
        <p:txBody>
          <a:bodyPr/>
          <a:lstStyle/>
          <a:p>
            <a:pPr marL="304800" lvl="1" indent="0" eaLnBrk="1" hangingPunct="1">
              <a:buNone/>
            </a:pPr>
            <a:r>
              <a:rPr lang="en-US" altLang="en-US" sz="2400" dirty="0"/>
              <a:t>Types of Quantitative Investment Strategies</a:t>
            </a:r>
          </a:p>
          <a:p>
            <a:pPr marL="304800" lvl="1" indent="0" eaLnBrk="1" hangingPunct="1">
              <a:buNone/>
            </a:pPr>
            <a:r>
              <a:rPr lang="en-US" altLang="en-US" sz="1600" dirty="0"/>
              <a:t>Equity:</a:t>
            </a:r>
          </a:p>
          <a:p>
            <a:pPr marL="719455" lvl="1" eaLnBrk="1" hangingPunct="1">
              <a:lnSpc>
                <a:spcPct val="150000"/>
              </a:lnSpc>
              <a:spcBef>
                <a:spcPts val="0"/>
              </a:spcBef>
            </a:pPr>
            <a:r>
              <a:rPr lang="en-US" altLang="en-US" sz="1600" dirty="0"/>
              <a:t>Long Only</a:t>
            </a:r>
          </a:p>
          <a:p>
            <a:pPr marL="1009968" lvl="2" eaLnBrk="1" hangingPunct="1">
              <a:lnSpc>
                <a:spcPct val="150000"/>
              </a:lnSpc>
              <a:spcBef>
                <a:spcPts val="0"/>
              </a:spcBef>
            </a:pPr>
            <a:r>
              <a:rPr lang="en-US" altLang="en-US" sz="1200" dirty="0"/>
              <a:t>Operate in months to quarters turnover signal range; typical portfolio holds 300-600 stock</a:t>
            </a:r>
          </a:p>
          <a:p>
            <a:pPr marL="1009968" lvl="2" eaLnBrk="1" hangingPunct="1">
              <a:lnSpc>
                <a:spcPct val="100000"/>
              </a:lnSpc>
              <a:spcBef>
                <a:spcPts val="0"/>
              </a:spcBef>
            </a:pPr>
            <a:r>
              <a:rPr lang="en-US" altLang="en-US" sz="1200" dirty="0"/>
              <a:t>High capacity strategies with tens to hundreds of billions of AUM; no leverage; signals are low turnover; asset management based products providing tracking error relative to a bench mark in 3%-6% range; hoping to deliver SR between 0.5 – 0.8; signals; fee is lower than prior categories as is the SR </a:t>
            </a:r>
          </a:p>
          <a:p>
            <a:pPr marL="1009968" lvl="2" eaLnBrk="1" hangingPunct="1">
              <a:lnSpc>
                <a:spcPct val="150000"/>
              </a:lnSpc>
              <a:spcBef>
                <a:spcPts val="0"/>
              </a:spcBef>
            </a:pPr>
            <a:r>
              <a:rPr lang="en-US" altLang="en-US" sz="1200" dirty="0"/>
              <a:t>Representative firms: Acadian, AQR, </a:t>
            </a:r>
            <a:r>
              <a:rPr lang="en-US" altLang="en-US" sz="1200" dirty="0" err="1"/>
              <a:t>Panagora</a:t>
            </a:r>
            <a:r>
              <a:rPr lang="en-US" altLang="en-US" sz="1200" dirty="0"/>
              <a:t>, Man Numeric, QMA, QS Investors, Blackrock SAE, Geode</a:t>
            </a:r>
          </a:p>
          <a:p>
            <a:pPr marL="719455" lvl="1" eaLnBrk="1" hangingPunct="1">
              <a:lnSpc>
                <a:spcPct val="150000"/>
              </a:lnSpc>
              <a:spcBef>
                <a:spcPts val="0"/>
              </a:spcBef>
            </a:pPr>
            <a:r>
              <a:rPr lang="en-US" altLang="en-US" sz="1600" dirty="0"/>
              <a:t>Enhanced Index</a:t>
            </a:r>
          </a:p>
          <a:p>
            <a:pPr marL="1009968" lvl="2" eaLnBrk="1" hangingPunct="1">
              <a:lnSpc>
                <a:spcPct val="100000"/>
              </a:lnSpc>
              <a:spcBef>
                <a:spcPts val="0"/>
              </a:spcBef>
            </a:pPr>
            <a:r>
              <a:rPr lang="en-US" altLang="en-US" sz="1200" dirty="0"/>
              <a:t>Similar to Long-Only but target a tracking error of 1% - 2%; typical portfolio will hold vast majority of the index with small deviations from benchmark weights; low fee product as amount of “alpha” is small</a:t>
            </a:r>
          </a:p>
          <a:p>
            <a:pPr marL="1009968" lvl="2" eaLnBrk="1" hangingPunct="1">
              <a:lnSpc>
                <a:spcPct val="150000"/>
              </a:lnSpc>
              <a:spcBef>
                <a:spcPts val="0"/>
              </a:spcBef>
            </a:pPr>
            <a:r>
              <a:rPr lang="en-US" altLang="en-US" sz="1200" dirty="0"/>
              <a:t>Representative firms: Investec, Geode, Vanguard Enhanced Index, </a:t>
            </a:r>
          </a:p>
          <a:p>
            <a:pPr marL="719455" lvl="1" eaLnBrk="1" hangingPunct="1">
              <a:lnSpc>
                <a:spcPct val="150000"/>
              </a:lnSpc>
              <a:spcBef>
                <a:spcPts val="0"/>
              </a:spcBef>
            </a:pPr>
            <a:r>
              <a:rPr lang="en-US" altLang="en-US" sz="1600" dirty="0"/>
              <a:t>Alternative Risk Premia or Smart Beta</a:t>
            </a:r>
          </a:p>
          <a:p>
            <a:pPr marL="1009968" lvl="2" eaLnBrk="1" hangingPunct="1">
              <a:lnSpc>
                <a:spcPct val="150000"/>
              </a:lnSpc>
              <a:spcBef>
                <a:spcPts val="0"/>
              </a:spcBef>
            </a:pPr>
            <a:r>
              <a:rPr lang="en-US" altLang="en-US" sz="1200" dirty="0"/>
              <a:t>Operate in quarters to even multiple year horizon</a:t>
            </a:r>
          </a:p>
          <a:p>
            <a:pPr marL="1009968" lvl="2" eaLnBrk="1" hangingPunct="1">
              <a:lnSpc>
                <a:spcPct val="150000"/>
              </a:lnSpc>
              <a:spcBef>
                <a:spcPts val="0"/>
              </a:spcBef>
            </a:pPr>
            <a:r>
              <a:rPr lang="en-US" altLang="en-US" sz="1200" dirty="0"/>
              <a:t>Seek to produce commonly known factor returns (either long short or long-only) for a low fee; very high capacity</a:t>
            </a:r>
          </a:p>
          <a:p>
            <a:pPr marL="1009968" lvl="2" eaLnBrk="1" hangingPunct="1">
              <a:lnSpc>
                <a:spcPct val="100000"/>
              </a:lnSpc>
              <a:spcBef>
                <a:spcPts val="0"/>
              </a:spcBef>
            </a:pPr>
            <a:r>
              <a:rPr lang="en-US" altLang="en-US" sz="1200" dirty="0"/>
              <a:t>Representative firms: Multiple sell-side bank products; Goldman Sachs Asset Management QIS; Dimensional Fund Advisors; Research Affiliates; AQR Solutions Products; Acadian Managed Volatility Fund</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900">
                <a:solidFill>
                  <a:schemeClr val="tx1"/>
                </a:solidFill>
                <a:latin typeface="Arial" charset="0"/>
                <a:ea typeface="ＭＳ Ｐゴシック" pitchFamily="34" charset="-128"/>
              </a:defRPr>
            </a:lvl1pPr>
            <a:lvl2pPr marL="742950" indent="-285750" defTabSz="966788" eaLnBrk="0" hangingPunct="0">
              <a:defRPr sz="1900">
                <a:solidFill>
                  <a:schemeClr val="tx1"/>
                </a:solidFill>
                <a:latin typeface="Arial" charset="0"/>
                <a:ea typeface="ＭＳ Ｐゴシック" pitchFamily="34" charset="-128"/>
              </a:defRPr>
            </a:lvl2pPr>
            <a:lvl3pPr marL="1143000" indent="-228600" defTabSz="966788" eaLnBrk="0" hangingPunct="0">
              <a:defRPr sz="1900">
                <a:solidFill>
                  <a:schemeClr val="tx1"/>
                </a:solidFill>
                <a:latin typeface="Arial" charset="0"/>
                <a:ea typeface="ＭＳ Ｐゴシック" pitchFamily="34" charset="-128"/>
              </a:defRPr>
            </a:lvl3pPr>
            <a:lvl4pPr marL="1600200" indent="-228600" defTabSz="966788" eaLnBrk="0" hangingPunct="0">
              <a:defRPr sz="1900">
                <a:solidFill>
                  <a:schemeClr val="tx1"/>
                </a:solidFill>
                <a:latin typeface="Arial" charset="0"/>
                <a:ea typeface="ＭＳ Ｐゴシック" pitchFamily="34" charset="-128"/>
              </a:defRPr>
            </a:lvl4pPr>
            <a:lvl5pPr marL="2057400" indent="-228600" defTabSz="966788" eaLnBrk="0" hangingPunct="0">
              <a:defRPr sz="1900">
                <a:solidFill>
                  <a:schemeClr val="tx1"/>
                </a:solidFill>
                <a:latin typeface="Arial"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885E3F6E-4924-4442-B653-12086AAD5344}" type="slidenum">
              <a:rPr lang="en-US" altLang="en-US" sz="1300" smtClean="0"/>
              <a:pPr eaLnBrk="1" hangingPunct="1"/>
              <a:t>9</a:t>
            </a:fld>
            <a:endParaRPr lang="en-US" altLang="en-US" sz="1300"/>
          </a:p>
        </p:txBody>
      </p:sp>
    </p:spTree>
    <p:extLst>
      <p:ext uri="{BB962C8B-B14F-4D97-AF65-F5344CB8AC3E}">
        <p14:creationId xmlns:p14="http://schemas.microsoft.com/office/powerpoint/2010/main" val="194803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SLIDETYPE" val="STDCONTENT"/>
</p:tagLst>
</file>

<file path=ppt/tags/tag10.xml><?xml version="1.0" encoding="utf-8"?>
<p:tagLst xmlns:a="http://schemas.openxmlformats.org/drawingml/2006/main" xmlns:r="http://schemas.openxmlformats.org/officeDocument/2006/relationships" xmlns:p="http://schemas.openxmlformats.org/presentationml/2006/main">
  <p:tag name="ENAME" val="SLIDENUMBER"/>
  <p:tag name="IGNOREFONTNONCOMPLIANCE" val="0"/>
  <p:tag name="FONTNAME" val="Times New Roman"/>
  <p:tag name="FONTSIZE" val="14"/>
  <p:tag name="FONTBOLD" val="0"/>
  <p:tag name="FONTITALIC" val="0"/>
  <p:tag name="FONTULINE" val="0"/>
  <p:tag name="FONTSHADOW" val="0"/>
  <p:tag name="FONTALIGNMENT" val="2"/>
  <p:tag name="IGNORECOLORLINESNONCOMPLIANCE" val="0"/>
  <p:tag name="FONTCOLOR" val="16777215"/>
  <p:tag name="FILLVISIBLE" val="0"/>
  <p:tag name="FONTCOLORING" val="LB Green"/>
  <p:tag name="FILLCOLOR" val="3951360"/>
  <p:tag name="LINEVISIBLE" val="0"/>
  <p:tag name="LINECOLOR" val="3951360"/>
  <p:tag name="FILLCOLORING" val="No Fill"/>
  <p:tag name="LINECOLORING" val="No Line"/>
  <p:tag name="FONT_COLOR_SCHEME_INDEX" val="2"/>
  <p:tag name="FONT_COLOR_TYPE" val="2"/>
  <p:tag name="FILL_COLOR_SCHEME_INDEX" val="5"/>
  <p:tag name="FILL_COLOR_TYPE" val="2"/>
  <p:tag name="LINE_COLOR_SCHEME_INDEX" val="2"/>
  <p:tag name="LINE_COLOR_TYPE" val="2"/>
  <p:tag name="IGNOREPOSITIONNONCOMPLIANCE" val="0"/>
  <p:tag name="POSITIONTOP" val="571.125"/>
  <p:tag name="POSITIONLEFT" val="316"/>
  <p:tag name="IGNORESIZENONCOMPLIANCE" val="0"/>
  <p:tag name="SIZEWIDTH" val="162"/>
  <p:tag name="SIZEHEIGHT" val="31.875"/>
</p:tagLst>
</file>

<file path=ppt/tags/tag2.xml><?xml version="1.0" encoding="utf-8"?>
<p:tagLst xmlns:a="http://schemas.openxmlformats.org/drawingml/2006/main" xmlns:r="http://schemas.openxmlformats.org/officeDocument/2006/relationships" xmlns:p="http://schemas.openxmlformats.org/presentationml/2006/main">
  <p:tag name="ENAME" val="SLIDEHDR"/>
  <p:tag name="IGNOREFONTNONCOMPLIANCE" val="0"/>
  <p:tag name="FONTNAME" val="Times New Roman"/>
  <p:tag name="FONTSIZE" val="26"/>
  <p:tag name="FONTBOLD" val="0"/>
  <p:tag name="FONTITALIC" val="0"/>
  <p:tag name="FONTULINE" val="0"/>
  <p:tag name="FONTSHADOW" val="0"/>
  <p:tag name="FONTALIGNMENT" val="1"/>
  <p:tag name="FONTCOLOR" val="0"/>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16777215"/>
  <p:tag name="LINE_COLOR_SCHEME_INDEX" val="2"/>
  <p:tag name="LINE_COLOR_TYPE" val="2"/>
  <p:tag name="LINECOLORING" val="No Line"/>
  <p:tag name="IGNOREPOSITIONNONCOMPLIANCE" val="0"/>
  <p:tag name="POSITIONTOP" val="37.375"/>
  <p:tag name="POSITIONLEFT" val="54"/>
  <p:tag name="IGNORESIZENONCOMPLIANCE" val="0"/>
  <p:tag name="SIZEWIDTH" val="684"/>
  <p:tag name="SIZEHEIGHT" val="42"/>
</p:tagLst>
</file>

<file path=ppt/tags/tag3.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4.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5.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6.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7.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8.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ags/tag9.xml><?xml version="1.0" encoding="utf-8"?>
<p:tagLst xmlns:a="http://schemas.openxmlformats.org/drawingml/2006/main" xmlns:r="http://schemas.openxmlformats.org/officeDocument/2006/relationships" xmlns:p="http://schemas.openxmlformats.org/presentationml/2006/main">
  <p:tag name="ENAME" val="NOTMANAGED"/>
  <p:tag name="IGNOREFONTNONCOMPLIANCE" val="0"/>
  <p:tag name="FONTNAME" val="Times New Roman"/>
  <p:tag name="FONTSIZE" val="22"/>
  <p:tag name="FONTBOLD" val="0"/>
  <p:tag name="FONTITALIC" val="0"/>
  <p:tag name="FONTULINE" val="0"/>
  <p:tag name="FONTSHADOW" val="0"/>
  <p:tag name="FONTALIGNMENT" val="2"/>
  <p:tag name="FONTCOLOR" val="0"/>
  <p:tag name="FONT_COLOR_TYPE" val="1"/>
  <p:tag name="FONT_COLOR_SCHEME_INDEX" val="0"/>
  <p:tag name="IGNORECOLORLINESNONCOMPLIANCE" val="0"/>
  <p:tag name="FILLVISIBLE" val="-1"/>
  <p:tag name="FILLCOLOR" val="7713715"/>
  <p:tag name="FILL_COLOR_SCHEME_INDEX" val="0"/>
  <p:tag name="FILL_COLOR_TYPE" val="1"/>
  <p:tag name="LINEVISIBLE" val="-1"/>
  <p:tag name="LINECOLOR" val="7713715"/>
  <p:tag name="LINE_COLOR_SCHEME_INDEX" val="0"/>
  <p:tag name="LINE_COLOR_TYPE" val="1"/>
  <p:tag name="IGNOREPOSITIONNONCOMPLIANCE" val="0"/>
  <p:tag name="POSITIONTOP" val="150"/>
  <p:tag name="POSITIONLEFT" val="311.125"/>
  <p:tag name="IGNORESIZENONCOMPLIANCE" val="0"/>
  <p:tag name="SIZEWIDTH" val="169.125"/>
  <p:tag name="SIZEHEIGHT" val="67.7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23423</TotalTime>
  <Words>6703</Words>
  <Application>Microsoft Macintosh PowerPoint</Application>
  <PresentationFormat>Custom</PresentationFormat>
  <Paragraphs>822</Paragraphs>
  <Slides>81</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Cambria Math</vt:lpstr>
      <vt:lpstr>Symbol</vt:lpstr>
      <vt:lpstr>Times New Roman</vt:lpstr>
      <vt:lpstr>Univers LT Std 45 Light</vt:lpstr>
      <vt:lpstr>Wingdings</vt:lpstr>
      <vt:lpstr>Default Design</vt:lpstr>
      <vt:lpstr>Class One: Asset Owners, Intermediaries, and the Financial Landscape</vt:lpstr>
      <vt:lpstr>Outline</vt:lpstr>
      <vt:lpstr>What is Quantitative Asset Management?</vt:lpstr>
      <vt:lpstr>Quantitative Asset Management</vt:lpstr>
      <vt:lpstr>Quantitative Asset Management</vt:lpstr>
      <vt:lpstr>The Quantitative Investment Process</vt:lpstr>
      <vt:lpstr>Quantitative Asset Management</vt:lpstr>
      <vt:lpstr>Quantitative Asset Management is not Monolithic</vt:lpstr>
      <vt:lpstr>Quantitative Asset Management is not Monolithic</vt:lpstr>
      <vt:lpstr>Quantitative Asset Management is not Monolithic</vt:lpstr>
      <vt:lpstr>It Has Never Been a Better Time To Be a Quant</vt:lpstr>
      <vt:lpstr>It Has Never Been a Better Time To Be a Quant</vt:lpstr>
      <vt:lpstr>It Has Never Been a Better Time To Be a Quant</vt:lpstr>
      <vt:lpstr>It Has Never Been a Better Time To Be a Quant</vt:lpstr>
      <vt:lpstr>But Many People Think That Quant Investing is Challenged</vt:lpstr>
      <vt:lpstr>What Constitutes Knowledge Has Changed Dramatically</vt:lpstr>
      <vt:lpstr>What Constitutes Knowledge Has Changed Dramatically</vt:lpstr>
      <vt:lpstr>Why Is Interview Rate to Hire Rate &lt; 1% at Quant Firms?</vt:lpstr>
      <vt:lpstr>Why Is Interview Rate to Hire Rate &lt; 1% at Quant Firms?</vt:lpstr>
      <vt:lpstr>Common Issues for Asset Owners</vt:lpstr>
      <vt:lpstr>Investors</vt:lpstr>
      <vt:lpstr>Asset Owners</vt:lpstr>
      <vt:lpstr>Principal-Agent Issues</vt:lpstr>
      <vt:lpstr>Sovereign Wealth Funds</vt:lpstr>
      <vt:lpstr>Sovereign Reserves</vt:lpstr>
      <vt:lpstr>Sovereign Wealth Funds</vt:lpstr>
      <vt:lpstr>Largest SWFs</vt:lpstr>
      <vt:lpstr>Sovereign Reserves</vt:lpstr>
      <vt:lpstr>Impacts of SWFs</vt:lpstr>
      <vt:lpstr>Pension Funds</vt:lpstr>
      <vt:lpstr>Pension Funds</vt:lpstr>
      <vt:lpstr>Defined Benefit Plans are Going the Way of the Dodo Bird</vt:lpstr>
      <vt:lpstr>Pension Underfunding</vt:lpstr>
      <vt:lpstr>Pensions: Challenges</vt:lpstr>
      <vt:lpstr>Pensions: How Bad Is It Really</vt:lpstr>
      <vt:lpstr>Foundations and Endowments</vt:lpstr>
      <vt:lpstr>Payout Rules</vt:lpstr>
      <vt:lpstr>Payout Rules</vt:lpstr>
      <vt:lpstr>Payout Rules</vt:lpstr>
      <vt:lpstr>Individuals</vt:lpstr>
      <vt:lpstr>Wealth Management and Investment Opportunities for Individuals</vt:lpstr>
      <vt:lpstr>Middle Class, Rich, and Really Rich: US Residents</vt:lpstr>
      <vt:lpstr>Middle Class, Rich, and Really Rich</vt:lpstr>
      <vt:lpstr>Middle Class, Rich, and Really Rich</vt:lpstr>
      <vt:lpstr>Middle Class, Rich, and Really Rich</vt:lpstr>
      <vt:lpstr>Net Worth By Race or Ethnicity (Median): US Residents</vt:lpstr>
      <vt:lpstr>Net Worth By Race or Ethnicity (Mean): US Residents</vt:lpstr>
      <vt:lpstr>Net Worth By Housing Status (Median): US Residents</vt:lpstr>
      <vt:lpstr>Net Worth By Housing Status (Mean): US Residents</vt:lpstr>
      <vt:lpstr>Net Worth By Housing Status and Race and Ethnicity (Mean): US Residents</vt:lpstr>
      <vt:lpstr>Stock Holding by Race  or Ethnicity (Mean): US Residents</vt:lpstr>
      <vt:lpstr>Pre-Tax Income by Race  or Ethnicity (Median): US Residents</vt:lpstr>
      <vt:lpstr>Pre-Tax Income by Race  or Ethnicity (Mean): US Residents</vt:lpstr>
      <vt:lpstr>Net Worth by Race  or Ethnicity (Median): US Residents</vt:lpstr>
      <vt:lpstr>Net Worth by Occupation (Median): US Residents</vt:lpstr>
      <vt:lpstr>Middle Class, Rich, and Really Rich</vt:lpstr>
      <vt:lpstr>Middle Class, Rich, and Really Rich</vt:lpstr>
      <vt:lpstr>Middle Class, Rich, and Really Rich</vt:lpstr>
      <vt:lpstr>Middle Class, Rich, and Really Rich</vt:lpstr>
      <vt:lpstr>How do you get Rich?</vt:lpstr>
      <vt:lpstr>Wealth Management and Investment Opportunities for Individuals</vt:lpstr>
      <vt:lpstr>Mathematical Aside and Thought Questions</vt:lpstr>
      <vt:lpstr>Types of Asset Managers</vt:lpstr>
      <vt:lpstr>40-Act Funds</vt:lpstr>
      <vt:lpstr>40-Act</vt:lpstr>
      <vt:lpstr>40-Act: Core Principles</vt:lpstr>
      <vt:lpstr>40-Act: Core Principles</vt:lpstr>
      <vt:lpstr>Hedge Funds</vt:lpstr>
      <vt:lpstr>The First Hedge Fund: Alfred Winslow Jones</vt:lpstr>
      <vt:lpstr>Famous Hedge Funds</vt:lpstr>
      <vt:lpstr>Exempt from 40-Act: Definition</vt:lpstr>
      <vt:lpstr>Data Biases</vt:lpstr>
      <vt:lpstr>Data Biases</vt:lpstr>
      <vt:lpstr>Broker-Dealers</vt:lpstr>
      <vt:lpstr>Broker-Dealer</vt:lpstr>
      <vt:lpstr>Broker-Dealer</vt:lpstr>
      <vt:lpstr>Broker-Dealer</vt:lpstr>
      <vt:lpstr>Summary</vt:lpstr>
      <vt:lpstr>Thought Questions</vt:lpstr>
      <vt:lpstr>Thought Questions</vt:lpstr>
      <vt:lpstr>Thought Questions</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 Rothman</dc:creator>
  <cp:lastModifiedBy>Microsoft Office User</cp:lastModifiedBy>
  <cp:revision>375</cp:revision>
  <cp:lastPrinted>2007-06-20T18:06:32Z</cp:lastPrinted>
  <dcterms:created xsi:type="dcterms:W3CDTF">2007-06-19T19:59:29Z</dcterms:created>
  <dcterms:modified xsi:type="dcterms:W3CDTF">2023-02-06T04:00:53Z</dcterms:modified>
</cp:coreProperties>
</file>