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3" r:id="rId36"/>
    <p:sldId id="264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397B-F386-4112-85E9-21AEAFC6D0D1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B3935-0AC1-4D0E-A5C3-CA73EAC8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90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96407-BBAC-4980-ACF1-08687E0086B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08D7-3A6B-4B5C-B89C-23D64A140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17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B5-9749-4CCD-9A0D-A21CFF5053DF}" type="datetime1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79A4-8859-4E80-A61D-453D22C87C6A}" type="datetime1">
              <a:rPr lang="en-IN" smtClean="0"/>
              <a:t>29-09-2018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518-F2CF-44C2-BC4E-553B2342A3F3}" type="datetime1">
              <a:rPr lang="en-IN" smtClean="0"/>
              <a:t>29-09-2018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2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50FC-97AC-42F9-AEC9-83A7E6FFAF8C}" type="datetime1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59B0-ABAA-419B-8317-4F2BD15FCAB6}" type="datetime1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CFA-940B-4FA8-AEB2-39FB9458E06E}" type="datetime1">
              <a:rPr lang="en-IN" smtClean="0"/>
              <a:t>29-09-2018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334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DE6-04CA-43CC-8490-21FC1B2DFAAD}" type="datetime1">
              <a:rPr lang="en-IN" smtClean="0"/>
              <a:t>29-09-2018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9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1F1F-B923-4D94-A15A-6B545E003F2A}" type="datetime1">
              <a:rPr lang="en-IN" smtClean="0"/>
              <a:t>29-09-2018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8A6-E846-4112-845C-AA0BF10A09F6}" type="datetime1">
              <a:rPr lang="en-IN" smtClean="0"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085-11C1-4268-B619-032A8D09671D}" type="datetime1">
              <a:rPr lang="en-IN" smtClean="0"/>
              <a:t>29-09-2018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91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CD98-B145-474E-8413-8C68CF2C9DD4}" type="datetime1">
              <a:rPr lang="en-IN" smtClean="0"/>
              <a:t>29-09-2018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3D4547-594C-405E-9F5C-398D2EB0B6EF}" type="datetime1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B8CA25-BD04-4CEA-98FD-06410126F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trans="28000" grainSize="2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4222" y="2414237"/>
            <a:ext cx="80772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0"/>
                <a:solidFill>
                  <a:srgbClr val="FFDE4B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ROUTING IN WIRELESS SENSOR NETWORK</a:t>
            </a:r>
            <a:endParaRPr lang="en-IN" sz="5400" b="1" dirty="0">
              <a:ln w="0"/>
              <a:solidFill>
                <a:srgbClr val="FFDE4B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7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401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 smtClean="0"/>
              <a:t>Network Dynamics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Routing messages from or to moving nodes </a:t>
            </a:r>
            <a:r>
              <a:rPr lang="en-US" sz="2400" dirty="0" smtClean="0"/>
              <a:t>is more </a:t>
            </a:r>
            <a:r>
              <a:rPr lang="en-US" sz="2400" dirty="0"/>
              <a:t>challenging since route and </a:t>
            </a:r>
            <a:r>
              <a:rPr lang="en-US" sz="2400" dirty="0" smtClean="0"/>
              <a:t>topology </a:t>
            </a:r>
            <a:r>
              <a:rPr lang="en-IN" sz="2400" dirty="0" smtClean="0"/>
              <a:t>stability </a:t>
            </a:r>
            <a:r>
              <a:rPr lang="en-IN" sz="2400" dirty="0"/>
              <a:t>become important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Moreover, the phenomenon can be </a:t>
            </a:r>
            <a:r>
              <a:rPr lang="en-US" sz="2400" dirty="0" smtClean="0"/>
              <a:t>mobile (e.g</a:t>
            </a:r>
            <a:r>
              <a:rPr lang="en-US" sz="2400" dirty="0"/>
              <a:t>., a target </a:t>
            </a:r>
            <a:r>
              <a:rPr lang="en-US" sz="2400" dirty="0" smtClean="0"/>
              <a:t>detection</a:t>
            </a:r>
            <a:r>
              <a:rPr lang="en-US" sz="2400" dirty="0"/>
              <a:t>/ tracking </a:t>
            </a:r>
            <a:r>
              <a:rPr lang="en-US" sz="2400" dirty="0" smtClean="0"/>
              <a:t>application</a:t>
            </a:r>
            <a:r>
              <a:rPr lang="en-US" sz="2400" dirty="0"/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29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Coverage</a:t>
            </a: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individual sensor’s view is limited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Area </a:t>
            </a:r>
            <a:r>
              <a:rPr lang="en-US" sz="2400" dirty="0"/>
              <a:t>coverage is an important design factor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/>
              <a:t>Data aggregation </a:t>
            </a:r>
            <a:r>
              <a:rPr lang="en-US" sz="2400" dirty="0"/>
              <a:t>Since sensor nodes may </a:t>
            </a:r>
            <a:r>
              <a:rPr lang="en-US" sz="2400" dirty="0" smtClean="0"/>
              <a:t>generate significant </a:t>
            </a:r>
            <a:r>
              <a:rPr lang="en-US" sz="2400" dirty="0"/>
              <a:t>redundant data, similar packets </a:t>
            </a:r>
            <a:r>
              <a:rPr lang="en-US" sz="2400" dirty="0" smtClean="0"/>
              <a:t>from multiple </a:t>
            </a:r>
            <a:r>
              <a:rPr lang="en-US" sz="2400" dirty="0"/>
              <a:t>nodes can be aggregated to reduce </a:t>
            </a:r>
            <a:r>
              <a:rPr lang="en-US" sz="2400" dirty="0" smtClean="0"/>
              <a:t>the </a:t>
            </a:r>
            <a:r>
              <a:rPr lang="en-IN" sz="2400" dirty="0" smtClean="0"/>
              <a:t>number </a:t>
            </a:r>
            <a:r>
              <a:rPr lang="en-IN" sz="2400" dirty="0"/>
              <a:t>of transmissions.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Data </a:t>
            </a:r>
            <a:r>
              <a:rPr lang="en-US" sz="2400" b="1" dirty="0"/>
              <a:t>aggregation </a:t>
            </a:r>
            <a:r>
              <a:rPr lang="en-US" sz="2400" dirty="0"/>
              <a:t>is the combination of data </a:t>
            </a:r>
            <a:r>
              <a:rPr lang="en-US" sz="2400" dirty="0" smtClean="0"/>
              <a:t>from different </a:t>
            </a:r>
            <a:r>
              <a:rPr lang="en-US" sz="2400" dirty="0"/>
              <a:t>sources according to a </a:t>
            </a:r>
            <a:r>
              <a:rPr lang="en-US" sz="2400" dirty="0" smtClean="0"/>
              <a:t>certain </a:t>
            </a:r>
            <a:r>
              <a:rPr lang="en-IN" sz="2400" dirty="0" smtClean="0"/>
              <a:t>aggregation </a:t>
            </a:r>
            <a:r>
              <a:rPr lang="en-IN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Quality </a:t>
            </a:r>
            <a:r>
              <a:rPr lang="en-IN" sz="2400" b="1" dirty="0"/>
              <a:t>of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/>
              <a:t>Bounded </a:t>
            </a:r>
            <a:r>
              <a:rPr lang="en-IN" sz="2400" dirty="0"/>
              <a:t>delay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Energy </a:t>
            </a:r>
            <a:r>
              <a:rPr lang="en-US" sz="2400" dirty="0"/>
              <a:t>efficiency for longer network lifetime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07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Routing Protocols in WSNs: A</a:t>
            </a:r>
            <a:br>
              <a:rPr lang="en-US" b="1" dirty="0"/>
            </a:br>
            <a:r>
              <a:rPr lang="en-IN" b="1" dirty="0"/>
              <a:t>taxonomy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733" y="790221"/>
            <a:ext cx="8173156" cy="52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On the basis of path establishment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Proactive protocols </a:t>
            </a:r>
            <a:r>
              <a:rPr lang="en-US" dirty="0"/>
              <a:t>:compute all the routes before </a:t>
            </a:r>
            <a:r>
              <a:rPr lang="en-US" dirty="0" smtClean="0"/>
              <a:t>they are </a:t>
            </a:r>
            <a:r>
              <a:rPr lang="en-US" dirty="0"/>
              <a:t>really needed and then store these routes in </a:t>
            </a:r>
            <a:r>
              <a:rPr lang="en-US" dirty="0" smtClean="0"/>
              <a:t>a routing </a:t>
            </a:r>
            <a:r>
              <a:rPr lang="en-US" dirty="0"/>
              <a:t>table in each node. When a route changes, </a:t>
            </a:r>
            <a:r>
              <a:rPr lang="en-US" dirty="0" smtClean="0"/>
              <a:t>the change </a:t>
            </a:r>
            <a:r>
              <a:rPr lang="en-US" dirty="0"/>
              <a:t>has to be propagated throughout the </a:t>
            </a:r>
            <a:r>
              <a:rPr lang="en-US" dirty="0" smtClean="0"/>
              <a:t>network. Since </a:t>
            </a:r>
            <a:r>
              <a:rPr lang="en-US" dirty="0"/>
              <a:t>a WSN could consist of thousands of nodes, </a:t>
            </a:r>
            <a:r>
              <a:rPr lang="en-US" dirty="0" smtClean="0"/>
              <a:t>the routing </a:t>
            </a:r>
            <a:r>
              <a:rPr lang="en-US" dirty="0"/>
              <a:t>table that each node would have to keep </a:t>
            </a:r>
            <a:r>
              <a:rPr lang="en-US" dirty="0" smtClean="0"/>
              <a:t>could be </a:t>
            </a:r>
            <a:r>
              <a:rPr lang="en-US" dirty="0"/>
              <a:t>huge and therefore proactive protocols are not </a:t>
            </a:r>
            <a:r>
              <a:rPr lang="en-US" dirty="0" smtClean="0"/>
              <a:t>suited </a:t>
            </a:r>
            <a:r>
              <a:rPr lang="en-IN" dirty="0" smtClean="0"/>
              <a:t>to </a:t>
            </a:r>
            <a:r>
              <a:rPr lang="en-IN" dirty="0"/>
              <a:t>WSNs.</a:t>
            </a:r>
          </a:p>
          <a:p>
            <a:r>
              <a:rPr lang="en-US" b="1" dirty="0" smtClean="0"/>
              <a:t>Reactive protocols: </a:t>
            </a:r>
            <a:r>
              <a:rPr lang="en-US" dirty="0"/>
              <a:t>compute routes only when they </a:t>
            </a:r>
            <a:r>
              <a:rPr lang="en-US" dirty="0" smtClean="0"/>
              <a:t>are </a:t>
            </a:r>
            <a:r>
              <a:rPr lang="en-IN" dirty="0" smtClean="0"/>
              <a:t>needed</a:t>
            </a:r>
            <a:r>
              <a:rPr lang="en-IN" dirty="0"/>
              <a:t>.</a:t>
            </a:r>
          </a:p>
          <a:p>
            <a:r>
              <a:rPr lang="en-US" b="1" dirty="0" smtClean="0"/>
              <a:t>Hybrid protocols: </a:t>
            </a:r>
            <a:r>
              <a:rPr lang="en-US" dirty="0"/>
              <a:t>use a combination of these two ideas.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4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protocol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dirty="0"/>
              <a:t>Traditional </a:t>
            </a:r>
            <a:r>
              <a:rPr lang="en-IN" b="1" i="1" dirty="0" smtClean="0"/>
              <a:t>technique</a:t>
            </a:r>
          </a:p>
          <a:p>
            <a:endParaRPr lang="en-IN" b="1" i="1" dirty="0"/>
          </a:p>
          <a:p>
            <a:r>
              <a:rPr lang="en-IN" dirty="0" smtClean="0"/>
              <a:t>Flooding</a:t>
            </a:r>
            <a:endParaRPr lang="en-IN" dirty="0"/>
          </a:p>
          <a:p>
            <a:r>
              <a:rPr lang="en-IN" dirty="0" smtClean="0"/>
              <a:t>Gossiping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Current </a:t>
            </a:r>
            <a:r>
              <a:rPr lang="en-IN" b="1" dirty="0"/>
              <a:t>routing </a:t>
            </a:r>
            <a:r>
              <a:rPr lang="en-IN" b="1" dirty="0" smtClean="0"/>
              <a:t>technique</a:t>
            </a:r>
          </a:p>
          <a:p>
            <a:endParaRPr lang="en-IN" b="1" dirty="0"/>
          </a:p>
          <a:p>
            <a:r>
              <a:rPr lang="en-IN" dirty="0" smtClean="0"/>
              <a:t>Flat-routing</a:t>
            </a:r>
            <a:endParaRPr lang="en-IN" dirty="0"/>
          </a:p>
          <a:p>
            <a:r>
              <a:rPr lang="en-IN" dirty="0" smtClean="0"/>
              <a:t>Hierarchical-routing</a:t>
            </a:r>
            <a:endParaRPr lang="en-IN" dirty="0"/>
          </a:p>
          <a:p>
            <a:r>
              <a:rPr lang="en-IN" dirty="0" smtClean="0"/>
              <a:t>Location-based </a:t>
            </a:r>
            <a:r>
              <a:rPr lang="en-IN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2472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Flooding(1/4)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Flooding is the </a:t>
            </a:r>
            <a:r>
              <a:rPr lang="en-US" u="sng" dirty="0"/>
              <a:t>classic approach </a:t>
            </a:r>
            <a:r>
              <a:rPr lang="en-US" dirty="0"/>
              <a:t>for </a:t>
            </a:r>
            <a:r>
              <a:rPr lang="en-US" dirty="0" smtClean="0"/>
              <a:t>dissemination without </a:t>
            </a:r>
            <a:r>
              <a:rPr lang="en-US" dirty="0"/>
              <a:t>the need for any routing algorithms </a:t>
            </a:r>
            <a:r>
              <a:rPr lang="en-US" dirty="0" smtClean="0"/>
              <a:t>and </a:t>
            </a:r>
            <a:r>
              <a:rPr lang="en-IN" dirty="0" smtClean="0"/>
              <a:t>topology </a:t>
            </a:r>
            <a:r>
              <a:rPr lang="en-IN" dirty="0"/>
              <a:t>maintenance</a:t>
            </a:r>
          </a:p>
          <a:p>
            <a:r>
              <a:rPr lang="en-US" dirty="0" smtClean="0"/>
              <a:t> </a:t>
            </a:r>
            <a:r>
              <a:rPr lang="en-US" dirty="0"/>
              <a:t>Source node sends data to all neighbors</a:t>
            </a:r>
          </a:p>
          <a:p>
            <a:r>
              <a:rPr lang="en-US" dirty="0" smtClean="0"/>
              <a:t> </a:t>
            </a:r>
            <a:r>
              <a:rPr lang="en-US" dirty="0"/>
              <a:t>Receiving node stores and sends data to </a:t>
            </a:r>
            <a:r>
              <a:rPr lang="en-US" u="sng" dirty="0"/>
              <a:t>all </a:t>
            </a:r>
            <a:r>
              <a:rPr lang="en-US" u="sng" dirty="0" smtClean="0"/>
              <a:t>its </a:t>
            </a:r>
            <a:r>
              <a:rPr lang="en-IN" u="sng" dirty="0" smtClean="0"/>
              <a:t>neighbours</a:t>
            </a:r>
            <a:endParaRPr lang="en-IN" u="sng" dirty="0"/>
          </a:p>
          <a:p>
            <a:r>
              <a:rPr lang="en-IN" dirty="0" smtClean="0"/>
              <a:t> </a:t>
            </a:r>
            <a:r>
              <a:rPr lang="en-IN" dirty="0"/>
              <a:t>Disseminate data </a:t>
            </a:r>
            <a:r>
              <a:rPr lang="en-IN" dirty="0" smtClean="0"/>
              <a:t>quickly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D</a:t>
            </a:r>
            <a:r>
              <a:rPr lang="en-IN" b="1" dirty="0" smtClean="0"/>
              <a:t>rawbacks</a:t>
            </a:r>
            <a:r>
              <a:rPr lang="en-IN" dirty="0"/>
              <a:t>:</a:t>
            </a:r>
          </a:p>
          <a:p>
            <a:r>
              <a:rPr lang="en-IN" dirty="0" smtClean="0"/>
              <a:t>Implosion</a:t>
            </a:r>
            <a:endParaRPr lang="en-IN" dirty="0"/>
          </a:p>
          <a:p>
            <a:r>
              <a:rPr lang="en-IN" dirty="0" smtClean="0"/>
              <a:t>Overlap</a:t>
            </a:r>
            <a:endParaRPr lang="en-IN" dirty="0"/>
          </a:p>
          <a:p>
            <a:r>
              <a:rPr lang="en-IN" dirty="0" smtClean="0"/>
              <a:t>Resource </a:t>
            </a:r>
            <a:r>
              <a:rPr lang="en-IN" dirty="0"/>
              <a:t>blindness</a:t>
            </a:r>
          </a:p>
        </p:txBody>
      </p:sp>
    </p:spTree>
    <p:extLst>
      <p:ext uri="{BB962C8B-B14F-4D97-AF65-F5344CB8AC3E}">
        <p14:creationId xmlns:p14="http://schemas.microsoft.com/office/powerpoint/2010/main" val="15086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Implosion(2/4)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73517"/>
            <a:ext cx="7315200" cy="3901440"/>
          </a:xfrm>
        </p:spPr>
      </p:pic>
    </p:spTree>
    <p:extLst>
      <p:ext uri="{BB962C8B-B14F-4D97-AF65-F5344CB8AC3E}">
        <p14:creationId xmlns:p14="http://schemas.microsoft.com/office/powerpoint/2010/main" val="20720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Overlap(3/4)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9969"/>
            <a:ext cx="7315200" cy="4108536"/>
          </a:xfrm>
        </p:spPr>
      </p:pic>
    </p:spTree>
    <p:extLst>
      <p:ext uri="{BB962C8B-B14F-4D97-AF65-F5344CB8AC3E}">
        <p14:creationId xmlns:p14="http://schemas.microsoft.com/office/powerpoint/2010/main" val="29645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blindness(4/4)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flooding, nodes do not modify their </a:t>
            </a:r>
            <a:r>
              <a:rPr lang="en-US" sz="2400" dirty="0" smtClean="0"/>
              <a:t>activities based </a:t>
            </a:r>
            <a:r>
              <a:rPr lang="en-US" sz="2400" dirty="0"/>
              <a:t>on the amount of energy available to them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network of embedded sensors can </a:t>
            </a:r>
            <a:r>
              <a:rPr lang="en-US" sz="2400" dirty="0" smtClean="0"/>
              <a:t>be resource-aware </a:t>
            </a:r>
            <a:r>
              <a:rPr lang="en-US" sz="2400" dirty="0"/>
              <a:t>and adapt its </a:t>
            </a:r>
            <a:r>
              <a:rPr lang="en-US" sz="2400" dirty="0" smtClean="0"/>
              <a:t>communication and </a:t>
            </a:r>
            <a:r>
              <a:rPr lang="en-US" sz="2400" dirty="0"/>
              <a:t>computation to the state of its </a:t>
            </a:r>
            <a:r>
              <a:rPr lang="en-US" sz="2400" dirty="0" smtClean="0"/>
              <a:t>energy </a:t>
            </a:r>
            <a:r>
              <a:rPr lang="en-IN" sz="2400" dirty="0" smtClean="0"/>
              <a:t>resource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6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Gossiping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11" y="864108"/>
            <a:ext cx="5497689" cy="5120640"/>
          </a:xfrm>
        </p:spPr>
        <p:txBody>
          <a:bodyPr/>
          <a:lstStyle/>
          <a:p>
            <a:r>
              <a:rPr lang="en-US" dirty="0"/>
              <a:t>A slightly </a:t>
            </a:r>
            <a:r>
              <a:rPr lang="en-US" u="sng" dirty="0"/>
              <a:t>enhanced version of flooding </a:t>
            </a:r>
            <a:r>
              <a:rPr lang="en-US" dirty="0" smtClean="0"/>
              <a:t>where the </a:t>
            </a:r>
            <a:r>
              <a:rPr lang="en-US" dirty="0"/>
              <a:t>receiving node sends the packet to </a:t>
            </a:r>
            <a:r>
              <a:rPr lang="en-US" dirty="0" smtClean="0"/>
              <a:t>a </a:t>
            </a:r>
            <a:r>
              <a:rPr lang="en-US" u="sng" dirty="0" smtClean="0"/>
              <a:t>randomly </a:t>
            </a:r>
            <a:r>
              <a:rPr lang="en-US" u="sng" dirty="0"/>
              <a:t>selected neighbor </a:t>
            </a:r>
            <a:r>
              <a:rPr lang="en-US" dirty="0"/>
              <a:t>which </a:t>
            </a:r>
            <a:r>
              <a:rPr lang="en-US" dirty="0" smtClean="0"/>
              <a:t>picks another </a:t>
            </a:r>
            <a:r>
              <a:rPr lang="en-US" dirty="0"/>
              <a:t>neighbor to forward the packet to </a:t>
            </a:r>
            <a:r>
              <a:rPr lang="en-US" dirty="0" smtClean="0"/>
              <a:t>and </a:t>
            </a:r>
            <a:r>
              <a:rPr lang="en-IN" dirty="0" smtClean="0"/>
              <a:t>so </a:t>
            </a:r>
            <a:r>
              <a:rPr lang="en-IN" dirty="0"/>
              <a:t>on.</a:t>
            </a:r>
          </a:p>
          <a:p>
            <a:r>
              <a:rPr lang="en-IN" b="1" dirty="0" smtClean="0"/>
              <a:t>Advantage</a:t>
            </a:r>
            <a:r>
              <a:rPr lang="en-IN" dirty="0"/>
              <a:t>: avoid the implosion</a:t>
            </a:r>
          </a:p>
          <a:p>
            <a:r>
              <a:rPr lang="en-IN" b="1" dirty="0" smtClean="0"/>
              <a:t>Drawback</a:t>
            </a:r>
            <a:r>
              <a:rPr lang="en-IN" dirty="0" smtClean="0"/>
              <a:t>: </a:t>
            </a:r>
            <a:r>
              <a:rPr lang="en-IN" dirty="0"/>
              <a:t>Transmission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1713608"/>
            <a:ext cx="3106588" cy="34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CONTENTS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Introduction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Routing challenges in </a:t>
            </a:r>
            <a:r>
              <a:rPr lang="en-IN" dirty="0" smtClean="0"/>
              <a:t>WSN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Flat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Hierarchical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Location-based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Routing Protocols Based on Protocol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IN" dirty="0" smtClean="0"/>
              <a:t> Some Other </a:t>
            </a:r>
            <a:r>
              <a:rPr lang="en-IN" dirty="0"/>
              <a:t>Routing </a:t>
            </a:r>
            <a:r>
              <a:rPr lang="en-IN" dirty="0" smtClean="0"/>
              <a:t>protocols</a:t>
            </a:r>
            <a:endParaRPr lang="en-IN" dirty="0"/>
          </a:p>
          <a:p>
            <a:r>
              <a:rPr lang="en-IN" dirty="0" smtClean="0"/>
              <a:t> Conclusion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045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Flat-routing (Data centric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plays the same role (Each node needs </a:t>
            </a:r>
            <a:r>
              <a:rPr lang="en-US" dirty="0" smtClean="0"/>
              <a:t>to </a:t>
            </a:r>
            <a:r>
              <a:rPr lang="en-IN" dirty="0" smtClean="0"/>
              <a:t>know </a:t>
            </a:r>
            <a:r>
              <a:rPr lang="en-IN" dirty="0"/>
              <a:t>only its </a:t>
            </a:r>
            <a:r>
              <a:rPr lang="en-IN" dirty="0" smtClean="0"/>
              <a:t>neighbours)</a:t>
            </a:r>
            <a:endParaRPr lang="en-IN" dirty="0"/>
          </a:p>
          <a:p>
            <a:r>
              <a:rPr lang="en-IN" b="1" dirty="0" smtClean="0"/>
              <a:t>Data-centric routing: </a:t>
            </a:r>
            <a:r>
              <a:rPr lang="en-US" dirty="0" smtClean="0"/>
              <a:t>In </a:t>
            </a:r>
            <a:r>
              <a:rPr lang="en-US" dirty="0"/>
              <a:t>data-centric routing, the sink sends queries to </a:t>
            </a:r>
            <a:r>
              <a:rPr lang="en-US" dirty="0" smtClean="0"/>
              <a:t>certain regions </a:t>
            </a:r>
            <a:r>
              <a:rPr lang="en-US" dirty="0"/>
              <a:t>and waits for data from the sensors located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selected regions.</a:t>
            </a:r>
          </a:p>
          <a:p>
            <a:r>
              <a:rPr lang="en-US" u="sng" dirty="0" smtClean="0"/>
              <a:t>Saves </a:t>
            </a:r>
            <a:r>
              <a:rPr lang="en-US" u="sng" dirty="0"/>
              <a:t>energy </a:t>
            </a:r>
            <a:r>
              <a:rPr lang="en-US" dirty="0"/>
              <a:t>through data negotiation and elimination </a:t>
            </a:r>
            <a:r>
              <a:rPr lang="en-US" dirty="0" smtClean="0"/>
              <a:t>of </a:t>
            </a:r>
            <a:r>
              <a:rPr lang="en-IN" dirty="0" smtClean="0"/>
              <a:t>redundant </a:t>
            </a:r>
            <a:r>
              <a:rPr lang="en-IN" dirty="0"/>
              <a:t>data</a:t>
            </a:r>
          </a:p>
          <a:p>
            <a:r>
              <a:rPr lang="en-IN" sz="2400" b="1" dirty="0" smtClean="0"/>
              <a:t>Protocols:</a:t>
            </a:r>
            <a:endParaRPr lang="en-IN" sz="2400" b="1" dirty="0"/>
          </a:p>
          <a:p>
            <a:pPr lvl="1"/>
            <a:r>
              <a:rPr lang="en-IN" dirty="0" smtClean="0"/>
              <a:t>SPIN </a:t>
            </a:r>
            <a:r>
              <a:rPr lang="en-IN" dirty="0"/>
              <a:t>(</a:t>
            </a:r>
            <a:r>
              <a:rPr lang="en-IN" b="1" i="1" dirty="0"/>
              <a:t>Sensor</a:t>
            </a:r>
            <a:r>
              <a:rPr lang="en-IN" dirty="0"/>
              <a:t> </a:t>
            </a:r>
            <a:r>
              <a:rPr lang="en-IN" b="1" i="1" dirty="0"/>
              <a:t>Protocols for Information via Negotiation</a:t>
            </a:r>
            <a:r>
              <a:rPr lang="en-IN" b="1" i="1" dirty="0" smtClean="0"/>
              <a:t>)</a:t>
            </a:r>
          </a:p>
          <a:p>
            <a:pPr lvl="1"/>
            <a:r>
              <a:rPr lang="en-IN" b="1" i="1" dirty="0" smtClean="0"/>
              <a:t>Directed diffusion</a:t>
            </a:r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b="1" i="1" dirty="0" smtClean="0"/>
              <a:t>Rumour </a:t>
            </a:r>
            <a:r>
              <a:rPr lang="en-IN" b="1" i="1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9148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 smtClean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Negotiation</a:t>
            </a:r>
            <a:endParaRPr lang="en-IN" b="1" dirty="0"/>
          </a:p>
          <a:p>
            <a:pPr lvl="1"/>
            <a:r>
              <a:rPr lang="en-US" dirty="0" smtClean="0"/>
              <a:t>Before </a:t>
            </a:r>
            <a:r>
              <a:rPr lang="en-US" dirty="0"/>
              <a:t>transmitting data, nodes negotiate with each other </a:t>
            </a:r>
            <a:r>
              <a:rPr lang="en-US" dirty="0" smtClean="0"/>
              <a:t>to </a:t>
            </a:r>
            <a:r>
              <a:rPr lang="en-IN" dirty="0" smtClean="0"/>
              <a:t>overcome </a:t>
            </a:r>
            <a:r>
              <a:rPr lang="en-IN" dirty="0"/>
              <a:t>implosion </a:t>
            </a:r>
            <a:r>
              <a:rPr lang="en-IN" dirty="0" smtClean="0"/>
              <a:t>and overlap.</a:t>
            </a:r>
          </a:p>
          <a:p>
            <a:pPr lvl="1"/>
            <a:r>
              <a:rPr lang="en-IN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useful information will be transferred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Observed </a:t>
            </a:r>
            <a:r>
              <a:rPr lang="en-US" dirty="0"/>
              <a:t>data must be described using a meta-data</a:t>
            </a:r>
          </a:p>
          <a:p>
            <a:r>
              <a:rPr lang="en-IN" dirty="0" smtClean="0"/>
              <a:t> </a:t>
            </a:r>
            <a:r>
              <a:rPr lang="en-IN" b="1" dirty="0"/>
              <a:t>Resource adaptation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Each sensor node has </a:t>
            </a:r>
            <a:r>
              <a:rPr lang="en-US" u="sng" dirty="0"/>
              <a:t>resource </a:t>
            </a:r>
            <a:r>
              <a:rPr lang="en-US" u="sng" dirty="0" smtClean="0"/>
              <a:t>manager </a:t>
            </a:r>
            <a:r>
              <a:rPr lang="en-US" dirty="0"/>
              <a:t>monitoring their own energy resources may reduce </a:t>
            </a:r>
            <a:r>
              <a:rPr lang="en-US" dirty="0" smtClean="0"/>
              <a:t>certain activities </a:t>
            </a:r>
            <a:r>
              <a:rPr lang="en-US" dirty="0"/>
              <a:t>when energy is </a:t>
            </a:r>
            <a:r>
              <a:rPr lang="en-US" dirty="0" smtClean="0"/>
              <a:t>low to </a:t>
            </a:r>
            <a:r>
              <a:rPr lang="en-US" dirty="0"/>
              <a:t>extend the operating lifetime of the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IN" b="1" dirty="0" smtClean="0"/>
              <a:t>SPIN </a:t>
            </a:r>
            <a:r>
              <a:rPr lang="en-IN" b="1" dirty="0"/>
              <a:t>Message</a:t>
            </a:r>
          </a:p>
          <a:p>
            <a:pPr lvl="1"/>
            <a:r>
              <a:rPr lang="en-IN" dirty="0" smtClean="0"/>
              <a:t> </a:t>
            </a:r>
            <a:r>
              <a:rPr lang="en-IN" i="1" dirty="0"/>
              <a:t>ADV</a:t>
            </a:r>
            <a:r>
              <a:rPr lang="en-IN" dirty="0"/>
              <a:t> – new data advertisement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REQ</a:t>
            </a:r>
            <a:r>
              <a:rPr lang="en-US" dirty="0"/>
              <a:t> – request for </a:t>
            </a:r>
            <a:r>
              <a:rPr lang="en-US" i="1" dirty="0"/>
              <a:t>ADV</a:t>
            </a:r>
            <a:r>
              <a:rPr lang="en-US" dirty="0"/>
              <a:t> data</a:t>
            </a:r>
          </a:p>
          <a:p>
            <a:pPr lvl="1"/>
            <a:r>
              <a:rPr lang="en-IN" dirty="0" smtClean="0"/>
              <a:t> </a:t>
            </a:r>
            <a:r>
              <a:rPr lang="en-IN" i="1" dirty="0"/>
              <a:t>DATA</a:t>
            </a:r>
            <a:r>
              <a:rPr lang="en-IN" dirty="0"/>
              <a:t> – actual data message Contain actual sensor data with </a:t>
            </a:r>
            <a:r>
              <a:rPr lang="en-IN" dirty="0" smtClean="0"/>
              <a:t>a meta-data </a:t>
            </a:r>
            <a:r>
              <a:rPr lang="en-IN" dirty="0"/>
              <a:t>header</a:t>
            </a:r>
          </a:p>
          <a:p>
            <a:pPr lvl="1"/>
            <a:r>
              <a:rPr lang="en-US" i="1" dirty="0" smtClean="0"/>
              <a:t>ADV</a:t>
            </a:r>
            <a:r>
              <a:rPr lang="en-US" dirty="0"/>
              <a:t>, </a:t>
            </a:r>
            <a:r>
              <a:rPr lang="en-US" i="1" dirty="0"/>
              <a:t>REQ</a:t>
            </a:r>
            <a:r>
              <a:rPr lang="en-US" dirty="0"/>
              <a:t> messages contain </a:t>
            </a:r>
            <a:r>
              <a:rPr lang="en-US" u="sng" dirty="0"/>
              <a:t>only meta-data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948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3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Operation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840089"/>
            <a:ext cx="7378356" cy="39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/>
              <a:t>Resource adaptive algorithm</a:t>
            </a:r>
          </a:p>
          <a:p>
            <a:r>
              <a:rPr lang="en-IN" dirty="0" smtClean="0"/>
              <a:t>When </a:t>
            </a:r>
            <a:r>
              <a:rPr lang="en-IN" dirty="0"/>
              <a:t>energy is plentiful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using the 3-stage handshake protocol</a:t>
            </a:r>
          </a:p>
          <a:p>
            <a:r>
              <a:rPr lang="en-US" dirty="0" smtClean="0"/>
              <a:t>When </a:t>
            </a:r>
            <a:r>
              <a:rPr lang="en-US" dirty="0"/>
              <a:t>energy is approaching a low-energy threshold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node receives ADV, it does not send out REQ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is reserved to sensing the event</a:t>
            </a:r>
          </a:p>
          <a:p>
            <a:r>
              <a:rPr lang="en-IN" dirty="0" smtClean="0"/>
              <a:t>Advantage</a:t>
            </a:r>
            <a:endParaRPr lang="en-IN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node only needs to know its one-hop neighbors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reduce energy consumption compared to flooding</a:t>
            </a:r>
          </a:p>
          <a:p>
            <a:r>
              <a:rPr lang="en-IN" dirty="0" smtClean="0"/>
              <a:t>Drawback</a:t>
            </a:r>
            <a:endParaRPr lang="en-IN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node interested in the data are far from the source, data will </a:t>
            </a:r>
            <a:r>
              <a:rPr lang="en-US" dirty="0" smtClean="0"/>
              <a:t>not </a:t>
            </a:r>
            <a:r>
              <a:rPr lang="en-IN" dirty="0" smtClean="0"/>
              <a:t>be </a:t>
            </a:r>
            <a:r>
              <a:rPr lang="en-IN" dirty="0"/>
              <a:t>delivered</a:t>
            </a:r>
          </a:p>
          <a:p>
            <a:pPr lvl="1"/>
            <a:r>
              <a:rPr lang="en-IN" dirty="0" smtClean="0"/>
              <a:t>Large </a:t>
            </a:r>
            <a:r>
              <a:rPr lang="en-IN" dirty="0"/>
              <a:t>overhead</a:t>
            </a:r>
          </a:p>
          <a:p>
            <a:pPr lvl="2"/>
            <a:r>
              <a:rPr lang="en-IN" dirty="0" smtClean="0"/>
              <a:t>Data </a:t>
            </a:r>
            <a:r>
              <a:rPr lang="en-IN" dirty="0"/>
              <a:t>broadcasting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guarantee delivery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</a:t>
            </a:r>
            <a:endParaRPr lang="en-IN" dirty="0"/>
          </a:p>
          <a:p>
            <a:pPr lvl="1"/>
            <a:r>
              <a:rPr lang="en-IN" u="sng" dirty="0" smtClean="0"/>
              <a:t>Data-centric</a:t>
            </a:r>
            <a:r>
              <a:rPr lang="en-IN" dirty="0" smtClean="0"/>
              <a:t> </a:t>
            </a:r>
            <a:r>
              <a:rPr lang="en-IN" dirty="0"/>
              <a:t>routing protocol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/>
              <a:t>path</a:t>
            </a:r>
            <a:r>
              <a:rPr lang="en-US" dirty="0"/>
              <a:t> is established between sink node and </a:t>
            </a:r>
            <a:r>
              <a:rPr lang="en-US" dirty="0" smtClean="0"/>
              <a:t>source </a:t>
            </a:r>
            <a:r>
              <a:rPr lang="en-IN" dirty="0" smtClean="0"/>
              <a:t>node</a:t>
            </a:r>
            <a:endParaRPr lang="en-IN" dirty="0"/>
          </a:p>
          <a:p>
            <a:pPr lvl="1"/>
            <a:r>
              <a:rPr lang="en-IN" dirty="0" smtClean="0"/>
              <a:t>Localized </a:t>
            </a:r>
            <a:r>
              <a:rPr lang="en-IN" dirty="0"/>
              <a:t>interactions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propagation and aggregation procedures </a:t>
            </a:r>
            <a:r>
              <a:rPr lang="en-US" dirty="0" smtClean="0"/>
              <a:t>are all </a:t>
            </a:r>
            <a:r>
              <a:rPr lang="en-US" dirty="0"/>
              <a:t>based on local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IN" dirty="0" smtClean="0"/>
              <a:t>Four elements</a:t>
            </a:r>
            <a:endParaRPr lang="en-IN" dirty="0"/>
          </a:p>
          <a:p>
            <a:pPr lvl="1"/>
            <a:r>
              <a:rPr lang="en-IN" dirty="0" smtClean="0"/>
              <a:t>Interest</a:t>
            </a:r>
            <a:endParaRPr lang="en-IN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task description which is named by a list </a:t>
            </a:r>
            <a:r>
              <a:rPr lang="en-US" dirty="0" smtClean="0"/>
              <a:t>of </a:t>
            </a:r>
            <a:r>
              <a:rPr lang="en-US" u="sng" dirty="0" smtClean="0"/>
              <a:t>attribute-value </a:t>
            </a:r>
            <a:r>
              <a:rPr lang="en-US" u="sng" dirty="0"/>
              <a:t>pairs</a:t>
            </a:r>
            <a:r>
              <a:rPr lang="en-US" dirty="0"/>
              <a:t> that describe a task</a:t>
            </a:r>
          </a:p>
          <a:p>
            <a:pPr lvl="1"/>
            <a:r>
              <a:rPr lang="en-IN" dirty="0" smtClean="0"/>
              <a:t>Gradient</a:t>
            </a:r>
            <a:endParaRPr lang="en-IN" dirty="0"/>
          </a:p>
          <a:p>
            <a:pPr lvl="2"/>
            <a:r>
              <a:rPr lang="en-US" u="sng" dirty="0" smtClean="0"/>
              <a:t>Path </a:t>
            </a:r>
            <a:r>
              <a:rPr lang="en-US" dirty="0"/>
              <a:t>direction, data transmission rate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message</a:t>
            </a:r>
          </a:p>
          <a:p>
            <a:pPr lvl="1"/>
            <a:r>
              <a:rPr lang="en-IN" dirty="0" smtClean="0"/>
              <a:t>Reinforcement</a:t>
            </a:r>
            <a:endParaRPr lang="en-IN" dirty="0"/>
          </a:p>
          <a:p>
            <a:pPr lvl="2"/>
            <a:r>
              <a:rPr lang="en-US" dirty="0" smtClean="0"/>
              <a:t>To </a:t>
            </a:r>
            <a:r>
              <a:rPr lang="en-US" u="sng" dirty="0"/>
              <a:t>select a single path </a:t>
            </a:r>
            <a:r>
              <a:rPr lang="en-US" dirty="0"/>
              <a:t>from multiple paths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9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1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Basic scheme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11" y="1715911"/>
            <a:ext cx="7801514" cy="41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Advantage</a:t>
            </a:r>
          </a:p>
          <a:p>
            <a:pPr lvl="1"/>
            <a:r>
              <a:rPr lang="en-IN" sz="2400" dirty="0" smtClean="0"/>
              <a:t>Small </a:t>
            </a:r>
            <a:r>
              <a:rPr lang="en-IN" sz="2400" dirty="0"/>
              <a:t>delay</a:t>
            </a:r>
          </a:p>
          <a:p>
            <a:pPr lvl="1"/>
            <a:r>
              <a:rPr lang="en-US" sz="2400" dirty="0" smtClean="0"/>
              <a:t>Always </a:t>
            </a:r>
            <a:r>
              <a:rPr lang="en-US" sz="2400" dirty="0"/>
              <a:t>transmit the data through </a:t>
            </a:r>
            <a:r>
              <a:rPr lang="en-US" sz="2400" u="sng" dirty="0"/>
              <a:t>shortest path</a:t>
            </a:r>
          </a:p>
          <a:p>
            <a:pPr lvl="1"/>
            <a:r>
              <a:rPr lang="en-IN" sz="2400" u="sng" dirty="0" smtClean="0"/>
              <a:t>Robust</a:t>
            </a:r>
            <a:r>
              <a:rPr lang="en-IN" sz="2400" dirty="0" smtClean="0"/>
              <a:t> </a:t>
            </a:r>
            <a:r>
              <a:rPr lang="en-IN" sz="2400" dirty="0"/>
              <a:t>to failed path</a:t>
            </a:r>
          </a:p>
          <a:p>
            <a:r>
              <a:rPr lang="en-IN" sz="2400" b="1" dirty="0" smtClean="0"/>
              <a:t>Drawback</a:t>
            </a:r>
            <a:endParaRPr lang="en-IN" sz="2400" b="1" dirty="0"/>
          </a:p>
          <a:p>
            <a:pPr lvl="1"/>
            <a:r>
              <a:rPr lang="en-IN" sz="2400" u="sng" dirty="0" smtClean="0"/>
              <a:t>Imbalance</a:t>
            </a:r>
            <a:r>
              <a:rPr lang="en-IN" sz="2400" dirty="0" smtClean="0"/>
              <a:t> </a:t>
            </a:r>
            <a:r>
              <a:rPr lang="en-IN" sz="2400" dirty="0"/>
              <a:t>of node lifetime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energy of node on shortest path is drained faster </a:t>
            </a:r>
            <a:r>
              <a:rPr lang="en-US" sz="2400" dirty="0" smtClean="0"/>
              <a:t>than </a:t>
            </a:r>
            <a:r>
              <a:rPr lang="en-IN" sz="2400" dirty="0" smtClean="0"/>
              <a:t>another</a:t>
            </a:r>
          </a:p>
          <a:p>
            <a:pPr lvl="1"/>
            <a:r>
              <a:rPr lang="en-IN" sz="2400" dirty="0" smtClean="0"/>
              <a:t>Time </a:t>
            </a:r>
            <a:r>
              <a:rPr lang="en-IN" sz="2400" dirty="0"/>
              <a:t>synchronization technique</a:t>
            </a:r>
          </a:p>
          <a:p>
            <a:pPr lvl="2"/>
            <a:r>
              <a:rPr lang="en-IN" sz="2400" dirty="0" smtClean="0"/>
              <a:t>To </a:t>
            </a:r>
            <a:r>
              <a:rPr lang="en-IN" sz="2400" dirty="0"/>
              <a:t>implement </a:t>
            </a:r>
            <a:r>
              <a:rPr lang="en-IN" sz="2400" u="sng" dirty="0"/>
              <a:t>data aggregation</a:t>
            </a:r>
          </a:p>
          <a:p>
            <a:pPr lvl="1"/>
            <a:r>
              <a:rPr lang="en-US" sz="2400" u="sng" dirty="0" smtClean="0"/>
              <a:t>Matching </a:t>
            </a:r>
            <a:r>
              <a:rPr lang="en-US" sz="2400" u="sng" dirty="0"/>
              <a:t>data to queries </a:t>
            </a:r>
            <a:r>
              <a:rPr lang="en-US" sz="2400" dirty="0"/>
              <a:t>might require some extra overhead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66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Variation of directed diffusion</a:t>
            </a:r>
          </a:p>
          <a:p>
            <a:r>
              <a:rPr lang="en-US" dirty="0" smtClean="0"/>
              <a:t>Doesn’t </a:t>
            </a:r>
            <a:r>
              <a:rPr lang="en-US" dirty="0"/>
              <a:t>flood interests (or queries)</a:t>
            </a:r>
          </a:p>
          <a:p>
            <a:r>
              <a:rPr lang="en-US" dirty="0" smtClean="0"/>
              <a:t>Flood </a:t>
            </a:r>
            <a:r>
              <a:rPr lang="en-US" u="sng" dirty="0"/>
              <a:t>events</a:t>
            </a:r>
            <a:r>
              <a:rPr lang="en-US" dirty="0"/>
              <a:t> when the number of events is </a:t>
            </a:r>
            <a:r>
              <a:rPr lang="en-US" dirty="0" smtClean="0"/>
              <a:t>small but </a:t>
            </a:r>
            <a:r>
              <a:rPr lang="en-US" dirty="0"/>
              <a:t>the number of queries large</a:t>
            </a:r>
          </a:p>
          <a:p>
            <a:r>
              <a:rPr lang="en-US" dirty="0" smtClean="0"/>
              <a:t>Route </a:t>
            </a:r>
            <a:r>
              <a:rPr lang="en-US" dirty="0"/>
              <a:t>the query to the nodes that have </a:t>
            </a:r>
            <a:r>
              <a:rPr lang="en-US" dirty="0" smtClean="0"/>
              <a:t>observed </a:t>
            </a:r>
            <a:r>
              <a:rPr lang="en-IN" dirty="0" smtClean="0"/>
              <a:t>a </a:t>
            </a:r>
            <a:r>
              <a:rPr lang="en-IN" dirty="0"/>
              <a:t>particular event</a:t>
            </a:r>
          </a:p>
          <a:p>
            <a:r>
              <a:rPr lang="en-US" dirty="0" smtClean="0"/>
              <a:t>Long-lived </a:t>
            </a:r>
            <a:r>
              <a:rPr lang="en-US" dirty="0"/>
              <a:t>packets, called agents(Set up path </a:t>
            </a:r>
            <a:r>
              <a:rPr lang="en-US" dirty="0" smtClean="0"/>
              <a:t>by random </a:t>
            </a:r>
            <a:r>
              <a:rPr lang="en-US" dirty="0"/>
              <a:t>walk, Aggregate paths), flood </a:t>
            </a:r>
            <a:r>
              <a:rPr lang="en-US" dirty="0" smtClean="0"/>
              <a:t>events </a:t>
            </a:r>
            <a:r>
              <a:rPr lang="en-IN" dirty="0" smtClean="0"/>
              <a:t>through </a:t>
            </a:r>
            <a:r>
              <a:rPr lang="en-IN" dirty="0"/>
              <a:t>the network</a:t>
            </a:r>
          </a:p>
          <a:p>
            <a:r>
              <a:rPr lang="en-US" dirty="0" smtClean="0"/>
              <a:t>When </a:t>
            </a:r>
            <a:r>
              <a:rPr lang="en-US" dirty="0"/>
              <a:t>a node detects an event, it adds the </a:t>
            </a:r>
            <a:r>
              <a:rPr lang="en-US" dirty="0" smtClean="0"/>
              <a:t>event to </a:t>
            </a:r>
            <a:r>
              <a:rPr lang="en-US" dirty="0"/>
              <a:t>its events table, and generates an </a:t>
            </a:r>
            <a:r>
              <a:rPr lang="en-US" dirty="0" smtClean="0"/>
              <a:t>agent.</a:t>
            </a:r>
            <a:endParaRPr lang="en-US" dirty="0"/>
          </a:p>
          <a:p>
            <a:r>
              <a:rPr lang="en-US" dirty="0" smtClean="0"/>
              <a:t>Agents </a:t>
            </a:r>
            <a:r>
              <a:rPr lang="en-US" dirty="0"/>
              <a:t>travel the network to propagate info </a:t>
            </a:r>
            <a:r>
              <a:rPr lang="en-US" dirty="0" smtClean="0"/>
              <a:t>about </a:t>
            </a:r>
            <a:r>
              <a:rPr lang="en-IN" dirty="0" smtClean="0"/>
              <a:t>local events.</a:t>
            </a:r>
            <a:endParaRPr lang="en-IN" dirty="0"/>
          </a:p>
          <a:p>
            <a:r>
              <a:rPr lang="en-US" dirty="0" smtClean="0"/>
              <a:t>An </a:t>
            </a:r>
            <a:r>
              <a:rPr lang="en-US" dirty="0"/>
              <a:t>agent is associated with TTL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0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491088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/>
              <a:t>Basic scheme</a:t>
            </a:r>
          </a:p>
          <a:p>
            <a:r>
              <a:rPr lang="en-IN" dirty="0" smtClean="0"/>
              <a:t>Each </a:t>
            </a:r>
            <a:r>
              <a:rPr lang="en-IN" dirty="0"/>
              <a:t>node </a:t>
            </a:r>
            <a:r>
              <a:rPr lang="en-IN" dirty="0" smtClean="0"/>
              <a:t>maintain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lists of </a:t>
            </a:r>
            <a:r>
              <a:rPr lang="en-IN" dirty="0" smtClean="0"/>
              <a:t>neighbours</a:t>
            </a:r>
            <a:endParaRPr lang="en-IN" dirty="0"/>
          </a:p>
          <a:p>
            <a:pPr lvl="1"/>
            <a:r>
              <a:rPr lang="en-IN" dirty="0" smtClean="0"/>
              <a:t>An </a:t>
            </a:r>
            <a:r>
              <a:rPr lang="en-IN" dirty="0"/>
              <a:t>event table</a:t>
            </a:r>
          </a:p>
          <a:p>
            <a:r>
              <a:rPr lang="en-US" dirty="0" smtClean="0"/>
              <a:t>When </a:t>
            </a:r>
            <a:r>
              <a:rPr lang="en-US" dirty="0"/>
              <a:t>a node detects an event</a:t>
            </a:r>
          </a:p>
          <a:p>
            <a:pPr lvl="1"/>
            <a:r>
              <a:rPr lang="en-IN" dirty="0" smtClean="0"/>
              <a:t>Generates </a:t>
            </a:r>
            <a:r>
              <a:rPr lang="en-IN" dirty="0"/>
              <a:t>an agent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it travel on a random path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visited node form a gradient to </a:t>
            </a:r>
            <a:r>
              <a:rPr lang="en-US" dirty="0" smtClean="0"/>
              <a:t>the </a:t>
            </a:r>
            <a:r>
              <a:rPr lang="en-IN" dirty="0" smtClean="0"/>
              <a:t>event</a:t>
            </a:r>
            <a:endParaRPr lang="en-IN" dirty="0"/>
          </a:p>
          <a:p>
            <a:r>
              <a:rPr lang="en-US" dirty="0" smtClean="0"/>
              <a:t>When </a:t>
            </a:r>
            <a:r>
              <a:rPr lang="en-US" dirty="0"/>
              <a:t>a sink needs an event</a:t>
            </a:r>
          </a:p>
          <a:p>
            <a:pPr lvl="1"/>
            <a:r>
              <a:rPr lang="en-IN" dirty="0" smtClean="0"/>
              <a:t>Transmit </a:t>
            </a:r>
            <a:r>
              <a:rPr lang="en-IN" dirty="0"/>
              <a:t>a </a:t>
            </a:r>
            <a:r>
              <a:rPr lang="en-IN" dirty="0" smtClean="0"/>
              <a:t>query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node knowing the route to </a:t>
            </a:r>
            <a:r>
              <a:rPr lang="en-US" dirty="0" smtClean="0"/>
              <a:t>a corresponding </a:t>
            </a:r>
            <a:r>
              <a:rPr lang="en-US" dirty="0"/>
              <a:t>event can respond </a:t>
            </a:r>
            <a:r>
              <a:rPr lang="en-US" dirty="0" smtClean="0"/>
              <a:t>by looking </a:t>
            </a:r>
            <a:r>
              <a:rPr lang="en-US" dirty="0"/>
              <a:t>up its events 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/>
              <a:t>When a node receives query </a:t>
            </a:r>
            <a:endParaRPr lang="en-US" dirty="0" smtClean="0"/>
          </a:p>
          <a:p>
            <a:pPr lvl="1"/>
            <a:r>
              <a:rPr lang="en-US" dirty="0" smtClean="0"/>
              <a:t> It checks its </a:t>
            </a:r>
            <a:r>
              <a:rPr lang="en-US" dirty="0"/>
              <a:t>table and returns source </a:t>
            </a:r>
            <a:r>
              <a:rPr lang="en-US" dirty="0" smtClean="0"/>
              <a:t>to </a:t>
            </a:r>
            <a:r>
              <a:rPr lang="en-IN" dirty="0" smtClean="0"/>
              <a:t>destination path.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309" y="1311252"/>
            <a:ext cx="3590091" cy="39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3739218" cy="5310915"/>
          </a:xfrm>
        </p:spPr>
        <p:txBody>
          <a:bodyPr>
            <a:normAutofit/>
          </a:bodyPr>
          <a:lstStyle/>
          <a:p>
            <a:r>
              <a:rPr lang="en-US" dirty="0"/>
              <a:t>No need for query flooding </a:t>
            </a:r>
          </a:p>
          <a:p>
            <a:r>
              <a:rPr lang="en-US" dirty="0" smtClean="0"/>
              <a:t>Only </a:t>
            </a:r>
            <a:r>
              <a:rPr lang="en-US" dirty="0"/>
              <a:t>one path between the source and </a:t>
            </a:r>
            <a:r>
              <a:rPr lang="en-US" dirty="0" smtClean="0"/>
              <a:t>sink.</a:t>
            </a:r>
            <a:endParaRPr lang="en-US" dirty="0"/>
          </a:p>
          <a:p>
            <a:r>
              <a:rPr lang="en-US" dirty="0" smtClean="0"/>
              <a:t>Rumor </a:t>
            </a:r>
            <a:r>
              <a:rPr lang="en-US" dirty="0"/>
              <a:t>routing works well only when the number of events </a:t>
            </a:r>
            <a:r>
              <a:rPr lang="en-US" dirty="0" smtClean="0"/>
              <a:t>is </a:t>
            </a:r>
            <a:r>
              <a:rPr lang="en-IN" dirty="0" smtClean="0"/>
              <a:t>small.</a:t>
            </a:r>
            <a:endParaRPr lang="en-IN" dirty="0"/>
          </a:p>
          <a:p>
            <a:r>
              <a:rPr lang="en-US" dirty="0" smtClean="0"/>
              <a:t>Cost </a:t>
            </a:r>
            <a:r>
              <a:rPr lang="en-US" dirty="0"/>
              <a:t>of maintaining a large number of agents and large </a:t>
            </a:r>
            <a:r>
              <a:rPr lang="en-US" dirty="0" smtClean="0"/>
              <a:t>event </a:t>
            </a:r>
            <a:r>
              <a:rPr lang="en-IN" dirty="0" smtClean="0"/>
              <a:t>tables </a:t>
            </a:r>
            <a:r>
              <a:rPr lang="en-IN" dirty="0"/>
              <a:t>will be </a:t>
            </a:r>
            <a:r>
              <a:rPr lang="en-IN" dirty="0" smtClean="0"/>
              <a:t>prohibitive.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86" y="191911"/>
            <a:ext cx="4486196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a process of selecting paths in </a:t>
            </a:r>
            <a:r>
              <a:rPr lang="en-US" dirty="0" smtClean="0"/>
              <a:t>a network </a:t>
            </a:r>
            <a:r>
              <a:rPr lang="en-US" dirty="0"/>
              <a:t>along which to send data </a:t>
            </a:r>
            <a:r>
              <a:rPr lang="en-US" dirty="0" smtClean="0"/>
              <a:t>traffic.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 smtClean="0"/>
              <a:t>First, it </a:t>
            </a:r>
            <a:r>
              <a:rPr lang="en-US" sz="2000" dirty="0"/>
              <a:t>is not possible to build a global addressing </a:t>
            </a:r>
            <a:r>
              <a:rPr lang="en-US" sz="2000" dirty="0" smtClean="0"/>
              <a:t> scheme </a:t>
            </a:r>
            <a:r>
              <a:rPr lang="en-US" sz="2000" dirty="0"/>
              <a:t>for a large number of sensor nodes. </a:t>
            </a:r>
            <a:r>
              <a:rPr lang="en-US" sz="2000" dirty="0" smtClean="0"/>
              <a:t>Thus, traditional </a:t>
            </a:r>
            <a:r>
              <a:rPr lang="en-US" sz="2000" dirty="0"/>
              <a:t>IP-based </a:t>
            </a:r>
            <a:r>
              <a:rPr lang="en-US" sz="2000" dirty="0" smtClean="0"/>
              <a:t>protocols may </a:t>
            </a:r>
            <a:r>
              <a:rPr lang="en-US" sz="2000" dirty="0"/>
              <a:t>not be applied </a:t>
            </a:r>
            <a:r>
              <a:rPr lang="en-US" sz="2000" dirty="0" smtClean="0"/>
              <a:t>to WSNs. In WSNs, sometimes getting the data  is more  important </a:t>
            </a:r>
            <a:r>
              <a:rPr lang="en-US" sz="2000" dirty="0"/>
              <a:t>than knowing the IDs of </a:t>
            </a:r>
            <a:r>
              <a:rPr lang="en-US" sz="2000" dirty="0" smtClean="0"/>
              <a:t>which nodes sent the </a:t>
            </a:r>
            <a:r>
              <a:rPr lang="en-IN" sz="2000" dirty="0" smtClean="0"/>
              <a:t>data.</a:t>
            </a:r>
          </a:p>
          <a:p>
            <a:pPr lvl="1"/>
            <a:endParaRPr lang="en-IN" sz="2000" dirty="0"/>
          </a:p>
          <a:p>
            <a:pPr lvl="1"/>
            <a:r>
              <a:rPr lang="en-US" sz="2000" dirty="0" smtClean="0"/>
              <a:t>Second</a:t>
            </a:r>
            <a:r>
              <a:rPr lang="en-US" sz="2000" dirty="0"/>
              <a:t>, in contrast to typical communication </a:t>
            </a:r>
            <a:r>
              <a:rPr lang="en-US" sz="2000" dirty="0" smtClean="0"/>
              <a:t>networks, almost </a:t>
            </a:r>
            <a:r>
              <a:rPr lang="en-US" sz="2000" dirty="0"/>
              <a:t>all applications of sensor networks require </a:t>
            </a:r>
            <a:r>
              <a:rPr lang="en-US" sz="2000" dirty="0" smtClean="0"/>
              <a:t>the flow </a:t>
            </a:r>
            <a:r>
              <a:rPr lang="en-US" sz="2000" dirty="0"/>
              <a:t>of sensed data from multiple sources to a </a:t>
            </a:r>
            <a:r>
              <a:rPr lang="en-US" sz="2000" dirty="0" smtClean="0"/>
              <a:t>particular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9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Hierarchical-routing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LEACH (Low Energy Adaptive </a:t>
            </a:r>
            <a:r>
              <a:rPr lang="en-US" b="1" i="1" dirty="0" smtClean="0"/>
              <a:t>Clustering </a:t>
            </a:r>
            <a:r>
              <a:rPr lang="en-IN" b="1" i="1" dirty="0" smtClean="0"/>
              <a:t>Hierarchy</a:t>
            </a:r>
            <a:r>
              <a:rPr lang="en-IN" i="1" dirty="0" smtClean="0"/>
              <a:t>)</a:t>
            </a:r>
          </a:p>
          <a:p>
            <a:endParaRPr lang="en-IN" i="1" dirty="0" smtClean="0"/>
          </a:p>
          <a:p>
            <a:endParaRPr lang="en-IN" i="1" dirty="0"/>
          </a:p>
          <a:p>
            <a:r>
              <a:rPr lang="en-US" b="1" i="1" dirty="0" smtClean="0"/>
              <a:t>PEGASIS </a:t>
            </a:r>
            <a:r>
              <a:rPr lang="en-US" b="1" i="1" dirty="0"/>
              <a:t>(Power-Efficient Gathering in </a:t>
            </a:r>
            <a:r>
              <a:rPr lang="en-US" b="1" i="1" dirty="0" smtClean="0"/>
              <a:t>Sensor </a:t>
            </a:r>
            <a:r>
              <a:rPr lang="en-IN" b="1" i="1" dirty="0" smtClean="0"/>
              <a:t>Information </a:t>
            </a:r>
            <a:r>
              <a:rPr lang="en-IN" b="1" i="1" dirty="0"/>
              <a:t>Systems</a:t>
            </a:r>
            <a:r>
              <a:rPr lang="en-IN" b="1" i="1" dirty="0" smtClean="0"/>
              <a:t>)</a:t>
            </a:r>
          </a:p>
          <a:p>
            <a:endParaRPr lang="en-IN" b="1" i="1" dirty="0" smtClean="0"/>
          </a:p>
          <a:p>
            <a:endParaRPr lang="en-IN" b="1" i="1" dirty="0"/>
          </a:p>
          <a:p>
            <a:r>
              <a:rPr lang="en-IN" b="1" i="1" dirty="0" smtClean="0"/>
              <a:t>TEEN(APTEEN</a:t>
            </a:r>
            <a:r>
              <a:rPr lang="en-IN" b="1" i="1" dirty="0"/>
              <a:t>) (Threshold-Sensitive </a:t>
            </a:r>
            <a:r>
              <a:rPr lang="en-IN" b="1" i="1" dirty="0" smtClean="0"/>
              <a:t>Energy Efficient </a:t>
            </a:r>
            <a:r>
              <a:rPr lang="en-IN" b="1" i="1" dirty="0"/>
              <a:t>Protocols)</a:t>
            </a:r>
          </a:p>
        </p:txBody>
      </p:sp>
    </p:spTree>
    <p:extLst>
      <p:ext uri="{BB962C8B-B14F-4D97-AF65-F5344CB8AC3E}">
        <p14:creationId xmlns:p14="http://schemas.microsoft.com/office/powerpoint/2010/main" val="3718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LEACH (Low Energy Clustering Hierarchy)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956" y="864108"/>
            <a:ext cx="8794044" cy="360629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Cluster-based </a:t>
            </a:r>
            <a:r>
              <a:rPr lang="en-IN" dirty="0"/>
              <a:t>protocol</a:t>
            </a:r>
          </a:p>
          <a:p>
            <a:r>
              <a:rPr lang="en-US" dirty="0" smtClean="0"/>
              <a:t>Each </a:t>
            </a:r>
            <a:r>
              <a:rPr lang="en-US" dirty="0"/>
              <a:t>node randomly decides to become a cluster heads (CH)</a:t>
            </a:r>
          </a:p>
          <a:p>
            <a:r>
              <a:rPr lang="en-US" dirty="0" smtClean="0"/>
              <a:t>CH </a:t>
            </a:r>
            <a:r>
              <a:rPr lang="en-US" dirty="0"/>
              <a:t>chooses the code to be used in its cluster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IN" dirty="0" smtClean="0"/>
              <a:t>CDMA </a:t>
            </a:r>
            <a:r>
              <a:rPr lang="en-IN" dirty="0"/>
              <a:t>between clusters</a:t>
            </a:r>
          </a:p>
          <a:p>
            <a:r>
              <a:rPr lang="en-US" dirty="0" smtClean="0"/>
              <a:t>CH broadcasts ADV and each </a:t>
            </a:r>
            <a:r>
              <a:rPr lang="en-US" dirty="0"/>
              <a:t>node </a:t>
            </a:r>
            <a:r>
              <a:rPr lang="en-US" dirty="0" smtClean="0"/>
              <a:t>decides, which </a:t>
            </a:r>
            <a:r>
              <a:rPr lang="en-US" dirty="0"/>
              <a:t>cluster it </a:t>
            </a:r>
            <a:r>
              <a:rPr lang="en-US" dirty="0" smtClean="0"/>
              <a:t>belongs to, based 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the received signal strength of </a:t>
            </a:r>
            <a:r>
              <a:rPr lang="en-US" dirty="0" smtClean="0"/>
              <a:t>ADV.</a:t>
            </a:r>
            <a:endParaRPr lang="en-US" dirty="0"/>
          </a:p>
          <a:p>
            <a:r>
              <a:rPr lang="en-US" dirty="0" smtClean="0"/>
              <a:t>Nodes </a:t>
            </a:r>
            <a:r>
              <a:rPr lang="en-US" dirty="0"/>
              <a:t>can sleep when its not their turn to </a:t>
            </a:r>
            <a:r>
              <a:rPr lang="en-US" dirty="0" smtClean="0"/>
              <a:t>emit</a:t>
            </a:r>
            <a:endParaRPr lang="en-US" dirty="0"/>
          </a:p>
          <a:p>
            <a:r>
              <a:rPr lang="en-US" dirty="0" smtClean="0"/>
              <a:t>CH </a:t>
            </a:r>
            <a:r>
              <a:rPr lang="en-US" dirty="0"/>
              <a:t>compresses data received from the nodes in the cluster </a:t>
            </a:r>
            <a:r>
              <a:rPr lang="en-US" dirty="0" smtClean="0"/>
              <a:t>and sends </a:t>
            </a:r>
            <a:r>
              <a:rPr lang="en-US" dirty="0"/>
              <a:t>the aggregated data to </a:t>
            </a:r>
            <a:r>
              <a:rPr lang="en-US" dirty="0" smtClean="0"/>
              <a:t>Base Station.</a:t>
            </a:r>
            <a:endParaRPr lang="en-US" dirty="0"/>
          </a:p>
          <a:p>
            <a:r>
              <a:rPr lang="en-IN" dirty="0" smtClean="0"/>
              <a:t>CH </a:t>
            </a:r>
            <a:r>
              <a:rPr lang="en-IN" dirty="0"/>
              <a:t>is rotated randomly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57" y="3727392"/>
            <a:ext cx="3502722" cy="31306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220178" y="4967111"/>
            <a:ext cx="2190044" cy="75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0180" y="55403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Cluster head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28178" y="5192889"/>
            <a:ext cx="2506133" cy="130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8738" y="6369198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Base Station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9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lifetime of the network</a:t>
            </a:r>
          </a:p>
          <a:p>
            <a:pPr lvl="1"/>
            <a:r>
              <a:rPr lang="en-IN" dirty="0" smtClean="0"/>
              <a:t>Even </a:t>
            </a:r>
            <a:r>
              <a:rPr lang="en-IN" dirty="0"/>
              <a:t>drain of energy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saving due to aggregation by CHs</a:t>
            </a:r>
          </a:p>
          <a:p>
            <a:r>
              <a:rPr lang="en-IN" dirty="0" smtClean="0"/>
              <a:t>Disadvantages</a:t>
            </a:r>
            <a:endParaRPr lang="en-IN" dirty="0"/>
          </a:p>
          <a:p>
            <a:pPr lvl="1"/>
            <a:r>
              <a:rPr lang="en-US" dirty="0" smtClean="0"/>
              <a:t>LEACH </a:t>
            </a:r>
            <a:r>
              <a:rPr lang="en-US" dirty="0"/>
              <a:t>assumes all nodes can transmit with enough </a:t>
            </a:r>
            <a:r>
              <a:rPr lang="en-US" dirty="0" smtClean="0"/>
              <a:t>power to </a:t>
            </a:r>
            <a:r>
              <a:rPr lang="en-US" dirty="0"/>
              <a:t>reach BS if necessary (e.g., elected as CHs)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should support both TDMA &amp; CDMA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do time synchronization</a:t>
            </a:r>
          </a:p>
          <a:p>
            <a:pPr lvl="1"/>
            <a:r>
              <a:rPr lang="en-IN" dirty="0" smtClean="0"/>
              <a:t>Nodes </a:t>
            </a:r>
            <a:r>
              <a:rPr lang="en-IN" dirty="0"/>
              <a:t>use single-hop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56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SPIN, LEACH &amp;</a:t>
            </a:r>
            <a:br>
              <a:rPr lang="en-IN" dirty="0"/>
            </a:br>
            <a:r>
              <a:rPr lang="en-IN" dirty="0"/>
              <a:t>Directed Diffusion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41144"/>
              </p:ext>
            </p:extLst>
          </p:nvPr>
        </p:nvGraphicFramePr>
        <p:xfrm>
          <a:off x="3868738" y="863600"/>
          <a:ext cx="7315200" cy="54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806012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79721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56480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5713971"/>
                    </a:ext>
                  </a:extLst>
                </a:gridCol>
              </a:tblGrid>
              <a:tr h="102616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LEACH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Directed</a:t>
                      </a:r>
                    </a:p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Diffusion</a:t>
                      </a:r>
                      <a:endParaRPr lang="en-IN" sz="2800" dirty="0" smtClean="0"/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32675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0638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48801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Awareness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37172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of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meta-data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0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Power-Efficient Gathering in Sensor</a:t>
            </a:r>
            <a:br>
              <a:rPr lang="en-IN" dirty="0"/>
            </a:br>
            <a:r>
              <a:rPr lang="en-IN" dirty="0"/>
              <a:t>Information Systems (PEGASIS)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99911"/>
            <a:ext cx="7315200" cy="5463822"/>
          </a:xfrm>
        </p:spPr>
        <p:txBody>
          <a:bodyPr>
            <a:normAutofit/>
          </a:bodyPr>
          <a:lstStyle/>
          <a:p>
            <a:r>
              <a:rPr lang="en-US" dirty="0"/>
              <a:t>Only one node transmits to BS</a:t>
            </a:r>
          </a:p>
          <a:p>
            <a:r>
              <a:rPr lang="en-US" dirty="0" smtClean="0"/>
              <a:t>When </a:t>
            </a:r>
            <a:r>
              <a:rPr lang="en-US" dirty="0"/>
              <a:t>a node dies, the chain is reconstructed in the </a:t>
            </a:r>
            <a:r>
              <a:rPr lang="en-US" dirty="0" smtClean="0"/>
              <a:t>same manner </a:t>
            </a:r>
            <a:r>
              <a:rPr lang="en-US" dirty="0"/>
              <a:t>to bypass the dead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u="sng" dirty="0" smtClean="0"/>
              <a:t>Performance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/>
              <a:t>PEGASIS </a:t>
            </a:r>
            <a:r>
              <a:rPr lang="en-IN" dirty="0"/>
              <a:t>Outperforms LEACH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eliminating the overhead of dynamic cluster formation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minimizing the total sum of transmission distances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the delay for the packets during transmission to the </a:t>
            </a:r>
            <a:r>
              <a:rPr lang="en-US" dirty="0" smtClean="0"/>
              <a:t>base </a:t>
            </a:r>
            <a:r>
              <a:rPr lang="en-IN" dirty="0" smtClean="0"/>
              <a:t>station</a:t>
            </a:r>
            <a:endParaRPr lang="en-IN" dirty="0"/>
          </a:p>
          <a:p>
            <a:r>
              <a:rPr lang="en-IN" dirty="0" smtClean="0"/>
              <a:t>Problem</a:t>
            </a:r>
            <a:endParaRPr lang="en-IN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single leader can become a bottleneck.</a:t>
            </a:r>
          </a:p>
          <a:p>
            <a:pPr lvl="1"/>
            <a:r>
              <a:rPr lang="en-IN" dirty="0" smtClean="0"/>
              <a:t>Scalability </a:t>
            </a:r>
            <a:r>
              <a:rPr lang="en-IN" dirty="0"/>
              <a:t>problem</a:t>
            </a:r>
          </a:p>
          <a:p>
            <a:pPr lvl="1"/>
            <a:r>
              <a:rPr lang="en-US" dirty="0" smtClean="0"/>
              <a:t>Excessive </a:t>
            </a:r>
            <a:r>
              <a:rPr lang="en-US" dirty="0"/>
              <a:t>delay for distant nodes in the chain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30" y="5966812"/>
            <a:ext cx="2212076" cy="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TEEN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sensitive Energy Efficient sensor </a:t>
            </a:r>
            <a:r>
              <a:rPr lang="en-US" dirty="0" smtClean="0"/>
              <a:t>Network </a:t>
            </a:r>
            <a:r>
              <a:rPr lang="en-IN" dirty="0" smtClean="0"/>
              <a:t>protocol</a:t>
            </a:r>
            <a:r>
              <a:rPr lang="en-IN" dirty="0"/>
              <a:t>.</a:t>
            </a:r>
          </a:p>
          <a:p>
            <a:r>
              <a:rPr lang="en-IN" dirty="0" smtClean="0"/>
              <a:t>Proactive </a:t>
            </a:r>
            <a:r>
              <a:rPr lang="en-IN" dirty="0"/>
              <a:t>Protocols (LEACH)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nodes in this network periodically switch on their </a:t>
            </a:r>
            <a:r>
              <a:rPr lang="en-US" dirty="0" smtClean="0"/>
              <a:t>sensors and </a:t>
            </a:r>
            <a:r>
              <a:rPr lang="en-US" dirty="0"/>
              <a:t>transmitters, sense the environment and transmit the </a:t>
            </a:r>
            <a:r>
              <a:rPr lang="en-US" dirty="0" smtClean="0"/>
              <a:t>data </a:t>
            </a:r>
            <a:r>
              <a:rPr lang="en-IN" dirty="0" smtClean="0"/>
              <a:t>of </a:t>
            </a:r>
            <a:r>
              <a:rPr lang="en-IN" dirty="0"/>
              <a:t>interest.</a:t>
            </a:r>
          </a:p>
          <a:p>
            <a:r>
              <a:rPr lang="en-IN" dirty="0" smtClean="0"/>
              <a:t>Reactive </a:t>
            </a:r>
            <a:r>
              <a:rPr lang="en-IN" dirty="0"/>
              <a:t>Protocols (TEEN)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nodes react immediately to sudden and drastic </a:t>
            </a:r>
            <a:r>
              <a:rPr lang="en-US" dirty="0" smtClean="0"/>
              <a:t>changes in </a:t>
            </a:r>
            <a:r>
              <a:rPr lang="en-US" dirty="0"/>
              <a:t>the value of a sensed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hierarchical clustering in TEEN</a:t>
            </a:r>
            <a:br>
              <a:rPr lang="en-US" dirty="0"/>
            </a:br>
            <a:r>
              <a:rPr lang="en-IN" dirty="0"/>
              <a:t>&amp; APTEEN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699" y="870766"/>
            <a:ext cx="6122389" cy="52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Functioning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cluster-head broadcasts two thresholds </a:t>
            </a:r>
            <a:r>
              <a:rPr lang="en-US" dirty="0" smtClean="0"/>
              <a:t>to </a:t>
            </a:r>
            <a:r>
              <a:rPr lang="en-IN" dirty="0" smtClean="0"/>
              <a:t>its </a:t>
            </a:r>
            <a:r>
              <a:rPr lang="en-IN" dirty="0"/>
              <a:t>members: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Hard Threshold (HT)</a:t>
            </a:r>
          </a:p>
          <a:p>
            <a:pPr lvl="2"/>
            <a:r>
              <a:rPr lang="en-US" dirty="0" smtClean="0"/>
              <a:t> This </a:t>
            </a:r>
            <a:r>
              <a:rPr lang="en-US" dirty="0"/>
              <a:t>is a threshold value for the sensed attribute.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is the absolute value of the attribute beyond which, </a:t>
            </a:r>
            <a:r>
              <a:rPr lang="en-US" dirty="0" err="1" smtClean="0"/>
              <a:t>thenode</a:t>
            </a:r>
            <a:r>
              <a:rPr lang="en-US" dirty="0" smtClean="0"/>
              <a:t> </a:t>
            </a:r>
            <a:r>
              <a:rPr lang="en-US" dirty="0"/>
              <a:t>sensing this value must switch on its transmitter </a:t>
            </a:r>
            <a:r>
              <a:rPr lang="en-US" dirty="0" smtClean="0"/>
              <a:t>and report </a:t>
            </a:r>
            <a:r>
              <a:rPr lang="en-US" dirty="0"/>
              <a:t>to its cluster head.</a:t>
            </a:r>
          </a:p>
          <a:p>
            <a:pPr lvl="1"/>
            <a:r>
              <a:rPr lang="en-IN" dirty="0" smtClean="0"/>
              <a:t>Soft </a:t>
            </a:r>
            <a:r>
              <a:rPr lang="en-IN" dirty="0"/>
              <a:t>Threshold (ST)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a small change in the value of the sensed </a:t>
            </a:r>
            <a:r>
              <a:rPr lang="en-US" dirty="0" smtClean="0"/>
              <a:t>attribute which </a:t>
            </a:r>
            <a:r>
              <a:rPr lang="en-US" dirty="0"/>
              <a:t>triggers the node to switch on its transmitter </a:t>
            </a:r>
            <a:r>
              <a:rPr lang="en-US" dirty="0" smtClean="0"/>
              <a:t>and </a:t>
            </a:r>
            <a:r>
              <a:rPr lang="en-IN" dirty="0" smtClean="0"/>
              <a:t>transmit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4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Hard Threshold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a parameter from the attribute </a:t>
            </a:r>
            <a:r>
              <a:rPr lang="en-US" dirty="0" smtClean="0"/>
              <a:t>set reaches </a:t>
            </a:r>
            <a:r>
              <a:rPr lang="en-US" dirty="0"/>
              <a:t>its hard threshold value, the </a:t>
            </a:r>
            <a:r>
              <a:rPr lang="en-US" dirty="0" smtClean="0"/>
              <a:t>node switches </a:t>
            </a:r>
            <a:r>
              <a:rPr lang="en-US" dirty="0"/>
              <a:t>on its transmitter and sends the </a:t>
            </a:r>
            <a:r>
              <a:rPr lang="en-US" dirty="0" smtClean="0"/>
              <a:t>sensed </a:t>
            </a:r>
            <a:r>
              <a:rPr lang="en-IN" dirty="0" smtClean="0"/>
              <a:t>data.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dirty="0" smtClean="0"/>
              <a:t>The </a:t>
            </a:r>
            <a:r>
              <a:rPr lang="en-US" dirty="0"/>
              <a:t>sensed value is stored in an internal </a:t>
            </a:r>
            <a:r>
              <a:rPr lang="en-US" dirty="0" smtClean="0"/>
              <a:t>variable in </a:t>
            </a:r>
            <a:r>
              <a:rPr lang="en-US" dirty="0"/>
              <a:t>the node, called the sensed value (SV).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918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Soft Threshold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nodes will next transmit data in the </a:t>
            </a:r>
            <a:r>
              <a:rPr lang="en-US" dirty="0" smtClean="0"/>
              <a:t>current cluster </a:t>
            </a:r>
            <a:r>
              <a:rPr lang="en-US" dirty="0"/>
              <a:t>period, only when both the </a:t>
            </a:r>
            <a:r>
              <a:rPr lang="en-US" dirty="0" smtClean="0"/>
              <a:t>following </a:t>
            </a:r>
            <a:r>
              <a:rPr lang="en-IN" dirty="0" smtClean="0"/>
              <a:t>conditions </a:t>
            </a:r>
            <a:r>
              <a:rPr lang="en-IN" dirty="0"/>
              <a:t>are true: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value of the sensed attribute is </a:t>
            </a:r>
            <a:r>
              <a:rPr lang="en-US" dirty="0" smtClean="0"/>
              <a:t>greater </a:t>
            </a:r>
            <a:r>
              <a:rPr lang="en-IN" dirty="0" smtClean="0"/>
              <a:t>than </a:t>
            </a:r>
            <a:r>
              <a:rPr lang="en-IN" dirty="0"/>
              <a:t>the hard threshold.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value of the sensed attribute </a:t>
            </a:r>
            <a:r>
              <a:rPr lang="en-US" dirty="0" smtClean="0"/>
              <a:t>differs from </a:t>
            </a:r>
            <a:r>
              <a:rPr lang="en-US" dirty="0"/>
              <a:t>SV by an amount equal to or greater than </a:t>
            </a:r>
            <a:r>
              <a:rPr lang="en-US" dirty="0" smtClean="0"/>
              <a:t>the </a:t>
            </a:r>
            <a:r>
              <a:rPr lang="en-IN" dirty="0" smtClean="0"/>
              <a:t>soft </a:t>
            </a:r>
            <a:r>
              <a:rPr lang="en-IN" dirty="0"/>
              <a:t>threshold.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1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690" y="1022152"/>
            <a:ext cx="7315200" cy="5120640"/>
          </a:xfrm>
        </p:spPr>
        <p:txBody>
          <a:bodyPr>
            <a:spAutoFit/>
          </a:bodyPr>
          <a:lstStyle/>
          <a:p>
            <a:r>
              <a:rPr lang="en-US" dirty="0"/>
              <a:t>Routing protocols in WSNs Differ depending on </a:t>
            </a:r>
            <a:r>
              <a:rPr lang="en-US" dirty="0" smtClean="0"/>
              <a:t>the </a:t>
            </a:r>
            <a:r>
              <a:rPr lang="en-IN" dirty="0" smtClean="0"/>
              <a:t>application </a:t>
            </a:r>
            <a:r>
              <a:rPr lang="en-IN" dirty="0"/>
              <a:t>and network </a:t>
            </a:r>
            <a:r>
              <a:rPr lang="en-IN" dirty="0" smtClean="0"/>
              <a:t>architecture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ensor </a:t>
            </a:r>
            <a:r>
              <a:rPr lang="en-US" dirty="0"/>
              <a:t>nodes are tightly constrained in terms of </a:t>
            </a:r>
            <a:r>
              <a:rPr lang="en-US" dirty="0" smtClean="0"/>
              <a:t>energy, processing</a:t>
            </a:r>
            <a:r>
              <a:rPr lang="en-US" dirty="0"/>
              <a:t>, and storage capacities. Thus, they require </a:t>
            </a:r>
            <a:r>
              <a:rPr lang="en-US" dirty="0" smtClean="0"/>
              <a:t>carefully </a:t>
            </a:r>
            <a:r>
              <a:rPr lang="en-IN" dirty="0" smtClean="0"/>
              <a:t>resource </a:t>
            </a:r>
            <a:r>
              <a:rPr lang="en-IN" dirty="0"/>
              <a:t>management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osition </a:t>
            </a:r>
            <a:r>
              <a:rPr lang="en-US" dirty="0"/>
              <a:t>awareness of sensor nodes is important since </a:t>
            </a:r>
            <a:r>
              <a:rPr lang="en-US" dirty="0" smtClean="0"/>
              <a:t>data collection </a:t>
            </a:r>
            <a:r>
              <a:rPr lang="en-US" dirty="0"/>
              <a:t>is normally based on the location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collected by many sensors in WSNs is typically </a:t>
            </a:r>
            <a:r>
              <a:rPr lang="en-US" dirty="0" smtClean="0"/>
              <a:t>based on </a:t>
            </a:r>
            <a:r>
              <a:rPr lang="en-US" dirty="0"/>
              <a:t>common phenomena, hence there is a high </a:t>
            </a:r>
            <a:r>
              <a:rPr lang="en-US" dirty="0" smtClean="0"/>
              <a:t>probability that </a:t>
            </a:r>
            <a:r>
              <a:rPr lang="en-US" dirty="0"/>
              <a:t>this data has some redundancy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for time-critical applications </a:t>
            </a:r>
          </a:p>
          <a:p>
            <a:r>
              <a:rPr lang="en-US" dirty="0" smtClean="0"/>
              <a:t>If </a:t>
            </a:r>
            <a:r>
              <a:rPr lang="en-US" dirty="0"/>
              <a:t>the thresholds are not reached, the user </a:t>
            </a:r>
            <a:r>
              <a:rPr lang="en-US" dirty="0" smtClean="0"/>
              <a:t>will not </a:t>
            </a:r>
            <a:r>
              <a:rPr lang="en-US" dirty="0"/>
              <a:t>get any data from the network at all </a:t>
            </a:r>
            <a:r>
              <a:rPr lang="en-US" dirty="0" smtClean="0"/>
              <a:t>and will </a:t>
            </a:r>
            <a:r>
              <a:rPr lang="en-US" dirty="0"/>
              <a:t>not come to know even if all the nodes die.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This </a:t>
            </a:r>
            <a:r>
              <a:rPr lang="en-US" dirty="0"/>
              <a:t>scheme practical implementation </a:t>
            </a:r>
            <a:r>
              <a:rPr lang="en-US" dirty="0" smtClean="0"/>
              <a:t>would have </a:t>
            </a:r>
            <a:r>
              <a:rPr lang="en-US" dirty="0"/>
              <a:t>to ensure that there are no collisions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cluster.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196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APTEEN (Adaptive Threshold sensitive</a:t>
            </a:r>
            <a:br>
              <a:rPr lang="en-IN" dirty="0"/>
            </a:br>
            <a:r>
              <a:rPr lang="en-IN" dirty="0"/>
              <a:t>Energy Efficient Network 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APTEEN has been proposed just as an </a:t>
            </a:r>
            <a:r>
              <a:rPr lang="en-US" dirty="0" smtClean="0"/>
              <a:t>improvement to </a:t>
            </a:r>
            <a:r>
              <a:rPr lang="en-US" dirty="0"/>
              <a:t>TEEN in order to overcome its limitations </a:t>
            </a:r>
            <a:r>
              <a:rPr lang="en-US" dirty="0" smtClean="0"/>
              <a:t>and </a:t>
            </a:r>
            <a:r>
              <a:rPr lang="en-IN" dirty="0" smtClean="0"/>
              <a:t>shortcomings</a:t>
            </a:r>
            <a:r>
              <a:rPr lang="en-IN" dirty="0"/>
              <a:t>.</a:t>
            </a:r>
          </a:p>
          <a:p>
            <a:r>
              <a:rPr lang="en-US" dirty="0" smtClean="0"/>
              <a:t>APTEEN </a:t>
            </a:r>
            <a:r>
              <a:rPr lang="en-US" dirty="0"/>
              <a:t>guarantees lower energy dissipation and </a:t>
            </a:r>
            <a:r>
              <a:rPr lang="en-US" dirty="0" smtClean="0"/>
              <a:t>a helps </a:t>
            </a:r>
            <a:r>
              <a:rPr lang="en-US" dirty="0"/>
              <a:t>in ensuring a larger number of sensors alive.</a:t>
            </a:r>
          </a:p>
          <a:p>
            <a:r>
              <a:rPr lang="en-US" dirty="0" smtClean="0"/>
              <a:t>Compared </a:t>
            </a:r>
            <a:r>
              <a:rPr lang="en-US" dirty="0"/>
              <a:t>to LEACH, TEEN &amp; APTEEN </a:t>
            </a:r>
            <a:r>
              <a:rPr lang="en-US" dirty="0" smtClean="0"/>
              <a:t>consumes less </a:t>
            </a:r>
            <a:r>
              <a:rPr lang="en-US" dirty="0"/>
              <a:t>energy (TEEN consumes the least)</a:t>
            </a:r>
          </a:p>
          <a:p>
            <a:r>
              <a:rPr lang="en-US" dirty="0" smtClean="0"/>
              <a:t>Network </a:t>
            </a:r>
            <a:r>
              <a:rPr lang="en-US" dirty="0"/>
              <a:t>lifetime: TEEN ≥ APTEEN ≥ LEACH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5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Location-based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GEAR (</a:t>
            </a:r>
            <a:r>
              <a:rPr lang="en-US" b="1" dirty="0"/>
              <a:t>Geographic and Energy Aware Routing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i="1" dirty="0"/>
              <a:t>Routing based on a cost function depending on </a:t>
            </a:r>
            <a:r>
              <a:rPr lang="en-US" i="1" dirty="0" smtClean="0"/>
              <a:t>the distance </a:t>
            </a:r>
            <a:r>
              <a:rPr lang="en-US" i="1" dirty="0"/>
              <a:t>to the target and the remaining energy.</a:t>
            </a:r>
          </a:p>
          <a:p>
            <a:r>
              <a:rPr lang="en-US" i="1" dirty="0" smtClean="0"/>
              <a:t>A </a:t>
            </a:r>
            <a:r>
              <a:rPr lang="en-US" i="1" dirty="0"/>
              <a:t>node N receive from a neighbor Ni its cost </a:t>
            </a:r>
            <a:r>
              <a:rPr lang="en-US" i="1" dirty="0" smtClean="0"/>
              <a:t>function and </a:t>
            </a:r>
            <a:r>
              <a:rPr lang="en-US" i="1" dirty="0"/>
              <a:t>then updates its own cost function:</a:t>
            </a:r>
          </a:p>
          <a:p>
            <a:pPr lvl="1"/>
            <a:r>
              <a:rPr lang="pt-BR" i="1" dirty="0"/>
              <a:t>H(N,T) = H( Ni , T) + C(N , Ni)</a:t>
            </a:r>
          </a:p>
          <a:p>
            <a:r>
              <a:rPr lang="en-US" i="1" dirty="0" smtClean="0"/>
              <a:t>If </a:t>
            </a:r>
            <a:r>
              <a:rPr lang="en-US" i="1" dirty="0"/>
              <a:t>no cost function received from the node, </a:t>
            </a:r>
            <a:r>
              <a:rPr lang="en-US" i="1" dirty="0" smtClean="0"/>
              <a:t>then </a:t>
            </a:r>
            <a:r>
              <a:rPr lang="en-IN" i="1" dirty="0" smtClean="0"/>
              <a:t>compute </a:t>
            </a:r>
            <a:r>
              <a:rPr lang="en-IN" i="1" dirty="0"/>
              <a:t>a default cost function: </a:t>
            </a:r>
            <a:endParaRPr lang="en-IN" i="1" dirty="0" smtClean="0"/>
          </a:p>
          <a:p>
            <a:pPr lvl="1"/>
            <a:r>
              <a:rPr lang="en-IN" i="1" dirty="0" smtClean="0"/>
              <a:t>C(N,T</a:t>
            </a:r>
            <a:r>
              <a:rPr lang="en-IN" i="1" dirty="0"/>
              <a:t>)= </a:t>
            </a:r>
            <a:r>
              <a:rPr lang="el-GR" i="1" dirty="0"/>
              <a:t>α</a:t>
            </a:r>
            <a:r>
              <a:rPr lang="en-IN" i="1" dirty="0"/>
              <a:t>d(N,T) + (1- </a:t>
            </a:r>
            <a:r>
              <a:rPr lang="el-GR" i="1" dirty="0"/>
              <a:t>α) </a:t>
            </a:r>
            <a:r>
              <a:rPr lang="en-IN" i="1" dirty="0" err="1"/>
              <a:t>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4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 and Energy Aware</a:t>
            </a:r>
            <a:br>
              <a:rPr lang="en-IN" dirty="0"/>
            </a:br>
            <a:r>
              <a:rPr lang="en-IN" dirty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208865" cy="5028692"/>
          </a:xfrm>
        </p:spPr>
        <p:txBody>
          <a:bodyPr/>
          <a:lstStyle/>
          <a:p>
            <a:r>
              <a:rPr lang="en-IN" dirty="0"/>
              <a:t>Suppose </a:t>
            </a:r>
            <a:r>
              <a:rPr lang="el-GR" dirty="0"/>
              <a:t>α = 1</a:t>
            </a:r>
          </a:p>
          <a:p>
            <a:r>
              <a:rPr lang="en-US" dirty="0" smtClean="0"/>
              <a:t>S </a:t>
            </a:r>
            <a:r>
              <a:rPr lang="en-US" dirty="0"/>
              <a:t>is sending a packet to T</a:t>
            </a:r>
          </a:p>
          <a:p>
            <a:r>
              <a:rPr lang="en-US" dirty="0" smtClean="0"/>
              <a:t>C </a:t>
            </a:r>
            <a:r>
              <a:rPr lang="en-US" dirty="0"/>
              <a:t>is the closer neighbor </a:t>
            </a:r>
            <a:r>
              <a:rPr lang="en-US" dirty="0" smtClean="0"/>
              <a:t>to </a:t>
            </a:r>
            <a:r>
              <a:rPr lang="en-IN" dirty="0" smtClean="0"/>
              <a:t>T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 </a:t>
            </a:r>
            <a:r>
              <a:rPr lang="en-IN" dirty="0"/>
              <a:t>Sends the </a:t>
            </a:r>
            <a:r>
              <a:rPr lang="en-IN" dirty="0" smtClean="0"/>
              <a:t>packet through C</a:t>
            </a:r>
          </a:p>
          <a:p>
            <a:pPr lvl="1"/>
            <a:endParaRPr lang="en-IN" dirty="0"/>
          </a:p>
          <a:p>
            <a:r>
              <a:rPr lang="en-US" dirty="0"/>
              <a:t>S receive new learned </a:t>
            </a:r>
            <a:r>
              <a:rPr lang="en-US" dirty="0" smtClean="0"/>
              <a:t>cost </a:t>
            </a:r>
            <a:r>
              <a:rPr lang="en-IN" dirty="0" smtClean="0"/>
              <a:t>function </a:t>
            </a:r>
            <a:r>
              <a:rPr lang="en-IN" dirty="0"/>
              <a:t>from C.</a:t>
            </a:r>
          </a:p>
          <a:p>
            <a:r>
              <a:rPr lang="en-US" dirty="0" smtClean="0"/>
              <a:t>Now</a:t>
            </a:r>
            <a:r>
              <a:rPr lang="en-US" dirty="0"/>
              <a:t>, B’s cost function </a:t>
            </a:r>
            <a:r>
              <a:rPr lang="en-US" dirty="0" smtClean="0"/>
              <a:t>is </a:t>
            </a:r>
            <a:r>
              <a:rPr lang="en-IN" dirty="0" smtClean="0"/>
              <a:t>less </a:t>
            </a:r>
            <a:r>
              <a:rPr lang="en-IN" dirty="0"/>
              <a:t>than </a:t>
            </a:r>
            <a:r>
              <a:rPr lang="en-IN" dirty="0" smtClean="0"/>
              <a:t>C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Next packet will be sent through B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41" y="864108"/>
            <a:ext cx="4799259" cy="48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1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 Based on Protocol</a:t>
            </a:r>
            <a:br>
              <a:rPr lang="en-US" dirty="0"/>
            </a:br>
            <a:r>
              <a:rPr lang="en-IN" dirty="0"/>
              <a:t>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Multipath Routing Protocols</a:t>
            </a:r>
          </a:p>
          <a:p>
            <a:r>
              <a:rPr lang="en-IN" dirty="0" smtClean="0"/>
              <a:t>Query-Based </a:t>
            </a:r>
            <a:r>
              <a:rPr lang="en-IN" dirty="0"/>
              <a:t>Routing</a:t>
            </a:r>
          </a:p>
          <a:p>
            <a:r>
              <a:rPr lang="en-IN" dirty="0" smtClean="0"/>
              <a:t>Negotiation-Based </a:t>
            </a:r>
            <a:r>
              <a:rPr lang="en-IN" dirty="0"/>
              <a:t>Routing Protocols</a:t>
            </a:r>
          </a:p>
          <a:p>
            <a:r>
              <a:rPr lang="en-IN" dirty="0" err="1" smtClean="0"/>
              <a:t>QoS</a:t>
            </a:r>
            <a:r>
              <a:rPr lang="en-IN" dirty="0" smtClean="0"/>
              <a:t>-based </a:t>
            </a:r>
            <a:r>
              <a:rPr lang="en-IN" dirty="0"/>
              <a:t>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78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Multipath Routing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multiple paths in order to enhance </a:t>
            </a:r>
            <a:r>
              <a:rPr lang="en-US" sz="3600" dirty="0" smtClean="0"/>
              <a:t>network </a:t>
            </a:r>
            <a:r>
              <a:rPr lang="en-IN" sz="3600" dirty="0" smtClean="0"/>
              <a:t>performance</a:t>
            </a:r>
          </a:p>
          <a:p>
            <a:endParaRPr lang="en-IN" sz="3600" dirty="0"/>
          </a:p>
          <a:p>
            <a:pPr lvl="1"/>
            <a:r>
              <a:rPr lang="en-IN" sz="3600" dirty="0" smtClean="0"/>
              <a:t>Fault </a:t>
            </a:r>
            <a:r>
              <a:rPr lang="en-IN" sz="3600" dirty="0"/>
              <a:t>tolerance</a:t>
            </a:r>
          </a:p>
          <a:p>
            <a:pPr lvl="1"/>
            <a:r>
              <a:rPr lang="en-IN" sz="3600" dirty="0" smtClean="0"/>
              <a:t>Balance </a:t>
            </a:r>
            <a:r>
              <a:rPr lang="en-IN" sz="3600" dirty="0"/>
              <a:t>energy consumption</a:t>
            </a:r>
          </a:p>
          <a:p>
            <a:pPr lvl="1"/>
            <a:r>
              <a:rPr lang="en-IN" sz="3600" dirty="0" smtClean="0"/>
              <a:t>Energy-efficient</a:t>
            </a:r>
            <a:endParaRPr lang="en-IN" sz="3600" dirty="0"/>
          </a:p>
          <a:p>
            <a:pPr lvl="1"/>
            <a:r>
              <a:rPr lang="en-IN" sz="3600" dirty="0" smtClean="0"/>
              <a:t>Reliability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165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Query-Based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Destination nodes propagate a query for data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theses queries are described </a:t>
            </a:r>
            <a:r>
              <a:rPr lang="en-US" sz="2800" dirty="0" smtClean="0"/>
              <a:t>in natural </a:t>
            </a:r>
            <a:r>
              <a:rPr lang="en-US" sz="2800" dirty="0"/>
              <a:t>language or high-level query language</a:t>
            </a:r>
          </a:p>
          <a:p>
            <a:r>
              <a:rPr lang="en-IN" sz="2800" dirty="0" smtClean="0"/>
              <a:t>E.g</a:t>
            </a:r>
            <a:r>
              <a:rPr lang="en-IN" sz="2800" dirty="0"/>
              <a:t>.</a:t>
            </a:r>
          </a:p>
          <a:p>
            <a:pPr lvl="1"/>
            <a:r>
              <a:rPr lang="en-IN" sz="2800" dirty="0" smtClean="0"/>
              <a:t>Directed </a:t>
            </a:r>
            <a:r>
              <a:rPr lang="en-IN" sz="2800" dirty="0"/>
              <a:t>diffusion</a:t>
            </a:r>
          </a:p>
          <a:p>
            <a:pPr lvl="1"/>
            <a:r>
              <a:rPr lang="en-IN" sz="2800" dirty="0" smtClean="0"/>
              <a:t>Rumour </a:t>
            </a:r>
            <a:r>
              <a:rPr lang="en-IN" sz="2800" dirty="0"/>
              <a:t>routing protocol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4718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Negotiation-Based Routing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high-level data descriptors in order </a:t>
            </a:r>
            <a:r>
              <a:rPr lang="en-US" sz="2400" dirty="0" smtClean="0"/>
              <a:t>to </a:t>
            </a:r>
            <a:r>
              <a:rPr lang="en-IN" sz="2400" dirty="0" smtClean="0"/>
              <a:t>eliminate </a:t>
            </a:r>
            <a:r>
              <a:rPr lang="en-IN" sz="2400" dirty="0"/>
              <a:t>redundant data </a:t>
            </a:r>
            <a:r>
              <a:rPr lang="en-IN" sz="2400" dirty="0" smtClean="0"/>
              <a:t>transmissions through negotiation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US" sz="2400" dirty="0" smtClean="0"/>
              <a:t>Communication </a:t>
            </a:r>
            <a:r>
              <a:rPr lang="en-US" sz="2400" dirty="0"/>
              <a:t>decisions are also </a:t>
            </a:r>
            <a:r>
              <a:rPr lang="en-US" sz="2400" dirty="0" smtClean="0"/>
              <a:t>made based </a:t>
            </a:r>
            <a:r>
              <a:rPr lang="en-US" sz="2400" dirty="0"/>
              <a:t>on the resources available to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IN" sz="2400" dirty="0" smtClean="0"/>
              <a:t>E.g. SPIN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175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QoS-based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Has to balance between energy consumption </a:t>
            </a:r>
            <a:r>
              <a:rPr lang="en-US" sz="3200" dirty="0" smtClean="0"/>
              <a:t>and </a:t>
            </a:r>
            <a:r>
              <a:rPr lang="en-IN" sz="3200" dirty="0" smtClean="0"/>
              <a:t>data quality</a:t>
            </a:r>
          </a:p>
          <a:p>
            <a:endParaRPr lang="en-IN" sz="3200" dirty="0"/>
          </a:p>
          <a:p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E.g. SPEED </a:t>
            </a:r>
            <a:r>
              <a:rPr lang="en-IN" sz="3200" dirty="0"/>
              <a:t>(congestion avoidance)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710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67" y="2967334"/>
            <a:ext cx="115598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90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Node </a:t>
            </a:r>
            <a:r>
              <a:rPr lang="en-IN" dirty="0" smtClean="0"/>
              <a:t>deployment</a:t>
            </a:r>
          </a:p>
          <a:p>
            <a:endParaRPr lang="en-IN" dirty="0"/>
          </a:p>
          <a:p>
            <a:r>
              <a:rPr lang="en-US" dirty="0" smtClean="0"/>
              <a:t>Energy </a:t>
            </a:r>
            <a:r>
              <a:rPr lang="en-US" dirty="0"/>
              <a:t>consumption without losing </a:t>
            </a:r>
            <a:r>
              <a:rPr lang="en-US" dirty="0" smtClean="0"/>
              <a:t>accuracy</a:t>
            </a:r>
          </a:p>
          <a:p>
            <a:endParaRPr lang="en-US" dirty="0"/>
          </a:p>
          <a:p>
            <a:r>
              <a:rPr lang="en-IN" dirty="0" smtClean="0"/>
              <a:t>Data </a:t>
            </a:r>
            <a:r>
              <a:rPr lang="en-IN" dirty="0"/>
              <a:t>reporting </a:t>
            </a:r>
            <a:r>
              <a:rPr lang="en-IN" dirty="0" smtClean="0"/>
              <a:t>method</a:t>
            </a:r>
          </a:p>
          <a:p>
            <a:endParaRPr lang="en-IN" dirty="0"/>
          </a:p>
          <a:p>
            <a:r>
              <a:rPr lang="en-IN" dirty="0" smtClean="0"/>
              <a:t>Node/link heterogeneity</a:t>
            </a:r>
          </a:p>
          <a:p>
            <a:endParaRPr lang="en-IN" dirty="0"/>
          </a:p>
          <a:p>
            <a:r>
              <a:rPr lang="en-IN" dirty="0" smtClean="0"/>
              <a:t>Scalability</a:t>
            </a:r>
          </a:p>
          <a:p>
            <a:endParaRPr lang="en-IN" dirty="0"/>
          </a:p>
          <a:p>
            <a:r>
              <a:rPr lang="en-IN" dirty="0" smtClean="0"/>
              <a:t>Data aggregation</a:t>
            </a:r>
          </a:p>
          <a:p>
            <a:endParaRPr lang="en-IN" dirty="0"/>
          </a:p>
          <a:p>
            <a:r>
              <a:rPr lang="en-IN" dirty="0" smtClean="0"/>
              <a:t>Quality </a:t>
            </a:r>
            <a:r>
              <a:rPr lang="en-IN" dirty="0"/>
              <a:t>of service</a:t>
            </a:r>
          </a:p>
        </p:txBody>
      </p:sp>
    </p:spTree>
    <p:extLst>
      <p:ext uri="{BB962C8B-B14F-4D97-AF65-F5344CB8AC3E}">
        <p14:creationId xmlns:p14="http://schemas.microsoft.com/office/powerpoint/2010/main" val="42771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557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en-IN" sz="2800" b="1" dirty="0" smtClean="0"/>
              <a:t>Node deployment</a:t>
            </a:r>
          </a:p>
          <a:p>
            <a:endParaRPr lang="en-IN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 Manual deployment</a:t>
            </a: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Sensors </a:t>
            </a:r>
            <a:r>
              <a:rPr lang="en-IN" sz="2800" dirty="0"/>
              <a:t>are manually deployed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Data </a:t>
            </a:r>
            <a:r>
              <a:rPr lang="en-US" sz="2800" dirty="0"/>
              <a:t>is routed through predetermined </a:t>
            </a:r>
            <a:r>
              <a:rPr lang="en-US" sz="2800" dirty="0" smtClean="0"/>
              <a:t>path</a:t>
            </a:r>
          </a:p>
          <a:p>
            <a:pPr lvl="2"/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Random </a:t>
            </a:r>
            <a:r>
              <a:rPr lang="en-IN" sz="2800" dirty="0"/>
              <a:t>deployment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Optimal </a:t>
            </a:r>
            <a:r>
              <a:rPr lang="en-US" sz="2800" dirty="0"/>
              <a:t>clustering is necessary to allow connectivity </a:t>
            </a:r>
            <a:r>
              <a:rPr lang="en-US" sz="2800" dirty="0" smtClean="0"/>
              <a:t>&amp; </a:t>
            </a:r>
            <a:r>
              <a:rPr lang="en-IN" sz="2800" dirty="0" smtClean="0"/>
              <a:t>energy-efficiency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Multi-hop </a:t>
            </a:r>
            <a:r>
              <a:rPr lang="en-IN" sz="2800" dirty="0" smtClean="0"/>
              <a:t>routing</a:t>
            </a:r>
          </a:p>
          <a:p>
            <a:pPr lvl="2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73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dirty="0"/>
              <a:t>Data reporting </a:t>
            </a:r>
            <a:r>
              <a:rPr lang="en-IN" sz="2800" b="1" dirty="0" smtClean="0"/>
              <a:t>method</a:t>
            </a:r>
          </a:p>
          <a:p>
            <a:endParaRPr lang="en-IN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/>
              <a:t>Application-specific</a:t>
            </a:r>
            <a:r>
              <a:rPr lang="en-IN" sz="2800" dirty="0" smtClean="0"/>
              <a:t>:</a:t>
            </a:r>
          </a:p>
          <a:p>
            <a:pPr lvl="1"/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Time-driven: Periodic </a:t>
            </a:r>
            <a:r>
              <a:rPr lang="en-IN" sz="2800" dirty="0" smtClean="0"/>
              <a:t>monitoring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Event-driven: Respond to sudden </a:t>
            </a:r>
            <a:r>
              <a:rPr lang="en-US" sz="2800" dirty="0" smtClean="0"/>
              <a:t>changes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Query-driven: Respond to </a:t>
            </a:r>
            <a:r>
              <a:rPr lang="en-IN" sz="2800" dirty="0" smtClean="0"/>
              <a:t>queries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Hybrid (combination of delivery models)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66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179" y="751219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Node/link heterogeneity</a:t>
            </a:r>
            <a:endParaRPr lang="en-IN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Depending on the application, a sensor node </a:t>
            </a:r>
            <a:r>
              <a:rPr lang="en-US" sz="2400" dirty="0" smtClean="0"/>
              <a:t>can have </a:t>
            </a:r>
            <a:r>
              <a:rPr lang="en-US" sz="2400" dirty="0"/>
              <a:t>a different role or capability such as </a:t>
            </a:r>
            <a:r>
              <a:rPr lang="en-US" sz="2400" dirty="0" smtClean="0"/>
              <a:t>relaying, </a:t>
            </a:r>
            <a:r>
              <a:rPr lang="en-IN" sz="2400" dirty="0" smtClean="0"/>
              <a:t>sensing </a:t>
            </a:r>
            <a:r>
              <a:rPr lang="en-IN" sz="2400" dirty="0"/>
              <a:t>and </a:t>
            </a:r>
            <a:r>
              <a:rPr lang="en-IN" sz="2400" dirty="0" smtClean="0"/>
              <a:t>aggregation</a:t>
            </a:r>
          </a:p>
          <a:p>
            <a:pPr marL="0" indent="0">
              <a:buNone/>
            </a:pP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hree </a:t>
            </a:r>
            <a:r>
              <a:rPr lang="en-US" sz="2400" dirty="0"/>
              <a:t>functionalities at the same time on a </a:t>
            </a:r>
            <a:r>
              <a:rPr lang="en-US" sz="2400" dirty="0" smtClean="0"/>
              <a:t>node might </a:t>
            </a:r>
            <a:r>
              <a:rPr lang="en-US" sz="2400" dirty="0"/>
              <a:t>quickly drain the energy of that node.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Combining these capabilities on one node raises </a:t>
            </a:r>
            <a:r>
              <a:rPr lang="en-US" sz="2400" dirty="0" smtClean="0"/>
              <a:t>a </a:t>
            </a:r>
            <a:r>
              <a:rPr lang="en-IN" sz="2400" dirty="0" smtClean="0"/>
              <a:t>challenge </a:t>
            </a:r>
            <a:r>
              <a:rPr lang="en-IN" sz="2400" dirty="0"/>
              <a:t>for routing protocols</a:t>
            </a:r>
            <a:r>
              <a:rPr lang="en-IN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For example, hierarchical protocols designate </a:t>
            </a:r>
            <a:r>
              <a:rPr lang="en-IN" sz="2400" dirty="0" smtClean="0"/>
              <a:t>a cluster </a:t>
            </a:r>
            <a:r>
              <a:rPr lang="en-IN" sz="2400" dirty="0"/>
              <a:t>head node</a:t>
            </a:r>
          </a:p>
        </p:txBody>
      </p:sp>
    </p:spTree>
    <p:extLst>
      <p:ext uri="{BB962C8B-B14F-4D97-AF65-F5344CB8AC3E}">
        <p14:creationId xmlns:p14="http://schemas.microsoft.com/office/powerpoint/2010/main" val="891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Fault </a:t>
            </a:r>
            <a:r>
              <a:rPr lang="en-IN" sz="2400" b="1" dirty="0"/>
              <a:t>tolerance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The failure of sensor nodes should not affect </a:t>
            </a:r>
            <a:r>
              <a:rPr lang="en-US" sz="2400" dirty="0" smtClean="0"/>
              <a:t>the overall </a:t>
            </a:r>
            <a:r>
              <a:rPr lang="en-US" sz="2400" dirty="0"/>
              <a:t>task of the sensor </a:t>
            </a:r>
            <a:r>
              <a:rPr lang="en-US" sz="2400" dirty="0" smtClean="0"/>
              <a:t>network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Connectivity</a:t>
            </a: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/>
              <a:t>High density                     </a:t>
            </a:r>
            <a:r>
              <a:rPr lang="en-IN" sz="2400" dirty="0"/>
              <a:t>H</a:t>
            </a:r>
            <a:r>
              <a:rPr lang="en-IN" sz="2400" dirty="0" smtClean="0"/>
              <a:t>igh connectivity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Some </a:t>
            </a:r>
            <a:r>
              <a:rPr lang="en-US" sz="2400" dirty="0"/>
              <a:t>sensors may die after consuming </a:t>
            </a:r>
            <a:r>
              <a:rPr lang="en-US" sz="2400" dirty="0" smtClean="0"/>
              <a:t>their </a:t>
            </a:r>
            <a:r>
              <a:rPr lang="en-IN" sz="2400" dirty="0" smtClean="0"/>
              <a:t>battery </a:t>
            </a:r>
            <a:r>
              <a:rPr lang="en-IN" sz="2400" dirty="0"/>
              <a:t>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Connectivity </a:t>
            </a:r>
            <a:r>
              <a:rPr lang="en-US" sz="2400" dirty="0"/>
              <a:t>depends on possibly </a:t>
            </a:r>
            <a:r>
              <a:rPr lang="en-US" sz="2400" dirty="0" smtClean="0"/>
              <a:t>random </a:t>
            </a:r>
            <a:r>
              <a:rPr lang="en-IN" sz="2400" dirty="0" smtClean="0"/>
              <a:t>deployment</a:t>
            </a:r>
            <a:endParaRPr lang="en-IN" sz="2400" dirty="0"/>
          </a:p>
        </p:txBody>
      </p:sp>
      <p:sp>
        <p:nvSpPr>
          <p:cNvPr id="4" name="Right Arrow 3"/>
          <p:cNvSpPr/>
          <p:nvPr/>
        </p:nvSpPr>
        <p:spPr>
          <a:xfrm>
            <a:off x="6592713" y="3577223"/>
            <a:ext cx="648000" cy="216000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407</TotalTime>
  <Words>2361</Words>
  <Application>Microsoft Office PowerPoint</Application>
  <PresentationFormat>Widescreen</PresentationFormat>
  <Paragraphs>372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Algerian</vt:lpstr>
      <vt:lpstr>Arial</vt:lpstr>
      <vt:lpstr>Calibri</vt:lpstr>
      <vt:lpstr>Corbel</vt:lpstr>
      <vt:lpstr>Courier New</vt:lpstr>
      <vt:lpstr>Wingdings</vt:lpstr>
      <vt:lpstr>Wingdings 2</vt:lpstr>
      <vt:lpstr>Frame</vt:lpstr>
      <vt:lpstr>PowerPoint Presentation</vt:lpstr>
      <vt:lpstr>CONTENTS</vt:lpstr>
      <vt:lpstr>Introduction</vt:lpstr>
      <vt:lpstr>Introduction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Protocols in WSNs: A taxonomy</vt:lpstr>
      <vt:lpstr>On the basis of path establishment</vt:lpstr>
      <vt:lpstr>Routing protocol survey</vt:lpstr>
      <vt:lpstr>Flooding(1/4) </vt:lpstr>
      <vt:lpstr>Implosion(2/4)</vt:lpstr>
      <vt:lpstr>Overlap(3/4)</vt:lpstr>
      <vt:lpstr>Resource blindness(4/4)</vt:lpstr>
      <vt:lpstr>Gossiping</vt:lpstr>
      <vt:lpstr>Flat-routing (Data centric )</vt:lpstr>
      <vt:lpstr>Sensor protocols for information via negotiation (SPIN)</vt:lpstr>
      <vt:lpstr>Sensor protocols for information via negotiation (SPIN)</vt:lpstr>
      <vt:lpstr>Sensor protocols for information via negotiation (SPIN)</vt:lpstr>
      <vt:lpstr>Directed Diffusion (DD)</vt:lpstr>
      <vt:lpstr>Directed Diffusion (DD)</vt:lpstr>
      <vt:lpstr>Directed Diffusion (DD)</vt:lpstr>
      <vt:lpstr>Rumour Routing</vt:lpstr>
      <vt:lpstr>Rumour Routing</vt:lpstr>
      <vt:lpstr>Rumour Routing</vt:lpstr>
      <vt:lpstr>Hierarchical-routing</vt:lpstr>
      <vt:lpstr>LEACH (Low Energy Clustering Hierarchy)</vt:lpstr>
      <vt:lpstr>LEACH</vt:lpstr>
      <vt:lpstr>Comparison between SPIN, LEACH &amp; Directed Diffusion</vt:lpstr>
      <vt:lpstr>Power-Efficient Gathering in Sensor Information Systems (PEGASIS)</vt:lpstr>
      <vt:lpstr>The TEEN Protocol</vt:lpstr>
      <vt:lpstr>Multi-level hierarchical clustering in TEEN &amp; APTEEN</vt:lpstr>
      <vt:lpstr>TEEN - Functioning</vt:lpstr>
      <vt:lpstr>TEEN - Hard Threshold</vt:lpstr>
      <vt:lpstr>TEEN - Soft Threshold</vt:lpstr>
      <vt:lpstr>TEEN </vt:lpstr>
      <vt:lpstr>APTEEN (Adaptive Threshold sensitive Energy Efficient Network protocol)</vt:lpstr>
      <vt:lpstr>Location-based routing</vt:lpstr>
      <vt:lpstr>Geographic and Energy Aware Routing</vt:lpstr>
      <vt:lpstr>Routing Protocols Based on Protocol Operation</vt:lpstr>
      <vt:lpstr>Multipath Routing Protocols</vt:lpstr>
      <vt:lpstr>Query-Based Routing</vt:lpstr>
      <vt:lpstr>Negotiation-Based Routing Protocols</vt:lpstr>
      <vt:lpstr>QoS-based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 saurav</dc:creator>
  <cp:lastModifiedBy>saket saurav</cp:lastModifiedBy>
  <cp:revision>63</cp:revision>
  <dcterms:created xsi:type="dcterms:W3CDTF">2018-09-28T09:14:44Z</dcterms:created>
  <dcterms:modified xsi:type="dcterms:W3CDTF">2018-09-29T04:25:14Z</dcterms:modified>
</cp:coreProperties>
</file>