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6" r:id="rId2"/>
    <p:sldId id="307" r:id="rId3"/>
    <p:sldId id="305" r:id="rId4"/>
    <p:sldId id="720" r:id="rId5"/>
    <p:sldId id="1019" r:id="rId6"/>
    <p:sldId id="723" r:id="rId7"/>
    <p:sldId id="1017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02A"/>
    <a:srgbClr val="C35533"/>
    <a:srgbClr val="A2472A"/>
    <a:srgbClr val="E2E9F6"/>
    <a:srgbClr val="C77E29"/>
    <a:srgbClr val="EA3E57"/>
    <a:srgbClr val="FDD08D"/>
    <a:srgbClr val="FCBABA"/>
    <a:srgbClr val="F8BEC6"/>
    <a:srgbClr val="E92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12A40-E2A2-44AE-8BC9-6A0690EEFB1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A76BF0CC-69AE-4366-BB9C-AD6E7212089F}">
      <dgm:prSet phldrT="[Text]" custT="1"/>
      <dgm:spPr/>
      <dgm:t>
        <a:bodyPr/>
        <a:lstStyle/>
        <a:p>
          <a:endParaRPr lang="en-IN" sz="2000" b="0" dirty="0"/>
        </a:p>
      </dgm:t>
    </dgm:pt>
    <dgm:pt modelId="{F1ED7DD8-4494-473E-8FE0-BD715410F745}" type="parTrans" cxnId="{FF24AA24-80FB-4DB9-A072-E54DDA7CD8BE}">
      <dgm:prSet/>
      <dgm:spPr/>
      <dgm:t>
        <a:bodyPr/>
        <a:lstStyle/>
        <a:p>
          <a:endParaRPr lang="en-IN"/>
        </a:p>
      </dgm:t>
    </dgm:pt>
    <dgm:pt modelId="{4F937E6F-FE9E-41CC-A4C4-7C565727D3FE}" type="sibTrans" cxnId="{FF24AA24-80FB-4DB9-A072-E54DDA7CD8BE}">
      <dgm:prSet/>
      <dgm:spPr/>
      <dgm:t>
        <a:bodyPr/>
        <a:lstStyle/>
        <a:p>
          <a:endParaRPr lang="en-IN"/>
        </a:p>
      </dgm:t>
    </dgm:pt>
    <dgm:pt modelId="{3316C53B-DBF4-48DB-8CF3-A6FB9CD89793}">
      <dgm:prSet phldrT="[Text]"/>
      <dgm:spPr/>
      <dgm:t>
        <a:bodyPr/>
        <a:lstStyle/>
        <a:p>
          <a:r>
            <a:rPr lang="en-IN" b="1" dirty="0" err="1"/>
            <a:t>Mahanayak</a:t>
          </a:r>
          <a:endParaRPr lang="en-IN" b="1" dirty="0"/>
        </a:p>
      </dgm:t>
    </dgm:pt>
    <dgm:pt modelId="{A57ABACD-8A9E-4384-9140-4A8B0CC31139}" type="parTrans" cxnId="{30C00ABD-EBFD-4235-9C81-B2C6189640C4}">
      <dgm:prSet/>
      <dgm:spPr>
        <a:solidFill>
          <a:srgbClr val="CAE3BF"/>
        </a:solidFill>
        <a:ln>
          <a:prstDash val="dashDot"/>
        </a:ln>
      </dgm:spPr>
      <dgm:t>
        <a:bodyPr/>
        <a:lstStyle/>
        <a:p>
          <a:endParaRPr lang="en-IN"/>
        </a:p>
      </dgm:t>
    </dgm:pt>
    <dgm:pt modelId="{F28DA933-D021-457E-B385-EA7AA4600FDE}" type="sibTrans" cxnId="{30C00ABD-EBFD-4235-9C81-B2C6189640C4}">
      <dgm:prSet/>
      <dgm:spPr/>
      <dgm:t>
        <a:bodyPr/>
        <a:lstStyle/>
        <a:p>
          <a:endParaRPr lang="en-IN"/>
        </a:p>
      </dgm:t>
    </dgm:pt>
    <dgm:pt modelId="{86510319-78AF-45C4-9F53-2E21F288BF38}">
      <dgm:prSet phldrT="[Text]"/>
      <dgm:spPr/>
      <dgm:t>
        <a:bodyPr/>
        <a:lstStyle/>
        <a:p>
          <a:r>
            <a:rPr lang="en-IN" b="1" dirty="0" err="1"/>
            <a:t>Aamdani</a:t>
          </a:r>
          <a:r>
            <a:rPr lang="en-IN" b="1" dirty="0"/>
            <a:t> </a:t>
          </a:r>
          <a:r>
            <a:rPr lang="en-IN" b="1" dirty="0" err="1"/>
            <a:t>Badhao</a:t>
          </a:r>
          <a:endParaRPr lang="en-IN" b="1" dirty="0"/>
        </a:p>
      </dgm:t>
    </dgm:pt>
    <dgm:pt modelId="{B3945619-4313-4ED8-B8FD-E6D42F09CAD3}" type="parTrans" cxnId="{5CC48532-0110-44AB-B3B9-DE6957F8C285}">
      <dgm:prSet/>
      <dgm:spPr>
        <a:solidFill>
          <a:srgbClr val="CAE3BF"/>
        </a:solidFill>
        <a:ln>
          <a:prstDash val="dashDot"/>
        </a:ln>
      </dgm:spPr>
      <dgm:t>
        <a:bodyPr/>
        <a:lstStyle/>
        <a:p>
          <a:endParaRPr lang="en-IN"/>
        </a:p>
      </dgm:t>
    </dgm:pt>
    <dgm:pt modelId="{C159467C-9F66-4FAC-9950-C83B2DF7FB7B}" type="sibTrans" cxnId="{5CC48532-0110-44AB-B3B9-DE6957F8C285}">
      <dgm:prSet/>
      <dgm:spPr/>
      <dgm:t>
        <a:bodyPr/>
        <a:lstStyle/>
        <a:p>
          <a:endParaRPr lang="en-IN"/>
        </a:p>
      </dgm:t>
    </dgm:pt>
    <dgm:pt modelId="{D22A7B72-FA3E-4669-9BC1-5179590BC5EF}">
      <dgm:prSet phldrT="[Text]"/>
      <dgm:spPr/>
      <dgm:t>
        <a:bodyPr/>
        <a:lstStyle/>
        <a:p>
          <a:r>
            <a:rPr lang="en-IN" b="1" dirty="0"/>
            <a:t>Individual Business Transactions </a:t>
          </a:r>
          <a:r>
            <a:rPr lang="en-IN" b="0" dirty="0"/>
            <a:t>(Crop Care, Seeds etc.)</a:t>
          </a:r>
        </a:p>
      </dgm:t>
    </dgm:pt>
    <dgm:pt modelId="{FBA69506-F69F-4AE2-8A91-1ABA0F06BA49}" type="parTrans" cxnId="{0E745076-547E-4934-A50F-10982318AAAA}">
      <dgm:prSet/>
      <dgm:spPr>
        <a:solidFill>
          <a:srgbClr val="CAE3BF"/>
        </a:solidFill>
        <a:ln>
          <a:prstDash val="dashDot"/>
        </a:ln>
      </dgm:spPr>
      <dgm:t>
        <a:bodyPr/>
        <a:lstStyle/>
        <a:p>
          <a:endParaRPr lang="en-IN"/>
        </a:p>
      </dgm:t>
    </dgm:pt>
    <dgm:pt modelId="{6BB17B0D-8BF7-446F-B3A3-617DA8A72687}" type="sibTrans" cxnId="{0E745076-547E-4934-A50F-10982318AAAA}">
      <dgm:prSet/>
      <dgm:spPr/>
      <dgm:t>
        <a:bodyPr/>
        <a:lstStyle/>
        <a:p>
          <a:endParaRPr lang="en-IN"/>
        </a:p>
      </dgm:t>
    </dgm:pt>
    <dgm:pt modelId="{93DAC1D7-2A79-44D6-8AAF-B1760E249175}">
      <dgm:prSet phldrT="[Text]"/>
      <dgm:spPr/>
      <dgm:t>
        <a:bodyPr/>
        <a:lstStyle/>
        <a:p>
          <a:r>
            <a:rPr lang="en-IN" b="1" dirty="0"/>
            <a:t>My </a:t>
          </a:r>
          <a:r>
            <a:rPr lang="en-IN" b="1" dirty="0" err="1"/>
            <a:t>Agri</a:t>
          </a:r>
          <a:r>
            <a:rPr lang="en-IN" b="1" dirty="0"/>
            <a:t> Guru</a:t>
          </a:r>
        </a:p>
      </dgm:t>
    </dgm:pt>
    <dgm:pt modelId="{B69B5D4F-D18F-45F9-B812-245946F94CAB}" type="sibTrans" cxnId="{F3DFA459-7AA3-4F5C-A4E3-BF0537693CBD}">
      <dgm:prSet/>
      <dgm:spPr/>
      <dgm:t>
        <a:bodyPr/>
        <a:lstStyle/>
        <a:p>
          <a:endParaRPr lang="en-IN"/>
        </a:p>
      </dgm:t>
    </dgm:pt>
    <dgm:pt modelId="{E087AEB6-01B3-4E0A-9503-029C530B5FA0}" type="parTrans" cxnId="{F3DFA459-7AA3-4F5C-A4E3-BF0537693CBD}">
      <dgm:prSet/>
      <dgm:spPr>
        <a:solidFill>
          <a:srgbClr val="CAE3BF"/>
        </a:solidFill>
        <a:ln>
          <a:prstDash val="dashDot"/>
        </a:ln>
      </dgm:spPr>
      <dgm:t>
        <a:bodyPr/>
        <a:lstStyle/>
        <a:p>
          <a:endParaRPr lang="en-IN"/>
        </a:p>
      </dgm:t>
    </dgm:pt>
    <dgm:pt modelId="{852B4CD8-27CD-4749-AA19-33D3C1833BC4}">
      <dgm:prSet phldrT="[Text]"/>
      <dgm:spPr/>
      <dgm:t>
        <a:bodyPr/>
        <a:lstStyle/>
        <a:p>
          <a:r>
            <a:rPr lang="en-IN" b="1" dirty="0"/>
            <a:t>FRM/CRM (</a:t>
          </a:r>
          <a:r>
            <a:rPr lang="en-IN" b="1" dirty="0" err="1"/>
            <a:t>Kisan</a:t>
          </a:r>
          <a:r>
            <a:rPr lang="en-IN" b="1" dirty="0"/>
            <a:t> Dost)</a:t>
          </a:r>
        </a:p>
      </dgm:t>
    </dgm:pt>
    <dgm:pt modelId="{062A6285-EB95-4698-95B0-43615EFD4A27}" type="sibTrans" cxnId="{21D41526-FB39-4F8C-B56A-13A9EF05C1C0}">
      <dgm:prSet/>
      <dgm:spPr/>
      <dgm:t>
        <a:bodyPr/>
        <a:lstStyle/>
        <a:p>
          <a:endParaRPr lang="en-IN"/>
        </a:p>
      </dgm:t>
    </dgm:pt>
    <dgm:pt modelId="{2DC58F8D-0399-43D1-B600-A5CB4B5347F2}" type="parTrans" cxnId="{21D41526-FB39-4F8C-B56A-13A9EF05C1C0}">
      <dgm:prSet/>
      <dgm:spPr>
        <a:solidFill>
          <a:srgbClr val="CAE3BF"/>
        </a:solidFill>
        <a:ln>
          <a:prstDash val="dashDot"/>
        </a:ln>
      </dgm:spPr>
      <dgm:t>
        <a:bodyPr/>
        <a:lstStyle/>
        <a:p>
          <a:endParaRPr lang="en-IN"/>
        </a:p>
      </dgm:t>
    </dgm:pt>
    <dgm:pt modelId="{74FF0E3E-83DC-4976-9469-B5468EBB9491}" type="pres">
      <dgm:prSet presAssocID="{54B12A40-E2A2-44AE-8BC9-6A0690EEFB1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6A29A4-C161-468E-B412-F39E03F75742}" type="pres">
      <dgm:prSet presAssocID="{A76BF0CC-69AE-4366-BB9C-AD6E7212089F}" presName="centerShape" presStyleLbl="node0" presStyleIdx="0" presStyleCnt="1" custScaleX="94284" custScaleY="84411"/>
      <dgm:spPr>
        <a:prstGeom prst="roundRect">
          <a:avLst/>
        </a:prstGeom>
      </dgm:spPr>
    </dgm:pt>
    <dgm:pt modelId="{4F1B999A-7E50-432B-92D1-53449130CAE9}" type="pres">
      <dgm:prSet presAssocID="{2DC58F8D-0399-43D1-B600-A5CB4B5347F2}" presName="parTrans" presStyleLbl="bgSibTrans2D1" presStyleIdx="0" presStyleCnt="5"/>
      <dgm:spPr/>
    </dgm:pt>
    <dgm:pt modelId="{165F8614-D151-44B6-B866-8F88BD9E13CD}" type="pres">
      <dgm:prSet presAssocID="{852B4CD8-27CD-4749-AA19-33D3C1833BC4}" presName="node" presStyleLbl="node1" presStyleIdx="0" presStyleCnt="5">
        <dgm:presLayoutVars>
          <dgm:bulletEnabled val="1"/>
        </dgm:presLayoutVars>
      </dgm:prSet>
      <dgm:spPr/>
    </dgm:pt>
    <dgm:pt modelId="{4F9EE443-868A-4565-BB8A-C854DF265EC1}" type="pres">
      <dgm:prSet presAssocID="{E087AEB6-01B3-4E0A-9503-029C530B5FA0}" presName="parTrans" presStyleLbl="bgSibTrans2D1" presStyleIdx="1" presStyleCnt="5" custScaleX="88883"/>
      <dgm:spPr/>
    </dgm:pt>
    <dgm:pt modelId="{A632F816-8695-41F0-BB76-B458478097B4}" type="pres">
      <dgm:prSet presAssocID="{93DAC1D7-2A79-44D6-8AAF-B1760E249175}" presName="node" presStyleLbl="node1" presStyleIdx="1" presStyleCnt="5">
        <dgm:presLayoutVars>
          <dgm:bulletEnabled val="1"/>
        </dgm:presLayoutVars>
      </dgm:prSet>
      <dgm:spPr/>
    </dgm:pt>
    <dgm:pt modelId="{18A2E237-845E-4881-97EB-6AF287A24F0F}" type="pres">
      <dgm:prSet presAssocID="{A57ABACD-8A9E-4384-9140-4A8B0CC31139}" presName="parTrans" presStyleLbl="bgSibTrans2D1" presStyleIdx="2" presStyleCnt="5"/>
      <dgm:spPr/>
    </dgm:pt>
    <dgm:pt modelId="{69F774C7-46A1-4EF0-9188-D3A113D093CF}" type="pres">
      <dgm:prSet presAssocID="{3316C53B-DBF4-48DB-8CF3-A6FB9CD89793}" presName="node" presStyleLbl="node1" presStyleIdx="2" presStyleCnt="5">
        <dgm:presLayoutVars>
          <dgm:bulletEnabled val="1"/>
        </dgm:presLayoutVars>
      </dgm:prSet>
      <dgm:spPr/>
    </dgm:pt>
    <dgm:pt modelId="{386334AA-1F60-4826-8622-A25695FDA09C}" type="pres">
      <dgm:prSet presAssocID="{B3945619-4313-4ED8-B8FD-E6D42F09CAD3}" presName="parTrans" presStyleLbl="bgSibTrans2D1" presStyleIdx="3" presStyleCnt="5" custScaleX="88883"/>
      <dgm:spPr/>
    </dgm:pt>
    <dgm:pt modelId="{62605E5F-0F7F-493A-9BB7-889B50E7F300}" type="pres">
      <dgm:prSet presAssocID="{86510319-78AF-45C4-9F53-2E21F288BF38}" presName="node" presStyleLbl="node1" presStyleIdx="3" presStyleCnt="5">
        <dgm:presLayoutVars>
          <dgm:bulletEnabled val="1"/>
        </dgm:presLayoutVars>
      </dgm:prSet>
      <dgm:spPr/>
    </dgm:pt>
    <dgm:pt modelId="{51BF396E-42FB-448B-BE39-A797C4AC78B9}" type="pres">
      <dgm:prSet presAssocID="{FBA69506-F69F-4AE2-8A91-1ABA0F06BA49}" presName="parTrans" presStyleLbl="bgSibTrans2D1" presStyleIdx="4" presStyleCnt="5"/>
      <dgm:spPr/>
    </dgm:pt>
    <dgm:pt modelId="{B934451C-6B76-4745-BC60-86241F9B476E}" type="pres">
      <dgm:prSet presAssocID="{D22A7B72-FA3E-4669-9BC1-5179590BC5EF}" presName="node" presStyleLbl="node1" presStyleIdx="4" presStyleCnt="5">
        <dgm:presLayoutVars>
          <dgm:bulletEnabled val="1"/>
        </dgm:presLayoutVars>
      </dgm:prSet>
      <dgm:spPr/>
    </dgm:pt>
  </dgm:ptLst>
  <dgm:cxnLst>
    <dgm:cxn modelId="{D261A00D-3DFF-4DBB-AAC0-AE9D2011C254}" type="presOf" srcId="{852B4CD8-27CD-4749-AA19-33D3C1833BC4}" destId="{165F8614-D151-44B6-B866-8F88BD9E13CD}" srcOrd="0" destOrd="0" presId="urn:microsoft.com/office/officeart/2005/8/layout/radial4"/>
    <dgm:cxn modelId="{45F0001A-8893-4C4B-9BCD-0920C830C815}" type="presOf" srcId="{A76BF0CC-69AE-4366-BB9C-AD6E7212089F}" destId="{766A29A4-C161-468E-B412-F39E03F75742}" srcOrd="0" destOrd="0" presId="urn:microsoft.com/office/officeart/2005/8/layout/radial4"/>
    <dgm:cxn modelId="{2CA8D120-7D59-40F0-9590-46A035D3C69F}" type="presOf" srcId="{A57ABACD-8A9E-4384-9140-4A8B0CC31139}" destId="{18A2E237-845E-4881-97EB-6AF287A24F0F}" srcOrd="0" destOrd="0" presId="urn:microsoft.com/office/officeart/2005/8/layout/radial4"/>
    <dgm:cxn modelId="{FF24AA24-80FB-4DB9-A072-E54DDA7CD8BE}" srcId="{54B12A40-E2A2-44AE-8BC9-6A0690EEFB1E}" destId="{A76BF0CC-69AE-4366-BB9C-AD6E7212089F}" srcOrd="0" destOrd="0" parTransId="{F1ED7DD8-4494-473E-8FE0-BD715410F745}" sibTransId="{4F937E6F-FE9E-41CC-A4C4-7C565727D3FE}"/>
    <dgm:cxn modelId="{21D41526-FB39-4F8C-B56A-13A9EF05C1C0}" srcId="{A76BF0CC-69AE-4366-BB9C-AD6E7212089F}" destId="{852B4CD8-27CD-4749-AA19-33D3C1833BC4}" srcOrd="0" destOrd="0" parTransId="{2DC58F8D-0399-43D1-B600-A5CB4B5347F2}" sibTransId="{062A6285-EB95-4698-95B0-43615EFD4A27}"/>
    <dgm:cxn modelId="{5CC48532-0110-44AB-B3B9-DE6957F8C285}" srcId="{A76BF0CC-69AE-4366-BB9C-AD6E7212089F}" destId="{86510319-78AF-45C4-9F53-2E21F288BF38}" srcOrd="3" destOrd="0" parTransId="{B3945619-4313-4ED8-B8FD-E6D42F09CAD3}" sibTransId="{C159467C-9F66-4FAC-9950-C83B2DF7FB7B}"/>
    <dgm:cxn modelId="{C3AAAA3C-B7B0-435F-9608-FBF9B3EA3972}" type="presOf" srcId="{86510319-78AF-45C4-9F53-2E21F288BF38}" destId="{62605E5F-0F7F-493A-9BB7-889B50E7F300}" srcOrd="0" destOrd="0" presId="urn:microsoft.com/office/officeart/2005/8/layout/radial4"/>
    <dgm:cxn modelId="{C926DA47-9BCF-4193-9D31-072F6D6743AD}" type="presOf" srcId="{D22A7B72-FA3E-4669-9BC1-5179590BC5EF}" destId="{B934451C-6B76-4745-BC60-86241F9B476E}" srcOrd="0" destOrd="0" presId="urn:microsoft.com/office/officeart/2005/8/layout/radial4"/>
    <dgm:cxn modelId="{5DF79A6E-4E0A-4B58-915E-EF02A1F9E8F8}" type="presOf" srcId="{FBA69506-F69F-4AE2-8A91-1ABA0F06BA49}" destId="{51BF396E-42FB-448B-BE39-A797C4AC78B9}" srcOrd="0" destOrd="0" presId="urn:microsoft.com/office/officeart/2005/8/layout/radial4"/>
    <dgm:cxn modelId="{0E745076-547E-4934-A50F-10982318AAAA}" srcId="{A76BF0CC-69AE-4366-BB9C-AD6E7212089F}" destId="{D22A7B72-FA3E-4669-9BC1-5179590BC5EF}" srcOrd="4" destOrd="0" parTransId="{FBA69506-F69F-4AE2-8A91-1ABA0F06BA49}" sibTransId="{6BB17B0D-8BF7-446F-B3A3-617DA8A72687}"/>
    <dgm:cxn modelId="{F3DFA459-7AA3-4F5C-A4E3-BF0537693CBD}" srcId="{A76BF0CC-69AE-4366-BB9C-AD6E7212089F}" destId="{93DAC1D7-2A79-44D6-8AAF-B1760E249175}" srcOrd="1" destOrd="0" parTransId="{E087AEB6-01B3-4E0A-9503-029C530B5FA0}" sibTransId="{B69B5D4F-D18F-45F9-B812-245946F94CAB}"/>
    <dgm:cxn modelId="{6E178897-C713-4028-B40E-AE560B10588B}" type="presOf" srcId="{E087AEB6-01B3-4E0A-9503-029C530B5FA0}" destId="{4F9EE443-868A-4565-BB8A-C854DF265EC1}" srcOrd="0" destOrd="0" presId="urn:microsoft.com/office/officeart/2005/8/layout/radial4"/>
    <dgm:cxn modelId="{4E7A2DAA-D16F-4155-90B5-07DF6475C73D}" type="presOf" srcId="{54B12A40-E2A2-44AE-8BC9-6A0690EEFB1E}" destId="{74FF0E3E-83DC-4976-9469-B5468EBB9491}" srcOrd="0" destOrd="0" presId="urn:microsoft.com/office/officeart/2005/8/layout/radial4"/>
    <dgm:cxn modelId="{20CA10BA-65B6-4FF1-AF73-0610ADB9117A}" type="presOf" srcId="{B3945619-4313-4ED8-B8FD-E6D42F09CAD3}" destId="{386334AA-1F60-4826-8622-A25695FDA09C}" srcOrd="0" destOrd="0" presId="urn:microsoft.com/office/officeart/2005/8/layout/radial4"/>
    <dgm:cxn modelId="{30C00ABD-EBFD-4235-9C81-B2C6189640C4}" srcId="{A76BF0CC-69AE-4366-BB9C-AD6E7212089F}" destId="{3316C53B-DBF4-48DB-8CF3-A6FB9CD89793}" srcOrd="2" destOrd="0" parTransId="{A57ABACD-8A9E-4384-9140-4A8B0CC31139}" sibTransId="{F28DA933-D021-457E-B385-EA7AA4600FDE}"/>
    <dgm:cxn modelId="{C8CE49C4-C546-4C2B-ACB5-D25C7F7CF4F3}" type="presOf" srcId="{3316C53B-DBF4-48DB-8CF3-A6FB9CD89793}" destId="{69F774C7-46A1-4EF0-9188-D3A113D093CF}" srcOrd="0" destOrd="0" presId="urn:microsoft.com/office/officeart/2005/8/layout/radial4"/>
    <dgm:cxn modelId="{07CFC3D7-F875-4C80-9C30-2EFBC3567C94}" type="presOf" srcId="{2DC58F8D-0399-43D1-B600-A5CB4B5347F2}" destId="{4F1B999A-7E50-432B-92D1-53449130CAE9}" srcOrd="0" destOrd="0" presId="urn:microsoft.com/office/officeart/2005/8/layout/radial4"/>
    <dgm:cxn modelId="{285FBDEA-6A5B-4162-A3C1-BD5CD4CF5FDC}" type="presOf" srcId="{93DAC1D7-2A79-44D6-8AAF-B1760E249175}" destId="{A632F816-8695-41F0-BB76-B458478097B4}" srcOrd="0" destOrd="0" presId="urn:microsoft.com/office/officeart/2005/8/layout/radial4"/>
    <dgm:cxn modelId="{882EA28F-778C-476B-A99A-8133B7B347D1}" type="presParOf" srcId="{74FF0E3E-83DC-4976-9469-B5468EBB9491}" destId="{766A29A4-C161-468E-B412-F39E03F75742}" srcOrd="0" destOrd="0" presId="urn:microsoft.com/office/officeart/2005/8/layout/radial4"/>
    <dgm:cxn modelId="{8BA6B683-8D14-459C-97F9-DFC0A4A966BA}" type="presParOf" srcId="{74FF0E3E-83DC-4976-9469-B5468EBB9491}" destId="{4F1B999A-7E50-432B-92D1-53449130CAE9}" srcOrd="1" destOrd="0" presId="urn:microsoft.com/office/officeart/2005/8/layout/radial4"/>
    <dgm:cxn modelId="{9E0663FC-BB4D-48C3-BB8C-A92A75D036AC}" type="presParOf" srcId="{74FF0E3E-83DC-4976-9469-B5468EBB9491}" destId="{165F8614-D151-44B6-B866-8F88BD9E13CD}" srcOrd="2" destOrd="0" presId="urn:microsoft.com/office/officeart/2005/8/layout/radial4"/>
    <dgm:cxn modelId="{89A7005F-271C-401F-B939-F49243486041}" type="presParOf" srcId="{74FF0E3E-83DC-4976-9469-B5468EBB9491}" destId="{4F9EE443-868A-4565-BB8A-C854DF265EC1}" srcOrd="3" destOrd="0" presId="urn:microsoft.com/office/officeart/2005/8/layout/radial4"/>
    <dgm:cxn modelId="{179BF473-5798-408E-BA42-506EF63A47A4}" type="presParOf" srcId="{74FF0E3E-83DC-4976-9469-B5468EBB9491}" destId="{A632F816-8695-41F0-BB76-B458478097B4}" srcOrd="4" destOrd="0" presId="urn:microsoft.com/office/officeart/2005/8/layout/radial4"/>
    <dgm:cxn modelId="{8807398E-F663-4DDF-8A81-11E278944DA5}" type="presParOf" srcId="{74FF0E3E-83DC-4976-9469-B5468EBB9491}" destId="{18A2E237-845E-4881-97EB-6AF287A24F0F}" srcOrd="5" destOrd="0" presId="urn:microsoft.com/office/officeart/2005/8/layout/radial4"/>
    <dgm:cxn modelId="{3A15F67A-BB23-422F-8B8B-2D2570B26C2E}" type="presParOf" srcId="{74FF0E3E-83DC-4976-9469-B5468EBB9491}" destId="{69F774C7-46A1-4EF0-9188-D3A113D093CF}" srcOrd="6" destOrd="0" presId="urn:microsoft.com/office/officeart/2005/8/layout/radial4"/>
    <dgm:cxn modelId="{17755039-8C53-462C-BE3E-E259C9989261}" type="presParOf" srcId="{74FF0E3E-83DC-4976-9469-B5468EBB9491}" destId="{386334AA-1F60-4826-8622-A25695FDA09C}" srcOrd="7" destOrd="0" presId="urn:microsoft.com/office/officeart/2005/8/layout/radial4"/>
    <dgm:cxn modelId="{1C3E61E8-70CC-4A2C-8014-FA7012FD50F6}" type="presParOf" srcId="{74FF0E3E-83DC-4976-9469-B5468EBB9491}" destId="{62605E5F-0F7F-493A-9BB7-889B50E7F300}" srcOrd="8" destOrd="0" presId="urn:microsoft.com/office/officeart/2005/8/layout/radial4"/>
    <dgm:cxn modelId="{20631153-ECE3-4141-A6DE-D49823DDCCCC}" type="presParOf" srcId="{74FF0E3E-83DC-4976-9469-B5468EBB9491}" destId="{51BF396E-42FB-448B-BE39-A797C4AC78B9}" srcOrd="9" destOrd="0" presId="urn:microsoft.com/office/officeart/2005/8/layout/radial4"/>
    <dgm:cxn modelId="{E277D55A-E132-4406-98E2-644ECADE4CB5}" type="presParOf" srcId="{74FF0E3E-83DC-4976-9469-B5468EBB9491}" destId="{B934451C-6B76-4745-BC60-86241F9B476E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A29A4-C161-468E-B412-F39E03F75742}">
      <dsp:nvSpPr>
        <dsp:cNvPr id="0" name=""/>
        <dsp:cNvSpPr/>
      </dsp:nvSpPr>
      <dsp:spPr>
        <a:xfrm>
          <a:off x="2102061" y="2547542"/>
          <a:ext cx="1346856" cy="1205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kern="1200" dirty="0"/>
        </a:p>
      </dsp:txBody>
      <dsp:txXfrm>
        <a:off x="2160924" y="2606405"/>
        <a:ext cx="1229130" cy="1088093"/>
      </dsp:txXfrm>
    </dsp:sp>
    <dsp:sp modelId="{4F1B999A-7E50-432B-92D1-53449130CAE9}">
      <dsp:nvSpPr>
        <dsp:cNvPr id="0" name=""/>
        <dsp:cNvSpPr/>
      </dsp:nvSpPr>
      <dsp:spPr>
        <a:xfrm rot="10800000">
          <a:off x="678967" y="2946889"/>
          <a:ext cx="1344824" cy="407125"/>
        </a:xfrm>
        <a:prstGeom prst="leftArrow">
          <a:avLst>
            <a:gd name="adj1" fmla="val 60000"/>
            <a:gd name="adj2" fmla="val 50000"/>
          </a:avLst>
        </a:prstGeom>
        <a:solidFill>
          <a:srgbClr val="CAE3BF"/>
        </a:solidFill>
        <a:ln>
          <a:noFill/>
          <a:prstDash val="dash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5F8614-D151-44B6-B866-8F88BD9E13CD}">
      <dsp:nvSpPr>
        <dsp:cNvPr id="0" name=""/>
        <dsp:cNvSpPr/>
      </dsp:nvSpPr>
      <dsp:spPr>
        <a:xfrm>
          <a:off x="424" y="2607618"/>
          <a:ext cx="1357084" cy="10856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FRM/CRM (</a:t>
          </a:r>
          <a:r>
            <a:rPr lang="en-IN" sz="1500" b="1" kern="1200" dirty="0" err="1"/>
            <a:t>Kisan</a:t>
          </a:r>
          <a:r>
            <a:rPr lang="en-IN" sz="1500" b="1" kern="1200" dirty="0"/>
            <a:t> Dost)</a:t>
          </a:r>
        </a:p>
      </dsp:txBody>
      <dsp:txXfrm>
        <a:off x="32222" y="2639416"/>
        <a:ext cx="1293488" cy="1022071"/>
      </dsp:txXfrm>
    </dsp:sp>
    <dsp:sp modelId="{4F9EE443-868A-4565-BB8A-C854DF265EC1}">
      <dsp:nvSpPr>
        <dsp:cNvPr id="0" name=""/>
        <dsp:cNvSpPr/>
      </dsp:nvSpPr>
      <dsp:spPr>
        <a:xfrm rot="13500000">
          <a:off x="1167553" y="1952646"/>
          <a:ext cx="1227386" cy="407125"/>
        </a:xfrm>
        <a:prstGeom prst="leftArrow">
          <a:avLst>
            <a:gd name="adj1" fmla="val 60000"/>
            <a:gd name="adj2" fmla="val 50000"/>
          </a:avLst>
        </a:prstGeom>
        <a:solidFill>
          <a:srgbClr val="CAE3BF"/>
        </a:solidFill>
        <a:ln>
          <a:noFill/>
          <a:prstDash val="dash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32F816-8695-41F0-BB76-B458478097B4}">
      <dsp:nvSpPr>
        <dsp:cNvPr id="0" name=""/>
        <dsp:cNvSpPr/>
      </dsp:nvSpPr>
      <dsp:spPr>
        <a:xfrm>
          <a:off x="614482" y="1125153"/>
          <a:ext cx="1357084" cy="10856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My </a:t>
          </a:r>
          <a:r>
            <a:rPr lang="en-IN" sz="1500" b="1" kern="1200" dirty="0" err="1"/>
            <a:t>Agri</a:t>
          </a:r>
          <a:r>
            <a:rPr lang="en-IN" sz="1500" b="1" kern="1200" dirty="0"/>
            <a:t> Guru</a:t>
          </a:r>
        </a:p>
      </dsp:txBody>
      <dsp:txXfrm>
        <a:off x="646280" y="1156951"/>
        <a:ext cx="1293488" cy="1022071"/>
      </dsp:txXfrm>
    </dsp:sp>
    <dsp:sp modelId="{18A2E237-845E-4881-97EB-6AF287A24F0F}">
      <dsp:nvSpPr>
        <dsp:cNvPr id="0" name=""/>
        <dsp:cNvSpPr/>
      </dsp:nvSpPr>
      <dsp:spPr>
        <a:xfrm rot="16200000">
          <a:off x="2069757" y="1556099"/>
          <a:ext cx="1411464" cy="407125"/>
        </a:xfrm>
        <a:prstGeom prst="leftArrow">
          <a:avLst>
            <a:gd name="adj1" fmla="val 60000"/>
            <a:gd name="adj2" fmla="val 50000"/>
          </a:avLst>
        </a:prstGeom>
        <a:solidFill>
          <a:srgbClr val="CAE3BF"/>
        </a:solidFill>
        <a:ln>
          <a:noFill/>
          <a:prstDash val="dash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F774C7-46A1-4EF0-9188-D3A113D093CF}">
      <dsp:nvSpPr>
        <dsp:cNvPr id="0" name=""/>
        <dsp:cNvSpPr/>
      </dsp:nvSpPr>
      <dsp:spPr>
        <a:xfrm>
          <a:off x="2096947" y="511095"/>
          <a:ext cx="1357084" cy="10856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 err="1"/>
            <a:t>Mahanayak</a:t>
          </a:r>
          <a:endParaRPr lang="en-IN" sz="1500" b="1" kern="1200" dirty="0"/>
        </a:p>
      </dsp:txBody>
      <dsp:txXfrm>
        <a:off x="2128745" y="542893"/>
        <a:ext cx="1293488" cy="1022071"/>
      </dsp:txXfrm>
    </dsp:sp>
    <dsp:sp modelId="{386334AA-1F60-4826-8622-A25695FDA09C}">
      <dsp:nvSpPr>
        <dsp:cNvPr id="0" name=""/>
        <dsp:cNvSpPr/>
      </dsp:nvSpPr>
      <dsp:spPr>
        <a:xfrm rot="18900000">
          <a:off x="3156040" y="1952646"/>
          <a:ext cx="1227386" cy="407125"/>
        </a:xfrm>
        <a:prstGeom prst="leftArrow">
          <a:avLst>
            <a:gd name="adj1" fmla="val 60000"/>
            <a:gd name="adj2" fmla="val 50000"/>
          </a:avLst>
        </a:prstGeom>
        <a:solidFill>
          <a:srgbClr val="CAE3BF"/>
        </a:solidFill>
        <a:ln>
          <a:noFill/>
          <a:prstDash val="dash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605E5F-0F7F-493A-9BB7-889B50E7F300}">
      <dsp:nvSpPr>
        <dsp:cNvPr id="0" name=""/>
        <dsp:cNvSpPr/>
      </dsp:nvSpPr>
      <dsp:spPr>
        <a:xfrm>
          <a:off x="3579413" y="1125153"/>
          <a:ext cx="1357084" cy="10856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 err="1"/>
            <a:t>Aamdani</a:t>
          </a:r>
          <a:r>
            <a:rPr lang="en-IN" sz="1500" b="1" kern="1200" dirty="0"/>
            <a:t> </a:t>
          </a:r>
          <a:r>
            <a:rPr lang="en-IN" sz="1500" b="1" kern="1200" dirty="0" err="1"/>
            <a:t>Badhao</a:t>
          </a:r>
          <a:endParaRPr lang="en-IN" sz="1500" b="1" kern="1200" dirty="0"/>
        </a:p>
      </dsp:txBody>
      <dsp:txXfrm>
        <a:off x="3611211" y="1156951"/>
        <a:ext cx="1293488" cy="1022071"/>
      </dsp:txXfrm>
    </dsp:sp>
    <dsp:sp modelId="{51BF396E-42FB-448B-BE39-A797C4AC78B9}">
      <dsp:nvSpPr>
        <dsp:cNvPr id="0" name=""/>
        <dsp:cNvSpPr/>
      </dsp:nvSpPr>
      <dsp:spPr>
        <a:xfrm>
          <a:off x="3527188" y="2946889"/>
          <a:ext cx="1344824" cy="407125"/>
        </a:xfrm>
        <a:prstGeom prst="leftArrow">
          <a:avLst>
            <a:gd name="adj1" fmla="val 60000"/>
            <a:gd name="adj2" fmla="val 50000"/>
          </a:avLst>
        </a:prstGeom>
        <a:solidFill>
          <a:srgbClr val="CAE3BF"/>
        </a:solidFill>
        <a:ln>
          <a:noFill/>
          <a:prstDash val="dash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34451C-6B76-4745-BC60-86241F9B476E}">
      <dsp:nvSpPr>
        <dsp:cNvPr id="0" name=""/>
        <dsp:cNvSpPr/>
      </dsp:nvSpPr>
      <dsp:spPr>
        <a:xfrm>
          <a:off x="4193470" y="2607618"/>
          <a:ext cx="1357084" cy="10856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Individual Business Transactions </a:t>
          </a:r>
          <a:r>
            <a:rPr lang="en-IN" sz="1500" b="0" kern="1200" dirty="0"/>
            <a:t>(Crop Care, Seeds etc.)</a:t>
          </a:r>
        </a:p>
      </dsp:txBody>
      <dsp:txXfrm>
        <a:off x="4225268" y="2639416"/>
        <a:ext cx="1293488" cy="102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B829-3D7B-4031-95D8-83AF7C9E813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232A-5D28-47BA-A692-98C86918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32A-5D28-47BA-A692-98C869181E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ridg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70" y="1"/>
            <a:ext cx="5291765" cy="144320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11815641" y="6614013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algn="r" defTabSz="914400" rtl="0" eaLnBrk="1" latinLnBrk="0" hangingPunct="1">
              <a:defRPr/>
            </a:pPr>
            <a:fld id="{6856ECDB-1CEE-4F69-ADCA-557460F2116E}" type="slidenum">
              <a:rPr lang="en-US" sz="1000" kern="1200" smtClean="0">
                <a:solidFill>
                  <a:schemeClr val="tx2"/>
                </a:solidFill>
                <a:latin typeface="Eurostile" pitchFamily="34" charset="0"/>
                <a:ea typeface="+mn-ea"/>
                <a:cs typeface="Arial" pitchFamily="34" charset="0"/>
              </a:rPr>
              <a:pPr marL="0" algn="r" defTabSz="914400" rtl="0" eaLnBrk="1" latinLnBrk="0" hangingPunct="1">
                <a:defRPr/>
              </a:pPr>
              <a:t>‹#›</a:t>
            </a:fld>
            <a:endParaRPr lang="en-US" sz="1000" kern="1200" dirty="0">
              <a:solidFill>
                <a:schemeClr val="tx2"/>
              </a:solidFill>
              <a:latin typeface="Eurostile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smaurya\Desktop\Samriddhi Stationary 9th april\Agri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29" y="414510"/>
            <a:ext cx="3753839" cy="6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1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/>
              <a:t>Heading 2</a:t>
            </a:r>
          </a:p>
        </p:txBody>
      </p:sp>
      <p:cxnSp>
        <p:nvCxnSpPr>
          <p:cNvPr id="33" name="Straight Connector 32"/>
          <p:cNvCxnSpPr/>
          <p:nvPr/>
        </p:nvCxnSpPr>
        <p:spPr bwMode="gray">
          <a:xfrm>
            <a:off x="641351" y="2344738"/>
            <a:ext cx="5208869" cy="23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gray">
          <a:xfrm>
            <a:off x="6364818" y="2344738"/>
            <a:ext cx="5208869" cy="23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1351" y="4703296"/>
            <a:ext cx="5245100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364818" y="4703296"/>
            <a:ext cx="5245100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41351" y="4207996"/>
            <a:ext cx="5245100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tabLst/>
            </a:pPr>
            <a:r>
              <a:rPr lang="en-US" dirty="0"/>
              <a:t>Heading 3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64818" y="4207996"/>
            <a:ext cx="5245100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tabLst/>
            </a:pPr>
            <a:r>
              <a:rPr lang="en-US" dirty="0"/>
              <a:t>Heading 4</a:t>
            </a:r>
          </a:p>
        </p:txBody>
      </p:sp>
      <p:cxnSp>
        <p:nvCxnSpPr>
          <p:cNvPr id="39" name="Straight Connector 38"/>
          <p:cNvCxnSpPr/>
          <p:nvPr/>
        </p:nvCxnSpPr>
        <p:spPr bwMode="gray">
          <a:xfrm>
            <a:off x="641351" y="4581058"/>
            <a:ext cx="5208869" cy="23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gray">
          <a:xfrm>
            <a:off x="6364818" y="4581058"/>
            <a:ext cx="5208869" cy="23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41"/>
          <p:cNvSpPr>
            <a:spLocks noGrp="1"/>
          </p:cNvSpPr>
          <p:nvPr>
            <p:ph type="body" sz="quarter" idx="19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51199" y="1971676"/>
            <a:ext cx="2724151" cy="126188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SzPct val="120000"/>
              <a:defRPr sz="1600">
                <a:latin typeface="Eurostile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Heading 1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13"/>
          </p:nvPr>
        </p:nvSpPr>
        <p:spPr bwMode="gray">
          <a:xfrm>
            <a:off x="641352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892117" y="1971676"/>
            <a:ext cx="2724151" cy="126188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Heading 2</a:t>
            </a:r>
          </a:p>
          <a:p>
            <a:pPr marL="285750" lvl="1" indent="-28575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3" name="Picture Placeholder 22"/>
          <p:cNvSpPr>
            <a:spLocks noGrp="1"/>
          </p:cNvSpPr>
          <p:nvPr>
            <p:ph type="pic" sz="quarter" idx="20"/>
          </p:nvPr>
        </p:nvSpPr>
        <p:spPr bwMode="gray">
          <a:xfrm>
            <a:off x="6282269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51199" y="4241802"/>
            <a:ext cx="2724151" cy="126188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Heading 3</a:t>
            </a:r>
          </a:p>
          <a:p>
            <a:pPr marL="285750" lvl="1" indent="-28575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6" name="Picture Placeholder 22"/>
          <p:cNvSpPr>
            <a:spLocks noGrp="1"/>
          </p:cNvSpPr>
          <p:nvPr>
            <p:ph type="pic" sz="quarter" idx="22"/>
          </p:nvPr>
        </p:nvSpPr>
        <p:spPr bwMode="gray">
          <a:xfrm>
            <a:off x="641352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892117" y="4241802"/>
            <a:ext cx="2724151" cy="126188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Eurostile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Heading 4</a:t>
            </a:r>
          </a:p>
          <a:p>
            <a:pPr marL="285750" lvl="1" indent="-28575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4"/>
          </p:nvPr>
        </p:nvSpPr>
        <p:spPr bwMode="gray">
          <a:xfrm>
            <a:off x="6282269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Text Placeholder 41"/>
          <p:cNvSpPr>
            <a:spLocks noGrp="1"/>
          </p:cNvSpPr>
          <p:nvPr>
            <p:ph type="body" sz="quarter" idx="25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10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 bwMode="gray">
          <a:xfrm>
            <a:off x="641351" y="1971675"/>
            <a:ext cx="10968567" cy="4162426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51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21"/>
          </p:nvPr>
        </p:nvSpPr>
        <p:spPr bwMode="gray">
          <a:xfrm>
            <a:off x="641351" y="1971676"/>
            <a:ext cx="10968567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9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822451" y="1527296"/>
            <a:ext cx="8973312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4"/>
          </p:nvPr>
        </p:nvSpPr>
        <p:spPr bwMode="gray">
          <a:xfrm>
            <a:off x="1822451" y="2140170"/>
            <a:ext cx="8979503" cy="276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lang="en-US" sz="1800" b="1" kern="1200" baseline="0" dirty="0" smtClean="0">
                <a:solidFill>
                  <a:schemeClr val="bg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19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050" name="Picture 2" descr="D:\Jobs\Brands\Logos\Agri Business Logo\Agri Business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57750"/>
            <a:ext cx="8940800" cy="474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0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18472-1485-4BC8-8CE0-A847792EFB3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5171D2-D4EF-41AA-BDEE-3C00F8EE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2" y="1971677"/>
            <a:ext cx="10949516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3433AB4D-E414-490C-95E6-437534503DE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7F988353-A685-42DC-B5D1-CC525BC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436284" y="4053702"/>
            <a:ext cx="7349067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  <a:latin typeface="Eurostile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2436284" y="2184400"/>
            <a:ext cx="7349067" cy="615553"/>
          </a:xfrm>
        </p:spPr>
        <p:txBody>
          <a:bodyPr wrap="square">
            <a:spAutoFit/>
          </a:bodyPr>
          <a:lstStyle>
            <a:lvl1pPr algn="l">
              <a:defRPr sz="4000"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idg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70" y="1"/>
            <a:ext cx="5291765" cy="1443209"/>
          </a:xfrm>
          <a:prstGeom prst="rect">
            <a:avLst/>
          </a:prstGeom>
        </p:spPr>
      </p:pic>
      <p:pic>
        <p:nvPicPr>
          <p:cNvPr id="6" name="Picture 2" descr="D:\Jobs\Brands\Logos\Agri Business Logo\Agri Business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9046" y="288811"/>
            <a:ext cx="3947885" cy="8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8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03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846659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85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6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451600" y="1971676"/>
            <a:ext cx="5128683" cy="1384995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453217" y="4067176"/>
            <a:ext cx="7366000" cy="276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lang="en-US" sz="1800" b="1" kern="1200" baseline="0" dirty="0">
                <a:solidFill>
                  <a:schemeClr val="tx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2453219" y="2200275"/>
            <a:ext cx="7366000" cy="61555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dirty="0">
                <a:solidFill>
                  <a:schemeClr val="bg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ridg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70" y="1"/>
            <a:ext cx="5291765" cy="1443209"/>
          </a:xfrm>
          <a:prstGeom prst="rect">
            <a:avLst/>
          </a:prstGeom>
        </p:spPr>
      </p:pic>
      <p:pic>
        <p:nvPicPr>
          <p:cNvPr id="7" name="Picture 2" descr="D:\Jobs\Brands\Logos\Agri Business Logo\Agri Business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9046" y="288811"/>
            <a:ext cx="3947885" cy="8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3"/>
          </p:nvPr>
        </p:nvSpPr>
        <p:spPr bwMode="gray">
          <a:xfrm>
            <a:off x="641351" y="1971675"/>
            <a:ext cx="5469467" cy="4175125"/>
          </a:xfrm>
        </p:spPr>
        <p:txBody>
          <a:bodyPr rtlCol="0">
            <a:normAutofit/>
          </a:bodyPr>
          <a:lstStyle>
            <a:lvl1pPr>
              <a:buNone/>
              <a:defRPr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68017" y="4295776"/>
            <a:ext cx="5041899" cy="276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None/>
              <a:defRPr lang="en-US" sz="1800" b="1" kern="1200" baseline="0" dirty="0">
                <a:solidFill>
                  <a:schemeClr val="tx2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568019" y="1971676"/>
            <a:ext cx="5041899" cy="12311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dirty="0">
                <a:solidFill>
                  <a:schemeClr val="bg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idg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70" y="1"/>
            <a:ext cx="5291765" cy="1443209"/>
          </a:xfrm>
          <a:prstGeom prst="rect">
            <a:avLst/>
          </a:prstGeom>
        </p:spPr>
      </p:pic>
      <p:pic>
        <p:nvPicPr>
          <p:cNvPr id="8" name="Picture 2" descr="D:\Jobs\Brands\Logos\Agri Business Logo\Agri Business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9046" y="288811"/>
            <a:ext cx="3947885" cy="8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0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Eurostile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marL="290513" lvl="0" indent="-2905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/>
              <a:t>Heading 2</a:t>
            </a: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641351" y="2344738"/>
            <a:ext cx="5208869" cy="23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6364818" y="2344738"/>
            <a:ext cx="5208869" cy="23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Eurostile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1"/>
          <p:cNvSpPr>
            <a:spLocks noGrp="1"/>
          </p:cNvSpPr>
          <p:nvPr>
            <p:ph type="body" sz="quarter" idx="14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Eurostile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6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idge.pdf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12" y="0"/>
            <a:ext cx="3026832" cy="825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18" y="711201"/>
            <a:ext cx="1094951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5"/>
            <a:ext cx="109495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571500" marR="0" lvl="2" indent="-2794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–"/>
              <a:tabLst/>
              <a:defRPr/>
            </a:pPr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5641" y="6614013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fld id="{6856ECDB-1CEE-4F69-ADCA-557460F2116E}" type="slidenum">
              <a:rPr lang="en-US" sz="1000" smtClean="0">
                <a:solidFill>
                  <a:schemeClr val="tx2"/>
                </a:solidFill>
                <a:latin typeface="Eurostile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Eurostile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chemeClr val="tx2"/>
          </a:solidFill>
          <a:latin typeface="Eurostile" pitchFamily="34" charset="0"/>
          <a:ea typeface="+mj-ea"/>
          <a:cs typeface="Arial" pitchFamily="34" charset="0"/>
        </a:defRPr>
      </a:lvl1pPr>
    </p:titleStyle>
    <p:bodyStyle>
      <a:lvl1pPr marL="290513" indent="-290513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Eurostile" pitchFamily="34" charset="0"/>
          <a:ea typeface="+mn-ea"/>
          <a:cs typeface="Arial" pitchFamily="34" charset="0"/>
        </a:defRPr>
      </a:lvl1pPr>
      <a:lvl2pPr marL="285750" indent="-28575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90000"/>
        <a:buFont typeface="Arial" pitchFamily="34" charset="0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Eurostile" pitchFamily="34" charset="0"/>
          <a:ea typeface="+mn-ea"/>
          <a:cs typeface="Arial" pitchFamily="34" charset="0"/>
        </a:defRPr>
      </a:lvl3pPr>
      <a:lvl4pPr marL="8509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Eurostile" pitchFamily="34" charset="0"/>
          <a:ea typeface="+mn-ea"/>
          <a:cs typeface="+mn-cs"/>
        </a:defRPr>
      </a:lvl4pPr>
      <a:lvl5pPr marL="1136650" indent="-285750" algn="l" defTabSz="933450" rtl="0" eaLnBrk="1" fontAlgn="base" latinLnBrk="0" hangingPunct="1">
        <a:spcBef>
          <a:spcPts val="0"/>
        </a:spcBef>
        <a:spcAft>
          <a:spcPct val="0"/>
        </a:spcAft>
        <a:buClr>
          <a:schemeClr val="bg2"/>
        </a:buClr>
        <a:buSzPct val="7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Eurostile" pitchFamily="34" charset="0"/>
          <a:ea typeface="+mn-ea"/>
          <a:cs typeface="+mn-cs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Eurostile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12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3.png"/><Relationship Id="rId5" Type="http://schemas.openxmlformats.org/officeDocument/2006/relationships/diagramData" Target="../diagrams/data1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8AEA5C-8C2F-4BFD-945C-33225BC0C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CCA02B2-23F6-498F-9E22-E0CB3E42273F}" type="datetime3">
              <a:rPr lang="en-GB" b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 September, 2018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FC307-1AE6-492C-B755-950183F5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83" y="2136885"/>
            <a:ext cx="7349067" cy="1231106"/>
          </a:xfrm>
        </p:spPr>
        <p:txBody>
          <a:bodyPr/>
          <a:lstStyle/>
          <a:p>
            <a:r>
              <a:rPr lang="en-GB" dirty="0">
                <a:solidFill>
                  <a:srgbClr val="6D6E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 Data Strategy and Analytics – Project Brief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8CC8B-9053-4849-BE48-D9014E85531A}"/>
              </a:ext>
            </a:extLst>
          </p:cNvPr>
          <p:cNvSpPr/>
          <p:nvPr/>
        </p:nvSpPr>
        <p:spPr>
          <a:xfrm>
            <a:off x="2436283" y="3510791"/>
            <a:ext cx="679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Leveraging analytics to generate insights for Farmers </a:t>
            </a:r>
            <a:endParaRPr 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4586" y="414340"/>
            <a:ext cx="10837787" cy="430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Overview and Approach – FRM data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874588" y="905805"/>
            <a:ext cx="10837786" cy="457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Eurostile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4643" y="1365773"/>
            <a:ext cx="7978469" cy="993019"/>
          </a:xfrm>
          <a:prstGeom prst="rect">
            <a:avLst/>
          </a:prstGeom>
          <a:solidFill>
            <a:srgbClr val="F5F8F9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marL="228600" indent="-228600">
              <a:spcBef>
                <a:spcPts val="300"/>
              </a:spcBef>
              <a:buClr>
                <a:srgbClr val="E318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Farmers’ data captured at Samriddhi Centers on </a:t>
            </a: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kisandost.com portal</a:t>
            </a:r>
          </a:p>
          <a:p>
            <a:pPr marL="228600" indent="-228600">
              <a:spcBef>
                <a:spcPts val="300"/>
              </a:spcBef>
              <a:buClr>
                <a:srgbClr val="E318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Total number of farmers for which basic demographic details captured: </a:t>
            </a: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~ 8.5 L</a:t>
            </a:r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  <a:p>
            <a:pPr marL="228600" indent="-228600">
              <a:spcBef>
                <a:spcPts val="300"/>
              </a:spcBef>
              <a:buClr>
                <a:srgbClr val="E318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Need to perform a feasibility study on the existing data and identify the </a:t>
            </a: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analytical opportunities 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for improving Mahindra’s presence in Agri Sector</a:t>
            </a:r>
          </a:p>
        </p:txBody>
      </p:sp>
      <p:sp>
        <p:nvSpPr>
          <p:cNvPr id="15" name="Rectangle 14">
            <a:extLst/>
          </p:cNvPr>
          <p:cNvSpPr/>
          <p:nvPr/>
        </p:nvSpPr>
        <p:spPr>
          <a:xfrm>
            <a:off x="874642" y="1064238"/>
            <a:ext cx="7978470" cy="274320"/>
          </a:xfrm>
          <a:prstGeom prst="rect">
            <a:avLst/>
          </a:prstGeom>
          <a:solidFill>
            <a:srgbClr val="6D6E7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B33DA6-A141-4246-B0A3-9E133B54D726}"/>
              </a:ext>
            </a:extLst>
          </p:cNvPr>
          <p:cNvGrpSpPr/>
          <p:nvPr/>
        </p:nvGrpSpPr>
        <p:grpSpPr>
          <a:xfrm>
            <a:off x="874586" y="2548018"/>
            <a:ext cx="7978469" cy="1298860"/>
            <a:chOff x="874588" y="4935708"/>
            <a:chExt cx="10840279" cy="1298860"/>
          </a:xfrm>
        </p:grpSpPr>
        <p:sp>
          <p:nvSpPr>
            <p:cNvPr id="19" name="Rectangle 18">
              <a:extLst/>
            </p:cNvPr>
            <p:cNvSpPr/>
            <p:nvPr/>
          </p:nvSpPr>
          <p:spPr>
            <a:xfrm>
              <a:off x="874588" y="4935708"/>
              <a:ext cx="10837786" cy="274320"/>
            </a:xfrm>
            <a:prstGeom prst="rect">
              <a:avLst/>
            </a:prstGeom>
            <a:solidFill>
              <a:srgbClr val="6D6E71"/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 Data Challenges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588" y="5242466"/>
              <a:ext cx="10840279" cy="992102"/>
            </a:xfrm>
            <a:prstGeom prst="rect">
              <a:avLst/>
            </a:prstGeom>
            <a:solidFill>
              <a:srgbClr val="F5F8F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marL="228600" indent="-228600">
                <a:spcBef>
                  <a:spcPts val="300"/>
                </a:spcBef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Irregularities in data capturing </a:t>
              </a: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process – portal based on very old system</a:t>
              </a:r>
            </a:p>
            <a:p>
              <a:pPr marL="228600" indent="-228600">
                <a:spcBef>
                  <a:spcPts val="300"/>
                </a:spcBef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Duplication in unique identifiers </a:t>
              </a: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for Farmer’s data -  Farmer Code, Mobile, Name etc.</a:t>
              </a:r>
            </a:p>
            <a:p>
              <a:pPr marL="228600" indent="-228600">
                <a:spcBef>
                  <a:spcPts val="300"/>
                </a:spcBef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Junk values </a:t>
              </a: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captured in many cases for fields like Occupation, Family Size, Education etc.</a:t>
              </a:r>
            </a:p>
            <a:p>
              <a:pPr marL="228600" indent="-228600">
                <a:spcBef>
                  <a:spcPts val="300"/>
                </a:spcBef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Majority of farmer’s data captured when </a:t>
              </a: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only Soil Testing </a:t>
              </a: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is done at </a:t>
              </a:r>
              <a:r>
                <a:rPr lang="en-US" sz="140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Samridhhi</a:t>
              </a: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  <a:r>
                <a:rPr lang="en-US" sz="140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Centres</a:t>
              </a: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 marL="228600" indent="-228600">
                <a:spcBef>
                  <a:spcPts val="300"/>
                </a:spcBef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D6C6DA-4D9B-4BFB-9F74-1E0AD0384580}"/>
              </a:ext>
            </a:extLst>
          </p:cNvPr>
          <p:cNvGrpSpPr/>
          <p:nvPr/>
        </p:nvGrpSpPr>
        <p:grpSpPr>
          <a:xfrm>
            <a:off x="877179" y="3979846"/>
            <a:ext cx="10837786" cy="2556393"/>
            <a:chOff x="877180" y="2170603"/>
            <a:chExt cx="10837786" cy="2556393"/>
          </a:xfrm>
        </p:grpSpPr>
        <p:sp>
          <p:nvSpPr>
            <p:cNvPr id="18" name="Rectangle 17"/>
            <p:cNvSpPr/>
            <p:nvPr/>
          </p:nvSpPr>
          <p:spPr>
            <a:xfrm>
              <a:off x="877180" y="2478198"/>
              <a:ext cx="10837786" cy="224879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>
                <a:buClr>
                  <a:srgbClr val="E31837"/>
                </a:buClr>
                <a:buSzPct val="100000"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Two analytics endeavors which can be taken up in future :</a:t>
              </a:r>
            </a:p>
            <a:p>
              <a:pPr>
                <a:buClr>
                  <a:srgbClr val="E31837"/>
                </a:buClr>
                <a:buSzPct val="100000"/>
              </a:pP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>
                <a:buClr>
                  <a:srgbClr val="E31837"/>
                </a:buClr>
                <a:buSzPct val="100000"/>
              </a:pP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>
                <a:buClr>
                  <a:srgbClr val="E31837"/>
                </a:buClr>
                <a:buSzPct val="100000"/>
              </a:pP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>
                <a:buClr>
                  <a:srgbClr val="E31837"/>
                </a:buClr>
                <a:buSzPct val="100000"/>
              </a:pP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>
                <a:buClr>
                  <a:srgbClr val="E31837"/>
                </a:buClr>
                <a:buSzPct val="100000"/>
              </a:pPr>
              <a:endPara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>
                <a:buClr>
                  <a:srgbClr val="E31837"/>
                </a:buClr>
                <a:buSzPct val="100000"/>
              </a:pPr>
              <a:endParaRPr lang="en-US" sz="8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>
                <a:buClr>
                  <a:srgbClr val="E31837"/>
                </a:buClr>
                <a:buSzPct val="100000"/>
              </a:pPr>
              <a:r>
                <a:rPr lang="en-US" sz="1400" b="1" u="sng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Recommendations:</a:t>
              </a:r>
            </a:p>
            <a:p>
              <a:pPr marL="285750" indent="-285750"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Data capturing process can be replicated from </a:t>
              </a: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Mahanayak program</a:t>
              </a:r>
            </a:p>
            <a:p>
              <a:pPr marL="285750" indent="-285750">
                <a:buClr>
                  <a:srgbClr val="E31837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Data validation exercises need to be taken up at highest priority – A </a:t>
              </a: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missed call campaign </a:t>
              </a:r>
              <a:r>
                <a:rPr lang="en-US" sz="1400" kern="0" dirty="0">
                  <a:solidFill>
                    <a:prstClr val="black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can be initiated where the farmer gets some discount on their next purchase, will increase authenticity of data as well as higher sales opportunity</a:t>
              </a:r>
            </a:p>
          </p:txBody>
        </p:sp>
        <p:sp>
          <p:nvSpPr>
            <p:cNvPr id="17" name="Rectangle 16">
              <a:extLst/>
            </p:cNvPr>
            <p:cNvSpPr/>
            <p:nvPr/>
          </p:nvSpPr>
          <p:spPr>
            <a:xfrm>
              <a:off x="877180" y="2170603"/>
              <a:ext cx="10837786" cy="274320"/>
            </a:xfrm>
            <a:prstGeom prst="rect">
              <a:avLst/>
            </a:prstGeom>
            <a:solidFill>
              <a:srgbClr val="6D6E71"/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Opportunities and Recommendation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23417" y="2792252"/>
              <a:ext cx="6571086" cy="914400"/>
              <a:chOff x="1016246" y="3285729"/>
              <a:chExt cx="6400161" cy="91440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DCDEE0"/>
                  </a:clrFrom>
                  <a:clrTo>
                    <a:srgbClr val="DCDEE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474"/>
              <a:stretch/>
            </p:blipFill>
            <p:spPr>
              <a:xfrm>
                <a:off x="1016246" y="3324487"/>
                <a:ext cx="815430" cy="832104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078" y="3285729"/>
                <a:ext cx="920329" cy="9144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/>
            </p:spPr>
          </p:pic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487425-889C-4852-A504-4887949F6B7A}"/>
                </a:ext>
              </a:extLst>
            </p:cNvPr>
            <p:cNvSpPr/>
            <p:nvPr/>
          </p:nvSpPr>
          <p:spPr>
            <a:xfrm>
              <a:off x="1953443" y="2762757"/>
              <a:ext cx="4544340" cy="949121"/>
            </a:xfrm>
            <a:prstGeom prst="round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IN" sz="1200" b="1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Lead Prioritization for Call Centres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Whom to Contact and When to Contact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Current Call contractibility: ~ 20-22%; Conversion: ~ 10 – 15%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Approx. 1000 farmers contacted daily but only 20 – 30 buy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Objective would be to </a:t>
              </a:r>
              <a:r>
                <a:rPr lang="en-IN" sz="1200" b="1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improve contactibility and final conversion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89EB97B-345C-412E-ABDC-56B686BA041C}"/>
                </a:ext>
              </a:extLst>
            </p:cNvPr>
            <p:cNvSpPr/>
            <p:nvPr/>
          </p:nvSpPr>
          <p:spPr>
            <a:xfrm>
              <a:off x="7592585" y="2776980"/>
              <a:ext cx="4114800" cy="934898"/>
            </a:xfrm>
            <a:prstGeom prst="round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IN" sz="1200" b="1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Cross-Sell/Up-Sell of products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Many farmers are existing buyers for AGRI products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Opportunity to </a:t>
              </a:r>
              <a:r>
                <a:rPr lang="en-IN" sz="1200" b="1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cross-sell </a:t>
              </a: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depending on the farming cycle and crops grown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IN" sz="1200" b="1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Holistic data mart </a:t>
              </a:r>
              <a:r>
                <a:rPr lang="en-IN" sz="1200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needs to be created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8E401B-2E52-4BBC-8BE0-12431E0E4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89" y="1064237"/>
            <a:ext cx="2725684" cy="2782641"/>
          </a:xfrm>
          <a:prstGeom prst="rect">
            <a:avLst/>
          </a:prstGeom>
        </p:spPr>
      </p:pic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845B57F5-7533-4B67-A79E-94571D034C9E}"/>
              </a:ext>
            </a:extLst>
          </p:cNvPr>
          <p:cNvSpPr/>
          <p:nvPr/>
        </p:nvSpPr>
        <p:spPr>
          <a:xfrm>
            <a:off x="874586" y="4572000"/>
            <a:ext cx="5623196" cy="939851"/>
          </a:xfrm>
          <a:prstGeom prst="roundRect">
            <a:avLst/>
          </a:prstGeom>
          <a:noFill/>
          <a:ln>
            <a:solidFill>
              <a:srgbClr val="FDBC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EFFE133F-FC4D-40B5-8F30-608A96B65E9A}"/>
              </a:ext>
            </a:extLst>
          </p:cNvPr>
          <p:cNvSpPr/>
          <p:nvPr/>
        </p:nvSpPr>
        <p:spPr>
          <a:xfrm>
            <a:off x="6634847" y="4587619"/>
            <a:ext cx="5077526" cy="939851"/>
          </a:xfrm>
          <a:prstGeom prst="roundRect">
            <a:avLst/>
          </a:prstGeom>
          <a:noFill/>
          <a:ln>
            <a:solidFill>
              <a:srgbClr val="FDBC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6" y="543564"/>
            <a:ext cx="10809675" cy="615553"/>
          </a:xfrm>
        </p:spPr>
        <p:txBody>
          <a:bodyPr/>
          <a:lstStyle/>
          <a:p>
            <a:pPr algn="ctr"/>
            <a:r>
              <a:rPr lang="en-US" sz="2400" dirty="0"/>
              <a:t>Robust Data Management Strategy: </a:t>
            </a:r>
            <a:r>
              <a:rPr lang="en-US" sz="1600" dirty="0"/>
              <a:t>Effectively</a:t>
            </a:r>
            <a:r>
              <a:rPr lang="en-US" sz="2000" dirty="0"/>
              <a:t> </a:t>
            </a:r>
            <a:r>
              <a:rPr lang="en-US" sz="1600" dirty="0"/>
              <a:t>Capture, organize and leverage Farmers’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874588" y="1008837"/>
            <a:ext cx="10837786" cy="457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Eurostile"/>
              <a:ea typeface="+mj-ea"/>
              <a:cs typeface="+mj-cs"/>
            </a:endParaRPr>
          </a:p>
        </p:txBody>
      </p:sp>
      <p:sp>
        <p:nvSpPr>
          <p:cNvPr id="27" name="AutoShape 4" descr="Image result for mlm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6734990" y="1675775"/>
            <a:ext cx="4977384" cy="4158180"/>
            <a:chOff x="6479519" y="2095332"/>
            <a:chExt cx="4977384" cy="41581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538" y="2182799"/>
              <a:ext cx="2117181" cy="119773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706" y="4298656"/>
              <a:ext cx="2116800" cy="1198800"/>
            </a:xfrm>
            <a:prstGeom prst="rect">
              <a:avLst/>
            </a:prstGeom>
          </p:spPr>
        </p:pic>
        <p:sp>
          <p:nvSpPr>
            <p:cNvPr id="44" name="Text Placeholder 2"/>
            <p:cNvSpPr txBox="1">
              <a:spLocks/>
            </p:cNvSpPr>
            <p:nvPr/>
          </p:nvSpPr>
          <p:spPr bwMode="gray">
            <a:xfrm>
              <a:off x="9033300" y="3385171"/>
              <a:ext cx="2423603" cy="662394"/>
            </a:xfrm>
            <a:prstGeom prst="roundRect">
              <a:avLst>
                <a:gd name="adj" fmla="val 3999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290513" indent="-290513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2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5715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90000"/>
                <a:buFont typeface="Arial" pitchFamily="34" charset="0"/>
                <a:buChar char="–"/>
                <a:def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defRPr>
              </a:lvl3pPr>
              <a:lvl4pPr marL="8509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136650" indent="-285750" algn="l" defTabSz="93345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70000"/>
                <a:buFont typeface="Arial" pitchFamily="34" charset="0"/>
                <a:buChar char="–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1435100" indent="-2857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6pPr>
              <a:lvl7pPr marL="1714500" indent="-2730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Aria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7pPr>
              <a:lvl8pPr marL="1600200" indent="-22860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1824038" indent="-223838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marL="117475" lvl="2" indent="-4763">
                <a:buNone/>
              </a:pPr>
              <a:r>
                <a:rPr lang="en-IN" sz="1400" dirty="0"/>
                <a:t>Farmer data collection in </a:t>
              </a:r>
              <a:r>
                <a:rPr lang="en-IN" sz="1400" b="1" dirty="0"/>
                <a:t>incremental stages</a:t>
              </a:r>
            </a:p>
          </p:txBody>
        </p:sp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7" y="2099386"/>
              <a:ext cx="1558344" cy="127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 Placeholder 2"/>
            <p:cNvSpPr txBox="1">
              <a:spLocks/>
            </p:cNvSpPr>
            <p:nvPr/>
          </p:nvSpPr>
          <p:spPr bwMode="gray">
            <a:xfrm>
              <a:off x="6480882" y="3385172"/>
              <a:ext cx="2423603" cy="662394"/>
            </a:xfrm>
            <a:prstGeom prst="roundRect">
              <a:avLst>
                <a:gd name="adj" fmla="val 3999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290513" indent="-290513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2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5715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90000"/>
                <a:buFont typeface="Arial" pitchFamily="34" charset="0"/>
                <a:buChar char="–"/>
                <a:def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defRPr>
              </a:lvl3pPr>
              <a:lvl4pPr marL="8509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136650" indent="-285750" algn="l" defTabSz="93345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70000"/>
                <a:buFont typeface="Arial" pitchFamily="34" charset="0"/>
                <a:buChar char="–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1435100" indent="-2857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6pPr>
              <a:lvl7pPr marL="1714500" indent="-2730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Aria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7pPr>
              <a:lvl8pPr marL="1600200" indent="-22860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1824038" indent="-223838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marL="4763" lvl="2" indent="-4763">
                <a:buNone/>
              </a:pPr>
              <a:r>
                <a:rPr lang="en-IN" sz="1400" b="1" dirty="0"/>
                <a:t>Data Health Check and Enrichment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480882" y="2095333"/>
              <a:ext cx="2422240" cy="1952233"/>
            </a:xfrm>
            <a:prstGeom prst="roundRect">
              <a:avLst/>
            </a:prstGeom>
            <a:noFill/>
            <a:ln>
              <a:solidFill>
                <a:srgbClr val="FDBC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033982" y="2095332"/>
              <a:ext cx="2422240" cy="1952233"/>
            </a:xfrm>
            <a:prstGeom prst="roundRect">
              <a:avLst/>
            </a:prstGeom>
            <a:noFill/>
            <a:ln>
              <a:solidFill>
                <a:srgbClr val="FDBC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 Placeholder 2"/>
            <p:cNvSpPr txBox="1">
              <a:spLocks/>
            </p:cNvSpPr>
            <p:nvPr/>
          </p:nvSpPr>
          <p:spPr bwMode="gray">
            <a:xfrm>
              <a:off x="6479519" y="5591118"/>
              <a:ext cx="2423603" cy="662394"/>
            </a:xfrm>
            <a:prstGeom prst="roundRect">
              <a:avLst>
                <a:gd name="adj" fmla="val 3999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290513" indent="-290513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2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5715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90000"/>
                <a:buFont typeface="Arial" pitchFamily="34" charset="0"/>
                <a:buChar char="–"/>
                <a:def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defRPr>
              </a:lvl3pPr>
              <a:lvl4pPr marL="8509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136650" indent="-285750" algn="l" defTabSz="93345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70000"/>
                <a:buFont typeface="Arial" pitchFamily="34" charset="0"/>
                <a:buChar char="–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1435100" indent="-2857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6pPr>
              <a:lvl7pPr marL="1714500" indent="-2730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Aria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7pPr>
              <a:lvl8pPr marL="1600200" indent="-22860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1824038" indent="-223838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marL="0" lvl="1" indent="-4763">
                <a:buNone/>
              </a:pPr>
              <a:r>
                <a:rPr lang="en-IN" sz="1400" b="1" dirty="0"/>
                <a:t>Reviving Contactibility Data</a:t>
              </a:r>
              <a:r>
                <a:rPr lang="en-IN" sz="1400" dirty="0"/>
                <a:t>: </a:t>
              </a:r>
              <a:r>
                <a:rPr lang="en-IN" sz="1200" dirty="0"/>
                <a:t>Missed call campaigns, discount SMS etc.</a:t>
              </a:r>
            </a:p>
          </p:txBody>
        </p:sp>
        <p:sp>
          <p:nvSpPr>
            <p:cNvPr id="47" name="Text Placeholder 2"/>
            <p:cNvSpPr txBox="1">
              <a:spLocks/>
            </p:cNvSpPr>
            <p:nvPr/>
          </p:nvSpPr>
          <p:spPr bwMode="gray">
            <a:xfrm>
              <a:off x="9031937" y="5591118"/>
              <a:ext cx="2423603" cy="662394"/>
            </a:xfrm>
            <a:prstGeom prst="roundRect">
              <a:avLst>
                <a:gd name="adj" fmla="val 3999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73152" tIns="73152" rIns="73152" bIns="73152" numCol="1" anchor="ctr" anchorCtr="0" compatLnSpc="1">
              <a:prstTxWarp prst="textNoShape">
                <a:avLst/>
              </a:prstTxWarp>
              <a:noAutofit/>
            </a:bodyPr>
            <a:lstStyle>
              <a:lvl1pPr marL="290513" indent="-290513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2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5715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90000"/>
                <a:buFont typeface="Arial" pitchFamily="34" charset="0"/>
                <a:buChar char="–"/>
                <a:def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defRPr>
              </a:lvl3pPr>
              <a:lvl4pPr marL="850900" indent="-279400" algn="l" defTabSz="91440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§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136650" indent="-285750" algn="l" defTabSz="933450" rtl="0" eaLnBrk="1" fontAlgn="base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bg2"/>
                </a:buClr>
                <a:buSzPct val="70000"/>
                <a:buFont typeface="Arial" pitchFamily="34" charset="0"/>
                <a:buChar char="–"/>
                <a:defRPr lang="en-US" sz="1800" b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1435100" indent="-2857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6pPr>
              <a:lvl7pPr marL="1714500" indent="-27305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70000"/>
                <a:buFont typeface="Aria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7pPr>
              <a:lvl8pPr marL="1600200" indent="-22860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1824038" indent="-223838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SzPct val="70000"/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marL="117475" lvl="2" indent="-4763">
                <a:buNone/>
              </a:pPr>
              <a:r>
                <a:rPr lang="en-IN" sz="1400" b="1" dirty="0"/>
                <a:t>Referral</a:t>
              </a:r>
              <a:r>
                <a:rPr lang="en-IN" sz="1400" dirty="0"/>
                <a:t> and Incentive programs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80882" y="4298656"/>
              <a:ext cx="2422240" cy="1952233"/>
            </a:xfrm>
            <a:prstGeom prst="roundRect">
              <a:avLst/>
            </a:prstGeom>
            <a:noFill/>
            <a:ln>
              <a:solidFill>
                <a:srgbClr val="FDBC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9033300" y="4298656"/>
              <a:ext cx="2422240" cy="1952233"/>
            </a:xfrm>
            <a:prstGeom prst="roundRect">
              <a:avLst/>
            </a:prstGeom>
            <a:noFill/>
            <a:ln>
              <a:solidFill>
                <a:srgbClr val="FDBC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498745" y="1159128"/>
            <a:ext cx="0" cy="46900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/>
          </p:cNvPr>
          <p:cNvSpPr/>
          <p:nvPr/>
        </p:nvSpPr>
        <p:spPr>
          <a:xfrm>
            <a:off x="899974" y="1207596"/>
            <a:ext cx="5384444" cy="338554"/>
          </a:xfrm>
          <a:prstGeom prst="rect">
            <a:avLst/>
          </a:prstGeom>
          <a:solidFill>
            <a:srgbClr val="6D6E7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 and Integrated Data Mart for all Agri-Businesses</a:t>
            </a:r>
          </a:p>
        </p:txBody>
      </p:sp>
      <p:sp>
        <p:nvSpPr>
          <p:cNvPr id="22" name="Rectangle 21">
            <a:extLst/>
          </p:cNvPr>
          <p:cNvSpPr/>
          <p:nvPr/>
        </p:nvSpPr>
        <p:spPr>
          <a:xfrm>
            <a:off x="6734989" y="1207596"/>
            <a:ext cx="4976021" cy="338554"/>
          </a:xfrm>
          <a:prstGeom prst="rect">
            <a:avLst/>
          </a:prstGeom>
          <a:solidFill>
            <a:srgbClr val="6D6E7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Enriched Data Collection and management Plan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3321" y="1426585"/>
            <a:ext cx="5550980" cy="4264458"/>
            <a:chOff x="753321" y="2122619"/>
            <a:chExt cx="5550980" cy="426445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153290272"/>
                </p:ext>
              </p:extLst>
            </p:nvPr>
          </p:nvGraphicFramePr>
          <p:xfrm>
            <a:off x="753321" y="2122619"/>
            <a:ext cx="5550980" cy="4264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535" y="4706421"/>
              <a:ext cx="1236236" cy="111203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Rectangle 7"/>
            <p:cNvSpPr/>
            <p:nvPr/>
          </p:nvSpPr>
          <p:spPr>
            <a:xfrm>
              <a:off x="2937508" y="5912222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IN" b="1" u="sng" dirty="0"/>
                <a:t>Data Mart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959366" y="5984371"/>
            <a:ext cx="8751643" cy="792000"/>
          </a:xfrm>
          <a:prstGeom prst="rect">
            <a:avLst/>
          </a:prstGeom>
          <a:solidFill>
            <a:srgbClr val="F5F8F9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marL="228600" indent="-228600">
              <a:spcBef>
                <a:spcPts val="300"/>
              </a:spcBef>
              <a:buClr>
                <a:srgbClr val="E318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Common Database 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to capture and utilize data from all business units</a:t>
            </a:r>
          </a:p>
          <a:p>
            <a:pPr marL="228600" indent="-228600">
              <a:spcBef>
                <a:spcPts val="300"/>
              </a:spcBef>
              <a:buClr>
                <a:srgbClr val="E318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Single unique Code for each farmer to get </a:t>
            </a: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360</a:t>
            </a:r>
            <a:r>
              <a:rPr lang="en-US" sz="1400" b="1" kern="0" dirty="0">
                <a:solidFill>
                  <a:prstClr val="black"/>
                </a:solidFill>
                <a:latin typeface="Aparajita" panose="020B0604020202020204" pitchFamily="34" charset="0"/>
                <a:ea typeface="Arial Unicode MS" pitchFamily="34" charset="-128"/>
                <a:cs typeface="Aparajita" panose="020B0604020202020204" pitchFamily="34" charset="0"/>
              </a:rPr>
              <a:t>º </a:t>
            </a: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Aparajita" panose="020B0604020202020204" pitchFamily="34" charset="0"/>
              </a:rPr>
              <a:t>view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Aparajita" panose="020B0604020202020204" pitchFamily="34" charset="0"/>
              </a:rPr>
              <a:t> of his relationship with Mahindra</a:t>
            </a:r>
          </a:p>
          <a:p>
            <a:pPr marL="228600" indent="-228600">
              <a:spcBef>
                <a:spcPts val="300"/>
              </a:spcBef>
              <a:buClr>
                <a:srgbClr val="E318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Monitoring Farmer’s agricultural cycle and </a:t>
            </a:r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recommending products 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accordingly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850" y="5984371"/>
            <a:ext cx="2082658" cy="792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buClr>
                <a:srgbClr val="E31837"/>
              </a:buClr>
              <a:buSzPct val="120000"/>
            </a:pPr>
            <a:r>
              <a:rPr lang="en-IN" sz="2400" b="1" dirty="0">
                <a:solidFill>
                  <a:schemeClr val="bg1"/>
                </a:solidFill>
                <a:latin typeface="+mj-lt"/>
              </a:rPr>
              <a:t>Benefits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829E1-627A-4DDB-B1B4-F958C835D39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2761" y="3891454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0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>
            <a:extLst>
              <a:ext uri="{FF2B5EF4-FFF2-40B4-BE49-F238E27FC236}">
                <a16:creationId xmlns:a16="http://schemas.microsoft.com/office/drawing/2014/main" id="{22E496FE-2BAB-4180-B694-F21398200205}"/>
              </a:ext>
            </a:extLst>
          </p:cNvPr>
          <p:cNvSpPr txBox="1">
            <a:spLocks/>
          </p:cNvSpPr>
          <p:nvPr/>
        </p:nvSpPr>
        <p:spPr bwMode="gray">
          <a:xfrm>
            <a:off x="874588" y="1008837"/>
            <a:ext cx="10837786" cy="457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Eurostile"/>
              <a:ea typeface="+mj-ea"/>
              <a:cs typeface="+mj-cs"/>
            </a:endParaRP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BF926002-AF76-444B-B263-68CD61B7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6" y="543564"/>
            <a:ext cx="10809675" cy="492443"/>
          </a:xfrm>
        </p:spPr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844B1-F7C6-4397-A948-CC7636DF776D}"/>
              </a:ext>
            </a:extLst>
          </p:cNvPr>
          <p:cNvGrpSpPr/>
          <p:nvPr/>
        </p:nvGrpSpPr>
        <p:grpSpPr>
          <a:xfrm>
            <a:off x="874587" y="1399877"/>
            <a:ext cx="10836423" cy="5176825"/>
            <a:chOff x="318714" y="1399877"/>
            <a:chExt cx="9105442" cy="5176825"/>
          </a:xfrm>
        </p:grpSpPr>
        <p:sp>
          <p:nvSpPr>
            <p:cNvPr id="74" name="TextBox 53"/>
            <p:cNvSpPr txBox="1">
              <a:spLocks/>
            </p:cNvSpPr>
            <p:nvPr/>
          </p:nvSpPr>
          <p:spPr>
            <a:xfrm>
              <a:off x="6093753" y="1401421"/>
              <a:ext cx="1746153" cy="906258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Preliminary Data Exploration initiated;</a:t>
              </a:r>
            </a:p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Identified the key tables in FRM </a:t>
              </a:r>
            </a:p>
          </p:txBody>
        </p:sp>
        <p:sp>
          <p:nvSpPr>
            <p:cNvPr id="75" name="TextBox 54"/>
            <p:cNvSpPr txBox="1">
              <a:spLocks/>
            </p:cNvSpPr>
            <p:nvPr/>
          </p:nvSpPr>
          <p:spPr>
            <a:xfrm>
              <a:off x="7231214" y="5464507"/>
              <a:ext cx="2192942" cy="1112195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Quality Health-Check and Way-forward approach finalization</a:t>
              </a:r>
            </a:p>
          </p:txBody>
        </p:sp>
        <p:sp>
          <p:nvSpPr>
            <p:cNvPr id="72" name="TextBox 50"/>
            <p:cNvSpPr txBox="1">
              <a:spLocks/>
            </p:cNvSpPr>
            <p:nvPr/>
          </p:nvSpPr>
          <p:spPr>
            <a:xfrm>
              <a:off x="3158628" y="1401421"/>
              <a:ext cx="2029081" cy="804951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Initiated way-forward approach and data access requested</a:t>
              </a:r>
            </a:p>
          </p:txBody>
        </p:sp>
        <p:sp>
          <p:nvSpPr>
            <p:cNvPr id="73" name="TextBox 52"/>
            <p:cNvSpPr txBox="1">
              <a:spLocks/>
            </p:cNvSpPr>
            <p:nvPr/>
          </p:nvSpPr>
          <p:spPr>
            <a:xfrm>
              <a:off x="4564375" y="5464507"/>
              <a:ext cx="1821253" cy="725875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Access provided for FRM (33 tables in SQL DB); CRM data access reinitiated</a:t>
              </a:r>
            </a:p>
          </p:txBody>
        </p:sp>
        <p:sp>
          <p:nvSpPr>
            <p:cNvPr id="114" name="TextBox 50"/>
            <p:cNvSpPr txBox="1">
              <a:spLocks/>
            </p:cNvSpPr>
            <p:nvPr/>
          </p:nvSpPr>
          <p:spPr>
            <a:xfrm>
              <a:off x="444169" y="1399877"/>
              <a:ext cx="1963379" cy="1002411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Idea generation, Identification of opportunities,  Stakeholders nominated</a:t>
              </a:r>
            </a:p>
          </p:txBody>
        </p:sp>
        <p:sp>
          <p:nvSpPr>
            <p:cNvPr id="115" name="TextBox 52"/>
            <p:cNvSpPr txBox="1">
              <a:spLocks/>
            </p:cNvSpPr>
            <p:nvPr/>
          </p:nvSpPr>
          <p:spPr>
            <a:xfrm>
              <a:off x="1756923" y="5464507"/>
              <a:ext cx="1861729" cy="976779"/>
            </a:xfrm>
            <a:prstGeom prst="rect">
              <a:avLst/>
            </a:prstGeom>
            <a:noFill/>
          </p:spPr>
          <p:txBody>
            <a:bodyPr wrap="square" lIns="91440" tIns="91440" rIns="91440" bIns="91440" rtlCol="0" anchor="t"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Stakeholder connect – Scope Discussion</a:t>
              </a:r>
            </a:p>
          </p:txBody>
        </p:sp>
        <p:sp>
          <p:nvSpPr>
            <p:cNvPr id="70" name="TextBox 48"/>
            <p:cNvSpPr txBox="1"/>
            <p:nvPr/>
          </p:nvSpPr>
          <p:spPr>
            <a:xfrm>
              <a:off x="7889444" y="5130823"/>
              <a:ext cx="7585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Sep ‘18</a:t>
              </a:r>
            </a:p>
          </p:txBody>
        </p:sp>
        <p:sp>
          <p:nvSpPr>
            <p:cNvPr id="69" name="TextBox 47"/>
            <p:cNvSpPr txBox="1"/>
            <p:nvPr/>
          </p:nvSpPr>
          <p:spPr>
            <a:xfrm>
              <a:off x="5902451" y="2622810"/>
              <a:ext cx="20718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 ’18 – W4 (ongoing)</a:t>
              </a:r>
            </a:p>
          </p:txBody>
        </p:sp>
        <p:sp>
          <p:nvSpPr>
            <p:cNvPr id="67" name="TextBox 45"/>
            <p:cNvSpPr txBox="1"/>
            <p:nvPr/>
          </p:nvSpPr>
          <p:spPr>
            <a:xfrm>
              <a:off x="3656518" y="2622810"/>
              <a:ext cx="99970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W4 Jul ’18</a:t>
              </a:r>
            </a:p>
          </p:txBody>
        </p:sp>
        <p:sp>
          <p:nvSpPr>
            <p:cNvPr id="68" name="TextBox 46"/>
            <p:cNvSpPr txBox="1"/>
            <p:nvPr/>
          </p:nvSpPr>
          <p:spPr>
            <a:xfrm>
              <a:off x="4855828" y="5130823"/>
              <a:ext cx="138223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 ’18 – W2-3</a:t>
              </a:r>
            </a:p>
          </p:txBody>
        </p:sp>
        <p:sp>
          <p:nvSpPr>
            <p:cNvPr id="112" name="TextBox 45"/>
            <p:cNvSpPr txBox="1"/>
            <p:nvPr/>
          </p:nvSpPr>
          <p:spPr>
            <a:xfrm>
              <a:off x="834870" y="2622810"/>
              <a:ext cx="114382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Jul ’18 – W2</a:t>
              </a:r>
            </a:p>
          </p:txBody>
        </p:sp>
        <p:sp>
          <p:nvSpPr>
            <p:cNvPr id="113" name="TextBox 46"/>
            <p:cNvSpPr txBox="1"/>
            <p:nvPr/>
          </p:nvSpPr>
          <p:spPr>
            <a:xfrm>
              <a:off x="2187341" y="5130823"/>
              <a:ext cx="114382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Jul ’18 – W3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 flipV="1">
              <a:off x="7184241" y="3597316"/>
              <a:ext cx="1503134" cy="1297629"/>
              <a:chOff x="608012" y="1781173"/>
              <a:chExt cx="2438400" cy="2105027"/>
            </a:xfrm>
          </p:grpSpPr>
          <p:sp>
            <p:nvSpPr>
              <p:cNvPr id="95" name="Arc 94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907625" y="3684953"/>
              <a:ext cx="657621" cy="657621"/>
              <a:chOff x="9726611" y="2667000"/>
              <a:chExt cx="1066800" cy="106680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830834" y="3152051"/>
              <a:ext cx="1503134" cy="1297629"/>
              <a:chOff x="608012" y="1781173"/>
              <a:chExt cx="2438400" cy="2105027"/>
            </a:xfrm>
          </p:grpSpPr>
          <p:sp>
            <p:nvSpPr>
              <p:cNvPr id="98" name="Arc 97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5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73593" y="3683432"/>
              <a:ext cx="657621" cy="657621"/>
              <a:chOff x="9726611" y="2667000"/>
              <a:chExt cx="1066800" cy="1066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flipV="1">
              <a:off x="4459810" y="3597316"/>
              <a:ext cx="1503134" cy="1297629"/>
              <a:chOff x="608012" y="1781173"/>
              <a:chExt cx="2438400" cy="2105027"/>
            </a:xfrm>
          </p:grpSpPr>
          <p:sp>
            <p:nvSpPr>
              <p:cNvPr id="104" name="Arc 103"/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106403" y="3152052"/>
              <a:ext cx="1503134" cy="1297628"/>
              <a:chOff x="608015" y="1781173"/>
              <a:chExt cx="2438412" cy="2105024"/>
            </a:xfrm>
          </p:grpSpPr>
          <p:sp>
            <p:nvSpPr>
              <p:cNvPr id="101" name="Arc 100"/>
              <p:cNvSpPr/>
              <p:nvPr/>
            </p:nvSpPr>
            <p:spPr>
              <a:xfrm>
                <a:off x="1674820" y="2514598"/>
                <a:ext cx="1371607" cy="1371599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608015" y="3198810"/>
                <a:ext cx="1063632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5400000">
                <a:off x="1964850" y="2124073"/>
                <a:ext cx="731519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1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849162" y="3683432"/>
              <a:ext cx="657621" cy="657621"/>
              <a:chOff x="9726611" y="2667000"/>
              <a:chExt cx="1066800" cy="10668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 flipV="1">
              <a:off x="1672121" y="3597316"/>
              <a:ext cx="1503134" cy="1297628"/>
              <a:chOff x="608015" y="1781173"/>
              <a:chExt cx="2438412" cy="2105024"/>
            </a:xfrm>
          </p:grpSpPr>
          <p:sp>
            <p:nvSpPr>
              <p:cNvPr id="125" name="Arc 124"/>
              <p:cNvSpPr/>
              <p:nvPr/>
            </p:nvSpPr>
            <p:spPr>
              <a:xfrm>
                <a:off x="1674820" y="2514598"/>
                <a:ext cx="1371607" cy="1371599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7AC1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608015" y="3198809"/>
                <a:ext cx="1063632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7AC1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5400000">
                <a:off x="1964850" y="2124073"/>
                <a:ext cx="731519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7AC143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18714" y="3152051"/>
              <a:ext cx="1503134" cy="1297629"/>
              <a:chOff x="318714" y="2976711"/>
              <a:chExt cx="1503134" cy="1297629"/>
            </a:xfrm>
          </p:grpSpPr>
          <p:sp>
            <p:nvSpPr>
              <p:cNvPr id="122" name="Arc 121"/>
              <p:cNvSpPr/>
              <p:nvPr/>
            </p:nvSpPr>
            <p:spPr>
              <a:xfrm>
                <a:off x="976335" y="3428827"/>
                <a:ext cx="845513" cy="845513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18714" y="3850605"/>
                <a:ext cx="655665" cy="47952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5400000">
                <a:off x="1155127" y="3188089"/>
                <a:ext cx="450940" cy="28183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bg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061476" y="3683433"/>
              <a:ext cx="657621" cy="657621"/>
              <a:chOff x="9726616" y="2667002"/>
              <a:chExt cx="1066800" cy="1066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726616" y="2667002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9828212" y="2768601"/>
                <a:ext cx="863599" cy="863599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423689" y="3683432"/>
              <a:ext cx="657621" cy="657621"/>
              <a:chOff x="9726611" y="2667000"/>
              <a:chExt cx="1066800" cy="1066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177257" y="3683432"/>
              <a:ext cx="657621" cy="657621"/>
              <a:chOff x="9726611" y="2667000"/>
              <a:chExt cx="1066800" cy="10668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478962" y="3923700"/>
              <a:ext cx="500458" cy="290160"/>
              <a:chOff x="3387055" y="2341462"/>
              <a:chExt cx="904246" cy="524271"/>
            </a:xfrm>
            <a:solidFill>
              <a:schemeClr val="bg1">
                <a:lumMod val="50000"/>
              </a:schemeClr>
            </a:solidFill>
          </p:grpSpPr>
          <p:sp>
            <p:nvSpPr>
              <p:cNvPr id="135" name="Freeform 73"/>
              <p:cNvSpPr>
                <a:spLocks/>
              </p:cNvSpPr>
              <p:nvPr/>
            </p:nvSpPr>
            <p:spPr bwMode="auto">
              <a:xfrm>
                <a:off x="3845912" y="26502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74"/>
              <p:cNvSpPr>
                <a:spLocks/>
              </p:cNvSpPr>
              <p:nvPr/>
            </p:nvSpPr>
            <p:spPr bwMode="auto">
              <a:xfrm>
                <a:off x="3779537" y="2768574"/>
                <a:ext cx="63490" cy="83691"/>
              </a:xfrm>
              <a:custGeom>
                <a:avLst/>
                <a:gdLst>
                  <a:gd name="T0" fmla="*/ 27 w 28"/>
                  <a:gd name="T1" fmla="*/ 4 h 37"/>
                  <a:gd name="T2" fmla="*/ 24 w 28"/>
                  <a:gd name="T3" fmla="*/ 1 h 37"/>
                  <a:gd name="T4" fmla="*/ 20 w 28"/>
                  <a:gd name="T5" fmla="*/ 0 h 37"/>
                  <a:gd name="T6" fmla="*/ 9 w 28"/>
                  <a:gd name="T7" fmla="*/ 6 h 37"/>
                  <a:gd name="T8" fmla="*/ 8 w 28"/>
                  <a:gd name="T9" fmla="*/ 10 h 37"/>
                  <a:gd name="T10" fmla="*/ 2 w 28"/>
                  <a:gd name="T11" fmla="*/ 20 h 37"/>
                  <a:gd name="T12" fmla="*/ 0 w 28"/>
                  <a:gd name="T13" fmla="*/ 27 h 37"/>
                  <a:gd name="T14" fmla="*/ 1 w 28"/>
                  <a:gd name="T15" fmla="*/ 32 h 37"/>
                  <a:gd name="T16" fmla="*/ 4 w 28"/>
                  <a:gd name="T17" fmla="*/ 35 h 37"/>
                  <a:gd name="T18" fmla="*/ 4 w 28"/>
                  <a:gd name="T19" fmla="*/ 35 h 37"/>
                  <a:gd name="T20" fmla="*/ 8 w 28"/>
                  <a:gd name="T21" fmla="*/ 37 h 37"/>
                  <a:gd name="T22" fmla="*/ 19 w 28"/>
                  <a:gd name="T23" fmla="*/ 30 h 37"/>
                  <a:gd name="T24" fmla="*/ 26 w 28"/>
                  <a:gd name="T25" fmla="*/ 16 h 37"/>
                  <a:gd name="T26" fmla="*/ 26 w 28"/>
                  <a:gd name="T27" fmla="*/ 16 h 37"/>
                  <a:gd name="T28" fmla="*/ 28 w 28"/>
                  <a:gd name="T29" fmla="*/ 10 h 37"/>
                  <a:gd name="T30" fmla="*/ 27 w 2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7">
                    <a:moveTo>
                      <a:pt x="27" y="4"/>
                    </a:moveTo>
                    <a:cubicBezTo>
                      <a:pt x="27" y="3"/>
                      <a:pt x="25" y="2"/>
                      <a:pt x="24" y="1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6" y="0"/>
                      <a:pt x="12" y="2"/>
                      <a:pt x="9" y="6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3" y="19"/>
                      <a:pt x="2" y="20"/>
                    </a:cubicBezTo>
                    <a:cubicBezTo>
                      <a:pt x="1" y="22"/>
                      <a:pt x="0" y="24"/>
                      <a:pt x="0" y="27"/>
                    </a:cubicBezTo>
                    <a:cubicBezTo>
                      <a:pt x="0" y="29"/>
                      <a:pt x="0" y="30"/>
                      <a:pt x="1" y="32"/>
                    </a:cubicBezTo>
                    <a:cubicBezTo>
                      <a:pt x="2" y="33"/>
                      <a:pt x="3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7" y="36"/>
                      <a:pt x="8" y="37"/>
                    </a:cubicBezTo>
                    <a:cubicBezTo>
                      <a:pt x="12" y="37"/>
                      <a:pt x="16" y="34"/>
                      <a:pt x="19" y="30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8" y="14"/>
                      <a:pt x="28" y="12"/>
                      <a:pt x="28" y="10"/>
                    </a:cubicBezTo>
                    <a:cubicBezTo>
                      <a:pt x="28" y="8"/>
                      <a:pt x="28" y="6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75"/>
              <p:cNvSpPr>
                <a:spLocks/>
              </p:cNvSpPr>
              <p:nvPr/>
            </p:nvSpPr>
            <p:spPr bwMode="auto">
              <a:xfrm>
                <a:off x="3722781" y="2705085"/>
                <a:ext cx="86577" cy="122169"/>
              </a:xfrm>
              <a:custGeom>
                <a:avLst/>
                <a:gdLst>
                  <a:gd name="T0" fmla="*/ 36 w 38"/>
                  <a:gd name="T1" fmla="*/ 19 h 54"/>
                  <a:gd name="T2" fmla="*/ 36 w 38"/>
                  <a:gd name="T3" fmla="*/ 19 h 54"/>
                  <a:gd name="T4" fmla="*/ 37 w 38"/>
                  <a:gd name="T5" fmla="*/ 13 h 54"/>
                  <a:gd name="T6" fmla="*/ 36 w 38"/>
                  <a:gd name="T7" fmla="*/ 6 h 54"/>
                  <a:gd name="T8" fmla="*/ 31 w 38"/>
                  <a:gd name="T9" fmla="*/ 1 h 54"/>
                  <a:gd name="T10" fmla="*/ 28 w 38"/>
                  <a:gd name="T11" fmla="*/ 0 h 54"/>
                  <a:gd name="T12" fmla="*/ 16 w 38"/>
                  <a:gd name="T13" fmla="*/ 6 h 54"/>
                  <a:gd name="T14" fmla="*/ 2 w 38"/>
                  <a:gd name="T15" fmla="*/ 38 h 54"/>
                  <a:gd name="T16" fmla="*/ 2 w 38"/>
                  <a:gd name="T17" fmla="*/ 48 h 54"/>
                  <a:gd name="T18" fmla="*/ 7 w 38"/>
                  <a:gd name="T19" fmla="*/ 52 h 54"/>
                  <a:gd name="T20" fmla="*/ 11 w 38"/>
                  <a:gd name="T21" fmla="*/ 53 h 54"/>
                  <a:gd name="T22" fmla="*/ 22 w 38"/>
                  <a:gd name="T23" fmla="*/ 47 h 54"/>
                  <a:gd name="T24" fmla="*/ 27 w 38"/>
                  <a:gd name="T25" fmla="*/ 38 h 54"/>
                  <a:gd name="T26" fmla="*/ 36 w 38"/>
                  <a:gd name="T2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54">
                    <a:moveTo>
                      <a:pt x="36" y="19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7" y="17"/>
                      <a:pt x="37" y="15"/>
                      <a:pt x="37" y="13"/>
                    </a:cubicBezTo>
                    <a:cubicBezTo>
                      <a:pt x="38" y="10"/>
                      <a:pt x="37" y="7"/>
                      <a:pt x="36" y="6"/>
                    </a:cubicBezTo>
                    <a:cubicBezTo>
                      <a:pt x="35" y="4"/>
                      <a:pt x="33" y="2"/>
                      <a:pt x="31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4" y="0"/>
                      <a:pt x="19" y="2"/>
                      <a:pt x="16" y="6"/>
                    </a:cubicBezTo>
                    <a:cubicBezTo>
                      <a:pt x="16" y="8"/>
                      <a:pt x="2" y="37"/>
                      <a:pt x="2" y="38"/>
                    </a:cubicBezTo>
                    <a:cubicBezTo>
                      <a:pt x="0" y="42"/>
                      <a:pt x="1" y="45"/>
                      <a:pt x="2" y="48"/>
                    </a:cubicBezTo>
                    <a:cubicBezTo>
                      <a:pt x="3" y="50"/>
                      <a:pt x="5" y="51"/>
                      <a:pt x="7" y="52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4" y="54"/>
                      <a:pt x="19" y="51"/>
                      <a:pt x="22" y="47"/>
                    </a:cubicBezTo>
                    <a:cubicBezTo>
                      <a:pt x="27" y="38"/>
                      <a:pt x="27" y="38"/>
                      <a:pt x="27" y="38"/>
                    </a:cubicBezTo>
                    <a:lnTo>
                      <a:pt x="3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76"/>
              <p:cNvSpPr>
                <a:spLocks/>
              </p:cNvSpPr>
              <p:nvPr/>
            </p:nvSpPr>
            <p:spPr bwMode="auto">
              <a:xfrm>
                <a:off x="3625622" y="2661796"/>
                <a:ext cx="56756" cy="81767"/>
              </a:xfrm>
              <a:custGeom>
                <a:avLst/>
                <a:gdLst>
                  <a:gd name="T0" fmla="*/ 25 w 25"/>
                  <a:gd name="T1" fmla="*/ 14 h 36"/>
                  <a:gd name="T2" fmla="*/ 23 w 25"/>
                  <a:gd name="T3" fmla="*/ 5 h 36"/>
                  <a:gd name="T4" fmla="*/ 17 w 25"/>
                  <a:gd name="T5" fmla="*/ 1 h 36"/>
                  <a:gd name="T6" fmla="*/ 17 w 25"/>
                  <a:gd name="T7" fmla="*/ 1 h 36"/>
                  <a:gd name="T8" fmla="*/ 15 w 25"/>
                  <a:gd name="T9" fmla="*/ 1 h 36"/>
                  <a:gd name="T10" fmla="*/ 7 w 25"/>
                  <a:gd name="T11" fmla="*/ 3 h 36"/>
                  <a:gd name="T12" fmla="*/ 2 w 25"/>
                  <a:gd name="T13" fmla="*/ 11 h 36"/>
                  <a:gd name="T14" fmla="*/ 2 w 25"/>
                  <a:gd name="T15" fmla="*/ 11 h 36"/>
                  <a:gd name="T16" fmla="*/ 1 w 25"/>
                  <a:gd name="T17" fmla="*/ 20 h 36"/>
                  <a:gd name="T18" fmla="*/ 0 w 25"/>
                  <a:gd name="T19" fmla="*/ 23 h 36"/>
                  <a:gd name="T20" fmla="*/ 2 w 25"/>
                  <a:gd name="T21" fmla="*/ 32 h 36"/>
                  <a:gd name="T22" fmla="*/ 8 w 25"/>
                  <a:gd name="T23" fmla="*/ 36 h 36"/>
                  <a:gd name="T24" fmla="*/ 10 w 25"/>
                  <a:gd name="T25" fmla="*/ 36 h 36"/>
                  <a:gd name="T26" fmla="*/ 19 w 25"/>
                  <a:gd name="T27" fmla="*/ 32 h 36"/>
                  <a:gd name="T28" fmla="*/ 24 w 25"/>
                  <a:gd name="T29" fmla="*/ 17 h 36"/>
                  <a:gd name="T30" fmla="*/ 25 w 25"/>
                  <a:gd name="T3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36">
                    <a:moveTo>
                      <a:pt x="25" y="14"/>
                    </a:moveTo>
                    <a:cubicBezTo>
                      <a:pt x="25" y="10"/>
                      <a:pt x="24" y="7"/>
                      <a:pt x="23" y="5"/>
                    </a:cubicBezTo>
                    <a:cubicBezTo>
                      <a:pt x="21" y="3"/>
                      <a:pt x="19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2" y="0"/>
                      <a:pt x="10" y="1"/>
                      <a:pt x="7" y="3"/>
                    </a:cubicBezTo>
                    <a:cubicBezTo>
                      <a:pt x="5" y="5"/>
                      <a:pt x="3" y="8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7"/>
                      <a:pt x="1" y="30"/>
                      <a:pt x="2" y="32"/>
                    </a:cubicBezTo>
                    <a:cubicBezTo>
                      <a:pt x="4" y="34"/>
                      <a:pt x="6" y="35"/>
                      <a:pt x="8" y="36"/>
                    </a:cubicBezTo>
                    <a:cubicBezTo>
                      <a:pt x="9" y="36"/>
                      <a:pt x="9" y="36"/>
                      <a:pt x="10" y="36"/>
                    </a:cubicBezTo>
                    <a:cubicBezTo>
                      <a:pt x="12" y="36"/>
                      <a:pt x="17" y="35"/>
                      <a:pt x="19" y="3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5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77"/>
              <p:cNvSpPr>
                <a:spLocks/>
              </p:cNvSpPr>
              <p:nvPr/>
            </p:nvSpPr>
            <p:spPr bwMode="auto">
              <a:xfrm>
                <a:off x="3672759" y="2681998"/>
                <a:ext cx="75033" cy="106778"/>
              </a:xfrm>
              <a:custGeom>
                <a:avLst/>
                <a:gdLst>
                  <a:gd name="T0" fmla="*/ 33 w 33"/>
                  <a:gd name="T1" fmla="*/ 12 h 47"/>
                  <a:gd name="T2" fmla="*/ 31 w 33"/>
                  <a:gd name="T3" fmla="*/ 5 h 47"/>
                  <a:gd name="T4" fmla="*/ 26 w 33"/>
                  <a:gd name="T5" fmla="*/ 1 h 47"/>
                  <a:gd name="T6" fmla="*/ 26 w 33"/>
                  <a:gd name="T7" fmla="*/ 1 h 47"/>
                  <a:gd name="T8" fmla="*/ 23 w 33"/>
                  <a:gd name="T9" fmla="*/ 0 h 47"/>
                  <a:gd name="T10" fmla="*/ 10 w 33"/>
                  <a:gd name="T11" fmla="*/ 9 h 47"/>
                  <a:gd name="T12" fmla="*/ 10 w 33"/>
                  <a:gd name="T13" fmla="*/ 9 h 47"/>
                  <a:gd name="T14" fmla="*/ 1 w 33"/>
                  <a:gd name="T15" fmla="*/ 29 h 47"/>
                  <a:gd name="T16" fmla="*/ 0 w 33"/>
                  <a:gd name="T17" fmla="*/ 35 h 47"/>
                  <a:gd name="T18" fmla="*/ 1 w 33"/>
                  <a:gd name="T19" fmla="*/ 42 h 47"/>
                  <a:gd name="T20" fmla="*/ 6 w 33"/>
                  <a:gd name="T21" fmla="*/ 46 h 47"/>
                  <a:gd name="T22" fmla="*/ 6 w 33"/>
                  <a:gd name="T23" fmla="*/ 46 h 47"/>
                  <a:gd name="T24" fmla="*/ 9 w 33"/>
                  <a:gd name="T25" fmla="*/ 47 h 47"/>
                  <a:gd name="T26" fmla="*/ 20 w 33"/>
                  <a:gd name="T27" fmla="*/ 41 h 47"/>
                  <a:gd name="T28" fmla="*/ 30 w 33"/>
                  <a:gd name="T29" fmla="*/ 19 h 47"/>
                  <a:gd name="T30" fmla="*/ 33 w 33"/>
                  <a:gd name="T31" fmla="*/ 1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47">
                    <a:moveTo>
                      <a:pt x="33" y="12"/>
                    </a:moveTo>
                    <a:cubicBezTo>
                      <a:pt x="33" y="10"/>
                      <a:pt x="32" y="7"/>
                      <a:pt x="31" y="5"/>
                    </a:cubicBezTo>
                    <a:cubicBezTo>
                      <a:pt x="30" y="3"/>
                      <a:pt x="28" y="2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0"/>
                      <a:pt x="24" y="0"/>
                      <a:pt x="23" y="0"/>
                    </a:cubicBezTo>
                    <a:cubicBezTo>
                      <a:pt x="18" y="0"/>
                      <a:pt x="13" y="3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37"/>
                      <a:pt x="0" y="40"/>
                      <a:pt x="1" y="42"/>
                    </a:cubicBezTo>
                    <a:cubicBezTo>
                      <a:pt x="2" y="44"/>
                      <a:pt x="4" y="45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6"/>
                      <a:pt x="8" y="47"/>
                      <a:pt x="9" y="47"/>
                    </a:cubicBezTo>
                    <a:cubicBezTo>
                      <a:pt x="12" y="47"/>
                      <a:pt x="16" y="46"/>
                      <a:pt x="20" y="41"/>
                    </a:cubicBezTo>
                    <a:cubicBezTo>
                      <a:pt x="20" y="40"/>
                      <a:pt x="29" y="20"/>
                      <a:pt x="30" y="19"/>
                    </a:cubicBezTo>
                    <a:cubicBezTo>
                      <a:pt x="32" y="15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78"/>
              <p:cNvSpPr>
                <a:spLocks/>
              </p:cNvSpPr>
              <p:nvPr/>
            </p:nvSpPr>
            <p:spPr bwMode="auto">
              <a:xfrm>
                <a:off x="3387055" y="2348196"/>
                <a:ext cx="200089" cy="322258"/>
              </a:xfrm>
              <a:custGeom>
                <a:avLst/>
                <a:gdLst>
                  <a:gd name="T0" fmla="*/ 47 w 88"/>
                  <a:gd name="T1" fmla="*/ 116 h 142"/>
                  <a:gd name="T2" fmla="*/ 88 w 88"/>
                  <a:gd name="T3" fmla="*/ 22 h 142"/>
                  <a:gd name="T4" fmla="*/ 51 w 88"/>
                  <a:gd name="T5" fmla="*/ 0 h 142"/>
                  <a:gd name="T6" fmla="*/ 2 w 88"/>
                  <a:gd name="T7" fmla="*/ 114 h 142"/>
                  <a:gd name="T8" fmla="*/ 45 w 88"/>
                  <a:gd name="T9" fmla="*/ 137 h 142"/>
                  <a:gd name="T10" fmla="*/ 64 w 88"/>
                  <a:gd name="T11" fmla="*/ 129 h 142"/>
                  <a:gd name="T12" fmla="*/ 58 w 88"/>
                  <a:gd name="T13" fmla="*/ 126 h 142"/>
                  <a:gd name="T14" fmla="*/ 47 w 88"/>
                  <a:gd name="T15" fmla="*/ 11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42">
                    <a:moveTo>
                      <a:pt x="47" y="116"/>
                    </a:moveTo>
                    <a:cubicBezTo>
                      <a:pt x="51" y="48"/>
                      <a:pt x="88" y="22"/>
                      <a:pt x="88" y="2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40"/>
                      <a:pt x="2" y="114"/>
                      <a:pt x="2" y="114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53" y="142"/>
                      <a:pt x="64" y="129"/>
                      <a:pt x="64" y="129"/>
                    </a:cubicBezTo>
                    <a:cubicBezTo>
                      <a:pt x="58" y="126"/>
                      <a:pt x="58" y="126"/>
                      <a:pt x="58" y="126"/>
                    </a:cubicBezTo>
                    <a:cubicBezTo>
                      <a:pt x="47" y="139"/>
                      <a:pt x="47" y="125"/>
                      <a:pt x="47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79"/>
              <p:cNvSpPr>
                <a:spLocks/>
              </p:cNvSpPr>
              <p:nvPr/>
            </p:nvSpPr>
            <p:spPr bwMode="auto">
              <a:xfrm>
                <a:off x="4084479" y="2341462"/>
                <a:ext cx="206822" cy="315524"/>
              </a:xfrm>
              <a:custGeom>
                <a:avLst/>
                <a:gdLst>
                  <a:gd name="T0" fmla="*/ 36 w 91"/>
                  <a:gd name="T1" fmla="*/ 0 h 139"/>
                  <a:gd name="T2" fmla="*/ 0 w 91"/>
                  <a:gd name="T3" fmla="*/ 24 h 139"/>
                  <a:gd name="T4" fmla="*/ 42 w 91"/>
                  <a:gd name="T5" fmla="*/ 113 h 139"/>
                  <a:gd name="T6" fmla="*/ 30 w 91"/>
                  <a:gd name="T7" fmla="*/ 124 h 139"/>
                  <a:gd name="T8" fmla="*/ 24 w 91"/>
                  <a:gd name="T9" fmla="*/ 126 h 139"/>
                  <a:gd name="T10" fmla="*/ 43 w 91"/>
                  <a:gd name="T11" fmla="*/ 135 h 139"/>
                  <a:gd name="T12" fmla="*/ 88 w 91"/>
                  <a:gd name="T13" fmla="*/ 111 h 139"/>
                  <a:gd name="T14" fmla="*/ 36 w 91"/>
                  <a:gd name="T1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39">
                    <a:moveTo>
                      <a:pt x="36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7" y="46"/>
                      <a:pt x="42" y="113"/>
                    </a:cubicBezTo>
                    <a:cubicBezTo>
                      <a:pt x="41" y="122"/>
                      <a:pt x="41" y="137"/>
                      <a:pt x="30" y="124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4" y="126"/>
                      <a:pt x="36" y="139"/>
                      <a:pt x="43" y="135"/>
                    </a:cubicBezTo>
                    <a:cubicBezTo>
                      <a:pt x="88" y="111"/>
                      <a:pt x="88" y="111"/>
                      <a:pt x="88" y="111"/>
                    </a:cubicBezTo>
                    <a:cubicBezTo>
                      <a:pt x="88" y="111"/>
                      <a:pt x="91" y="4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80"/>
              <p:cNvSpPr>
                <a:spLocks/>
              </p:cNvSpPr>
              <p:nvPr/>
            </p:nvSpPr>
            <p:spPr bwMode="auto">
              <a:xfrm>
                <a:off x="3634280" y="2398218"/>
                <a:ext cx="518499" cy="467515"/>
              </a:xfrm>
              <a:custGeom>
                <a:avLst/>
                <a:gdLst>
                  <a:gd name="T0" fmla="*/ 207 w 228"/>
                  <a:gd name="T1" fmla="*/ 107 h 206"/>
                  <a:gd name="T2" fmla="*/ 208 w 228"/>
                  <a:gd name="T3" fmla="*/ 101 h 206"/>
                  <a:gd name="T4" fmla="*/ 196 w 228"/>
                  <a:gd name="T5" fmla="*/ 14 h 206"/>
                  <a:gd name="T6" fmla="*/ 103 w 228"/>
                  <a:gd name="T7" fmla="*/ 0 h 206"/>
                  <a:gd name="T8" fmla="*/ 40 w 228"/>
                  <a:gd name="T9" fmla="*/ 8 h 206"/>
                  <a:gd name="T10" fmla="*/ 29 w 228"/>
                  <a:gd name="T11" fmla="*/ 13 h 206"/>
                  <a:gd name="T12" fmla="*/ 1 w 228"/>
                  <a:gd name="T13" fmla="*/ 42 h 206"/>
                  <a:gd name="T14" fmla="*/ 43 w 228"/>
                  <a:gd name="T15" fmla="*/ 49 h 206"/>
                  <a:gd name="T16" fmla="*/ 54 w 228"/>
                  <a:gd name="T17" fmla="*/ 38 h 206"/>
                  <a:gd name="T18" fmla="*/ 89 w 228"/>
                  <a:gd name="T19" fmla="*/ 40 h 206"/>
                  <a:gd name="T20" fmla="*/ 165 w 228"/>
                  <a:gd name="T21" fmla="*/ 90 h 206"/>
                  <a:gd name="T22" fmla="*/ 204 w 228"/>
                  <a:gd name="T23" fmla="*/ 121 h 206"/>
                  <a:gd name="T24" fmla="*/ 205 w 228"/>
                  <a:gd name="T25" fmla="*/ 127 h 206"/>
                  <a:gd name="T26" fmla="*/ 200 w 228"/>
                  <a:gd name="T27" fmla="*/ 133 h 206"/>
                  <a:gd name="T28" fmla="*/ 193 w 228"/>
                  <a:gd name="T29" fmla="*/ 133 h 206"/>
                  <a:gd name="T30" fmla="*/ 182 w 228"/>
                  <a:gd name="T31" fmla="*/ 127 h 206"/>
                  <a:gd name="T32" fmla="*/ 174 w 228"/>
                  <a:gd name="T33" fmla="*/ 123 h 206"/>
                  <a:gd name="T34" fmla="*/ 128 w 228"/>
                  <a:gd name="T35" fmla="*/ 104 h 206"/>
                  <a:gd name="T36" fmla="*/ 177 w 228"/>
                  <a:gd name="T37" fmla="*/ 137 h 206"/>
                  <a:gd name="T38" fmla="*/ 182 w 228"/>
                  <a:gd name="T39" fmla="*/ 147 h 206"/>
                  <a:gd name="T40" fmla="*/ 177 w 228"/>
                  <a:gd name="T41" fmla="*/ 155 h 206"/>
                  <a:gd name="T42" fmla="*/ 169 w 228"/>
                  <a:gd name="T43" fmla="*/ 155 h 206"/>
                  <a:gd name="T44" fmla="*/ 139 w 228"/>
                  <a:gd name="T45" fmla="*/ 138 h 206"/>
                  <a:gd name="T46" fmla="*/ 125 w 228"/>
                  <a:gd name="T47" fmla="*/ 131 h 206"/>
                  <a:gd name="T48" fmla="*/ 116 w 228"/>
                  <a:gd name="T49" fmla="*/ 132 h 206"/>
                  <a:gd name="T50" fmla="*/ 121 w 228"/>
                  <a:gd name="T51" fmla="*/ 141 h 206"/>
                  <a:gd name="T52" fmla="*/ 146 w 228"/>
                  <a:gd name="T53" fmla="*/ 155 h 206"/>
                  <a:gd name="T54" fmla="*/ 152 w 228"/>
                  <a:gd name="T55" fmla="*/ 161 h 206"/>
                  <a:gd name="T56" fmla="*/ 152 w 228"/>
                  <a:gd name="T57" fmla="*/ 173 h 206"/>
                  <a:gd name="T58" fmla="*/ 144 w 228"/>
                  <a:gd name="T59" fmla="*/ 176 h 206"/>
                  <a:gd name="T60" fmla="*/ 140 w 228"/>
                  <a:gd name="T61" fmla="*/ 175 h 206"/>
                  <a:gd name="T62" fmla="*/ 125 w 228"/>
                  <a:gd name="T63" fmla="*/ 167 h 206"/>
                  <a:gd name="T64" fmla="*/ 109 w 228"/>
                  <a:gd name="T65" fmla="*/ 160 h 206"/>
                  <a:gd name="T66" fmla="*/ 105 w 228"/>
                  <a:gd name="T67" fmla="*/ 170 h 206"/>
                  <a:gd name="T68" fmla="*/ 122 w 228"/>
                  <a:gd name="T69" fmla="*/ 179 h 206"/>
                  <a:gd name="T70" fmla="*/ 126 w 228"/>
                  <a:gd name="T71" fmla="*/ 187 h 206"/>
                  <a:gd name="T72" fmla="*/ 121 w 228"/>
                  <a:gd name="T73" fmla="*/ 194 h 206"/>
                  <a:gd name="T74" fmla="*/ 118 w 228"/>
                  <a:gd name="T75" fmla="*/ 194 h 206"/>
                  <a:gd name="T76" fmla="*/ 115 w 228"/>
                  <a:gd name="T77" fmla="*/ 194 h 206"/>
                  <a:gd name="T78" fmla="*/ 90 w 228"/>
                  <a:gd name="T79" fmla="*/ 194 h 206"/>
                  <a:gd name="T80" fmla="*/ 111 w 228"/>
                  <a:gd name="T81" fmla="*/ 204 h 206"/>
                  <a:gd name="T82" fmla="*/ 111 w 228"/>
                  <a:gd name="T83" fmla="*/ 204 h 206"/>
                  <a:gd name="T84" fmla="*/ 111 w 228"/>
                  <a:gd name="T85" fmla="*/ 204 h 206"/>
                  <a:gd name="T86" fmla="*/ 121 w 228"/>
                  <a:gd name="T87" fmla="*/ 206 h 206"/>
                  <a:gd name="T88" fmla="*/ 133 w 228"/>
                  <a:gd name="T89" fmla="*/ 198 h 206"/>
                  <a:gd name="T90" fmla="*/ 136 w 228"/>
                  <a:gd name="T91" fmla="*/ 186 h 206"/>
                  <a:gd name="T92" fmla="*/ 144 w 228"/>
                  <a:gd name="T93" fmla="*/ 188 h 206"/>
                  <a:gd name="T94" fmla="*/ 144 w 228"/>
                  <a:gd name="T95" fmla="*/ 188 h 206"/>
                  <a:gd name="T96" fmla="*/ 161 w 228"/>
                  <a:gd name="T97" fmla="*/ 179 h 206"/>
                  <a:gd name="T98" fmla="*/ 165 w 228"/>
                  <a:gd name="T99" fmla="*/ 165 h 206"/>
                  <a:gd name="T100" fmla="*/ 180 w 228"/>
                  <a:gd name="T101" fmla="*/ 166 h 206"/>
                  <a:gd name="T102" fmla="*/ 193 w 228"/>
                  <a:gd name="T103" fmla="*/ 147 h 206"/>
                  <a:gd name="T104" fmla="*/ 196 w 228"/>
                  <a:gd name="T105" fmla="*/ 145 h 206"/>
                  <a:gd name="T106" fmla="*/ 207 w 228"/>
                  <a:gd name="T107" fmla="*/ 142 h 206"/>
                  <a:gd name="T108" fmla="*/ 216 w 228"/>
                  <a:gd name="T109" fmla="*/ 130 h 206"/>
                  <a:gd name="T110" fmla="*/ 213 w 228"/>
                  <a:gd name="T111" fmla="*/ 11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8" h="206">
                    <a:moveTo>
                      <a:pt x="208" y="108"/>
                    </a:moveTo>
                    <a:cubicBezTo>
                      <a:pt x="207" y="107"/>
                      <a:pt x="207" y="107"/>
                      <a:pt x="207" y="107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5" y="102"/>
                      <a:pt x="208" y="101"/>
                      <a:pt x="208" y="101"/>
                    </a:cubicBezTo>
                    <a:cubicBezTo>
                      <a:pt x="219" y="96"/>
                      <a:pt x="228" y="92"/>
                      <a:pt x="228" y="92"/>
                    </a:cubicBezTo>
                    <a:cubicBezTo>
                      <a:pt x="228" y="43"/>
                      <a:pt x="196" y="14"/>
                      <a:pt x="196" y="14"/>
                    </a:cubicBezTo>
                    <a:cubicBezTo>
                      <a:pt x="196" y="14"/>
                      <a:pt x="184" y="23"/>
                      <a:pt x="173" y="23"/>
                    </a:cubicBezTo>
                    <a:cubicBezTo>
                      <a:pt x="163" y="24"/>
                      <a:pt x="103" y="0"/>
                      <a:pt x="103" y="0"/>
                    </a:cubicBezTo>
                    <a:cubicBezTo>
                      <a:pt x="103" y="0"/>
                      <a:pt x="93" y="1"/>
                      <a:pt x="91" y="1"/>
                    </a:cubicBezTo>
                    <a:cubicBezTo>
                      <a:pt x="89" y="1"/>
                      <a:pt x="48" y="7"/>
                      <a:pt x="40" y="8"/>
                    </a:cubicBezTo>
                    <a:cubicBezTo>
                      <a:pt x="37" y="9"/>
                      <a:pt x="35" y="9"/>
                      <a:pt x="35" y="9"/>
                    </a:cubicBezTo>
                    <a:cubicBezTo>
                      <a:pt x="34" y="9"/>
                      <a:pt x="32" y="11"/>
                      <a:pt x="29" y="13"/>
                    </a:cubicBezTo>
                    <a:cubicBezTo>
                      <a:pt x="27" y="15"/>
                      <a:pt x="24" y="18"/>
                      <a:pt x="21" y="21"/>
                    </a:cubicBezTo>
                    <a:cubicBezTo>
                      <a:pt x="15" y="28"/>
                      <a:pt x="8" y="36"/>
                      <a:pt x="1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2" y="53"/>
                      <a:pt x="21" y="67"/>
                      <a:pt x="43" y="49"/>
                    </a:cubicBezTo>
                    <a:cubicBezTo>
                      <a:pt x="49" y="43"/>
                      <a:pt x="53" y="39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7"/>
                      <a:pt x="56" y="37"/>
                      <a:pt x="57" y="37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65" y="90"/>
                      <a:pt x="165" y="90"/>
                      <a:pt x="165" y="90"/>
                    </a:cubicBezTo>
                    <a:cubicBezTo>
                      <a:pt x="201" y="116"/>
                      <a:pt x="201" y="116"/>
                      <a:pt x="201" y="116"/>
                    </a:cubicBezTo>
                    <a:cubicBezTo>
                      <a:pt x="202" y="118"/>
                      <a:pt x="203" y="119"/>
                      <a:pt x="204" y="121"/>
                    </a:cubicBezTo>
                    <a:cubicBezTo>
                      <a:pt x="205" y="122"/>
                      <a:pt x="205" y="123"/>
                      <a:pt x="205" y="125"/>
                    </a:cubicBezTo>
                    <a:cubicBezTo>
                      <a:pt x="205" y="126"/>
                      <a:pt x="205" y="126"/>
                      <a:pt x="205" y="127"/>
                    </a:cubicBezTo>
                    <a:cubicBezTo>
                      <a:pt x="205" y="129"/>
                      <a:pt x="204" y="130"/>
                      <a:pt x="204" y="131"/>
                    </a:cubicBezTo>
                    <a:cubicBezTo>
                      <a:pt x="203" y="132"/>
                      <a:pt x="202" y="133"/>
                      <a:pt x="200" y="133"/>
                    </a:cubicBezTo>
                    <a:cubicBezTo>
                      <a:pt x="199" y="134"/>
                      <a:pt x="197" y="134"/>
                      <a:pt x="196" y="134"/>
                    </a:cubicBezTo>
                    <a:cubicBezTo>
                      <a:pt x="195" y="134"/>
                      <a:pt x="194" y="134"/>
                      <a:pt x="193" y="133"/>
                    </a:cubicBezTo>
                    <a:cubicBezTo>
                      <a:pt x="182" y="127"/>
                      <a:pt x="182" y="127"/>
                      <a:pt x="182" y="127"/>
                    </a:cubicBezTo>
                    <a:cubicBezTo>
                      <a:pt x="182" y="127"/>
                      <a:pt x="182" y="127"/>
                      <a:pt x="182" y="127"/>
                    </a:cubicBezTo>
                    <a:cubicBezTo>
                      <a:pt x="175" y="123"/>
                      <a:pt x="175" y="123"/>
                      <a:pt x="175" y="123"/>
                    </a:cubicBezTo>
                    <a:cubicBezTo>
                      <a:pt x="175" y="123"/>
                      <a:pt x="175" y="123"/>
                      <a:pt x="174" y="123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3" y="100"/>
                      <a:pt x="130" y="101"/>
                      <a:pt x="128" y="104"/>
                    </a:cubicBezTo>
                    <a:cubicBezTo>
                      <a:pt x="127" y="107"/>
                      <a:pt x="128" y="110"/>
                      <a:pt x="131" y="112"/>
                    </a:cubicBezTo>
                    <a:cubicBezTo>
                      <a:pt x="177" y="137"/>
                      <a:pt x="177" y="137"/>
                      <a:pt x="177" y="137"/>
                    </a:cubicBezTo>
                    <a:cubicBezTo>
                      <a:pt x="178" y="138"/>
                      <a:pt x="179" y="139"/>
                      <a:pt x="180" y="140"/>
                    </a:cubicBezTo>
                    <a:cubicBezTo>
                      <a:pt x="182" y="142"/>
                      <a:pt x="182" y="144"/>
                      <a:pt x="182" y="147"/>
                    </a:cubicBezTo>
                    <a:cubicBezTo>
                      <a:pt x="182" y="148"/>
                      <a:pt x="182" y="150"/>
                      <a:pt x="180" y="153"/>
                    </a:cubicBezTo>
                    <a:cubicBezTo>
                      <a:pt x="179" y="154"/>
                      <a:pt x="178" y="155"/>
                      <a:pt x="177" y="155"/>
                    </a:cubicBezTo>
                    <a:cubicBezTo>
                      <a:pt x="175" y="156"/>
                      <a:pt x="174" y="156"/>
                      <a:pt x="173" y="156"/>
                    </a:cubicBezTo>
                    <a:cubicBezTo>
                      <a:pt x="172" y="156"/>
                      <a:pt x="171" y="155"/>
                      <a:pt x="169" y="155"/>
                    </a:cubicBezTo>
                    <a:cubicBezTo>
                      <a:pt x="169" y="154"/>
                      <a:pt x="166" y="153"/>
                      <a:pt x="163" y="151"/>
                    </a:cubicBezTo>
                    <a:cubicBezTo>
                      <a:pt x="156" y="148"/>
                      <a:pt x="147" y="143"/>
                      <a:pt x="139" y="138"/>
                    </a:cubicBezTo>
                    <a:cubicBezTo>
                      <a:pt x="135" y="136"/>
                      <a:pt x="131" y="134"/>
                      <a:pt x="128" y="133"/>
                    </a:cubicBezTo>
                    <a:cubicBezTo>
                      <a:pt x="127" y="132"/>
                      <a:pt x="126" y="131"/>
                      <a:pt x="125" y="131"/>
                    </a:cubicBezTo>
                    <a:cubicBezTo>
                      <a:pt x="124" y="130"/>
                      <a:pt x="123" y="130"/>
                      <a:pt x="123" y="130"/>
                    </a:cubicBezTo>
                    <a:cubicBezTo>
                      <a:pt x="121" y="128"/>
                      <a:pt x="117" y="129"/>
                      <a:pt x="116" y="132"/>
                    </a:cubicBezTo>
                    <a:cubicBezTo>
                      <a:pt x="114" y="135"/>
                      <a:pt x="115" y="138"/>
                      <a:pt x="118" y="140"/>
                    </a:cubicBezTo>
                    <a:cubicBezTo>
                      <a:pt x="118" y="140"/>
                      <a:pt x="119" y="140"/>
                      <a:pt x="121" y="141"/>
                    </a:cubicBezTo>
                    <a:cubicBezTo>
                      <a:pt x="126" y="144"/>
                      <a:pt x="137" y="150"/>
                      <a:pt x="146" y="155"/>
                    </a:cubicBezTo>
                    <a:cubicBezTo>
                      <a:pt x="146" y="155"/>
                      <a:pt x="146" y="155"/>
                      <a:pt x="146" y="155"/>
                    </a:cubicBezTo>
                    <a:cubicBezTo>
                      <a:pt x="147" y="156"/>
                      <a:pt x="148" y="156"/>
                      <a:pt x="149" y="157"/>
                    </a:cubicBezTo>
                    <a:cubicBezTo>
                      <a:pt x="150" y="158"/>
                      <a:pt x="151" y="160"/>
                      <a:pt x="152" y="161"/>
                    </a:cubicBezTo>
                    <a:cubicBezTo>
                      <a:pt x="154" y="163"/>
                      <a:pt x="154" y="165"/>
                      <a:pt x="154" y="167"/>
                    </a:cubicBezTo>
                    <a:cubicBezTo>
                      <a:pt x="154" y="169"/>
                      <a:pt x="154" y="170"/>
                      <a:pt x="152" y="173"/>
                    </a:cubicBezTo>
                    <a:cubicBezTo>
                      <a:pt x="151" y="174"/>
                      <a:pt x="150" y="175"/>
                      <a:pt x="148" y="176"/>
                    </a:cubicBezTo>
                    <a:cubicBezTo>
                      <a:pt x="147" y="176"/>
                      <a:pt x="145" y="176"/>
                      <a:pt x="144" y="176"/>
                    </a:cubicBezTo>
                    <a:cubicBezTo>
                      <a:pt x="144" y="176"/>
                      <a:pt x="144" y="176"/>
                      <a:pt x="144" y="176"/>
                    </a:cubicBezTo>
                    <a:cubicBezTo>
                      <a:pt x="143" y="176"/>
                      <a:pt x="141" y="176"/>
                      <a:pt x="140" y="175"/>
                    </a:cubicBezTo>
                    <a:cubicBezTo>
                      <a:pt x="127" y="169"/>
                      <a:pt x="127" y="169"/>
                      <a:pt x="127" y="169"/>
                    </a:cubicBezTo>
                    <a:cubicBezTo>
                      <a:pt x="126" y="168"/>
                      <a:pt x="126" y="168"/>
                      <a:pt x="125" y="167"/>
                    </a:cubicBezTo>
                    <a:cubicBezTo>
                      <a:pt x="124" y="167"/>
                      <a:pt x="124" y="167"/>
                      <a:pt x="124" y="167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07" y="158"/>
                      <a:pt x="103" y="159"/>
                      <a:pt x="102" y="162"/>
                    </a:cubicBezTo>
                    <a:cubicBezTo>
                      <a:pt x="101" y="165"/>
                      <a:pt x="102" y="169"/>
                      <a:pt x="105" y="170"/>
                    </a:cubicBezTo>
                    <a:cubicBezTo>
                      <a:pt x="121" y="179"/>
                      <a:pt x="121" y="179"/>
                      <a:pt x="121" y="179"/>
                    </a:cubicBezTo>
                    <a:cubicBezTo>
                      <a:pt x="122" y="179"/>
                      <a:pt x="122" y="179"/>
                      <a:pt x="122" y="179"/>
                    </a:cubicBezTo>
                    <a:cubicBezTo>
                      <a:pt x="123" y="180"/>
                      <a:pt x="124" y="181"/>
                      <a:pt x="124" y="182"/>
                    </a:cubicBezTo>
                    <a:cubicBezTo>
                      <a:pt x="125" y="184"/>
                      <a:pt x="126" y="186"/>
                      <a:pt x="126" y="187"/>
                    </a:cubicBezTo>
                    <a:cubicBezTo>
                      <a:pt x="126" y="189"/>
                      <a:pt x="125" y="190"/>
                      <a:pt x="124" y="192"/>
                    </a:cubicBezTo>
                    <a:cubicBezTo>
                      <a:pt x="124" y="192"/>
                      <a:pt x="123" y="193"/>
                      <a:pt x="121" y="194"/>
                    </a:cubicBezTo>
                    <a:cubicBezTo>
                      <a:pt x="121" y="194"/>
                      <a:pt x="120" y="194"/>
                      <a:pt x="119" y="194"/>
                    </a:cubicBezTo>
                    <a:cubicBezTo>
                      <a:pt x="119" y="194"/>
                      <a:pt x="118" y="194"/>
                      <a:pt x="118" y="194"/>
                    </a:cubicBezTo>
                    <a:cubicBezTo>
                      <a:pt x="117" y="194"/>
                      <a:pt x="116" y="194"/>
                      <a:pt x="115" y="194"/>
                    </a:cubicBezTo>
                    <a:cubicBezTo>
                      <a:pt x="115" y="194"/>
                      <a:pt x="115" y="194"/>
                      <a:pt x="115" y="194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5" y="184"/>
                      <a:pt x="92" y="190"/>
                      <a:pt x="90" y="194"/>
                    </a:cubicBezTo>
                    <a:cubicBezTo>
                      <a:pt x="90" y="194"/>
                      <a:pt x="90" y="195"/>
                      <a:pt x="90" y="195"/>
                    </a:cubicBezTo>
                    <a:cubicBezTo>
                      <a:pt x="111" y="204"/>
                      <a:pt x="111" y="204"/>
                      <a:pt x="111" y="204"/>
                    </a:cubicBezTo>
                    <a:cubicBezTo>
                      <a:pt x="111" y="204"/>
                      <a:pt x="111" y="204"/>
                      <a:pt x="111" y="204"/>
                    </a:cubicBezTo>
                    <a:cubicBezTo>
                      <a:pt x="111" y="204"/>
                      <a:pt x="111" y="204"/>
                      <a:pt x="111" y="204"/>
                    </a:cubicBezTo>
                    <a:cubicBezTo>
                      <a:pt x="111" y="204"/>
                      <a:pt x="111" y="204"/>
                      <a:pt x="111" y="204"/>
                    </a:cubicBezTo>
                    <a:cubicBezTo>
                      <a:pt x="111" y="204"/>
                      <a:pt x="111" y="204"/>
                      <a:pt x="111" y="204"/>
                    </a:cubicBezTo>
                    <a:cubicBezTo>
                      <a:pt x="113" y="205"/>
                      <a:pt x="116" y="206"/>
                      <a:pt x="118" y="206"/>
                    </a:cubicBezTo>
                    <a:cubicBezTo>
                      <a:pt x="119" y="206"/>
                      <a:pt x="120" y="206"/>
                      <a:pt x="121" y="206"/>
                    </a:cubicBezTo>
                    <a:cubicBezTo>
                      <a:pt x="123" y="205"/>
                      <a:pt x="125" y="205"/>
                      <a:pt x="127" y="204"/>
                    </a:cubicBezTo>
                    <a:cubicBezTo>
                      <a:pt x="129" y="202"/>
                      <a:pt x="131" y="201"/>
                      <a:pt x="133" y="198"/>
                    </a:cubicBezTo>
                    <a:cubicBezTo>
                      <a:pt x="135" y="195"/>
                      <a:pt x="137" y="191"/>
                      <a:pt x="137" y="187"/>
                    </a:cubicBezTo>
                    <a:cubicBezTo>
                      <a:pt x="137" y="187"/>
                      <a:pt x="136" y="186"/>
                      <a:pt x="136" y="186"/>
                    </a:cubicBezTo>
                    <a:cubicBezTo>
                      <a:pt x="139" y="187"/>
                      <a:pt x="141" y="188"/>
                      <a:pt x="144" y="188"/>
                    </a:cubicBezTo>
                    <a:cubicBezTo>
                      <a:pt x="144" y="188"/>
                      <a:pt x="144" y="188"/>
                      <a:pt x="144" y="188"/>
                    </a:cubicBezTo>
                    <a:cubicBezTo>
                      <a:pt x="144" y="188"/>
                      <a:pt x="144" y="188"/>
                      <a:pt x="144" y="188"/>
                    </a:cubicBezTo>
                    <a:cubicBezTo>
                      <a:pt x="144" y="188"/>
                      <a:pt x="144" y="188"/>
                      <a:pt x="144" y="188"/>
                    </a:cubicBezTo>
                    <a:cubicBezTo>
                      <a:pt x="145" y="188"/>
                      <a:pt x="148" y="188"/>
                      <a:pt x="151" y="187"/>
                    </a:cubicBezTo>
                    <a:cubicBezTo>
                      <a:pt x="155" y="186"/>
                      <a:pt x="158" y="183"/>
                      <a:pt x="161" y="179"/>
                    </a:cubicBezTo>
                    <a:cubicBezTo>
                      <a:pt x="164" y="175"/>
                      <a:pt x="165" y="171"/>
                      <a:pt x="165" y="167"/>
                    </a:cubicBezTo>
                    <a:cubicBezTo>
                      <a:pt x="165" y="166"/>
                      <a:pt x="165" y="166"/>
                      <a:pt x="165" y="165"/>
                    </a:cubicBezTo>
                    <a:cubicBezTo>
                      <a:pt x="168" y="167"/>
                      <a:pt x="171" y="167"/>
                      <a:pt x="173" y="167"/>
                    </a:cubicBezTo>
                    <a:cubicBezTo>
                      <a:pt x="175" y="167"/>
                      <a:pt x="178" y="167"/>
                      <a:pt x="180" y="166"/>
                    </a:cubicBezTo>
                    <a:cubicBezTo>
                      <a:pt x="183" y="165"/>
                      <a:pt x="187" y="163"/>
                      <a:pt x="189" y="159"/>
                    </a:cubicBezTo>
                    <a:cubicBezTo>
                      <a:pt x="192" y="155"/>
                      <a:pt x="193" y="151"/>
                      <a:pt x="193" y="147"/>
                    </a:cubicBezTo>
                    <a:cubicBezTo>
                      <a:pt x="193" y="146"/>
                      <a:pt x="193" y="145"/>
                      <a:pt x="193" y="145"/>
                    </a:cubicBezTo>
                    <a:cubicBezTo>
                      <a:pt x="194" y="145"/>
                      <a:pt x="195" y="145"/>
                      <a:pt x="196" y="145"/>
                    </a:cubicBezTo>
                    <a:cubicBezTo>
                      <a:pt x="196" y="145"/>
                      <a:pt x="196" y="145"/>
                      <a:pt x="196" y="145"/>
                    </a:cubicBezTo>
                    <a:cubicBezTo>
                      <a:pt x="199" y="145"/>
                      <a:pt x="203" y="145"/>
                      <a:pt x="207" y="142"/>
                    </a:cubicBezTo>
                    <a:cubicBezTo>
                      <a:pt x="209" y="141"/>
                      <a:pt x="211" y="139"/>
                      <a:pt x="212" y="137"/>
                    </a:cubicBezTo>
                    <a:cubicBezTo>
                      <a:pt x="214" y="135"/>
                      <a:pt x="215" y="133"/>
                      <a:pt x="216" y="130"/>
                    </a:cubicBezTo>
                    <a:cubicBezTo>
                      <a:pt x="216" y="128"/>
                      <a:pt x="216" y="126"/>
                      <a:pt x="216" y="125"/>
                    </a:cubicBezTo>
                    <a:cubicBezTo>
                      <a:pt x="216" y="121"/>
                      <a:pt x="215" y="118"/>
                      <a:pt x="213" y="115"/>
                    </a:cubicBezTo>
                    <a:cubicBezTo>
                      <a:pt x="212" y="112"/>
                      <a:pt x="210" y="110"/>
                      <a:pt x="208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81"/>
              <p:cNvSpPr>
                <a:spLocks/>
              </p:cNvSpPr>
              <p:nvPr/>
            </p:nvSpPr>
            <p:spPr bwMode="auto">
              <a:xfrm>
                <a:off x="3515958" y="2423229"/>
                <a:ext cx="146219" cy="265502"/>
              </a:xfrm>
              <a:custGeom>
                <a:avLst/>
                <a:gdLst>
                  <a:gd name="T0" fmla="*/ 36 w 64"/>
                  <a:gd name="T1" fmla="*/ 94 h 117"/>
                  <a:gd name="T2" fmla="*/ 31 w 64"/>
                  <a:gd name="T3" fmla="*/ 90 h 117"/>
                  <a:gd name="T4" fmla="*/ 29 w 64"/>
                  <a:gd name="T5" fmla="*/ 89 h 117"/>
                  <a:gd name="T6" fmla="*/ 27 w 64"/>
                  <a:gd name="T7" fmla="*/ 88 h 117"/>
                  <a:gd name="T8" fmla="*/ 11 w 64"/>
                  <a:gd name="T9" fmla="*/ 80 h 117"/>
                  <a:gd name="T10" fmla="*/ 26 w 64"/>
                  <a:gd name="T11" fmla="*/ 29 h 117"/>
                  <a:gd name="T12" fmla="*/ 36 w 64"/>
                  <a:gd name="T13" fmla="*/ 15 h 117"/>
                  <a:gd name="T14" fmla="*/ 38 w 64"/>
                  <a:gd name="T15" fmla="*/ 12 h 117"/>
                  <a:gd name="T16" fmla="*/ 44 w 64"/>
                  <a:gd name="T17" fmla="*/ 14 h 117"/>
                  <a:gd name="T18" fmla="*/ 56 w 64"/>
                  <a:gd name="T19" fmla="*/ 16 h 117"/>
                  <a:gd name="T20" fmla="*/ 64 w 64"/>
                  <a:gd name="T21" fmla="*/ 6 h 117"/>
                  <a:gd name="T22" fmla="*/ 62 w 64"/>
                  <a:gd name="T23" fmla="*/ 6 h 117"/>
                  <a:gd name="T24" fmla="*/ 46 w 64"/>
                  <a:gd name="T25" fmla="*/ 3 h 117"/>
                  <a:gd name="T26" fmla="*/ 41 w 64"/>
                  <a:gd name="T27" fmla="*/ 1 h 117"/>
                  <a:gd name="T28" fmla="*/ 39 w 64"/>
                  <a:gd name="T29" fmla="*/ 1 h 117"/>
                  <a:gd name="T30" fmla="*/ 38 w 64"/>
                  <a:gd name="T31" fmla="*/ 0 h 117"/>
                  <a:gd name="T32" fmla="*/ 38 w 64"/>
                  <a:gd name="T33" fmla="*/ 0 h 117"/>
                  <a:gd name="T34" fmla="*/ 33 w 64"/>
                  <a:gd name="T35" fmla="*/ 2 h 117"/>
                  <a:gd name="T36" fmla="*/ 16 w 64"/>
                  <a:gd name="T37" fmla="*/ 23 h 117"/>
                  <a:gd name="T38" fmla="*/ 0 w 64"/>
                  <a:gd name="T39" fmla="*/ 83 h 117"/>
                  <a:gd name="T40" fmla="*/ 0 w 64"/>
                  <a:gd name="T41" fmla="*/ 83 h 117"/>
                  <a:gd name="T42" fmla="*/ 3 w 64"/>
                  <a:gd name="T43" fmla="*/ 88 h 117"/>
                  <a:gd name="T44" fmla="*/ 9 w 64"/>
                  <a:gd name="T45" fmla="*/ 91 h 117"/>
                  <a:gd name="T46" fmla="*/ 23 w 64"/>
                  <a:gd name="T47" fmla="*/ 98 h 117"/>
                  <a:gd name="T48" fmla="*/ 23 w 64"/>
                  <a:gd name="T49" fmla="*/ 98 h 117"/>
                  <a:gd name="T50" fmla="*/ 31 w 64"/>
                  <a:gd name="T51" fmla="*/ 105 h 117"/>
                  <a:gd name="T52" fmla="*/ 45 w 64"/>
                  <a:gd name="T53" fmla="*/ 117 h 117"/>
                  <a:gd name="T54" fmla="*/ 49 w 64"/>
                  <a:gd name="T55" fmla="*/ 106 h 117"/>
                  <a:gd name="T56" fmla="*/ 36 w 64"/>
                  <a:gd name="T57" fmla="*/ 9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117">
                    <a:moveTo>
                      <a:pt x="36" y="94"/>
                    </a:moveTo>
                    <a:cubicBezTo>
                      <a:pt x="34" y="93"/>
                      <a:pt x="33" y="91"/>
                      <a:pt x="31" y="90"/>
                    </a:cubicBezTo>
                    <a:cubicBezTo>
                      <a:pt x="30" y="90"/>
                      <a:pt x="30" y="89"/>
                      <a:pt x="29" y="89"/>
                    </a:cubicBezTo>
                    <a:cubicBezTo>
                      <a:pt x="29" y="88"/>
                      <a:pt x="28" y="88"/>
                      <a:pt x="27" y="88"/>
                    </a:cubicBezTo>
                    <a:cubicBezTo>
                      <a:pt x="21" y="84"/>
                      <a:pt x="14" y="81"/>
                      <a:pt x="11" y="80"/>
                    </a:cubicBezTo>
                    <a:cubicBezTo>
                      <a:pt x="11" y="58"/>
                      <a:pt x="18" y="41"/>
                      <a:pt x="26" y="29"/>
                    </a:cubicBezTo>
                    <a:cubicBezTo>
                      <a:pt x="29" y="23"/>
                      <a:pt x="33" y="18"/>
                      <a:pt x="36" y="15"/>
                    </a:cubicBezTo>
                    <a:cubicBezTo>
                      <a:pt x="37" y="14"/>
                      <a:pt x="38" y="13"/>
                      <a:pt x="38" y="12"/>
                    </a:cubicBezTo>
                    <a:cubicBezTo>
                      <a:pt x="40" y="13"/>
                      <a:pt x="42" y="13"/>
                      <a:pt x="44" y="14"/>
                    </a:cubicBezTo>
                    <a:cubicBezTo>
                      <a:pt x="47" y="15"/>
                      <a:pt x="51" y="16"/>
                      <a:pt x="56" y="16"/>
                    </a:cubicBezTo>
                    <a:cubicBezTo>
                      <a:pt x="59" y="13"/>
                      <a:pt x="62" y="9"/>
                      <a:pt x="64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57" y="5"/>
                      <a:pt x="51" y="4"/>
                      <a:pt x="46" y="3"/>
                    </a:cubicBezTo>
                    <a:cubicBezTo>
                      <a:pt x="44" y="2"/>
                      <a:pt x="42" y="2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5" y="0"/>
                      <a:pt x="33" y="2"/>
                    </a:cubicBezTo>
                    <a:cubicBezTo>
                      <a:pt x="33" y="2"/>
                      <a:pt x="25" y="9"/>
                      <a:pt x="16" y="23"/>
                    </a:cubicBezTo>
                    <a:cubicBezTo>
                      <a:pt x="8" y="37"/>
                      <a:pt x="0" y="57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1" y="87"/>
                      <a:pt x="3" y="88"/>
                    </a:cubicBezTo>
                    <a:cubicBezTo>
                      <a:pt x="3" y="88"/>
                      <a:pt x="5" y="89"/>
                      <a:pt x="9" y="91"/>
                    </a:cubicBezTo>
                    <a:cubicBezTo>
                      <a:pt x="12" y="93"/>
                      <a:pt x="17" y="95"/>
                      <a:pt x="23" y="9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0"/>
                      <a:pt x="28" y="102"/>
                      <a:pt x="31" y="105"/>
                    </a:cubicBezTo>
                    <a:cubicBezTo>
                      <a:pt x="35" y="108"/>
                      <a:pt x="45" y="117"/>
                      <a:pt x="45" y="117"/>
                    </a:cubicBezTo>
                    <a:cubicBezTo>
                      <a:pt x="46" y="114"/>
                      <a:pt x="47" y="110"/>
                      <a:pt x="49" y="106"/>
                    </a:cubicBezTo>
                    <a:cubicBezTo>
                      <a:pt x="44" y="102"/>
                      <a:pt x="40" y="98"/>
                      <a:pt x="36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971349" y="3842248"/>
              <a:ext cx="438574" cy="392011"/>
              <a:chOff x="3362044" y="3265910"/>
              <a:chExt cx="951383" cy="850376"/>
            </a:xfrm>
            <a:solidFill>
              <a:schemeClr val="bg2"/>
            </a:solidFill>
          </p:grpSpPr>
          <p:sp>
            <p:nvSpPr>
              <p:cNvPr id="152" name="Freeform 126"/>
              <p:cNvSpPr>
                <a:spLocks/>
              </p:cNvSpPr>
              <p:nvPr/>
            </p:nvSpPr>
            <p:spPr bwMode="auto">
              <a:xfrm>
                <a:off x="4172980" y="3340943"/>
                <a:ext cx="123131" cy="177001"/>
              </a:xfrm>
              <a:custGeom>
                <a:avLst/>
                <a:gdLst>
                  <a:gd name="T0" fmla="*/ 17 w 54"/>
                  <a:gd name="T1" fmla="*/ 75 h 78"/>
                  <a:gd name="T2" fmla="*/ 53 w 54"/>
                  <a:gd name="T3" fmla="*/ 35 h 78"/>
                  <a:gd name="T4" fmla="*/ 27 w 54"/>
                  <a:gd name="T5" fmla="*/ 0 h 78"/>
                  <a:gd name="T6" fmla="*/ 0 w 54"/>
                  <a:gd name="T7" fmla="*/ 30 h 78"/>
                  <a:gd name="T8" fmla="*/ 17 w 54"/>
                  <a:gd name="T9" fmla="*/ 7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8">
                    <a:moveTo>
                      <a:pt x="17" y="75"/>
                    </a:moveTo>
                    <a:cubicBezTo>
                      <a:pt x="28" y="78"/>
                      <a:pt x="49" y="64"/>
                      <a:pt x="53" y="35"/>
                    </a:cubicBezTo>
                    <a:cubicBezTo>
                      <a:pt x="54" y="16"/>
                      <a:pt x="44" y="1"/>
                      <a:pt x="27" y="0"/>
                    </a:cubicBezTo>
                    <a:cubicBezTo>
                      <a:pt x="15" y="0"/>
                      <a:pt x="1" y="12"/>
                      <a:pt x="0" y="30"/>
                    </a:cubicBezTo>
                    <a:cubicBezTo>
                      <a:pt x="0" y="48"/>
                      <a:pt x="2" y="71"/>
                      <a:pt x="17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27"/>
              <p:cNvSpPr>
                <a:spLocks/>
              </p:cNvSpPr>
              <p:nvPr/>
            </p:nvSpPr>
            <p:spPr bwMode="auto">
              <a:xfrm>
                <a:off x="4014256" y="3531412"/>
                <a:ext cx="299171" cy="584874"/>
              </a:xfrm>
              <a:custGeom>
                <a:avLst/>
                <a:gdLst>
                  <a:gd name="T0" fmla="*/ 110 w 132"/>
                  <a:gd name="T1" fmla="*/ 0 h 257"/>
                  <a:gd name="T2" fmla="*/ 95 w 132"/>
                  <a:gd name="T3" fmla="*/ 5 h 257"/>
                  <a:gd name="T4" fmla="*/ 74 w 132"/>
                  <a:gd name="T5" fmla="*/ 46 h 257"/>
                  <a:gd name="T6" fmla="*/ 79 w 132"/>
                  <a:gd name="T7" fmla="*/ 14 h 257"/>
                  <a:gd name="T8" fmla="*/ 68 w 132"/>
                  <a:gd name="T9" fmla="*/ 34 h 257"/>
                  <a:gd name="T10" fmla="*/ 60 w 132"/>
                  <a:gd name="T11" fmla="*/ 117 h 257"/>
                  <a:gd name="T12" fmla="*/ 61 w 132"/>
                  <a:gd name="T13" fmla="*/ 118 h 257"/>
                  <a:gd name="T14" fmla="*/ 57 w 132"/>
                  <a:gd name="T15" fmla="*/ 119 h 257"/>
                  <a:gd name="T16" fmla="*/ 35 w 132"/>
                  <a:gd name="T17" fmla="*/ 125 h 257"/>
                  <a:gd name="T18" fmla="*/ 25 w 132"/>
                  <a:gd name="T19" fmla="*/ 129 h 257"/>
                  <a:gd name="T20" fmla="*/ 21 w 132"/>
                  <a:gd name="T21" fmla="*/ 131 h 257"/>
                  <a:gd name="T22" fmla="*/ 17 w 132"/>
                  <a:gd name="T23" fmla="*/ 133 h 257"/>
                  <a:gd name="T24" fmla="*/ 10 w 132"/>
                  <a:gd name="T25" fmla="*/ 144 h 257"/>
                  <a:gd name="T26" fmla="*/ 8 w 132"/>
                  <a:gd name="T27" fmla="*/ 166 h 257"/>
                  <a:gd name="T28" fmla="*/ 1 w 132"/>
                  <a:gd name="T29" fmla="*/ 239 h 257"/>
                  <a:gd name="T30" fmla="*/ 15 w 132"/>
                  <a:gd name="T31" fmla="*/ 256 h 257"/>
                  <a:gd name="T32" fmla="*/ 32 w 132"/>
                  <a:gd name="T33" fmla="*/ 242 h 257"/>
                  <a:gd name="T34" fmla="*/ 33 w 132"/>
                  <a:gd name="T35" fmla="*/ 229 h 257"/>
                  <a:gd name="T36" fmla="*/ 38 w 132"/>
                  <a:gd name="T37" fmla="*/ 185 h 257"/>
                  <a:gd name="T38" fmla="*/ 41 w 132"/>
                  <a:gd name="T39" fmla="*/ 157 h 257"/>
                  <a:gd name="T40" fmla="*/ 95 w 132"/>
                  <a:gd name="T41" fmla="*/ 151 h 257"/>
                  <a:gd name="T42" fmla="*/ 102 w 132"/>
                  <a:gd name="T43" fmla="*/ 147 h 257"/>
                  <a:gd name="T44" fmla="*/ 113 w 132"/>
                  <a:gd name="T45" fmla="*/ 148 h 257"/>
                  <a:gd name="T46" fmla="*/ 110 w 132"/>
                  <a:gd name="T4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257">
                    <a:moveTo>
                      <a:pt x="110" y="0"/>
                    </a:moveTo>
                    <a:cubicBezTo>
                      <a:pt x="105" y="0"/>
                      <a:pt x="100" y="2"/>
                      <a:pt x="95" y="5"/>
                    </a:cubicBezTo>
                    <a:cubicBezTo>
                      <a:pt x="91" y="7"/>
                      <a:pt x="79" y="34"/>
                      <a:pt x="74" y="46"/>
                    </a:cubicBezTo>
                    <a:cubicBezTo>
                      <a:pt x="73" y="48"/>
                      <a:pt x="80" y="12"/>
                      <a:pt x="79" y="14"/>
                    </a:cubicBezTo>
                    <a:cubicBezTo>
                      <a:pt x="72" y="22"/>
                      <a:pt x="68" y="34"/>
                      <a:pt x="68" y="34"/>
                    </a:cubicBezTo>
                    <a:cubicBezTo>
                      <a:pt x="62" y="57"/>
                      <a:pt x="64" y="78"/>
                      <a:pt x="60" y="117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0" y="118"/>
                      <a:pt x="58" y="118"/>
                      <a:pt x="57" y="119"/>
                    </a:cubicBezTo>
                    <a:cubicBezTo>
                      <a:pt x="49" y="121"/>
                      <a:pt x="42" y="123"/>
                      <a:pt x="35" y="125"/>
                    </a:cubicBezTo>
                    <a:cubicBezTo>
                      <a:pt x="31" y="127"/>
                      <a:pt x="28" y="128"/>
                      <a:pt x="25" y="129"/>
                    </a:cubicBezTo>
                    <a:cubicBezTo>
                      <a:pt x="24" y="129"/>
                      <a:pt x="23" y="130"/>
                      <a:pt x="21" y="131"/>
                    </a:cubicBezTo>
                    <a:cubicBezTo>
                      <a:pt x="20" y="131"/>
                      <a:pt x="19" y="132"/>
                      <a:pt x="17" y="133"/>
                    </a:cubicBezTo>
                    <a:cubicBezTo>
                      <a:pt x="13" y="135"/>
                      <a:pt x="11" y="140"/>
                      <a:pt x="10" y="144"/>
                    </a:cubicBezTo>
                    <a:cubicBezTo>
                      <a:pt x="10" y="149"/>
                      <a:pt x="9" y="157"/>
                      <a:pt x="8" y="166"/>
                    </a:cubicBezTo>
                    <a:cubicBezTo>
                      <a:pt x="5" y="195"/>
                      <a:pt x="1" y="239"/>
                      <a:pt x="1" y="239"/>
                    </a:cubicBezTo>
                    <a:cubicBezTo>
                      <a:pt x="0" y="247"/>
                      <a:pt x="6" y="255"/>
                      <a:pt x="15" y="256"/>
                    </a:cubicBezTo>
                    <a:cubicBezTo>
                      <a:pt x="24" y="257"/>
                      <a:pt x="31" y="250"/>
                      <a:pt x="32" y="242"/>
                    </a:cubicBezTo>
                    <a:cubicBezTo>
                      <a:pt x="32" y="242"/>
                      <a:pt x="33" y="237"/>
                      <a:pt x="33" y="229"/>
                    </a:cubicBezTo>
                    <a:cubicBezTo>
                      <a:pt x="35" y="218"/>
                      <a:pt x="36" y="201"/>
                      <a:pt x="38" y="185"/>
                    </a:cubicBezTo>
                    <a:cubicBezTo>
                      <a:pt x="39" y="174"/>
                      <a:pt x="40" y="164"/>
                      <a:pt x="41" y="157"/>
                    </a:cubicBezTo>
                    <a:cubicBezTo>
                      <a:pt x="41" y="157"/>
                      <a:pt x="85" y="154"/>
                      <a:pt x="95" y="151"/>
                    </a:cubicBezTo>
                    <a:cubicBezTo>
                      <a:pt x="98" y="150"/>
                      <a:pt x="100" y="149"/>
                      <a:pt x="102" y="147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9" y="78"/>
                      <a:pt x="132" y="11"/>
                      <a:pt x="1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28"/>
              <p:cNvSpPr>
                <a:spLocks/>
              </p:cNvSpPr>
              <p:nvPr/>
            </p:nvSpPr>
            <p:spPr bwMode="auto">
              <a:xfrm>
                <a:off x="3380322" y="3340943"/>
                <a:ext cx="122169" cy="177001"/>
              </a:xfrm>
              <a:custGeom>
                <a:avLst/>
                <a:gdLst>
                  <a:gd name="T0" fmla="*/ 36 w 54"/>
                  <a:gd name="T1" fmla="*/ 75 h 78"/>
                  <a:gd name="T2" fmla="*/ 53 w 54"/>
                  <a:gd name="T3" fmla="*/ 30 h 78"/>
                  <a:gd name="T4" fmla="*/ 27 w 54"/>
                  <a:gd name="T5" fmla="*/ 0 h 78"/>
                  <a:gd name="T6" fmla="*/ 0 w 54"/>
                  <a:gd name="T7" fmla="*/ 35 h 78"/>
                  <a:gd name="T8" fmla="*/ 36 w 54"/>
                  <a:gd name="T9" fmla="*/ 7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8">
                    <a:moveTo>
                      <a:pt x="36" y="75"/>
                    </a:moveTo>
                    <a:cubicBezTo>
                      <a:pt x="52" y="71"/>
                      <a:pt x="54" y="48"/>
                      <a:pt x="53" y="30"/>
                    </a:cubicBezTo>
                    <a:cubicBezTo>
                      <a:pt x="52" y="12"/>
                      <a:pt x="39" y="0"/>
                      <a:pt x="27" y="0"/>
                    </a:cubicBezTo>
                    <a:cubicBezTo>
                      <a:pt x="10" y="1"/>
                      <a:pt x="0" y="16"/>
                      <a:pt x="0" y="35"/>
                    </a:cubicBezTo>
                    <a:cubicBezTo>
                      <a:pt x="4" y="64"/>
                      <a:pt x="25" y="78"/>
                      <a:pt x="36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29"/>
              <p:cNvSpPr>
                <a:spLocks/>
              </p:cNvSpPr>
              <p:nvPr/>
            </p:nvSpPr>
            <p:spPr bwMode="auto">
              <a:xfrm>
                <a:off x="3362044" y="3531412"/>
                <a:ext cx="297247" cy="584874"/>
              </a:xfrm>
              <a:custGeom>
                <a:avLst/>
                <a:gdLst>
                  <a:gd name="T0" fmla="*/ 124 w 131"/>
                  <a:gd name="T1" fmla="*/ 166 h 257"/>
                  <a:gd name="T2" fmla="*/ 121 w 131"/>
                  <a:gd name="T3" fmla="*/ 144 h 257"/>
                  <a:gd name="T4" fmla="*/ 114 w 131"/>
                  <a:gd name="T5" fmla="*/ 133 h 257"/>
                  <a:gd name="T6" fmla="*/ 110 w 131"/>
                  <a:gd name="T7" fmla="*/ 131 h 257"/>
                  <a:gd name="T8" fmla="*/ 102 w 131"/>
                  <a:gd name="T9" fmla="*/ 127 h 257"/>
                  <a:gd name="T10" fmla="*/ 85 w 131"/>
                  <a:gd name="T11" fmla="*/ 122 h 257"/>
                  <a:gd name="T12" fmla="*/ 71 w 131"/>
                  <a:gd name="T13" fmla="*/ 118 h 257"/>
                  <a:gd name="T14" fmla="*/ 72 w 131"/>
                  <a:gd name="T15" fmla="*/ 117 h 257"/>
                  <a:gd name="T16" fmla="*/ 64 w 131"/>
                  <a:gd name="T17" fmla="*/ 34 h 257"/>
                  <a:gd name="T18" fmla="*/ 53 w 131"/>
                  <a:gd name="T19" fmla="*/ 14 h 257"/>
                  <a:gd name="T20" fmla="*/ 57 w 131"/>
                  <a:gd name="T21" fmla="*/ 46 h 257"/>
                  <a:gd name="T22" fmla="*/ 36 w 131"/>
                  <a:gd name="T23" fmla="*/ 5 h 257"/>
                  <a:gd name="T24" fmla="*/ 22 w 131"/>
                  <a:gd name="T25" fmla="*/ 0 h 257"/>
                  <a:gd name="T26" fmla="*/ 19 w 131"/>
                  <a:gd name="T27" fmla="*/ 148 h 257"/>
                  <a:gd name="T28" fmla="*/ 29 w 131"/>
                  <a:gd name="T29" fmla="*/ 147 h 257"/>
                  <a:gd name="T30" fmla="*/ 37 w 131"/>
                  <a:gd name="T31" fmla="*/ 151 h 257"/>
                  <a:gd name="T32" fmla="*/ 91 w 131"/>
                  <a:gd name="T33" fmla="*/ 157 h 257"/>
                  <a:gd name="T34" fmla="*/ 92 w 131"/>
                  <a:gd name="T35" fmla="*/ 169 h 257"/>
                  <a:gd name="T36" fmla="*/ 97 w 131"/>
                  <a:gd name="T37" fmla="*/ 216 h 257"/>
                  <a:gd name="T38" fmla="*/ 99 w 131"/>
                  <a:gd name="T39" fmla="*/ 234 h 257"/>
                  <a:gd name="T40" fmla="*/ 99 w 131"/>
                  <a:gd name="T41" fmla="*/ 242 h 257"/>
                  <a:gd name="T42" fmla="*/ 116 w 131"/>
                  <a:gd name="T43" fmla="*/ 256 h 257"/>
                  <a:gd name="T44" fmla="*/ 131 w 131"/>
                  <a:gd name="T45" fmla="*/ 239 h 257"/>
                  <a:gd name="T46" fmla="*/ 127 w 131"/>
                  <a:gd name="T47" fmla="*/ 198 h 257"/>
                  <a:gd name="T48" fmla="*/ 124 w 131"/>
                  <a:gd name="T49" fmla="*/ 166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1" h="257">
                    <a:moveTo>
                      <a:pt x="124" y="166"/>
                    </a:moveTo>
                    <a:cubicBezTo>
                      <a:pt x="123" y="157"/>
                      <a:pt x="122" y="149"/>
                      <a:pt x="121" y="144"/>
                    </a:cubicBezTo>
                    <a:cubicBezTo>
                      <a:pt x="121" y="140"/>
                      <a:pt x="118" y="135"/>
                      <a:pt x="114" y="133"/>
                    </a:cubicBezTo>
                    <a:cubicBezTo>
                      <a:pt x="113" y="132"/>
                      <a:pt x="112" y="131"/>
                      <a:pt x="110" y="131"/>
                    </a:cubicBezTo>
                    <a:cubicBezTo>
                      <a:pt x="108" y="129"/>
                      <a:pt x="105" y="128"/>
                      <a:pt x="102" y="127"/>
                    </a:cubicBezTo>
                    <a:cubicBezTo>
                      <a:pt x="97" y="125"/>
                      <a:pt x="91" y="124"/>
                      <a:pt x="85" y="122"/>
                    </a:cubicBezTo>
                    <a:cubicBezTo>
                      <a:pt x="80" y="120"/>
                      <a:pt x="75" y="119"/>
                      <a:pt x="71" y="118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67" y="78"/>
                      <a:pt x="69" y="57"/>
                      <a:pt x="64" y="34"/>
                    </a:cubicBezTo>
                    <a:cubicBezTo>
                      <a:pt x="64" y="34"/>
                      <a:pt x="60" y="22"/>
                      <a:pt x="53" y="14"/>
                    </a:cubicBezTo>
                    <a:cubicBezTo>
                      <a:pt x="51" y="12"/>
                      <a:pt x="58" y="48"/>
                      <a:pt x="57" y="46"/>
                    </a:cubicBezTo>
                    <a:cubicBezTo>
                      <a:pt x="53" y="34"/>
                      <a:pt x="41" y="7"/>
                      <a:pt x="36" y="5"/>
                    </a:cubicBezTo>
                    <a:cubicBezTo>
                      <a:pt x="32" y="2"/>
                      <a:pt x="27" y="0"/>
                      <a:pt x="22" y="0"/>
                    </a:cubicBezTo>
                    <a:cubicBezTo>
                      <a:pt x="0" y="11"/>
                      <a:pt x="12" y="78"/>
                      <a:pt x="19" y="148"/>
                    </a:cubicBezTo>
                    <a:cubicBezTo>
                      <a:pt x="29" y="147"/>
                      <a:pt x="29" y="147"/>
                      <a:pt x="29" y="147"/>
                    </a:cubicBezTo>
                    <a:cubicBezTo>
                      <a:pt x="32" y="149"/>
                      <a:pt x="34" y="150"/>
                      <a:pt x="37" y="151"/>
                    </a:cubicBezTo>
                    <a:cubicBezTo>
                      <a:pt x="47" y="154"/>
                      <a:pt x="90" y="155"/>
                      <a:pt x="91" y="157"/>
                    </a:cubicBezTo>
                    <a:cubicBezTo>
                      <a:pt x="91" y="160"/>
                      <a:pt x="92" y="165"/>
                      <a:pt x="92" y="169"/>
                    </a:cubicBezTo>
                    <a:cubicBezTo>
                      <a:pt x="94" y="184"/>
                      <a:pt x="95" y="202"/>
                      <a:pt x="97" y="216"/>
                    </a:cubicBezTo>
                    <a:cubicBezTo>
                      <a:pt x="97" y="224"/>
                      <a:pt x="98" y="230"/>
                      <a:pt x="99" y="234"/>
                    </a:cubicBezTo>
                    <a:cubicBezTo>
                      <a:pt x="99" y="239"/>
                      <a:pt x="99" y="242"/>
                      <a:pt x="99" y="242"/>
                    </a:cubicBezTo>
                    <a:cubicBezTo>
                      <a:pt x="100" y="250"/>
                      <a:pt x="108" y="257"/>
                      <a:pt x="116" y="256"/>
                    </a:cubicBezTo>
                    <a:cubicBezTo>
                      <a:pt x="125" y="255"/>
                      <a:pt x="131" y="247"/>
                      <a:pt x="131" y="239"/>
                    </a:cubicBezTo>
                    <a:cubicBezTo>
                      <a:pt x="131" y="239"/>
                      <a:pt x="129" y="219"/>
                      <a:pt x="127" y="198"/>
                    </a:cubicBezTo>
                    <a:cubicBezTo>
                      <a:pt x="126" y="187"/>
                      <a:pt x="125" y="176"/>
                      <a:pt x="12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30"/>
              <p:cNvSpPr>
                <a:spLocks/>
              </p:cNvSpPr>
              <p:nvPr/>
            </p:nvSpPr>
            <p:spPr bwMode="auto">
              <a:xfrm>
                <a:off x="3741058" y="3802686"/>
                <a:ext cx="84653" cy="288589"/>
              </a:xfrm>
              <a:custGeom>
                <a:avLst/>
                <a:gdLst>
                  <a:gd name="T0" fmla="*/ 33 w 37"/>
                  <a:gd name="T1" fmla="*/ 17 h 127"/>
                  <a:gd name="T2" fmla="*/ 33 w 37"/>
                  <a:gd name="T3" fmla="*/ 14 h 127"/>
                  <a:gd name="T4" fmla="*/ 32 w 37"/>
                  <a:gd name="T5" fmla="*/ 14 h 127"/>
                  <a:gd name="T6" fmla="*/ 16 w 37"/>
                  <a:gd name="T7" fmla="*/ 0 h 127"/>
                  <a:gd name="T8" fmla="*/ 16 w 37"/>
                  <a:gd name="T9" fmla="*/ 0 h 127"/>
                  <a:gd name="T10" fmla="*/ 16 w 37"/>
                  <a:gd name="T11" fmla="*/ 0 h 127"/>
                  <a:gd name="T12" fmla="*/ 16 w 37"/>
                  <a:gd name="T13" fmla="*/ 0 h 127"/>
                  <a:gd name="T14" fmla="*/ 16 w 37"/>
                  <a:gd name="T15" fmla="*/ 0 h 127"/>
                  <a:gd name="T16" fmla="*/ 16 w 37"/>
                  <a:gd name="T17" fmla="*/ 0 h 127"/>
                  <a:gd name="T18" fmla="*/ 16 w 37"/>
                  <a:gd name="T19" fmla="*/ 0 h 127"/>
                  <a:gd name="T20" fmla="*/ 0 w 37"/>
                  <a:gd name="T21" fmla="*/ 16 h 127"/>
                  <a:gd name="T22" fmla="*/ 0 w 37"/>
                  <a:gd name="T23" fmla="*/ 16 h 127"/>
                  <a:gd name="T24" fmla="*/ 0 w 37"/>
                  <a:gd name="T25" fmla="*/ 19 h 127"/>
                  <a:gd name="T26" fmla="*/ 4 w 37"/>
                  <a:gd name="T27" fmla="*/ 110 h 127"/>
                  <a:gd name="T28" fmla="*/ 4 w 37"/>
                  <a:gd name="T29" fmla="*/ 112 h 127"/>
                  <a:gd name="T30" fmla="*/ 4 w 37"/>
                  <a:gd name="T31" fmla="*/ 112 h 127"/>
                  <a:gd name="T32" fmla="*/ 21 w 37"/>
                  <a:gd name="T33" fmla="*/ 126 h 127"/>
                  <a:gd name="T34" fmla="*/ 21 w 37"/>
                  <a:gd name="T35" fmla="*/ 126 h 127"/>
                  <a:gd name="T36" fmla="*/ 21 w 37"/>
                  <a:gd name="T37" fmla="*/ 126 h 127"/>
                  <a:gd name="T38" fmla="*/ 21 w 37"/>
                  <a:gd name="T39" fmla="*/ 126 h 127"/>
                  <a:gd name="T40" fmla="*/ 21 w 37"/>
                  <a:gd name="T41" fmla="*/ 126 h 127"/>
                  <a:gd name="T42" fmla="*/ 21 w 37"/>
                  <a:gd name="T43" fmla="*/ 126 h 127"/>
                  <a:gd name="T44" fmla="*/ 21 w 37"/>
                  <a:gd name="T45" fmla="*/ 126 h 127"/>
                  <a:gd name="T46" fmla="*/ 37 w 37"/>
                  <a:gd name="T47" fmla="*/ 111 h 127"/>
                  <a:gd name="T48" fmla="*/ 37 w 37"/>
                  <a:gd name="T49" fmla="*/ 111 h 127"/>
                  <a:gd name="T50" fmla="*/ 37 w 37"/>
                  <a:gd name="T51" fmla="*/ 108 h 127"/>
                  <a:gd name="T52" fmla="*/ 33 w 37"/>
                  <a:gd name="T53" fmla="*/ 1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127">
                    <a:moveTo>
                      <a:pt x="33" y="17"/>
                    </a:move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6"/>
                      <a:pt x="2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1"/>
                      <a:pt x="1" y="8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6" y="121"/>
                      <a:pt x="13" y="127"/>
                      <a:pt x="21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9" y="126"/>
                      <a:pt x="36" y="119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08"/>
                      <a:pt x="37" y="108"/>
                      <a:pt x="37" y="108"/>
                    </a:cubicBezTo>
                    <a:lnTo>
                      <a:pt x="3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31"/>
              <p:cNvSpPr>
                <a:spLocks/>
              </p:cNvSpPr>
              <p:nvPr/>
            </p:nvSpPr>
            <p:spPr bwMode="auto">
              <a:xfrm>
                <a:off x="3845912" y="3802686"/>
                <a:ext cx="83691" cy="288589"/>
              </a:xfrm>
              <a:custGeom>
                <a:avLst/>
                <a:gdLst>
                  <a:gd name="T0" fmla="*/ 22 w 37"/>
                  <a:gd name="T1" fmla="*/ 0 h 127"/>
                  <a:gd name="T2" fmla="*/ 22 w 37"/>
                  <a:gd name="T3" fmla="*/ 0 h 127"/>
                  <a:gd name="T4" fmla="*/ 22 w 37"/>
                  <a:gd name="T5" fmla="*/ 0 h 127"/>
                  <a:gd name="T6" fmla="*/ 22 w 37"/>
                  <a:gd name="T7" fmla="*/ 0 h 127"/>
                  <a:gd name="T8" fmla="*/ 21 w 37"/>
                  <a:gd name="T9" fmla="*/ 0 h 127"/>
                  <a:gd name="T10" fmla="*/ 21 w 37"/>
                  <a:gd name="T11" fmla="*/ 0 h 127"/>
                  <a:gd name="T12" fmla="*/ 21 w 37"/>
                  <a:gd name="T13" fmla="*/ 0 h 127"/>
                  <a:gd name="T14" fmla="*/ 5 w 37"/>
                  <a:gd name="T15" fmla="*/ 14 h 127"/>
                  <a:gd name="T16" fmla="*/ 4 w 37"/>
                  <a:gd name="T17" fmla="*/ 14 h 127"/>
                  <a:gd name="T18" fmla="*/ 4 w 37"/>
                  <a:gd name="T19" fmla="*/ 17 h 127"/>
                  <a:gd name="T20" fmla="*/ 0 w 37"/>
                  <a:gd name="T21" fmla="*/ 108 h 127"/>
                  <a:gd name="T22" fmla="*/ 0 w 37"/>
                  <a:gd name="T23" fmla="*/ 111 h 127"/>
                  <a:gd name="T24" fmla="*/ 0 w 37"/>
                  <a:gd name="T25" fmla="*/ 111 h 127"/>
                  <a:gd name="T26" fmla="*/ 16 w 37"/>
                  <a:gd name="T27" fmla="*/ 126 h 127"/>
                  <a:gd name="T28" fmla="*/ 16 w 37"/>
                  <a:gd name="T29" fmla="*/ 126 h 127"/>
                  <a:gd name="T30" fmla="*/ 16 w 37"/>
                  <a:gd name="T31" fmla="*/ 126 h 127"/>
                  <a:gd name="T32" fmla="*/ 16 w 37"/>
                  <a:gd name="T33" fmla="*/ 126 h 127"/>
                  <a:gd name="T34" fmla="*/ 16 w 37"/>
                  <a:gd name="T35" fmla="*/ 126 h 127"/>
                  <a:gd name="T36" fmla="*/ 16 w 37"/>
                  <a:gd name="T37" fmla="*/ 126 h 127"/>
                  <a:gd name="T38" fmla="*/ 16 w 37"/>
                  <a:gd name="T39" fmla="*/ 126 h 127"/>
                  <a:gd name="T40" fmla="*/ 33 w 37"/>
                  <a:gd name="T41" fmla="*/ 112 h 127"/>
                  <a:gd name="T42" fmla="*/ 33 w 37"/>
                  <a:gd name="T43" fmla="*/ 112 h 127"/>
                  <a:gd name="T44" fmla="*/ 33 w 37"/>
                  <a:gd name="T45" fmla="*/ 110 h 127"/>
                  <a:gd name="T46" fmla="*/ 37 w 37"/>
                  <a:gd name="T47" fmla="*/ 19 h 127"/>
                  <a:gd name="T48" fmla="*/ 37 w 37"/>
                  <a:gd name="T49" fmla="*/ 16 h 127"/>
                  <a:gd name="T50" fmla="*/ 37 w 37"/>
                  <a:gd name="T51" fmla="*/ 16 h 127"/>
                  <a:gd name="T52" fmla="*/ 22 w 37"/>
                  <a:gd name="T5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127"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0"/>
                      <a:pt x="6" y="6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9"/>
                      <a:pt x="8" y="126"/>
                      <a:pt x="16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24" y="127"/>
                      <a:pt x="31" y="121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6" y="8"/>
                      <a:pt x="30" y="1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32"/>
              <p:cNvSpPr>
                <a:spLocks/>
              </p:cNvSpPr>
              <p:nvPr/>
            </p:nvSpPr>
            <p:spPr bwMode="auto">
              <a:xfrm>
                <a:off x="3759335" y="3265910"/>
                <a:ext cx="151990" cy="177001"/>
              </a:xfrm>
              <a:custGeom>
                <a:avLst/>
                <a:gdLst>
                  <a:gd name="T0" fmla="*/ 7 w 67"/>
                  <a:gd name="T1" fmla="*/ 51 h 78"/>
                  <a:gd name="T2" fmla="*/ 34 w 67"/>
                  <a:gd name="T3" fmla="*/ 78 h 78"/>
                  <a:gd name="T4" fmla="*/ 61 w 67"/>
                  <a:gd name="T5" fmla="*/ 51 h 78"/>
                  <a:gd name="T6" fmla="*/ 67 w 67"/>
                  <a:gd name="T7" fmla="*/ 38 h 78"/>
                  <a:gd name="T8" fmla="*/ 63 w 67"/>
                  <a:gd name="T9" fmla="*/ 32 h 78"/>
                  <a:gd name="T10" fmla="*/ 34 w 67"/>
                  <a:gd name="T11" fmla="*/ 0 h 78"/>
                  <a:gd name="T12" fmla="*/ 5 w 67"/>
                  <a:gd name="T13" fmla="*/ 32 h 78"/>
                  <a:gd name="T14" fmla="*/ 0 w 67"/>
                  <a:gd name="T15" fmla="*/ 38 h 78"/>
                  <a:gd name="T16" fmla="*/ 7 w 67"/>
                  <a:gd name="T17" fmla="*/ 5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78">
                    <a:moveTo>
                      <a:pt x="7" y="51"/>
                    </a:moveTo>
                    <a:cubicBezTo>
                      <a:pt x="11" y="65"/>
                      <a:pt x="20" y="78"/>
                      <a:pt x="34" y="78"/>
                    </a:cubicBezTo>
                    <a:cubicBezTo>
                      <a:pt x="48" y="78"/>
                      <a:pt x="57" y="65"/>
                      <a:pt x="61" y="51"/>
                    </a:cubicBezTo>
                    <a:cubicBezTo>
                      <a:pt x="65" y="49"/>
                      <a:pt x="67" y="43"/>
                      <a:pt x="67" y="38"/>
                    </a:cubicBezTo>
                    <a:cubicBezTo>
                      <a:pt x="66" y="35"/>
                      <a:pt x="65" y="33"/>
                      <a:pt x="63" y="32"/>
                    </a:cubicBezTo>
                    <a:cubicBezTo>
                      <a:pt x="62" y="14"/>
                      <a:pt x="51" y="0"/>
                      <a:pt x="34" y="0"/>
                    </a:cubicBezTo>
                    <a:cubicBezTo>
                      <a:pt x="17" y="0"/>
                      <a:pt x="6" y="14"/>
                      <a:pt x="5" y="32"/>
                    </a:cubicBezTo>
                    <a:cubicBezTo>
                      <a:pt x="2" y="33"/>
                      <a:pt x="1" y="35"/>
                      <a:pt x="0" y="38"/>
                    </a:cubicBezTo>
                    <a:cubicBezTo>
                      <a:pt x="0" y="43"/>
                      <a:pt x="3" y="50"/>
                      <a:pt x="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33"/>
              <p:cNvSpPr>
                <a:spLocks/>
              </p:cNvSpPr>
              <p:nvPr/>
            </p:nvSpPr>
            <p:spPr bwMode="auto">
              <a:xfrm>
                <a:off x="3677568" y="3454455"/>
                <a:ext cx="404025" cy="195279"/>
              </a:xfrm>
              <a:custGeom>
                <a:avLst/>
                <a:gdLst>
                  <a:gd name="T0" fmla="*/ 24 w 178"/>
                  <a:gd name="T1" fmla="*/ 85 h 86"/>
                  <a:gd name="T2" fmla="*/ 32 w 178"/>
                  <a:gd name="T3" fmla="*/ 43 h 86"/>
                  <a:gd name="T4" fmla="*/ 32 w 178"/>
                  <a:gd name="T5" fmla="*/ 43 h 86"/>
                  <a:gd name="T6" fmla="*/ 32 w 178"/>
                  <a:gd name="T7" fmla="*/ 86 h 86"/>
                  <a:gd name="T8" fmla="*/ 107 w 178"/>
                  <a:gd name="T9" fmla="*/ 86 h 86"/>
                  <a:gd name="T10" fmla="*/ 107 w 178"/>
                  <a:gd name="T11" fmla="*/ 47 h 86"/>
                  <a:gd name="T12" fmla="*/ 108 w 178"/>
                  <a:gd name="T13" fmla="*/ 48 h 86"/>
                  <a:gd name="T14" fmla="*/ 117 w 178"/>
                  <a:gd name="T15" fmla="*/ 63 h 86"/>
                  <a:gd name="T16" fmla="*/ 122 w 178"/>
                  <a:gd name="T17" fmla="*/ 69 h 86"/>
                  <a:gd name="T18" fmla="*/ 125 w 178"/>
                  <a:gd name="T19" fmla="*/ 72 h 86"/>
                  <a:gd name="T20" fmla="*/ 127 w 178"/>
                  <a:gd name="T21" fmla="*/ 74 h 86"/>
                  <a:gd name="T22" fmla="*/ 130 w 178"/>
                  <a:gd name="T23" fmla="*/ 75 h 86"/>
                  <a:gd name="T24" fmla="*/ 134 w 178"/>
                  <a:gd name="T25" fmla="*/ 76 h 86"/>
                  <a:gd name="T26" fmla="*/ 140 w 178"/>
                  <a:gd name="T27" fmla="*/ 74 h 86"/>
                  <a:gd name="T28" fmla="*/ 144 w 178"/>
                  <a:gd name="T29" fmla="*/ 73 h 86"/>
                  <a:gd name="T30" fmla="*/ 148 w 178"/>
                  <a:gd name="T31" fmla="*/ 69 h 86"/>
                  <a:gd name="T32" fmla="*/ 157 w 178"/>
                  <a:gd name="T33" fmla="*/ 60 h 86"/>
                  <a:gd name="T34" fmla="*/ 174 w 178"/>
                  <a:gd name="T35" fmla="*/ 41 h 86"/>
                  <a:gd name="T36" fmla="*/ 172 w 178"/>
                  <a:gd name="T37" fmla="*/ 22 h 86"/>
                  <a:gd name="T38" fmla="*/ 155 w 178"/>
                  <a:gd name="T39" fmla="*/ 24 h 86"/>
                  <a:gd name="T40" fmla="*/ 155 w 178"/>
                  <a:gd name="T41" fmla="*/ 24 h 86"/>
                  <a:gd name="T42" fmla="*/ 142 w 178"/>
                  <a:gd name="T43" fmla="*/ 39 h 86"/>
                  <a:gd name="T44" fmla="*/ 136 w 178"/>
                  <a:gd name="T45" fmla="*/ 45 h 86"/>
                  <a:gd name="T46" fmla="*/ 132 w 178"/>
                  <a:gd name="T47" fmla="*/ 39 h 86"/>
                  <a:gd name="T48" fmla="*/ 122 w 178"/>
                  <a:gd name="T49" fmla="*/ 22 h 86"/>
                  <a:gd name="T50" fmla="*/ 118 w 178"/>
                  <a:gd name="T51" fmla="*/ 16 h 86"/>
                  <a:gd name="T52" fmla="*/ 117 w 178"/>
                  <a:gd name="T53" fmla="*/ 14 h 86"/>
                  <a:gd name="T54" fmla="*/ 117 w 178"/>
                  <a:gd name="T55" fmla="*/ 14 h 86"/>
                  <a:gd name="T56" fmla="*/ 115 w 178"/>
                  <a:gd name="T57" fmla="*/ 11 h 86"/>
                  <a:gd name="T58" fmla="*/ 97 w 178"/>
                  <a:gd name="T59" fmla="*/ 2 h 86"/>
                  <a:gd name="T60" fmla="*/ 88 w 178"/>
                  <a:gd name="T61" fmla="*/ 0 h 86"/>
                  <a:gd name="T62" fmla="*/ 88 w 178"/>
                  <a:gd name="T63" fmla="*/ 0 h 86"/>
                  <a:gd name="T64" fmla="*/ 88 w 178"/>
                  <a:gd name="T65" fmla="*/ 0 h 86"/>
                  <a:gd name="T66" fmla="*/ 77 w 178"/>
                  <a:gd name="T67" fmla="*/ 41 h 86"/>
                  <a:gd name="T68" fmla="*/ 73 w 178"/>
                  <a:gd name="T69" fmla="*/ 16 h 86"/>
                  <a:gd name="T70" fmla="*/ 76 w 178"/>
                  <a:gd name="T71" fmla="*/ 8 h 86"/>
                  <a:gd name="T72" fmla="*/ 71 w 178"/>
                  <a:gd name="T73" fmla="*/ 3 h 86"/>
                  <a:gd name="T74" fmla="*/ 68 w 178"/>
                  <a:gd name="T75" fmla="*/ 3 h 86"/>
                  <a:gd name="T76" fmla="*/ 62 w 178"/>
                  <a:gd name="T77" fmla="*/ 8 h 86"/>
                  <a:gd name="T78" fmla="*/ 66 w 178"/>
                  <a:gd name="T79" fmla="*/ 16 h 86"/>
                  <a:gd name="T80" fmla="*/ 62 w 178"/>
                  <a:gd name="T81" fmla="*/ 41 h 86"/>
                  <a:gd name="T82" fmla="*/ 51 w 178"/>
                  <a:gd name="T83" fmla="*/ 0 h 86"/>
                  <a:gd name="T84" fmla="*/ 50 w 178"/>
                  <a:gd name="T85" fmla="*/ 0 h 86"/>
                  <a:gd name="T86" fmla="*/ 50 w 178"/>
                  <a:gd name="T87" fmla="*/ 0 h 86"/>
                  <a:gd name="T88" fmla="*/ 43 w 178"/>
                  <a:gd name="T89" fmla="*/ 3 h 86"/>
                  <a:gd name="T90" fmla="*/ 18 w 178"/>
                  <a:gd name="T91" fmla="*/ 13 h 86"/>
                  <a:gd name="T92" fmla="*/ 1 w 178"/>
                  <a:gd name="T93" fmla="*/ 84 h 86"/>
                  <a:gd name="T94" fmla="*/ 0 w 178"/>
                  <a:gd name="T95" fmla="*/ 86 h 86"/>
                  <a:gd name="T96" fmla="*/ 24 w 178"/>
                  <a:gd name="T97" fmla="*/ 86 h 86"/>
                  <a:gd name="T98" fmla="*/ 24 w 178"/>
                  <a:gd name="T99" fmla="*/ 8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" h="86">
                    <a:moveTo>
                      <a:pt x="24" y="85"/>
                    </a:moveTo>
                    <a:cubicBezTo>
                      <a:pt x="25" y="68"/>
                      <a:pt x="30" y="44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07" y="86"/>
                      <a:pt x="107" y="86"/>
                      <a:pt x="107" y="86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7" y="47"/>
                      <a:pt x="107" y="48"/>
                      <a:pt x="108" y="48"/>
                    </a:cubicBezTo>
                    <a:cubicBezTo>
                      <a:pt x="111" y="53"/>
                      <a:pt x="114" y="59"/>
                      <a:pt x="117" y="63"/>
                    </a:cubicBezTo>
                    <a:cubicBezTo>
                      <a:pt x="119" y="65"/>
                      <a:pt x="120" y="67"/>
                      <a:pt x="122" y="69"/>
                    </a:cubicBezTo>
                    <a:cubicBezTo>
                      <a:pt x="123" y="70"/>
                      <a:pt x="123" y="71"/>
                      <a:pt x="125" y="72"/>
                    </a:cubicBezTo>
                    <a:cubicBezTo>
                      <a:pt x="125" y="72"/>
                      <a:pt x="126" y="73"/>
                      <a:pt x="127" y="74"/>
                    </a:cubicBezTo>
                    <a:cubicBezTo>
                      <a:pt x="127" y="74"/>
                      <a:pt x="128" y="75"/>
                      <a:pt x="130" y="75"/>
                    </a:cubicBezTo>
                    <a:cubicBezTo>
                      <a:pt x="132" y="76"/>
                      <a:pt x="133" y="76"/>
                      <a:pt x="134" y="76"/>
                    </a:cubicBezTo>
                    <a:cubicBezTo>
                      <a:pt x="137" y="76"/>
                      <a:pt x="139" y="75"/>
                      <a:pt x="140" y="74"/>
                    </a:cubicBezTo>
                    <a:cubicBezTo>
                      <a:pt x="142" y="74"/>
                      <a:pt x="143" y="73"/>
                      <a:pt x="144" y="73"/>
                    </a:cubicBezTo>
                    <a:cubicBezTo>
                      <a:pt x="145" y="71"/>
                      <a:pt x="147" y="70"/>
                      <a:pt x="148" y="69"/>
                    </a:cubicBezTo>
                    <a:cubicBezTo>
                      <a:pt x="151" y="66"/>
                      <a:pt x="154" y="63"/>
                      <a:pt x="157" y="60"/>
                    </a:cubicBezTo>
                    <a:cubicBezTo>
                      <a:pt x="165" y="51"/>
                      <a:pt x="174" y="41"/>
                      <a:pt x="174" y="41"/>
                    </a:cubicBezTo>
                    <a:cubicBezTo>
                      <a:pt x="178" y="35"/>
                      <a:pt x="178" y="27"/>
                      <a:pt x="172" y="22"/>
                    </a:cubicBezTo>
                    <a:cubicBezTo>
                      <a:pt x="167" y="17"/>
                      <a:pt x="159" y="18"/>
                      <a:pt x="155" y="24"/>
                    </a:cubicBezTo>
                    <a:cubicBezTo>
                      <a:pt x="155" y="24"/>
                      <a:pt x="155" y="24"/>
                      <a:pt x="155" y="24"/>
                    </a:cubicBezTo>
                    <a:cubicBezTo>
                      <a:pt x="154" y="24"/>
                      <a:pt x="148" y="32"/>
                      <a:pt x="142" y="39"/>
                    </a:cubicBezTo>
                    <a:cubicBezTo>
                      <a:pt x="140" y="41"/>
                      <a:pt x="138" y="43"/>
                      <a:pt x="136" y="45"/>
                    </a:cubicBezTo>
                    <a:cubicBezTo>
                      <a:pt x="135" y="43"/>
                      <a:pt x="134" y="41"/>
                      <a:pt x="132" y="39"/>
                    </a:cubicBezTo>
                    <a:cubicBezTo>
                      <a:pt x="129" y="34"/>
                      <a:pt x="125" y="27"/>
                      <a:pt x="122" y="22"/>
                    </a:cubicBezTo>
                    <a:cubicBezTo>
                      <a:pt x="121" y="20"/>
                      <a:pt x="119" y="17"/>
                      <a:pt x="118" y="16"/>
                    </a:cubicBezTo>
                    <a:cubicBezTo>
                      <a:pt x="118" y="15"/>
                      <a:pt x="118" y="15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2"/>
                      <a:pt x="116" y="11"/>
                      <a:pt x="115" y="11"/>
                    </a:cubicBezTo>
                    <a:cubicBezTo>
                      <a:pt x="114" y="9"/>
                      <a:pt x="110" y="6"/>
                      <a:pt x="97" y="2"/>
                    </a:cubicBezTo>
                    <a:cubicBezTo>
                      <a:pt x="94" y="1"/>
                      <a:pt x="91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6"/>
                      <a:pt x="86" y="22"/>
                      <a:pt x="77" y="41"/>
                    </a:cubicBezTo>
                    <a:cubicBezTo>
                      <a:pt x="76" y="28"/>
                      <a:pt x="74" y="17"/>
                      <a:pt x="73" y="1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5" y="17"/>
                      <a:pt x="63" y="28"/>
                      <a:pt x="62" y="41"/>
                    </a:cubicBezTo>
                    <a:cubicBezTo>
                      <a:pt x="53" y="22"/>
                      <a:pt x="51" y="6"/>
                      <a:pt x="51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5" y="1"/>
                      <a:pt x="43" y="3"/>
                    </a:cubicBezTo>
                    <a:cubicBezTo>
                      <a:pt x="35" y="5"/>
                      <a:pt x="25" y="9"/>
                      <a:pt x="18" y="13"/>
                    </a:cubicBezTo>
                    <a:cubicBezTo>
                      <a:pt x="15" y="16"/>
                      <a:pt x="4" y="32"/>
                      <a:pt x="1" y="84"/>
                    </a:cubicBezTo>
                    <a:cubicBezTo>
                      <a:pt x="1" y="84"/>
                      <a:pt x="1" y="85"/>
                      <a:pt x="0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6"/>
                      <a:pt x="24" y="85"/>
                      <a:pt x="2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34"/>
              <p:cNvSpPr>
                <a:spLocks/>
              </p:cNvSpPr>
              <p:nvPr/>
            </p:nvSpPr>
            <p:spPr bwMode="auto">
              <a:xfrm>
                <a:off x="3547703" y="3654543"/>
                <a:ext cx="575254" cy="123131"/>
              </a:xfrm>
              <a:custGeom>
                <a:avLst/>
                <a:gdLst>
                  <a:gd name="T0" fmla="*/ 252 w 253"/>
                  <a:gd name="T1" fmla="*/ 54 h 54"/>
                  <a:gd name="T2" fmla="*/ 253 w 253"/>
                  <a:gd name="T3" fmla="*/ 54 h 54"/>
                  <a:gd name="T4" fmla="*/ 253 w 253"/>
                  <a:gd name="T5" fmla="*/ 40 h 54"/>
                  <a:gd name="T6" fmla="*/ 227 w 253"/>
                  <a:gd name="T7" fmla="*/ 0 h 54"/>
                  <a:gd name="T8" fmla="*/ 216 w 253"/>
                  <a:gd name="T9" fmla="*/ 0 h 54"/>
                  <a:gd name="T10" fmla="*/ 218 w 253"/>
                  <a:gd name="T11" fmla="*/ 2 h 54"/>
                  <a:gd name="T12" fmla="*/ 239 w 253"/>
                  <a:gd name="T13" fmla="*/ 39 h 54"/>
                  <a:gd name="T14" fmla="*/ 239 w 253"/>
                  <a:gd name="T15" fmla="*/ 39 h 54"/>
                  <a:gd name="T16" fmla="*/ 14 w 253"/>
                  <a:gd name="T17" fmla="*/ 39 h 54"/>
                  <a:gd name="T18" fmla="*/ 14 w 253"/>
                  <a:gd name="T19" fmla="*/ 39 h 54"/>
                  <a:gd name="T20" fmla="*/ 35 w 253"/>
                  <a:gd name="T21" fmla="*/ 1 h 54"/>
                  <a:gd name="T22" fmla="*/ 37 w 253"/>
                  <a:gd name="T23" fmla="*/ 0 h 54"/>
                  <a:gd name="T24" fmla="*/ 27 w 253"/>
                  <a:gd name="T25" fmla="*/ 0 h 54"/>
                  <a:gd name="T26" fmla="*/ 0 w 253"/>
                  <a:gd name="T27" fmla="*/ 40 h 54"/>
                  <a:gd name="T28" fmla="*/ 0 w 253"/>
                  <a:gd name="T29" fmla="*/ 54 h 54"/>
                  <a:gd name="T30" fmla="*/ 1 w 253"/>
                  <a:gd name="T31" fmla="*/ 54 h 54"/>
                  <a:gd name="T32" fmla="*/ 252 w 253"/>
                  <a:gd name="T3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3" h="54">
                    <a:moveTo>
                      <a:pt x="252" y="54"/>
                    </a:moveTo>
                    <a:cubicBezTo>
                      <a:pt x="252" y="54"/>
                      <a:pt x="253" y="54"/>
                      <a:pt x="253" y="54"/>
                    </a:cubicBezTo>
                    <a:cubicBezTo>
                      <a:pt x="253" y="40"/>
                      <a:pt x="253" y="40"/>
                      <a:pt x="253" y="4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7" y="1"/>
                      <a:pt x="218" y="1"/>
                      <a:pt x="218" y="2"/>
                    </a:cubicBezTo>
                    <a:cubicBezTo>
                      <a:pt x="239" y="39"/>
                      <a:pt x="239" y="39"/>
                      <a:pt x="239" y="39"/>
                    </a:cubicBezTo>
                    <a:cubicBezTo>
                      <a:pt x="239" y="39"/>
                      <a:pt x="239" y="39"/>
                      <a:pt x="239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1"/>
                      <a:pt x="3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1" y="54"/>
                      <a:pt x="1" y="54"/>
                    </a:cubicBezTo>
                    <a:lnTo>
                      <a:pt x="252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365643" y="3825494"/>
              <a:ext cx="292211" cy="347571"/>
              <a:chOff x="6754813" y="3811588"/>
              <a:chExt cx="812800" cy="966787"/>
            </a:xfrm>
            <a:solidFill>
              <a:schemeClr val="bg1">
                <a:lumMod val="50000"/>
              </a:schemeClr>
            </a:solidFill>
          </p:grpSpPr>
          <p:sp>
            <p:nvSpPr>
              <p:cNvPr id="164" name="Freeform 93"/>
              <p:cNvSpPr>
                <a:spLocks/>
              </p:cNvSpPr>
              <p:nvPr/>
            </p:nvSpPr>
            <p:spPr bwMode="auto">
              <a:xfrm>
                <a:off x="6754813" y="4384675"/>
                <a:ext cx="812800" cy="393700"/>
              </a:xfrm>
              <a:custGeom>
                <a:avLst/>
                <a:gdLst>
                  <a:gd name="T0" fmla="*/ 0 w 217"/>
                  <a:gd name="T1" fmla="*/ 105 h 105"/>
                  <a:gd name="T2" fmla="*/ 108 w 217"/>
                  <a:gd name="T3" fmla="*/ 104 h 105"/>
                  <a:gd name="T4" fmla="*/ 217 w 217"/>
                  <a:gd name="T5" fmla="*/ 105 h 105"/>
                  <a:gd name="T6" fmla="*/ 201 w 217"/>
                  <a:gd name="T7" fmla="*/ 19 h 105"/>
                  <a:gd name="T8" fmla="*/ 147 w 217"/>
                  <a:gd name="T9" fmla="*/ 0 h 105"/>
                  <a:gd name="T10" fmla="*/ 125 w 217"/>
                  <a:gd name="T11" fmla="*/ 75 h 105"/>
                  <a:gd name="T12" fmla="*/ 115 w 217"/>
                  <a:gd name="T13" fmla="*/ 21 h 105"/>
                  <a:gd name="T14" fmla="*/ 124 w 217"/>
                  <a:gd name="T15" fmla="*/ 0 h 105"/>
                  <a:gd name="T16" fmla="*/ 108 w 217"/>
                  <a:gd name="T17" fmla="*/ 0 h 105"/>
                  <a:gd name="T18" fmla="*/ 92 w 217"/>
                  <a:gd name="T19" fmla="*/ 0 h 105"/>
                  <a:gd name="T20" fmla="*/ 102 w 217"/>
                  <a:gd name="T21" fmla="*/ 21 h 105"/>
                  <a:gd name="T22" fmla="*/ 92 w 217"/>
                  <a:gd name="T23" fmla="*/ 75 h 105"/>
                  <a:gd name="T24" fmla="*/ 70 w 217"/>
                  <a:gd name="T25" fmla="*/ 0 h 105"/>
                  <a:gd name="T26" fmla="*/ 16 w 217"/>
                  <a:gd name="T27" fmla="*/ 19 h 105"/>
                  <a:gd name="T28" fmla="*/ 0 w 217"/>
                  <a:gd name="T2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7" h="105">
                    <a:moveTo>
                      <a:pt x="0" y="105"/>
                    </a:moveTo>
                    <a:cubicBezTo>
                      <a:pt x="0" y="105"/>
                      <a:pt x="55" y="104"/>
                      <a:pt x="108" y="104"/>
                    </a:cubicBezTo>
                    <a:cubicBezTo>
                      <a:pt x="180" y="104"/>
                      <a:pt x="217" y="105"/>
                      <a:pt x="217" y="105"/>
                    </a:cubicBezTo>
                    <a:cubicBezTo>
                      <a:pt x="217" y="105"/>
                      <a:pt x="205" y="29"/>
                      <a:pt x="201" y="19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9"/>
                      <a:pt x="0" y="105"/>
                      <a:pt x="0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4"/>
              <p:cNvSpPr>
                <a:spLocks/>
              </p:cNvSpPr>
              <p:nvPr/>
            </p:nvSpPr>
            <p:spPr bwMode="auto">
              <a:xfrm>
                <a:off x="6900863" y="3811588"/>
                <a:ext cx="517525" cy="573088"/>
              </a:xfrm>
              <a:custGeom>
                <a:avLst/>
                <a:gdLst>
                  <a:gd name="T0" fmla="*/ 1 w 138"/>
                  <a:gd name="T1" fmla="*/ 76 h 153"/>
                  <a:gd name="T2" fmla="*/ 3 w 138"/>
                  <a:gd name="T3" fmla="*/ 96 h 153"/>
                  <a:gd name="T4" fmla="*/ 20 w 138"/>
                  <a:gd name="T5" fmla="*/ 106 h 153"/>
                  <a:gd name="T6" fmla="*/ 21 w 138"/>
                  <a:gd name="T7" fmla="*/ 105 h 153"/>
                  <a:gd name="T8" fmla="*/ 16 w 138"/>
                  <a:gd name="T9" fmla="*/ 65 h 153"/>
                  <a:gd name="T10" fmla="*/ 16 w 138"/>
                  <a:gd name="T11" fmla="*/ 61 h 153"/>
                  <a:gd name="T12" fmla="*/ 69 w 138"/>
                  <a:gd name="T13" fmla="*/ 5 h 153"/>
                  <a:gd name="T14" fmla="*/ 123 w 138"/>
                  <a:gd name="T15" fmla="*/ 61 h 153"/>
                  <a:gd name="T16" fmla="*/ 123 w 138"/>
                  <a:gd name="T17" fmla="*/ 65 h 153"/>
                  <a:gd name="T18" fmla="*/ 118 w 138"/>
                  <a:gd name="T19" fmla="*/ 102 h 153"/>
                  <a:gd name="T20" fmla="*/ 103 w 138"/>
                  <a:gd name="T21" fmla="*/ 123 h 153"/>
                  <a:gd name="T22" fmla="*/ 95 w 138"/>
                  <a:gd name="T23" fmla="*/ 125 h 153"/>
                  <a:gd name="T24" fmla="*/ 82 w 138"/>
                  <a:gd name="T25" fmla="*/ 141 h 153"/>
                  <a:gd name="T26" fmla="*/ 83 w 138"/>
                  <a:gd name="T27" fmla="*/ 151 h 153"/>
                  <a:gd name="T28" fmla="*/ 92 w 138"/>
                  <a:gd name="T29" fmla="*/ 150 h 153"/>
                  <a:gd name="T30" fmla="*/ 106 w 138"/>
                  <a:gd name="T31" fmla="*/ 134 h 153"/>
                  <a:gd name="T32" fmla="*/ 106 w 138"/>
                  <a:gd name="T33" fmla="*/ 127 h 153"/>
                  <a:gd name="T34" fmla="*/ 122 w 138"/>
                  <a:gd name="T35" fmla="*/ 106 h 153"/>
                  <a:gd name="T36" fmla="*/ 135 w 138"/>
                  <a:gd name="T37" fmla="*/ 96 h 153"/>
                  <a:gd name="T38" fmla="*/ 138 w 138"/>
                  <a:gd name="T39" fmla="*/ 76 h 153"/>
                  <a:gd name="T40" fmla="*/ 128 w 138"/>
                  <a:gd name="T41" fmla="*/ 63 h 153"/>
                  <a:gd name="T42" fmla="*/ 128 w 138"/>
                  <a:gd name="T43" fmla="*/ 61 h 153"/>
                  <a:gd name="T44" fmla="*/ 69 w 138"/>
                  <a:gd name="T45" fmla="*/ 0 h 153"/>
                  <a:gd name="T46" fmla="*/ 11 w 138"/>
                  <a:gd name="T47" fmla="*/ 61 h 153"/>
                  <a:gd name="T48" fmla="*/ 11 w 138"/>
                  <a:gd name="T49" fmla="*/ 63 h 153"/>
                  <a:gd name="T50" fmla="*/ 1 w 138"/>
                  <a:gd name="T51" fmla="*/ 7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153">
                    <a:moveTo>
                      <a:pt x="1" y="76"/>
                    </a:moveTo>
                    <a:cubicBezTo>
                      <a:pt x="3" y="96"/>
                      <a:pt x="3" y="96"/>
                      <a:pt x="3" y="96"/>
                    </a:cubicBezTo>
                    <a:cubicBezTo>
                      <a:pt x="4" y="102"/>
                      <a:pt x="11" y="106"/>
                      <a:pt x="20" y="106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6" y="64"/>
                      <a:pt x="16" y="62"/>
                      <a:pt x="16" y="61"/>
                    </a:cubicBezTo>
                    <a:cubicBezTo>
                      <a:pt x="16" y="30"/>
                      <a:pt x="40" y="5"/>
                      <a:pt x="69" y="5"/>
                    </a:cubicBezTo>
                    <a:cubicBezTo>
                      <a:pt x="99" y="5"/>
                      <a:pt x="123" y="30"/>
                      <a:pt x="123" y="61"/>
                    </a:cubicBezTo>
                    <a:cubicBezTo>
                      <a:pt x="123" y="62"/>
                      <a:pt x="123" y="64"/>
                      <a:pt x="123" y="65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03" y="123"/>
                      <a:pt x="103" y="123"/>
                      <a:pt x="103" y="123"/>
                    </a:cubicBezTo>
                    <a:cubicBezTo>
                      <a:pt x="100" y="122"/>
                      <a:pt x="97" y="123"/>
                      <a:pt x="95" y="125"/>
                    </a:cubicBezTo>
                    <a:cubicBezTo>
                      <a:pt x="82" y="141"/>
                      <a:pt x="82" y="141"/>
                      <a:pt x="82" y="141"/>
                    </a:cubicBezTo>
                    <a:cubicBezTo>
                      <a:pt x="79" y="144"/>
                      <a:pt x="80" y="149"/>
                      <a:pt x="83" y="151"/>
                    </a:cubicBezTo>
                    <a:cubicBezTo>
                      <a:pt x="85" y="153"/>
                      <a:pt x="90" y="153"/>
                      <a:pt x="92" y="150"/>
                    </a:cubicBezTo>
                    <a:cubicBezTo>
                      <a:pt x="106" y="134"/>
                      <a:pt x="106" y="134"/>
                      <a:pt x="106" y="134"/>
                    </a:cubicBezTo>
                    <a:cubicBezTo>
                      <a:pt x="107" y="132"/>
                      <a:pt x="108" y="129"/>
                      <a:pt x="106" y="127"/>
                    </a:cubicBezTo>
                    <a:cubicBezTo>
                      <a:pt x="122" y="106"/>
                      <a:pt x="122" y="106"/>
                      <a:pt x="122" y="106"/>
                    </a:cubicBezTo>
                    <a:cubicBezTo>
                      <a:pt x="129" y="105"/>
                      <a:pt x="135" y="101"/>
                      <a:pt x="135" y="9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0"/>
                      <a:pt x="134" y="65"/>
                      <a:pt x="128" y="63"/>
                    </a:cubicBezTo>
                    <a:cubicBezTo>
                      <a:pt x="128" y="63"/>
                      <a:pt x="128" y="62"/>
                      <a:pt x="128" y="61"/>
                    </a:cubicBezTo>
                    <a:cubicBezTo>
                      <a:pt x="128" y="27"/>
                      <a:pt x="102" y="0"/>
                      <a:pt x="69" y="0"/>
                    </a:cubicBezTo>
                    <a:cubicBezTo>
                      <a:pt x="37" y="0"/>
                      <a:pt x="11" y="27"/>
                      <a:pt x="11" y="61"/>
                    </a:cubicBezTo>
                    <a:cubicBezTo>
                      <a:pt x="11" y="62"/>
                      <a:pt x="11" y="63"/>
                      <a:pt x="11" y="63"/>
                    </a:cubicBezTo>
                    <a:cubicBezTo>
                      <a:pt x="5" y="65"/>
                      <a:pt x="0" y="70"/>
                      <a:pt x="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95"/>
              <p:cNvSpPr>
                <a:spLocks/>
              </p:cNvSpPr>
              <p:nvPr/>
            </p:nvSpPr>
            <p:spPr bwMode="auto">
              <a:xfrm>
                <a:off x="6975475" y="3856038"/>
                <a:ext cx="360363" cy="469900"/>
              </a:xfrm>
              <a:custGeom>
                <a:avLst/>
                <a:gdLst>
                  <a:gd name="T0" fmla="*/ 73 w 96"/>
                  <a:gd name="T1" fmla="*/ 112 h 125"/>
                  <a:gd name="T2" fmla="*/ 80 w 96"/>
                  <a:gd name="T3" fmla="*/ 109 h 125"/>
                  <a:gd name="T4" fmla="*/ 82 w 96"/>
                  <a:gd name="T5" fmla="*/ 109 h 125"/>
                  <a:gd name="T6" fmla="*/ 91 w 96"/>
                  <a:gd name="T7" fmla="*/ 92 h 125"/>
                  <a:gd name="T8" fmla="*/ 92 w 96"/>
                  <a:gd name="T9" fmla="*/ 28 h 125"/>
                  <a:gd name="T10" fmla="*/ 84 w 96"/>
                  <a:gd name="T11" fmla="*/ 20 h 125"/>
                  <a:gd name="T12" fmla="*/ 57 w 96"/>
                  <a:gd name="T13" fmla="*/ 5 h 125"/>
                  <a:gd name="T14" fmla="*/ 16 w 96"/>
                  <a:gd name="T15" fmla="*/ 20 h 125"/>
                  <a:gd name="T16" fmla="*/ 16 w 96"/>
                  <a:gd name="T17" fmla="*/ 20 h 125"/>
                  <a:gd name="T18" fmla="*/ 16 w 96"/>
                  <a:gd name="T19" fmla="*/ 20 h 125"/>
                  <a:gd name="T20" fmla="*/ 16 w 96"/>
                  <a:gd name="T21" fmla="*/ 20 h 125"/>
                  <a:gd name="T22" fmla="*/ 6 w 96"/>
                  <a:gd name="T23" fmla="*/ 28 h 125"/>
                  <a:gd name="T24" fmla="*/ 8 w 96"/>
                  <a:gd name="T25" fmla="*/ 93 h 125"/>
                  <a:gd name="T26" fmla="*/ 50 w 96"/>
                  <a:gd name="T27" fmla="*/ 125 h 125"/>
                  <a:gd name="T28" fmla="*/ 65 w 96"/>
                  <a:gd name="T29" fmla="*/ 122 h 125"/>
                  <a:gd name="T30" fmla="*/ 73 w 96"/>
                  <a:gd name="T31" fmla="*/ 1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125">
                    <a:moveTo>
                      <a:pt x="73" y="112"/>
                    </a:moveTo>
                    <a:cubicBezTo>
                      <a:pt x="75" y="110"/>
                      <a:pt x="78" y="109"/>
                      <a:pt x="80" y="109"/>
                    </a:cubicBezTo>
                    <a:cubicBezTo>
                      <a:pt x="81" y="109"/>
                      <a:pt x="81" y="109"/>
                      <a:pt x="82" y="109"/>
                    </a:cubicBezTo>
                    <a:cubicBezTo>
                      <a:pt x="86" y="104"/>
                      <a:pt x="89" y="98"/>
                      <a:pt x="91" y="92"/>
                    </a:cubicBezTo>
                    <a:cubicBezTo>
                      <a:pt x="96" y="75"/>
                      <a:pt x="96" y="38"/>
                      <a:pt x="92" y="28"/>
                    </a:cubicBezTo>
                    <a:cubicBezTo>
                      <a:pt x="90" y="22"/>
                      <a:pt x="87" y="21"/>
                      <a:pt x="84" y="20"/>
                    </a:cubicBezTo>
                    <a:cubicBezTo>
                      <a:pt x="76" y="8"/>
                      <a:pt x="65" y="7"/>
                      <a:pt x="57" y="5"/>
                    </a:cubicBezTo>
                    <a:cubicBezTo>
                      <a:pt x="22" y="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9" y="18"/>
                      <a:pt x="6" y="28"/>
                    </a:cubicBezTo>
                    <a:cubicBezTo>
                      <a:pt x="2" y="39"/>
                      <a:pt x="0" y="69"/>
                      <a:pt x="8" y="93"/>
                    </a:cubicBezTo>
                    <a:cubicBezTo>
                      <a:pt x="14" y="110"/>
                      <a:pt x="31" y="125"/>
                      <a:pt x="50" y="125"/>
                    </a:cubicBezTo>
                    <a:cubicBezTo>
                      <a:pt x="55" y="125"/>
                      <a:pt x="60" y="124"/>
                      <a:pt x="65" y="122"/>
                    </a:cubicBezTo>
                    <a:lnTo>
                      <a:pt x="73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7" name="Freeform 13"/>
            <p:cNvSpPr>
              <a:spLocks noEditPoints="1"/>
            </p:cNvSpPr>
            <p:nvPr/>
          </p:nvSpPr>
          <p:spPr bwMode="auto">
            <a:xfrm>
              <a:off x="6726544" y="3877037"/>
              <a:ext cx="350531" cy="282993"/>
            </a:xfrm>
            <a:custGeom>
              <a:avLst/>
              <a:gdLst>
                <a:gd name="T0" fmla="*/ 12 w 312"/>
                <a:gd name="T1" fmla="*/ 0 h 252"/>
                <a:gd name="T2" fmla="*/ 0 w 312"/>
                <a:gd name="T3" fmla="*/ 240 h 252"/>
                <a:gd name="T4" fmla="*/ 300 w 312"/>
                <a:gd name="T5" fmla="*/ 252 h 252"/>
                <a:gd name="T6" fmla="*/ 312 w 312"/>
                <a:gd name="T7" fmla="*/ 12 h 252"/>
                <a:gd name="T8" fmla="*/ 240 w 312"/>
                <a:gd name="T9" fmla="*/ 18 h 252"/>
                <a:gd name="T10" fmla="*/ 240 w 312"/>
                <a:gd name="T11" fmla="*/ 42 h 252"/>
                <a:gd name="T12" fmla="*/ 240 w 312"/>
                <a:gd name="T13" fmla="*/ 18 h 252"/>
                <a:gd name="T14" fmla="*/ 216 w 312"/>
                <a:gd name="T15" fmla="*/ 30 h 252"/>
                <a:gd name="T16" fmla="*/ 192 w 312"/>
                <a:gd name="T17" fmla="*/ 30 h 252"/>
                <a:gd name="T18" fmla="*/ 288 w 312"/>
                <a:gd name="T19" fmla="*/ 228 h 252"/>
                <a:gd name="T20" fmla="*/ 24 w 312"/>
                <a:gd name="T21" fmla="*/ 60 h 252"/>
                <a:gd name="T22" fmla="*/ 288 w 312"/>
                <a:gd name="T23" fmla="*/ 228 h 252"/>
                <a:gd name="T24" fmla="*/ 264 w 312"/>
                <a:gd name="T25" fmla="*/ 30 h 252"/>
                <a:gd name="T26" fmla="*/ 288 w 312"/>
                <a:gd name="T27" fmla="*/ 30 h 252"/>
                <a:gd name="T28" fmla="*/ 76 w 312"/>
                <a:gd name="T29" fmla="*/ 206 h 252"/>
                <a:gd name="T30" fmla="*/ 95 w 312"/>
                <a:gd name="T31" fmla="*/ 167 h 252"/>
                <a:gd name="T32" fmla="*/ 124 w 312"/>
                <a:gd name="T33" fmla="*/ 148 h 252"/>
                <a:gd name="T34" fmla="*/ 152 w 312"/>
                <a:gd name="T35" fmla="*/ 165 h 252"/>
                <a:gd name="T36" fmla="*/ 172 w 312"/>
                <a:gd name="T37" fmla="*/ 202 h 252"/>
                <a:gd name="T38" fmla="*/ 192 w 312"/>
                <a:gd name="T39" fmla="*/ 164 h 252"/>
                <a:gd name="T40" fmla="*/ 228 w 312"/>
                <a:gd name="T41" fmla="*/ 130 h 252"/>
                <a:gd name="T42" fmla="*/ 228 w 312"/>
                <a:gd name="T43" fmla="*/ 82 h 252"/>
                <a:gd name="T44" fmla="*/ 209 w 312"/>
                <a:gd name="T45" fmla="*/ 121 h 252"/>
                <a:gd name="T46" fmla="*/ 172 w 312"/>
                <a:gd name="T47" fmla="*/ 154 h 252"/>
                <a:gd name="T48" fmla="*/ 145 w 312"/>
                <a:gd name="T49" fmla="*/ 136 h 252"/>
                <a:gd name="T50" fmla="*/ 124 w 312"/>
                <a:gd name="T51" fmla="*/ 100 h 252"/>
                <a:gd name="T52" fmla="*/ 104 w 312"/>
                <a:gd name="T53" fmla="*/ 136 h 252"/>
                <a:gd name="T54" fmla="*/ 76 w 312"/>
                <a:gd name="T55" fmla="*/ 158 h 252"/>
                <a:gd name="T56" fmla="*/ 76 w 312"/>
                <a:gd name="T57" fmla="*/ 206 h 252"/>
                <a:gd name="T58" fmla="*/ 240 w 312"/>
                <a:gd name="T59" fmla="*/ 106 h 252"/>
                <a:gd name="T60" fmla="*/ 216 w 312"/>
                <a:gd name="T61" fmla="*/ 106 h 252"/>
                <a:gd name="T62" fmla="*/ 172 w 312"/>
                <a:gd name="T63" fmla="*/ 166 h 252"/>
                <a:gd name="T64" fmla="*/ 172 w 312"/>
                <a:gd name="T65" fmla="*/ 190 h 252"/>
                <a:gd name="T66" fmla="*/ 172 w 312"/>
                <a:gd name="T67" fmla="*/ 166 h 252"/>
                <a:gd name="T68" fmla="*/ 136 w 312"/>
                <a:gd name="T69" fmla="*/ 124 h 252"/>
                <a:gd name="T70" fmla="*/ 112 w 312"/>
                <a:gd name="T71" fmla="*/ 124 h 252"/>
                <a:gd name="T72" fmla="*/ 76 w 312"/>
                <a:gd name="T73" fmla="*/ 170 h 252"/>
                <a:gd name="T74" fmla="*/ 76 w 312"/>
                <a:gd name="T75" fmla="*/ 194 h 252"/>
                <a:gd name="T76" fmla="*/ 76 w 312"/>
                <a:gd name="T77" fmla="*/ 17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2" h="252">
                  <a:moveTo>
                    <a:pt x="30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7"/>
                    <a:pt x="6" y="252"/>
                    <a:pt x="12" y="252"/>
                  </a:cubicBezTo>
                  <a:cubicBezTo>
                    <a:pt x="300" y="252"/>
                    <a:pt x="300" y="252"/>
                    <a:pt x="300" y="252"/>
                  </a:cubicBezTo>
                  <a:cubicBezTo>
                    <a:pt x="307" y="252"/>
                    <a:pt x="312" y="247"/>
                    <a:pt x="312" y="240"/>
                  </a:cubicBezTo>
                  <a:cubicBezTo>
                    <a:pt x="312" y="12"/>
                    <a:pt x="312" y="12"/>
                    <a:pt x="312" y="12"/>
                  </a:cubicBezTo>
                  <a:cubicBezTo>
                    <a:pt x="312" y="5"/>
                    <a:pt x="307" y="0"/>
                    <a:pt x="300" y="0"/>
                  </a:cubicBezTo>
                  <a:close/>
                  <a:moveTo>
                    <a:pt x="240" y="18"/>
                  </a:moveTo>
                  <a:cubicBezTo>
                    <a:pt x="247" y="18"/>
                    <a:pt x="252" y="23"/>
                    <a:pt x="252" y="30"/>
                  </a:cubicBezTo>
                  <a:cubicBezTo>
                    <a:pt x="252" y="37"/>
                    <a:pt x="247" y="42"/>
                    <a:pt x="240" y="42"/>
                  </a:cubicBezTo>
                  <a:cubicBezTo>
                    <a:pt x="234" y="42"/>
                    <a:pt x="228" y="37"/>
                    <a:pt x="228" y="30"/>
                  </a:cubicBezTo>
                  <a:cubicBezTo>
                    <a:pt x="228" y="23"/>
                    <a:pt x="234" y="18"/>
                    <a:pt x="240" y="18"/>
                  </a:cubicBezTo>
                  <a:close/>
                  <a:moveTo>
                    <a:pt x="204" y="18"/>
                  </a:moveTo>
                  <a:cubicBezTo>
                    <a:pt x="211" y="18"/>
                    <a:pt x="216" y="23"/>
                    <a:pt x="216" y="30"/>
                  </a:cubicBezTo>
                  <a:cubicBezTo>
                    <a:pt x="216" y="37"/>
                    <a:pt x="211" y="42"/>
                    <a:pt x="204" y="42"/>
                  </a:cubicBezTo>
                  <a:cubicBezTo>
                    <a:pt x="198" y="42"/>
                    <a:pt x="192" y="37"/>
                    <a:pt x="192" y="30"/>
                  </a:cubicBezTo>
                  <a:cubicBezTo>
                    <a:pt x="192" y="23"/>
                    <a:pt x="198" y="18"/>
                    <a:pt x="204" y="18"/>
                  </a:cubicBezTo>
                  <a:close/>
                  <a:moveTo>
                    <a:pt x="288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88" y="60"/>
                    <a:pt x="288" y="60"/>
                    <a:pt x="288" y="60"/>
                  </a:cubicBezTo>
                  <a:lnTo>
                    <a:pt x="288" y="228"/>
                  </a:lnTo>
                  <a:close/>
                  <a:moveTo>
                    <a:pt x="276" y="42"/>
                  </a:moveTo>
                  <a:cubicBezTo>
                    <a:pt x="270" y="42"/>
                    <a:pt x="264" y="37"/>
                    <a:pt x="264" y="30"/>
                  </a:cubicBezTo>
                  <a:cubicBezTo>
                    <a:pt x="264" y="23"/>
                    <a:pt x="270" y="18"/>
                    <a:pt x="276" y="18"/>
                  </a:cubicBezTo>
                  <a:cubicBezTo>
                    <a:pt x="283" y="18"/>
                    <a:pt x="288" y="23"/>
                    <a:pt x="288" y="30"/>
                  </a:cubicBezTo>
                  <a:cubicBezTo>
                    <a:pt x="288" y="37"/>
                    <a:pt x="283" y="42"/>
                    <a:pt x="276" y="42"/>
                  </a:cubicBezTo>
                  <a:close/>
                  <a:moveTo>
                    <a:pt x="76" y="206"/>
                  </a:moveTo>
                  <a:cubicBezTo>
                    <a:pt x="90" y="206"/>
                    <a:pt x="100" y="196"/>
                    <a:pt x="100" y="182"/>
                  </a:cubicBezTo>
                  <a:cubicBezTo>
                    <a:pt x="100" y="176"/>
                    <a:pt x="98" y="171"/>
                    <a:pt x="95" y="167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6" y="147"/>
                    <a:pt x="120" y="148"/>
                    <a:pt x="124" y="148"/>
                  </a:cubicBezTo>
                  <a:cubicBezTo>
                    <a:pt x="129" y="148"/>
                    <a:pt x="133" y="147"/>
                    <a:pt x="136" y="14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0" y="168"/>
                    <a:pt x="148" y="173"/>
                    <a:pt x="148" y="178"/>
                  </a:cubicBezTo>
                  <a:cubicBezTo>
                    <a:pt x="148" y="191"/>
                    <a:pt x="159" y="202"/>
                    <a:pt x="172" y="202"/>
                  </a:cubicBezTo>
                  <a:cubicBezTo>
                    <a:pt x="186" y="202"/>
                    <a:pt x="196" y="191"/>
                    <a:pt x="196" y="178"/>
                  </a:cubicBezTo>
                  <a:cubicBezTo>
                    <a:pt x="196" y="173"/>
                    <a:pt x="195" y="168"/>
                    <a:pt x="192" y="164"/>
                  </a:cubicBezTo>
                  <a:cubicBezTo>
                    <a:pt x="219" y="128"/>
                    <a:pt x="219" y="128"/>
                    <a:pt x="219" y="128"/>
                  </a:cubicBezTo>
                  <a:cubicBezTo>
                    <a:pt x="222" y="129"/>
                    <a:pt x="225" y="130"/>
                    <a:pt x="228" y="130"/>
                  </a:cubicBezTo>
                  <a:cubicBezTo>
                    <a:pt x="242" y="130"/>
                    <a:pt x="252" y="119"/>
                    <a:pt x="252" y="106"/>
                  </a:cubicBezTo>
                  <a:cubicBezTo>
                    <a:pt x="252" y="93"/>
                    <a:pt x="242" y="82"/>
                    <a:pt x="228" y="82"/>
                  </a:cubicBezTo>
                  <a:cubicBezTo>
                    <a:pt x="215" y="82"/>
                    <a:pt x="204" y="93"/>
                    <a:pt x="204" y="106"/>
                  </a:cubicBezTo>
                  <a:cubicBezTo>
                    <a:pt x="204" y="111"/>
                    <a:pt x="206" y="117"/>
                    <a:pt x="209" y="121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79" y="155"/>
                    <a:pt x="176" y="154"/>
                    <a:pt x="172" y="154"/>
                  </a:cubicBezTo>
                  <a:cubicBezTo>
                    <a:pt x="168" y="154"/>
                    <a:pt x="165" y="155"/>
                    <a:pt x="161" y="157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7" y="133"/>
                    <a:pt x="148" y="128"/>
                    <a:pt x="148" y="124"/>
                  </a:cubicBezTo>
                  <a:cubicBezTo>
                    <a:pt x="148" y="111"/>
                    <a:pt x="138" y="100"/>
                    <a:pt x="124" y="100"/>
                  </a:cubicBezTo>
                  <a:cubicBezTo>
                    <a:pt x="111" y="100"/>
                    <a:pt x="100" y="111"/>
                    <a:pt x="100" y="124"/>
                  </a:cubicBezTo>
                  <a:cubicBezTo>
                    <a:pt x="100" y="128"/>
                    <a:pt x="102" y="133"/>
                    <a:pt x="104" y="136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2" y="159"/>
                    <a:pt x="79" y="158"/>
                    <a:pt x="76" y="158"/>
                  </a:cubicBezTo>
                  <a:cubicBezTo>
                    <a:pt x="63" y="158"/>
                    <a:pt x="52" y="169"/>
                    <a:pt x="52" y="182"/>
                  </a:cubicBezTo>
                  <a:cubicBezTo>
                    <a:pt x="52" y="196"/>
                    <a:pt x="63" y="206"/>
                    <a:pt x="76" y="206"/>
                  </a:cubicBezTo>
                  <a:close/>
                  <a:moveTo>
                    <a:pt x="228" y="94"/>
                  </a:moveTo>
                  <a:cubicBezTo>
                    <a:pt x="235" y="94"/>
                    <a:pt x="240" y="99"/>
                    <a:pt x="240" y="106"/>
                  </a:cubicBezTo>
                  <a:cubicBezTo>
                    <a:pt x="240" y="113"/>
                    <a:pt x="235" y="118"/>
                    <a:pt x="228" y="118"/>
                  </a:cubicBezTo>
                  <a:cubicBezTo>
                    <a:pt x="222" y="118"/>
                    <a:pt x="216" y="113"/>
                    <a:pt x="216" y="106"/>
                  </a:cubicBezTo>
                  <a:cubicBezTo>
                    <a:pt x="216" y="99"/>
                    <a:pt x="222" y="94"/>
                    <a:pt x="228" y="94"/>
                  </a:cubicBezTo>
                  <a:close/>
                  <a:moveTo>
                    <a:pt x="172" y="166"/>
                  </a:moveTo>
                  <a:cubicBezTo>
                    <a:pt x="179" y="166"/>
                    <a:pt x="184" y="171"/>
                    <a:pt x="184" y="178"/>
                  </a:cubicBezTo>
                  <a:cubicBezTo>
                    <a:pt x="184" y="185"/>
                    <a:pt x="179" y="190"/>
                    <a:pt x="172" y="190"/>
                  </a:cubicBezTo>
                  <a:cubicBezTo>
                    <a:pt x="166" y="190"/>
                    <a:pt x="160" y="185"/>
                    <a:pt x="160" y="178"/>
                  </a:cubicBezTo>
                  <a:cubicBezTo>
                    <a:pt x="160" y="171"/>
                    <a:pt x="166" y="166"/>
                    <a:pt x="172" y="166"/>
                  </a:cubicBezTo>
                  <a:close/>
                  <a:moveTo>
                    <a:pt x="124" y="112"/>
                  </a:moveTo>
                  <a:cubicBezTo>
                    <a:pt x="131" y="112"/>
                    <a:pt x="136" y="117"/>
                    <a:pt x="136" y="124"/>
                  </a:cubicBezTo>
                  <a:cubicBezTo>
                    <a:pt x="136" y="131"/>
                    <a:pt x="131" y="136"/>
                    <a:pt x="124" y="136"/>
                  </a:cubicBezTo>
                  <a:cubicBezTo>
                    <a:pt x="118" y="136"/>
                    <a:pt x="112" y="131"/>
                    <a:pt x="112" y="124"/>
                  </a:cubicBezTo>
                  <a:cubicBezTo>
                    <a:pt x="112" y="117"/>
                    <a:pt x="118" y="112"/>
                    <a:pt x="124" y="112"/>
                  </a:cubicBezTo>
                  <a:close/>
                  <a:moveTo>
                    <a:pt x="76" y="170"/>
                  </a:moveTo>
                  <a:cubicBezTo>
                    <a:pt x="83" y="170"/>
                    <a:pt x="88" y="176"/>
                    <a:pt x="88" y="182"/>
                  </a:cubicBezTo>
                  <a:cubicBezTo>
                    <a:pt x="88" y="189"/>
                    <a:pt x="83" y="194"/>
                    <a:pt x="76" y="194"/>
                  </a:cubicBezTo>
                  <a:cubicBezTo>
                    <a:pt x="70" y="194"/>
                    <a:pt x="64" y="189"/>
                    <a:pt x="64" y="182"/>
                  </a:cubicBezTo>
                  <a:cubicBezTo>
                    <a:pt x="64" y="176"/>
                    <a:pt x="70" y="170"/>
                    <a:pt x="76" y="17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060582" y="3846572"/>
              <a:ext cx="342900" cy="353150"/>
              <a:chOff x="12192000" y="3152050"/>
              <a:chExt cx="342900" cy="35315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192000" y="3152050"/>
                <a:ext cx="342900" cy="35315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12257394" y="3271475"/>
                <a:ext cx="257175" cy="11430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793376" y="1401421"/>
              <a:ext cx="1210236" cy="0"/>
            </a:xfrm>
            <a:prstGeom prst="line">
              <a:avLst/>
            </a:prstGeom>
            <a:ln w="254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550359" y="1401421"/>
              <a:ext cx="1210236" cy="0"/>
            </a:xfrm>
            <a:prstGeom prst="line">
              <a:avLst/>
            </a:prstGeom>
            <a:ln w="25400" cmpd="dbl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1691" y="1401421"/>
              <a:ext cx="1210236" cy="0"/>
            </a:xfrm>
            <a:prstGeom prst="line">
              <a:avLst/>
            </a:prstGeom>
            <a:ln w="25400" cmpd="dbl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947671" y="6471329"/>
              <a:ext cx="1461883" cy="0"/>
            </a:xfrm>
            <a:prstGeom prst="line">
              <a:avLst/>
            </a:prstGeom>
            <a:ln w="25400" cmpd="dbl">
              <a:solidFill>
                <a:srgbClr val="7AC1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760595" y="6471329"/>
              <a:ext cx="1461883" cy="0"/>
            </a:xfrm>
            <a:prstGeom prst="line">
              <a:avLst/>
            </a:prstGeom>
            <a:ln w="25400" cmpd="dbl">
              <a:solidFill>
                <a:srgbClr val="7AC1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586471" y="6471329"/>
              <a:ext cx="1461883" cy="0"/>
            </a:xfrm>
            <a:prstGeom prst="line">
              <a:avLst/>
            </a:prstGeom>
            <a:ln w="25400" cmpd="dbl">
              <a:solidFill>
                <a:srgbClr val="7AC1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DF1B274-977A-49F7-B377-D005BC418625}"/>
                </a:ext>
              </a:extLst>
            </p:cNvPr>
            <p:cNvGrpSpPr/>
            <p:nvPr/>
          </p:nvGrpSpPr>
          <p:grpSpPr>
            <a:xfrm>
              <a:off x="1202850" y="3818890"/>
              <a:ext cx="374828" cy="397129"/>
              <a:chOff x="2246166" y="932185"/>
              <a:chExt cx="840756" cy="890778"/>
            </a:xfrm>
            <a:solidFill>
              <a:schemeClr val="bg2"/>
            </a:solidFill>
          </p:grpSpPr>
          <p:sp>
            <p:nvSpPr>
              <p:cNvPr id="183" name="Freeform 166">
                <a:extLst>
                  <a:ext uri="{FF2B5EF4-FFF2-40B4-BE49-F238E27FC236}">
                    <a16:creationId xmlns:a16="http://schemas.microsoft.com/office/drawing/2014/main" id="{7F4D8A87-65F3-4560-97A6-9456AE304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477" y="990865"/>
                <a:ext cx="118322" cy="129865"/>
              </a:xfrm>
              <a:custGeom>
                <a:avLst/>
                <a:gdLst>
                  <a:gd name="T0" fmla="*/ 5 w 52"/>
                  <a:gd name="T1" fmla="*/ 37 h 57"/>
                  <a:gd name="T2" fmla="*/ 26 w 52"/>
                  <a:gd name="T3" fmla="*/ 57 h 57"/>
                  <a:gd name="T4" fmla="*/ 47 w 52"/>
                  <a:gd name="T5" fmla="*/ 37 h 57"/>
                  <a:gd name="T6" fmla="*/ 52 w 52"/>
                  <a:gd name="T7" fmla="*/ 27 h 57"/>
                  <a:gd name="T8" fmla="*/ 48 w 52"/>
                  <a:gd name="T9" fmla="*/ 23 h 57"/>
                  <a:gd name="T10" fmla="*/ 26 w 52"/>
                  <a:gd name="T11" fmla="*/ 0 h 57"/>
                  <a:gd name="T12" fmla="*/ 4 w 52"/>
                  <a:gd name="T13" fmla="*/ 23 h 57"/>
                  <a:gd name="T14" fmla="*/ 0 w 52"/>
                  <a:gd name="T15" fmla="*/ 27 h 57"/>
                  <a:gd name="T16" fmla="*/ 5 w 52"/>
                  <a:gd name="T17" fmla="*/ 3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7">
                    <a:moveTo>
                      <a:pt x="5" y="37"/>
                    </a:moveTo>
                    <a:cubicBezTo>
                      <a:pt x="8" y="47"/>
                      <a:pt x="15" y="57"/>
                      <a:pt x="26" y="57"/>
                    </a:cubicBezTo>
                    <a:cubicBezTo>
                      <a:pt x="37" y="57"/>
                      <a:pt x="44" y="47"/>
                      <a:pt x="47" y="37"/>
                    </a:cubicBezTo>
                    <a:cubicBezTo>
                      <a:pt x="50" y="35"/>
                      <a:pt x="52" y="31"/>
                      <a:pt x="52" y="27"/>
                    </a:cubicBezTo>
                    <a:cubicBezTo>
                      <a:pt x="51" y="25"/>
                      <a:pt x="50" y="24"/>
                      <a:pt x="48" y="23"/>
                    </a:cubicBezTo>
                    <a:cubicBezTo>
                      <a:pt x="48" y="10"/>
                      <a:pt x="39" y="0"/>
                      <a:pt x="26" y="0"/>
                    </a:cubicBezTo>
                    <a:cubicBezTo>
                      <a:pt x="13" y="0"/>
                      <a:pt x="4" y="10"/>
                      <a:pt x="4" y="23"/>
                    </a:cubicBezTo>
                    <a:cubicBezTo>
                      <a:pt x="2" y="24"/>
                      <a:pt x="0" y="25"/>
                      <a:pt x="0" y="27"/>
                    </a:cubicBezTo>
                    <a:cubicBezTo>
                      <a:pt x="0" y="31"/>
                      <a:pt x="2" y="36"/>
                      <a:pt x="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 167">
                <a:extLst>
                  <a:ext uri="{FF2B5EF4-FFF2-40B4-BE49-F238E27FC236}">
                    <a16:creationId xmlns:a16="http://schemas.microsoft.com/office/drawing/2014/main" id="{6551269E-682A-45E1-8822-4C32E0B28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5290" y="990865"/>
                <a:ext cx="120245" cy="129865"/>
              </a:xfrm>
              <a:custGeom>
                <a:avLst/>
                <a:gdLst>
                  <a:gd name="T0" fmla="*/ 6 w 53"/>
                  <a:gd name="T1" fmla="*/ 37 h 57"/>
                  <a:gd name="T2" fmla="*/ 27 w 53"/>
                  <a:gd name="T3" fmla="*/ 57 h 57"/>
                  <a:gd name="T4" fmla="*/ 48 w 53"/>
                  <a:gd name="T5" fmla="*/ 37 h 57"/>
                  <a:gd name="T6" fmla="*/ 52 w 53"/>
                  <a:gd name="T7" fmla="*/ 27 h 57"/>
                  <a:gd name="T8" fmla="*/ 49 w 53"/>
                  <a:gd name="T9" fmla="*/ 23 h 57"/>
                  <a:gd name="T10" fmla="*/ 27 w 53"/>
                  <a:gd name="T11" fmla="*/ 0 h 57"/>
                  <a:gd name="T12" fmla="*/ 4 w 53"/>
                  <a:gd name="T13" fmla="*/ 23 h 57"/>
                  <a:gd name="T14" fmla="*/ 1 w 53"/>
                  <a:gd name="T15" fmla="*/ 27 h 57"/>
                  <a:gd name="T16" fmla="*/ 6 w 53"/>
                  <a:gd name="T17" fmla="*/ 3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7">
                    <a:moveTo>
                      <a:pt x="6" y="37"/>
                    </a:moveTo>
                    <a:cubicBezTo>
                      <a:pt x="9" y="47"/>
                      <a:pt x="16" y="57"/>
                      <a:pt x="27" y="57"/>
                    </a:cubicBezTo>
                    <a:cubicBezTo>
                      <a:pt x="38" y="57"/>
                      <a:pt x="45" y="47"/>
                      <a:pt x="48" y="37"/>
                    </a:cubicBezTo>
                    <a:cubicBezTo>
                      <a:pt x="51" y="35"/>
                      <a:pt x="53" y="31"/>
                      <a:pt x="52" y="27"/>
                    </a:cubicBezTo>
                    <a:cubicBezTo>
                      <a:pt x="52" y="25"/>
                      <a:pt x="51" y="24"/>
                      <a:pt x="49" y="23"/>
                    </a:cubicBezTo>
                    <a:cubicBezTo>
                      <a:pt x="48" y="10"/>
                      <a:pt x="40" y="0"/>
                      <a:pt x="27" y="0"/>
                    </a:cubicBezTo>
                    <a:cubicBezTo>
                      <a:pt x="14" y="0"/>
                      <a:pt x="5" y="10"/>
                      <a:pt x="4" y="23"/>
                    </a:cubicBezTo>
                    <a:cubicBezTo>
                      <a:pt x="2" y="24"/>
                      <a:pt x="1" y="25"/>
                      <a:pt x="1" y="27"/>
                    </a:cubicBezTo>
                    <a:cubicBezTo>
                      <a:pt x="0" y="31"/>
                      <a:pt x="2" y="36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Freeform 168">
                <a:extLst>
                  <a:ext uri="{FF2B5EF4-FFF2-40B4-BE49-F238E27FC236}">
                    <a16:creationId xmlns:a16="http://schemas.microsoft.com/office/drawing/2014/main" id="{9F6EE9EB-7413-4EA7-838C-F8C3DFDA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987" y="1127464"/>
                <a:ext cx="231833" cy="463667"/>
              </a:xfrm>
              <a:custGeom>
                <a:avLst/>
                <a:gdLst>
                  <a:gd name="T0" fmla="*/ 10 w 102"/>
                  <a:gd name="T1" fmla="*/ 107 h 204"/>
                  <a:gd name="T2" fmla="*/ 20 w 102"/>
                  <a:gd name="T3" fmla="*/ 97 h 204"/>
                  <a:gd name="T4" fmla="*/ 19 w 102"/>
                  <a:gd name="T5" fmla="*/ 63 h 204"/>
                  <a:gd name="T6" fmla="*/ 25 w 102"/>
                  <a:gd name="T7" fmla="*/ 31 h 204"/>
                  <a:gd name="T8" fmla="*/ 25 w 102"/>
                  <a:gd name="T9" fmla="*/ 31 h 204"/>
                  <a:gd name="T10" fmla="*/ 25 w 102"/>
                  <a:gd name="T11" fmla="*/ 91 h 204"/>
                  <a:gd name="T12" fmla="*/ 25 w 102"/>
                  <a:gd name="T13" fmla="*/ 97 h 204"/>
                  <a:gd name="T14" fmla="*/ 25 w 102"/>
                  <a:gd name="T15" fmla="*/ 192 h 204"/>
                  <a:gd name="T16" fmla="*/ 38 w 102"/>
                  <a:gd name="T17" fmla="*/ 204 h 204"/>
                  <a:gd name="T18" fmla="*/ 38 w 102"/>
                  <a:gd name="T19" fmla="*/ 204 h 204"/>
                  <a:gd name="T20" fmla="*/ 38 w 102"/>
                  <a:gd name="T21" fmla="*/ 204 h 204"/>
                  <a:gd name="T22" fmla="*/ 51 w 102"/>
                  <a:gd name="T23" fmla="*/ 192 h 204"/>
                  <a:gd name="T24" fmla="*/ 51 w 102"/>
                  <a:gd name="T25" fmla="*/ 107 h 204"/>
                  <a:gd name="T26" fmla="*/ 57 w 102"/>
                  <a:gd name="T27" fmla="*/ 107 h 204"/>
                  <a:gd name="T28" fmla="*/ 57 w 102"/>
                  <a:gd name="T29" fmla="*/ 192 h 204"/>
                  <a:gd name="T30" fmla="*/ 70 w 102"/>
                  <a:gd name="T31" fmla="*/ 204 h 204"/>
                  <a:gd name="T32" fmla="*/ 70 w 102"/>
                  <a:gd name="T33" fmla="*/ 204 h 204"/>
                  <a:gd name="T34" fmla="*/ 70 w 102"/>
                  <a:gd name="T35" fmla="*/ 204 h 204"/>
                  <a:gd name="T36" fmla="*/ 82 w 102"/>
                  <a:gd name="T37" fmla="*/ 192 h 204"/>
                  <a:gd name="T38" fmla="*/ 82 w 102"/>
                  <a:gd name="T39" fmla="*/ 97 h 204"/>
                  <a:gd name="T40" fmla="*/ 83 w 102"/>
                  <a:gd name="T41" fmla="*/ 91 h 204"/>
                  <a:gd name="T42" fmla="*/ 83 w 102"/>
                  <a:gd name="T43" fmla="*/ 31 h 204"/>
                  <a:gd name="T44" fmla="*/ 83 w 102"/>
                  <a:gd name="T45" fmla="*/ 31 h 204"/>
                  <a:gd name="T46" fmla="*/ 89 w 102"/>
                  <a:gd name="T47" fmla="*/ 63 h 204"/>
                  <a:gd name="T48" fmla="*/ 88 w 102"/>
                  <a:gd name="T49" fmla="*/ 97 h 204"/>
                  <a:gd name="T50" fmla="*/ 95 w 102"/>
                  <a:gd name="T51" fmla="*/ 107 h 204"/>
                  <a:gd name="T52" fmla="*/ 95 w 102"/>
                  <a:gd name="T53" fmla="*/ 76 h 204"/>
                  <a:gd name="T54" fmla="*/ 102 w 102"/>
                  <a:gd name="T55" fmla="*/ 29 h 204"/>
                  <a:gd name="T56" fmla="*/ 93 w 102"/>
                  <a:gd name="T57" fmla="*/ 10 h 204"/>
                  <a:gd name="T58" fmla="*/ 74 w 102"/>
                  <a:gd name="T59" fmla="*/ 2 h 204"/>
                  <a:gd name="T60" fmla="*/ 68 w 102"/>
                  <a:gd name="T61" fmla="*/ 0 h 204"/>
                  <a:gd name="T62" fmla="*/ 68 w 102"/>
                  <a:gd name="T63" fmla="*/ 0 h 204"/>
                  <a:gd name="T64" fmla="*/ 68 w 102"/>
                  <a:gd name="T65" fmla="*/ 0 h 204"/>
                  <a:gd name="T66" fmla="*/ 60 w 102"/>
                  <a:gd name="T67" fmla="*/ 30 h 204"/>
                  <a:gd name="T68" fmla="*/ 57 w 102"/>
                  <a:gd name="T69" fmla="*/ 12 h 204"/>
                  <a:gd name="T70" fmla="*/ 59 w 102"/>
                  <a:gd name="T71" fmla="*/ 6 h 204"/>
                  <a:gd name="T72" fmla="*/ 55 w 102"/>
                  <a:gd name="T73" fmla="*/ 2 h 204"/>
                  <a:gd name="T74" fmla="*/ 55 w 102"/>
                  <a:gd name="T75" fmla="*/ 2 h 204"/>
                  <a:gd name="T76" fmla="*/ 52 w 102"/>
                  <a:gd name="T77" fmla="*/ 2 h 204"/>
                  <a:gd name="T78" fmla="*/ 52 w 102"/>
                  <a:gd name="T79" fmla="*/ 2 h 204"/>
                  <a:gd name="T80" fmla="*/ 48 w 102"/>
                  <a:gd name="T81" fmla="*/ 6 h 204"/>
                  <a:gd name="T82" fmla="*/ 51 w 102"/>
                  <a:gd name="T83" fmla="*/ 12 h 204"/>
                  <a:gd name="T84" fmla="*/ 48 w 102"/>
                  <a:gd name="T85" fmla="*/ 30 h 204"/>
                  <a:gd name="T86" fmla="*/ 39 w 102"/>
                  <a:gd name="T87" fmla="*/ 0 h 204"/>
                  <a:gd name="T88" fmla="*/ 39 w 102"/>
                  <a:gd name="T89" fmla="*/ 0 h 204"/>
                  <a:gd name="T90" fmla="*/ 39 w 102"/>
                  <a:gd name="T91" fmla="*/ 0 h 204"/>
                  <a:gd name="T92" fmla="*/ 33 w 102"/>
                  <a:gd name="T93" fmla="*/ 2 h 204"/>
                  <a:gd name="T94" fmla="*/ 14 w 102"/>
                  <a:gd name="T95" fmla="*/ 10 h 204"/>
                  <a:gd name="T96" fmla="*/ 0 w 102"/>
                  <a:gd name="T97" fmla="*/ 61 h 204"/>
                  <a:gd name="T98" fmla="*/ 2 w 102"/>
                  <a:gd name="T99" fmla="*/ 96 h 204"/>
                  <a:gd name="T100" fmla="*/ 10 w 102"/>
                  <a:gd name="T101" fmla="*/ 10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2" h="204">
                    <a:moveTo>
                      <a:pt x="10" y="107"/>
                    </a:moveTo>
                    <a:cubicBezTo>
                      <a:pt x="17" y="107"/>
                      <a:pt x="20" y="102"/>
                      <a:pt x="20" y="97"/>
                    </a:cubicBezTo>
                    <a:cubicBezTo>
                      <a:pt x="20" y="97"/>
                      <a:pt x="18" y="78"/>
                      <a:pt x="19" y="63"/>
                    </a:cubicBezTo>
                    <a:cubicBezTo>
                      <a:pt x="19" y="50"/>
                      <a:pt x="23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25" y="93"/>
                      <a:pt x="25" y="95"/>
                      <a:pt x="25" y="97"/>
                    </a:cubicBezTo>
                    <a:cubicBezTo>
                      <a:pt x="25" y="192"/>
                      <a:pt x="25" y="192"/>
                      <a:pt x="25" y="192"/>
                    </a:cubicBezTo>
                    <a:cubicBezTo>
                      <a:pt x="25" y="199"/>
                      <a:pt x="31" y="204"/>
                      <a:pt x="38" y="204"/>
                    </a:cubicBezTo>
                    <a:cubicBezTo>
                      <a:pt x="38" y="204"/>
                      <a:pt x="38" y="204"/>
                      <a:pt x="38" y="204"/>
                    </a:cubicBezTo>
                    <a:cubicBezTo>
                      <a:pt x="38" y="204"/>
                      <a:pt x="38" y="204"/>
                      <a:pt x="38" y="204"/>
                    </a:cubicBezTo>
                    <a:cubicBezTo>
                      <a:pt x="45" y="204"/>
                      <a:pt x="51" y="199"/>
                      <a:pt x="51" y="192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92"/>
                      <a:pt x="57" y="192"/>
                      <a:pt x="57" y="192"/>
                    </a:cubicBezTo>
                    <a:cubicBezTo>
                      <a:pt x="57" y="199"/>
                      <a:pt x="63" y="204"/>
                      <a:pt x="70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7" y="204"/>
                      <a:pt x="82" y="199"/>
                      <a:pt x="82" y="192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3" y="95"/>
                      <a:pt x="83" y="93"/>
                      <a:pt x="83" y="9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5" y="32"/>
                      <a:pt x="88" y="50"/>
                      <a:pt x="89" y="63"/>
                    </a:cubicBezTo>
                    <a:cubicBezTo>
                      <a:pt x="90" y="78"/>
                      <a:pt x="88" y="97"/>
                      <a:pt x="88" y="97"/>
                    </a:cubicBezTo>
                    <a:cubicBezTo>
                      <a:pt x="88" y="102"/>
                      <a:pt x="90" y="106"/>
                      <a:pt x="95" y="107"/>
                    </a:cubicBezTo>
                    <a:cubicBezTo>
                      <a:pt x="95" y="97"/>
                      <a:pt x="94" y="84"/>
                      <a:pt x="95" y="76"/>
                    </a:cubicBezTo>
                    <a:cubicBezTo>
                      <a:pt x="96" y="55"/>
                      <a:pt x="99" y="40"/>
                      <a:pt x="102" y="29"/>
                    </a:cubicBezTo>
                    <a:cubicBezTo>
                      <a:pt x="99" y="16"/>
                      <a:pt x="95" y="11"/>
                      <a:pt x="93" y="10"/>
                    </a:cubicBezTo>
                    <a:cubicBezTo>
                      <a:pt x="89" y="7"/>
                      <a:pt x="80" y="4"/>
                      <a:pt x="74" y="2"/>
                    </a:cubicBezTo>
                    <a:cubicBezTo>
                      <a:pt x="72" y="1"/>
                      <a:pt x="71" y="1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6" y="16"/>
                      <a:pt x="60" y="30"/>
                    </a:cubicBezTo>
                    <a:cubicBezTo>
                      <a:pt x="59" y="21"/>
                      <a:pt x="57" y="13"/>
                      <a:pt x="57" y="12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3"/>
                      <a:pt x="49" y="21"/>
                      <a:pt x="48" y="30"/>
                    </a:cubicBezTo>
                    <a:cubicBezTo>
                      <a:pt x="41" y="16"/>
                      <a:pt x="39" y="5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7" y="1"/>
                      <a:pt x="35" y="1"/>
                      <a:pt x="33" y="2"/>
                    </a:cubicBezTo>
                    <a:cubicBezTo>
                      <a:pt x="27" y="4"/>
                      <a:pt x="19" y="7"/>
                      <a:pt x="14" y="10"/>
                    </a:cubicBezTo>
                    <a:cubicBezTo>
                      <a:pt x="12" y="12"/>
                      <a:pt x="3" y="24"/>
                      <a:pt x="0" y="61"/>
                    </a:cubicBezTo>
                    <a:cubicBezTo>
                      <a:pt x="0" y="73"/>
                      <a:pt x="2" y="96"/>
                      <a:pt x="2" y="96"/>
                    </a:cubicBezTo>
                    <a:cubicBezTo>
                      <a:pt x="3" y="102"/>
                      <a:pt x="4" y="107"/>
                      <a:pt x="10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Freeform 169">
                <a:extLst>
                  <a:ext uri="{FF2B5EF4-FFF2-40B4-BE49-F238E27FC236}">
                    <a16:creationId xmlns:a16="http://schemas.microsoft.com/office/drawing/2014/main" id="{69D5A937-E6AE-44E3-B81E-9CB680F77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268" y="1127464"/>
                <a:ext cx="234719" cy="463667"/>
              </a:xfrm>
              <a:custGeom>
                <a:avLst/>
                <a:gdLst>
                  <a:gd name="T0" fmla="*/ 7 w 103"/>
                  <a:gd name="T1" fmla="*/ 107 h 204"/>
                  <a:gd name="T2" fmla="*/ 15 w 103"/>
                  <a:gd name="T3" fmla="*/ 97 h 204"/>
                  <a:gd name="T4" fmla="*/ 13 w 103"/>
                  <a:gd name="T5" fmla="*/ 63 h 204"/>
                  <a:gd name="T6" fmla="*/ 19 w 103"/>
                  <a:gd name="T7" fmla="*/ 31 h 204"/>
                  <a:gd name="T8" fmla="*/ 19 w 103"/>
                  <a:gd name="T9" fmla="*/ 31 h 204"/>
                  <a:gd name="T10" fmla="*/ 19 w 103"/>
                  <a:gd name="T11" fmla="*/ 91 h 204"/>
                  <a:gd name="T12" fmla="*/ 20 w 103"/>
                  <a:gd name="T13" fmla="*/ 97 h 204"/>
                  <a:gd name="T14" fmla="*/ 20 w 103"/>
                  <a:gd name="T15" fmla="*/ 192 h 204"/>
                  <a:gd name="T16" fmla="*/ 33 w 103"/>
                  <a:gd name="T17" fmla="*/ 204 h 204"/>
                  <a:gd name="T18" fmla="*/ 33 w 103"/>
                  <a:gd name="T19" fmla="*/ 204 h 204"/>
                  <a:gd name="T20" fmla="*/ 33 w 103"/>
                  <a:gd name="T21" fmla="*/ 204 h 204"/>
                  <a:gd name="T22" fmla="*/ 45 w 103"/>
                  <a:gd name="T23" fmla="*/ 192 h 204"/>
                  <a:gd name="T24" fmla="*/ 45 w 103"/>
                  <a:gd name="T25" fmla="*/ 107 h 204"/>
                  <a:gd name="T26" fmla="*/ 52 w 103"/>
                  <a:gd name="T27" fmla="*/ 107 h 204"/>
                  <a:gd name="T28" fmla="*/ 52 w 103"/>
                  <a:gd name="T29" fmla="*/ 192 h 204"/>
                  <a:gd name="T30" fmla="*/ 64 w 103"/>
                  <a:gd name="T31" fmla="*/ 204 h 204"/>
                  <a:gd name="T32" fmla="*/ 64 w 103"/>
                  <a:gd name="T33" fmla="*/ 204 h 204"/>
                  <a:gd name="T34" fmla="*/ 64 w 103"/>
                  <a:gd name="T35" fmla="*/ 204 h 204"/>
                  <a:gd name="T36" fmla="*/ 77 w 103"/>
                  <a:gd name="T37" fmla="*/ 192 h 204"/>
                  <a:gd name="T38" fmla="*/ 77 w 103"/>
                  <a:gd name="T39" fmla="*/ 97 h 204"/>
                  <a:gd name="T40" fmla="*/ 78 w 103"/>
                  <a:gd name="T41" fmla="*/ 91 h 204"/>
                  <a:gd name="T42" fmla="*/ 78 w 103"/>
                  <a:gd name="T43" fmla="*/ 31 h 204"/>
                  <a:gd name="T44" fmla="*/ 78 w 103"/>
                  <a:gd name="T45" fmla="*/ 31 h 204"/>
                  <a:gd name="T46" fmla="*/ 83 w 103"/>
                  <a:gd name="T47" fmla="*/ 63 h 204"/>
                  <a:gd name="T48" fmla="*/ 82 w 103"/>
                  <a:gd name="T49" fmla="*/ 97 h 204"/>
                  <a:gd name="T50" fmla="*/ 92 w 103"/>
                  <a:gd name="T51" fmla="*/ 107 h 204"/>
                  <a:gd name="T52" fmla="*/ 100 w 103"/>
                  <a:gd name="T53" fmla="*/ 96 h 204"/>
                  <a:gd name="T54" fmla="*/ 102 w 103"/>
                  <a:gd name="T55" fmla="*/ 61 h 204"/>
                  <a:gd name="T56" fmla="*/ 88 w 103"/>
                  <a:gd name="T57" fmla="*/ 10 h 204"/>
                  <a:gd name="T58" fmla="*/ 69 w 103"/>
                  <a:gd name="T59" fmla="*/ 2 h 204"/>
                  <a:gd name="T60" fmla="*/ 63 w 103"/>
                  <a:gd name="T61" fmla="*/ 0 h 204"/>
                  <a:gd name="T62" fmla="*/ 63 w 103"/>
                  <a:gd name="T63" fmla="*/ 0 h 204"/>
                  <a:gd name="T64" fmla="*/ 63 w 103"/>
                  <a:gd name="T65" fmla="*/ 0 h 204"/>
                  <a:gd name="T66" fmla="*/ 54 w 103"/>
                  <a:gd name="T67" fmla="*/ 30 h 204"/>
                  <a:gd name="T68" fmla="*/ 51 w 103"/>
                  <a:gd name="T69" fmla="*/ 12 h 204"/>
                  <a:gd name="T70" fmla="*/ 54 w 103"/>
                  <a:gd name="T71" fmla="*/ 6 h 204"/>
                  <a:gd name="T72" fmla="*/ 50 w 103"/>
                  <a:gd name="T73" fmla="*/ 2 h 204"/>
                  <a:gd name="T74" fmla="*/ 50 w 103"/>
                  <a:gd name="T75" fmla="*/ 2 h 204"/>
                  <a:gd name="T76" fmla="*/ 47 w 103"/>
                  <a:gd name="T77" fmla="*/ 2 h 204"/>
                  <a:gd name="T78" fmla="*/ 47 w 103"/>
                  <a:gd name="T79" fmla="*/ 2 h 204"/>
                  <a:gd name="T80" fmla="*/ 43 w 103"/>
                  <a:gd name="T81" fmla="*/ 6 h 204"/>
                  <a:gd name="T82" fmla="*/ 45 w 103"/>
                  <a:gd name="T83" fmla="*/ 12 h 204"/>
                  <a:gd name="T84" fmla="*/ 43 w 103"/>
                  <a:gd name="T85" fmla="*/ 30 h 204"/>
                  <a:gd name="T86" fmla="*/ 34 w 103"/>
                  <a:gd name="T87" fmla="*/ 0 h 204"/>
                  <a:gd name="T88" fmla="*/ 34 w 103"/>
                  <a:gd name="T89" fmla="*/ 0 h 204"/>
                  <a:gd name="T90" fmla="*/ 34 w 103"/>
                  <a:gd name="T91" fmla="*/ 0 h 204"/>
                  <a:gd name="T92" fmla="*/ 28 w 103"/>
                  <a:gd name="T93" fmla="*/ 2 h 204"/>
                  <a:gd name="T94" fmla="*/ 9 w 103"/>
                  <a:gd name="T95" fmla="*/ 10 h 204"/>
                  <a:gd name="T96" fmla="*/ 0 w 103"/>
                  <a:gd name="T97" fmla="*/ 29 h 204"/>
                  <a:gd name="T98" fmla="*/ 8 w 103"/>
                  <a:gd name="T99" fmla="*/ 76 h 204"/>
                  <a:gd name="T100" fmla="*/ 7 w 103"/>
                  <a:gd name="T101" fmla="*/ 10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" h="204">
                    <a:moveTo>
                      <a:pt x="7" y="107"/>
                    </a:moveTo>
                    <a:cubicBezTo>
                      <a:pt x="12" y="106"/>
                      <a:pt x="15" y="102"/>
                      <a:pt x="15" y="97"/>
                    </a:cubicBezTo>
                    <a:cubicBezTo>
                      <a:pt x="15" y="97"/>
                      <a:pt x="13" y="78"/>
                      <a:pt x="13" y="63"/>
                    </a:cubicBezTo>
                    <a:cubicBezTo>
                      <a:pt x="14" y="50"/>
                      <a:pt x="18" y="32"/>
                      <a:pt x="19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9" y="93"/>
                      <a:pt x="20" y="95"/>
                      <a:pt x="20" y="97"/>
                    </a:cubicBezTo>
                    <a:cubicBezTo>
                      <a:pt x="20" y="192"/>
                      <a:pt x="20" y="192"/>
                      <a:pt x="20" y="192"/>
                    </a:cubicBezTo>
                    <a:cubicBezTo>
                      <a:pt x="20" y="199"/>
                      <a:pt x="26" y="204"/>
                      <a:pt x="33" y="204"/>
                    </a:cubicBezTo>
                    <a:cubicBezTo>
                      <a:pt x="33" y="204"/>
                      <a:pt x="33" y="204"/>
                      <a:pt x="33" y="204"/>
                    </a:cubicBezTo>
                    <a:cubicBezTo>
                      <a:pt x="33" y="204"/>
                      <a:pt x="33" y="204"/>
                      <a:pt x="33" y="204"/>
                    </a:cubicBezTo>
                    <a:cubicBezTo>
                      <a:pt x="40" y="204"/>
                      <a:pt x="45" y="199"/>
                      <a:pt x="45" y="192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52" y="192"/>
                      <a:pt x="52" y="192"/>
                      <a:pt x="52" y="192"/>
                    </a:cubicBezTo>
                    <a:cubicBezTo>
                      <a:pt x="52" y="199"/>
                      <a:pt x="57" y="204"/>
                      <a:pt x="64" y="204"/>
                    </a:cubicBezTo>
                    <a:cubicBezTo>
                      <a:pt x="64" y="204"/>
                      <a:pt x="64" y="204"/>
                      <a:pt x="64" y="204"/>
                    </a:cubicBezTo>
                    <a:cubicBezTo>
                      <a:pt x="64" y="204"/>
                      <a:pt x="64" y="204"/>
                      <a:pt x="64" y="204"/>
                    </a:cubicBezTo>
                    <a:cubicBezTo>
                      <a:pt x="71" y="204"/>
                      <a:pt x="77" y="199"/>
                      <a:pt x="77" y="192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5"/>
                      <a:pt x="78" y="93"/>
                      <a:pt x="78" y="9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2"/>
                      <a:pt x="83" y="50"/>
                      <a:pt x="83" y="63"/>
                    </a:cubicBezTo>
                    <a:cubicBezTo>
                      <a:pt x="84" y="78"/>
                      <a:pt x="82" y="97"/>
                      <a:pt x="82" y="97"/>
                    </a:cubicBezTo>
                    <a:cubicBezTo>
                      <a:pt x="82" y="102"/>
                      <a:pt x="85" y="107"/>
                      <a:pt x="92" y="107"/>
                    </a:cubicBezTo>
                    <a:cubicBezTo>
                      <a:pt x="98" y="107"/>
                      <a:pt x="99" y="102"/>
                      <a:pt x="100" y="96"/>
                    </a:cubicBezTo>
                    <a:cubicBezTo>
                      <a:pt x="100" y="96"/>
                      <a:pt x="103" y="73"/>
                      <a:pt x="102" y="61"/>
                    </a:cubicBezTo>
                    <a:cubicBezTo>
                      <a:pt x="99" y="24"/>
                      <a:pt x="90" y="12"/>
                      <a:pt x="88" y="10"/>
                    </a:cubicBezTo>
                    <a:cubicBezTo>
                      <a:pt x="83" y="7"/>
                      <a:pt x="75" y="4"/>
                      <a:pt x="69" y="2"/>
                    </a:cubicBezTo>
                    <a:cubicBezTo>
                      <a:pt x="67" y="1"/>
                      <a:pt x="65" y="1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1" y="16"/>
                      <a:pt x="54" y="30"/>
                    </a:cubicBezTo>
                    <a:cubicBezTo>
                      <a:pt x="53" y="21"/>
                      <a:pt x="52" y="13"/>
                      <a:pt x="51" y="12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3"/>
                      <a:pt x="44" y="21"/>
                      <a:pt x="43" y="30"/>
                    </a:cubicBezTo>
                    <a:cubicBezTo>
                      <a:pt x="36" y="16"/>
                      <a:pt x="34" y="5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1"/>
                      <a:pt x="30" y="1"/>
                      <a:pt x="28" y="2"/>
                    </a:cubicBezTo>
                    <a:cubicBezTo>
                      <a:pt x="22" y="4"/>
                      <a:pt x="14" y="7"/>
                      <a:pt x="9" y="10"/>
                    </a:cubicBezTo>
                    <a:cubicBezTo>
                      <a:pt x="7" y="11"/>
                      <a:pt x="3" y="16"/>
                      <a:pt x="0" y="29"/>
                    </a:cubicBezTo>
                    <a:cubicBezTo>
                      <a:pt x="3" y="40"/>
                      <a:pt x="6" y="55"/>
                      <a:pt x="8" y="76"/>
                    </a:cubicBezTo>
                    <a:cubicBezTo>
                      <a:pt x="8" y="84"/>
                      <a:pt x="8" y="97"/>
                      <a:pt x="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170">
                <a:extLst>
                  <a:ext uri="{FF2B5EF4-FFF2-40B4-BE49-F238E27FC236}">
                    <a16:creationId xmlns:a16="http://schemas.microsoft.com/office/drawing/2014/main" id="{F6D87BBB-6B51-4613-9963-0368A9BCC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3010" y="1113996"/>
                <a:ext cx="327068" cy="620467"/>
              </a:xfrm>
              <a:custGeom>
                <a:avLst/>
                <a:gdLst>
                  <a:gd name="T0" fmla="*/ 3 w 144"/>
                  <a:gd name="T1" fmla="*/ 127 h 273"/>
                  <a:gd name="T2" fmla="*/ 14 w 144"/>
                  <a:gd name="T3" fmla="*/ 143 h 273"/>
                  <a:gd name="T4" fmla="*/ 27 w 144"/>
                  <a:gd name="T5" fmla="*/ 129 h 273"/>
                  <a:gd name="T6" fmla="*/ 26 w 144"/>
                  <a:gd name="T7" fmla="*/ 84 h 273"/>
                  <a:gd name="T8" fmla="*/ 33 w 144"/>
                  <a:gd name="T9" fmla="*/ 42 h 273"/>
                  <a:gd name="T10" fmla="*/ 33 w 144"/>
                  <a:gd name="T11" fmla="*/ 42 h 273"/>
                  <a:gd name="T12" fmla="*/ 33 w 144"/>
                  <a:gd name="T13" fmla="*/ 121 h 273"/>
                  <a:gd name="T14" fmla="*/ 34 w 144"/>
                  <a:gd name="T15" fmla="*/ 130 h 273"/>
                  <a:gd name="T16" fmla="*/ 34 w 144"/>
                  <a:gd name="T17" fmla="*/ 256 h 273"/>
                  <a:gd name="T18" fmla="*/ 51 w 144"/>
                  <a:gd name="T19" fmla="*/ 273 h 273"/>
                  <a:gd name="T20" fmla="*/ 51 w 144"/>
                  <a:gd name="T21" fmla="*/ 273 h 273"/>
                  <a:gd name="T22" fmla="*/ 51 w 144"/>
                  <a:gd name="T23" fmla="*/ 273 h 273"/>
                  <a:gd name="T24" fmla="*/ 68 w 144"/>
                  <a:gd name="T25" fmla="*/ 256 h 273"/>
                  <a:gd name="T26" fmla="*/ 68 w 144"/>
                  <a:gd name="T27" fmla="*/ 143 h 273"/>
                  <a:gd name="T28" fmla="*/ 76 w 144"/>
                  <a:gd name="T29" fmla="*/ 143 h 273"/>
                  <a:gd name="T30" fmla="*/ 76 w 144"/>
                  <a:gd name="T31" fmla="*/ 256 h 273"/>
                  <a:gd name="T32" fmla="*/ 93 w 144"/>
                  <a:gd name="T33" fmla="*/ 273 h 273"/>
                  <a:gd name="T34" fmla="*/ 93 w 144"/>
                  <a:gd name="T35" fmla="*/ 273 h 273"/>
                  <a:gd name="T36" fmla="*/ 93 w 144"/>
                  <a:gd name="T37" fmla="*/ 273 h 273"/>
                  <a:gd name="T38" fmla="*/ 110 w 144"/>
                  <a:gd name="T39" fmla="*/ 256 h 273"/>
                  <a:gd name="T40" fmla="*/ 110 w 144"/>
                  <a:gd name="T41" fmla="*/ 130 h 273"/>
                  <a:gd name="T42" fmla="*/ 111 w 144"/>
                  <a:gd name="T43" fmla="*/ 121 h 273"/>
                  <a:gd name="T44" fmla="*/ 111 w 144"/>
                  <a:gd name="T45" fmla="*/ 42 h 273"/>
                  <a:gd name="T46" fmla="*/ 111 w 144"/>
                  <a:gd name="T47" fmla="*/ 42 h 273"/>
                  <a:gd name="T48" fmla="*/ 119 w 144"/>
                  <a:gd name="T49" fmla="*/ 84 h 273"/>
                  <a:gd name="T50" fmla="*/ 117 w 144"/>
                  <a:gd name="T51" fmla="*/ 129 h 273"/>
                  <a:gd name="T52" fmla="*/ 130 w 144"/>
                  <a:gd name="T53" fmla="*/ 143 h 273"/>
                  <a:gd name="T54" fmla="*/ 141 w 144"/>
                  <a:gd name="T55" fmla="*/ 127 h 273"/>
                  <a:gd name="T56" fmla="*/ 143 w 144"/>
                  <a:gd name="T57" fmla="*/ 82 h 273"/>
                  <a:gd name="T58" fmla="*/ 125 w 144"/>
                  <a:gd name="T59" fmla="*/ 13 h 273"/>
                  <a:gd name="T60" fmla="*/ 99 w 144"/>
                  <a:gd name="T61" fmla="*/ 3 h 273"/>
                  <a:gd name="T62" fmla="*/ 92 w 144"/>
                  <a:gd name="T63" fmla="*/ 0 h 273"/>
                  <a:gd name="T64" fmla="*/ 92 w 144"/>
                  <a:gd name="T65" fmla="*/ 0 h 273"/>
                  <a:gd name="T66" fmla="*/ 92 w 144"/>
                  <a:gd name="T67" fmla="*/ 0 h 273"/>
                  <a:gd name="T68" fmla="*/ 80 w 144"/>
                  <a:gd name="T69" fmla="*/ 41 h 273"/>
                  <a:gd name="T70" fmla="*/ 76 w 144"/>
                  <a:gd name="T71" fmla="*/ 16 h 273"/>
                  <a:gd name="T72" fmla="*/ 79 w 144"/>
                  <a:gd name="T73" fmla="*/ 8 h 273"/>
                  <a:gd name="T74" fmla="*/ 74 w 144"/>
                  <a:gd name="T75" fmla="*/ 3 h 273"/>
                  <a:gd name="T76" fmla="*/ 74 w 144"/>
                  <a:gd name="T77" fmla="*/ 3 h 273"/>
                  <a:gd name="T78" fmla="*/ 70 w 144"/>
                  <a:gd name="T79" fmla="*/ 3 h 273"/>
                  <a:gd name="T80" fmla="*/ 70 w 144"/>
                  <a:gd name="T81" fmla="*/ 3 h 273"/>
                  <a:gd name="T82" fmla="*/ 65 w 144"/>
                  <a:gd name="T83" fmla="*/ 8 h 273"/>
                  <a:gd name="T84" fmla="*/ 68 w 144"/>
                  <a:gd name="T85" fmla="*/ 16 h 273"/>
                  <a:gd name="T86" fmla="*/ 64 w 144"/>
                  <a:gd name="T87" fmla="*/ 41 h 273"/>
                  <a:gd name="T88" fmla="*/ 53 w 144"/>
                  <a:gd name="T89" fmla="*/ 0 h 273"/>
                  <a:gd name="T90" fmla="*/ 53 w 144"/>
                  <a:gd name="T91" fmla="*/ 0 h 273"/>
                  <a:gd name="T92" fmla="*/ 53 w 144"/>
                  <a:gd name="T93" fmla="*/ 0 h 273"/>
                  <a:gd name="T94" fmla="*/ 45 w 144"/>
                  <a:gd name="T95" fmla="*/ 3 h 273"/>
                  <a:gd name="T96" fmla="*/ 19 w 144"/>
                  <a:gd name="T97" fmla="*/ 13 h 273"/>
                  <a:gd name="T98" fmla="*/ 1 w 144"/>
                  <a:gd name="T99" fmla="*/ 82 h 273"/>
                  <a:gd name="T100" fmla="*/ 3 w 144"/>
                  <a:gd name="T101" fmla="*/ 12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4" h="273">
                    <a:moveTo>
                      <a:pt x="3" y="127"/>
                    </a:moveTo>
                    <a:cubicBezTo>
                      <a:pt x="5" y="136"/>
                      <a:pt x="6" y="142"/>
                      <a:pt x="14" y="143"/>
                    </a:cubicBezTo>
                    <a:cubicBezTo>
                      <a:pt x="23" y="143"/>
                      <a:pt x="27" y="137"/>
                      <a:pt x="27" y="129"/>
                    </a:cubicBezTo>
                    <a:cubicBezTo>
                      <a:pt x="27" y="129"/>
                      <a:pt x="24" y="104"/>
                      <a:pt x="26" y="84"/>
                    </a:cubicBezTo>
                    <a:cubicBezTo>
                      <a:pt x="26" y="67"/>
                      <a:pt x="31" y="43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33" y="124"/>
                      <a:pt x="34" y="127"/>
                      <a:pt x="34" y="130"/>
                    </a:cubicBezTo>
                    <a:cubicBezTo>
                      <a:pt x="34" y="256"/>
                      <a:pt x="34" y="256"/>
                      <a:pt x="34" y="256"/>
                    </a:cubicBezTo>
                    <a:cubicBezTo>
                      <a:pt x="34" y="265"/>
                      <a:pt x="42" y="273"/>
                      <a:pt x="51" y="273"/>
                    </a:cubicBezTo>
                    <a:cubicBezTo>
                      <a:pt x="51" y="273"/>
                      <a:pt x="51" y="273"/>
                      <a:pt x="51" y="273"/>
                    </a:cubicBezTo>
                    <a:cubicBezTo>
                      <a:pt x="51" y="273"/>
                      <a:pt x="51" y="273"/>
                      <a:pt x="51" y="273"/>
                    </a:cubicBezTo>
                    <a:cubicBezTo>
                      <a:pt x="60" y="273"/>
                      <a:pt x="68" y="265"/>
                      <a:pt x="68" y="256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76" y="143"/>
                      <a:pt x="76" y="143"/>
                      <a:pt x="76" y="143"/>
                    </a:cubicBezTo>
                    <a:cubicBezTo>
                      <a:pt x="76" y="256"/>
                      <a:pt x="76" y="256"/>
                      <a:pt x="76" y="256"/>
                    </a:cubicBezTo>
                    <a:cubicBezTo>
                      <a:pt x="76" y="265"/>
                      <a:pt x="84" y="273"/>
                      <a:pt x="93" y="273"/>
                    </a:cubicBezTo>
                    <a:cubicBezTo>
                      <a:pt x="93" y="273"/>
                      <a:pt x="93" y="273"/>
                      <a:pt x="93" y="273"/>
                    </a:cubicBezTo>
                    <a:cubicBezTo>
                      <a:pt x="93" y="273"/>
                      <a:pt x="93" y="273"/>
                      <a:pt x="93" y="273"/>
                    </a:cubicBezTo>
                    <a:cubicBezTo>
                      <a:pt x="103" y="273"/>
                      <a:pt x="110" y="265"/>
                      <a:pt x="110" y="256"/>
                    </a:cubicBezTo>
                    <a:cubicBezTo>
                      <a:pt x="110" y="130"/>
                      <a:pt x="110" y="130"/>
                      <a:pt x="110" y="130"/>
                    </a:cubicBezTo>
                    <a:cubicBezTo>
                      <a:pt x="111" y="127"/>
                      <a:pt x="111" y="124"/>
                      <a:pt x="111" y="12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3" y="43"/>
                      <a:pt x="118" y="67"/>
                      <a:pt x="119" y="84"/>
                    </a:cubicBezTo>
                    <a:cubicBezTo>
                      <a:pt x="120" y="104"/>
                      <a:pt x="117" y="129"/>
                      <a:pt x="117" y="129"/>
                    </a:cubicBezTo>
                    <a:cubicBezTo>
                      <a:pt x="117" y="137"/>
                      <a:pt x="121" y="143"/>
                      <a:pt x="130" y="143"/>
                    </a:cubicBezTo>
                    <a:cubicBezTo>
                      <a:pt x="139" y="142"/>
                      <a:pt x="139" y="136"/>
                      <a:pt x="141" y="127"/>
                    </a:cubicBezTo>
                    <a:cubicBezTo>
                      <a:pt x="141" y="127"/>
                      <a:pt x="144" y="97"/>
                      <a:pt x="143" y="82"/>
                    </a:cubicBezTo>
                    <a:cubicBezTo>
                      <a:pt x="139" y="32"/>
                      <a:pt x="128" y="17"/>
                      <a:pt x="125" y="13"/>
                    </a:cubicBezTo>
                    <a:cubicBezTo>
                      <a:pt x="118" y="10"/>
                      <a:pt x="107" y="6"/>
                      <a:pt x="99" y="3"/>
                    </a:cubicBezTo>
                    <a:cubicBezTo>
                      <a:pt x="97" y="2"/>
                      <a:pt x="94" y="1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7"/>
                      <a:pt x="89" y="22"/>
                      <a:pt x="80" y="41"/>
                    </a:cubicBezTo>
                    <a:cubicBezTo>
                      <a:pt x="78" y="28"/>
                      <a:pt x="76" y="17"/>
                      <a:pt x="76" y="16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7"/>
                      <a:pt x="66" y="28"/>
                      <a:pt x="64" y="41"/>
                    </a:cubicBezTo>
                    <a:cubicBezTo>
                      <a:pt x="55" y="22"/>
                      <a:pt x="53" y="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37" y="6"/>
                      <a:pt x="26" y="10"/>
                      <a:pt x="19" y="13"/>
                    </a:cubicBezTo>
                    <a:cubicBezTo>
                      <a:pt x="16" y="17"/>
                      <a:pt x="5" y="32"/>
                      <a:pt x="1" y="82"/>
                    </a:cubicBezTo>
                    <a:cubicBezTo>
                      <a:pt x="0" y="97"/>
                      <a:pt x="3" y="127"/>
                      <a:pt x="3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Freeform 171">
                <a:extLst>
                  <a:ext uri="{FF2B5EF4-FFF2-40B4-BE49-F238E27FC236}">
                    <a16:creationId xmlns:a16="http://schemas.microsoft.com/office/drawing/2014/main" id="{544F9C2A-604B-4F37-A4A8-C124801EE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701" y="932185"/>
                <a:ext cx="159686" cy="173154"/>
              </a:xfrm>
              <a:custGeom>
                <a:avLst/>
                <a:gdLst>
                  <a:gd name="T0" fmla="*/ 8 w 70"/>
                  <a:gd name="T1" fmla="*/ 49 h 76"/>
                  <a:gd name="T2" fmla="*/ 36 w 70"/>
                  <a:gd name="T3" fmla="*/ 76 h 76"/>
                  <a:gd name="T4" fmla="*/ 63 w 70"/>
                  <a:gd name="T5" fmla="*/ 49 h 76"/>
                  <a:gd name="T6" fmla="*/ 69 w 70"/>
                  <a:gd name="T7" fmla="*/ 37 h 76"/>
                  <a:gd name="T8" fmla="*/ 65 w 70"/>
                  <a:gd name="T9" fmla="*/ 31 h 76"/>
                  <a:gd name="T10" fmla="*/ 36 w 70"/>
                  <a:gd name="T11" fmla="*/ 0 h 76"/>
                  <a:gd name="T12" fmla="*/ 6 w 70"/>
                  <a:gd name="T13" fmla="*/ 31 h 76"/>
                  <a:gd name="T14" fmla="*/ 1 w 70"/>
                  <a:gd name="T15" fmla="*/ 37 h 76"/>
                  <a:gd name="T16" fmla="*/ 8 w 70"/>
                  <a:gd name="T17" fmla="*/ 4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8" y="49"/>
                    </a:moveTo>
                    <a:cubicBezTo>
                      <a:pt x="12" y="63"/>
                      <a:pt x="21" y="76"/>
                      <a:pt x="36" y="76"/>
                    </a:cubicBezTo>
                    <a:cubicBezTo>
                      <a:pt x="50" y="76"/>
                      <a:pt x="59" y="63"/>
                      <a:pt x="63" y="49"/>
                    </a:cubicBezTo>
                    <a:cubicBezTo>
                      <a:pt x="67" y="47"/>
                      <a:pt x="70" y="41"/>
                      <a:pt x="69" y="37"/>
                    </a:cubicBezTo>
                    <a:cubicBezTo>
                      <a:pt x="69" y="34"/>
                      <a:pt x="68" y="32"/>
                      <a:pt x="65" y="31"/>
                    </a:cubicBezTo>
                    <a:cubicBezTo>
                      <a:pt x="64" y="14"/>
                      <a:pt x="53" y="0"/>
                      <a:pt x="36" y="0"/>
                    </a:cubicBezTo>
                    <a:cubicBezTo>
                      <a:pt x="18" y="0"/>
                      <a:pt x="7" y="14"/>
                      <a:pt x="6" y="31"/>
                    </a:cubicBezTo>
                    <a:cubicBezTo>
                      <a:pt x="3" y="32"/>
                      <a:pt x="1" y="34"/>
                      <a:pt x="1" y="37"/>
                    </a:cubicBezTo>
                    <a:cubicBezTo>
                      <a:pt x="0" y="42"/>
                      <a:pt x="3" y="48"/>
                      <a:pt x="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Freeform 172">
                <a:extLst>
                  <a:ext uri="{FF2B5EF4-FFF2-40B4-BE49-F238E27FC236}">
                    <a16:creationId xmlns:a16="http://schemas.microsoft.com/office/drawing/2014/main" id="{A2F43F3E-E3BE-4A20-8670-4716315CC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512" y="1489162"/>
                <a:ext cx="91387" cy="45212"/>
              </a:xfrm>
              <a:custGeom>
                <a:avLst/>
                <a:gdLst>
                  <a:gd name="T0" fmla="*/ 40 w 40"/>
                  <a:gd name="T1" fmla="*/ 12 h 20"/>
                  <a:gd name="T2" fmla="*/ 24 w 40"/>
                  <a:gd name="T3" fmla="*/ 0 h 20"/>
                  <a:gd name="T4" fmla="*/ 22 w 40"/>
                  <a:gd name="T5" fmla="*/ 4 h 20"/>
                  <a:gd name="T6" fmla="*/ 0 w 40"/>
                  <a:gd name="T7" fmla="*/ 1 h 20"/>
                  <a:gd name="T8" fmla="*/ 0 w 40"/>
                  <a:gd name="T9" fmla="*/ 12 h 20"/>
                  <a:gd name="T10" fmla="*/ 17 w 40"/>
                  <a:gd name="T11" fmla="*/ 14 h 20"/>
                  <a:gd name="T12" fmla="*/ 14 w 40"/>
                  <a:gd name="T13" fmla="*/ 20 h 20"/>
                  <a:gd name="T14" fmla="*/ 40 w 40"/>
                  <a:gd name="T15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0">
                    <a:moveTo>
                      <a:pt x="40" y="12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5" y="3"/>
                      <a:pt x="7" y="2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2"/>
                      <a:pt x="11" y="13"/>
                      <a:pt x="17" y="14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173">
                <a:extLst>
                  <a:ext uri="{FF2B5EF4-FFF2-40B4-BE49-F238E27FC236}">
                    <a16:creationId xmlns:a16="http://schemas.microsoft.com/office/drawing/2014/main" id="{63AD7FC9-89D7-41D8-92D9-64400BA04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955" y="1722919"/>
                <a:ext cx="488678" cy="100044"/>
              </a:xfrm>
              <a:custGeom>
                <a:avLst/>
                <a:gdLst>
                  <a:gd name="T0" fmla="*/ 198 w 215"/>
                  <a:gd name="T1" fmla="*/ 11 h 44"/>
                  <a:gd name="T2" fmla="*/ 127 w 215"/>
                  <a:gd name="T3" fmla="*/ 18 h 44"/>
                  <a:gd name="T4" fmla="*/ 63 w 215"/>
                  <a:gd name="T5" fmla="*/ 12 h 44"/>
                  <a:gd name="T6" fmla="*/ 55 w 215"/>
                  <a:gd name="T7" fmla="*/ 10 h 44"/>
                  <a:gd name="T8" fmla="*/ 65 w 215"/>
                  <a:gd name="T9" fmla="*/ 0 h 44"/>
                  <a:gd name="T10" fmla="*/ 0 w 215"/>
                  <a:gd name="T11" fmla="*/ 5 h 44"/>
                  <a:gd name="T12" fmla="*/ 22 w 215"/>
                  <a:gd name="T13" fmla="*/ 44 h 44"/>
                  <a:gd name="T14" fmla="*/ 33 w 215"/>
                  <a:gd name="T15" fmla="*/ 33 h 44"/>
                  <a:gd name="T16" fmla="*/ 50 w 215"/>
                  <a:gd name="T17" fmla="*/ 37 h 44"/>
                  <a:gd name="T18" fmla="*/ 127 w 215"/>
                  <a:gd name="T19" fmla="*/ 43 h 44"/>
                  <a:gd name="T20" fmla="*/ 195 w 215"/>
                  <a:gd name="T21" fmla="*/ 38 h 44"/>
                  <a:gd name="T22" fmla="*/ 215 w 215"/>
                  <a:gd name="T23" fmla="*/ 35 h 44"/>
                  <a:gd name="T24" fmla="*/ 192 w 215"/>
                  <a:gd name="T25" fmla="*/ 30 h 44"/>
                  <a:gd name="T26" fmla="*/ 198 w 215"/>
                  <a:gd name="T27" fmla="*/ 1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5" h="44">
                    <a:moveTo>
                      <a:pt x="198" y="11"/>
                    </a:moveTo>
                    <a:cubicBezTo>
                      <a:pt x="176" y="15"/>
                      <a:pt x="153" y="18"/>
                      <a:pt x="127" y="18"/>
                    </a:cubicBezTo>
                    <a:cubicBezTo>
                      <a:pt x="104" y="18"/>
                      <a:pt x="82" y="16"/>
                      <a:pt x="63" y="12"/>
                    </a:cubicBezTo>
                    <a:cubicBezTo>
                      <a:pt x="60" y="11"/>
                      <a:pt x="57" y="11"/>
                      <a:pt x="55" y="1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8" y="35"/>
                      <a:pt x="44" y="36"/>
                      <a:pt x="50" y="37"/>
                    </a:cubicBezTo>
                    <a:cubicBezTo>
                      <a:pt x="73" y="41"/>
                      <a:pt x="100" y="43"/>
                      <a:pt x="127" y="43"/>
                    </a:cubicBezTo>
                    <a:cubicBezTo>
                      <a:pt x="151" y="43"/>
                      <a:pt x="174" y="41"/>
                      <a:pt x="195" y="38"/>
                    </a:cubicBezTo>
                    <a:cubicBezTo>
                      <a:pt x="202" y="37"/>
                      <a:pt x="209" y="36"/>
                      <a:pt x="215" y="35"/>
                    </a:cubicBezTo>
                    <a:cubicBezTo>
                      <a:pt x="192" y="30"/>
                      <a:pt x="192" y="30"/>
                      <a:pt x="192" y="30"/>
                    </a:cubicBezTo>
                    <a:lnTo>
                      <a:pt x="19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74">
                <a:extLst>
                  <a:ext uri="{FF2B5EF4-FFF2-40B4-BE49-F238E27FC236}">
                    <a16:creationId xmlns:a16="http://schemas.microsoft.com/office/drawing/2014/main" id="{B77F4595-4CB0-4E16-A399-0FF3A05C2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6166" y="1554576"/>
                <a:ext cx="145257" cy="216442"/>
              </a:xfrm>
              <a:custGeom>
                <a:avLst/>
                <a:gdLst>
                  <a:gd name="T0" fmla="*/ 64 w 64"/>
                  <a:gd name="T1" fmla="*/ 68 h 95"/>
                  <a:gd name="T2" fmla="*/ 41 w 64"/>
                  <a:gd name="T3" fmla="*/ 54 h 95"/>
                  <a:gd name="T4" fmla="*/ 32 w 64"/>
                  <a:gd name="T5" fmla="*/ 43 h 95"/>
                  <a:gd name="T6" fmla="*/ 30 w 64"/>
                  <a:gd name="T7" fmla="*/ 36 h 95"/>
                  <a:gd name="T8" fmla="*/ 32 w 64"/>
                  <a:gd name="T9" fmla="*/ 29 h 95"/>
                  <a:gd name="T10" fmla="*/ 37 w 64"/>
                  <a:gd name="T11" fmla="*/ 22 h 95"/>
                  <a:gd name="T12" fmla="*/ 41 w 64"/>
                  <a:gd name="T13" fmla="*/ 18 h 95"/>
                  <a:gd name="T14" fmla="*/ 33 w 64"/>
                  <a:gd name="T15" fmla="*/ 4 h 95"/>
                  <a:gd name="T16" fmla="*/ 33 w 64"/>
                  <a:gd name="T17" fmla="*/ 0 h 95"/>
                  <a:gd name="T18" fmla="*/ 23 w 64"/>
                  <a:gd name="T19" fmla="*/ 7 h 95"/>
                  <a:gd name="T20" fmla="*/ 7 w 64"/>
                  <a:gd name="T21" fmla="*/ 23 h 95"/>
                  <a:gd name="T22" fmla="*/ 0 w 64"/>
                  <a:gd name="T23" fmla="*/ 44 h 95"/>
                  <a:gd name="T24" fmla="*/ 5 w 64"/>
                  <a:gd name="T25" fmla="*/ 62 h 95"/>
                  <a:gd name="T26" fmla="*/ 17 w 64"/>
                  <a:gd name="T27" fmla="*/ 75 h 95"/>
                  <a:gd name="T28" fmla="*/ 46 w 64"/>
                  <a:gd name="T29" fmla="*/ 93 h 95"/>
                  <a:gd name="T30" fmla="*/ 50 w 64"/>
                  <a:gd name="T31" fmla="*/ 95 h 95"/>
                  <a:gd name="T32" fmla="*/ 42 w 64"/>
                  <a:gd name="T33" fmla="*/ 71 h 95"/>
                  <a:gd name="T34" fmla="*/ 64 w 64"/>
                  <a:gd name="T35" fmla="*/ 6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" h="95">
                    <a:moveTo>
                      <a:pt x="64" y="68"/>
                    </a:moveTo>
                    <a:cubicBezTo>
                      <a:pt x="54" y="64"/>
                      <a:pt x="46" y="58"/>
                      <a:pt x="41" y="54"/>
                    </a:cubicBezTo>
                    <a:cubicBezTo>
                      <a:pt x="37" y="50"/>
                      <a:pt x="34" y="46"/>
                      <a:pt x="32" y="43"/>
                    </a:cubicBezTo>
                    <a:cubicBezTo>
                      <a:pt x="31" y="40"/>
                      <a:pt x="30" y="38"/>
                      <a:pt x="30" y="36"/>
                    </a:cubicBezTo>
                    <a:cubicBezTo>
                      <a:pt x="30" y="34"/>
                      <a:pt x="31" y="32"/>
                      <a:pt x="32" y="29"/>
                    </a:cubicBezTo>
                    <a:cubicBezTo>
                      <a:pt x="33" y="27"/>
                      <a:pt x="35" y="24"/>
                      <a:pt x="37" y="22"/>
                    </a:cubicBezTo>
                    <a:cubicBezTo>
                      <a:pt x="38" y="20"/>
                      <a:pt x="39" y="19"/>
                      <a:pt x="41" y="18"/>
                    </a:cubicBezTo>
                    <a:cubicBezTo>
                      <a:pt x="36" y="15"/>
                      <a:pt x="33" y="10"/>
                      <a:pt x="33" y="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2"/>
                      <a:pt x="26" y="5"/>
                      <a:pt x="23" y="7"/>
                    </a:cubicBezTo>
                    <a:cubicBezTo>
                      <a:pt x="16" y="12"/>
                      <a:pt x="11" y="17"/>
                      <a:pt x="7" y="23"/>
                    </a:cubicBezTo>
                    <a:cubicBezTo>
                      <a:pt x="3" y="29"/>
                      <a:pt x="0" y="36"/>
                      <a:pt x="0" y="44"/>
                    </a:cubicBezTo>
                    <a:cubicBezTo>
                      <a:pt x="0" y="50"/>
                      <a:pt x="2" y="56"/>
                      <a:pt x="5" y="62"/>
                    </a:cubicBezTo>
                    <a:cubicBezTo>
                      <a:pt x="8" y="67"/>
                      <a:pt x="12" y="71"/>
                      <a:pt x="17" y="75"/>
                    </a:cubicBezTo>
                    <a:cubicBezTo>
                      <a:pt x="25" y="82"/>
                      <a:pt x="35" y="88"/>
                      <a:pt x="46" y="93"/>
                    </a:cubicBezTo>
                    <a:cubicBezTo>
                      <a:pt x="47" y="94"/>
                      <a:pt x="49" y="94"/>
                      <a:pt x="50" y="95"/>
                    </a:cubicBezTo>
                    <a:cubicBezTo>
                      <a:pt x="42" y="71"/>
                      <a:pt x="42" y="71"/>
                      <a:pt x="42" y="71"/>
                    </a:cubicBezTo>
                    <a:lnTo>
                      <a:pt x="64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Freeform 175">
                <a:extLst>
                  <a:ext uri="{FF2B5EF4-FFF2-40B4-BE49-F238E27FC236}">
                    <a16:creationId xmlns:a16="http://schemas.microsoft.com/office/drawing/2014/main" id="{5B7FC08B-C992-48CD-8CFB-7F5F64F04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089" y="1554576"/>
                <a:ext cx="231833" cy="231833"/>
              </a:xfrm>
              <a:custGeom>
                <a:avLst/>
                <a:gdLst>
                  <a:gd name="T0" fmla="*/ 97 w 102"/>
                  <a:gd name="T1" fmla="*/ 25 h 102"/>
                  <a:gd name="T2" fmla="*/ 85 w 102"/>
                  <a:gd name="T3" fmla="*/ 12 h 102"/>
                  <a:gd name="T4" fmla="*/ 69 w 102"/>
                  <a:gd name="T5" fmla="*/ 0 h 102"/>
                  <a:gd name="T6" fmla="*/ 69 w 102"/>
                  <a:gd name="T7" fmla="*/ 4 h 102"/>
                  <a:gd name="T8" fmla="*/ 61 w 102"/>
                  <a:gd name="T9" fmla="*/ 18 h 102"/>
                  <a:gd name="T10" fmla="*/ 70 w 102"/>
                  <a:gd name="T11" fmla="*/ 28 h 102"/>
                  <a:gd name="T12" fmla="*/ 72 w 102"/>
                  <a:gd name="T13" fmla="*/ 36 h 102"/>
                  <a:gd name="T14" fmla="*/ 70 w 102"/>
                  <a:gd name="T15" fmla="*/ 42 h 102"/>
                  <a:gd name="T16" fmla="*/ 65 w 102"/>
                  <a:gd name="T17" fmla="*/ 50 h 102"/>
                  <a:gd name="T18" fmla="*/ 45 w 102"/>
                  <a:gd name="T19" fmla="*/ 65 h 102"/>
                  <a:gd name="T20" fmla="*/ 29 w 102"/>
                  <a:gd name="T21" fmla="*/ 73 h 102"/>
                  <a:gd name="T22" fmla="*/ 11 w 102"/>
                  <a:gd name="T23" fmla="*/ 62 h 102"/>
                  <a:gd name="T24" fmla="*/ 0 w 102"/>
                  <a:gd name="T25" fmla="*/ 96 h 102"/>
                  <a:gd name="T26" fmla="*/ 78 w 102"/>
                  <a:gd name="T27" fmla="*/ 102 h 102"/>
                  <a:gd name="T28" fmla="*/ 60 w 102"/>
                  <a:gd name="T29" fmla="*/ 91 h 102"/>
                  <a:gd name="T30" fmla="*/ 79 w 102"/>
                  <a:gd name="T31" fmla="*/ 80 h 102"/>
                  <a:gd name="T32" fmla="*/ 95 w 102"/>
                  <a:gd name="T33" fmla="*/ 64 h 102"/>
                  <a:gd name="T34" fmla="*/ 102 w 102"/>
                  <a:gd name="T35" fmla="*/ 44 h 102"/>
                  <a:gd name="T36" fmla="*/ 97 w 102"/>
                  <a:gd name="T37" fmla="*/ 2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102">
                    <a:moveTo>
                      <a:pt x="97" y="25"/>
                    </a:moveTo>
                    <a:cubicBezTo>
                      <a:pt x="94" y="20"/>
                      <a:pt x="90" y="16"/>
                      <a:pt x="85" y="12"/>
                    </a:cubicBezTo>
                    <a:cubicBezTo>
                      <a:pt x="81" y="8"/>
                      <a:pt x="75" y="4"/>
                      <a:pt x="69" y="0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10"/>
                      <a:pt x="66" y="15"/>
                      <a:pt x="61" y="18"/>
                    </a:cubicBezTo>
                    <a:cubicBezTo>
                      <a:pt x="66" y="22"/>
                      <a:pt x="68" y="25"/>
                      <a:pt x="70" y="28"/>
                    </a:cubicBezTo>
                    <a:cubicBezTo>
                      <a:pt x="71" y="31"/>
                      <a:pt x="72" y="33"/>
                      <a:pt x="72" y="36"/>
                    </a:cubicBezTo>
                    <a:cubicBezTo>
                      <a:pt x="72" y="38"/>
                      <a:pt x="72" y="40"/>
                      <a:pt x="70" y="42"/>
                    </a:cubicBezTo>
                    <a:cubicBezTo>
                      <a:pt x="69" y="45"/>
                      <a:pt x="68" y="47"/>
                      <a:pt x="65" y="50"/>
                    </a:cubicBezTo>
                    <a:cubicBezTo>
                      <a:pt x="61" y="55"/>
                      <a:pt x="54" y="60"/>
                      <a:pt x="45" y="65"/>
                    </a:cubicBezTo>
                    <a:cubicBezTo>
                      <a:pt x="40" y="68"/>
                      <a:pt x="34" y="70"/>
                      <a:pt x="29" y="73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78" y="102"/>
                      <a:pt x="78" y="102"/>
                      <a:pt x="78" y="102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7" y="88"/>
                      <a:pt x="74" y="84"/>
                      <a:pt x="79" y="80"/>
                    </a:cubicBezTo>
                    <a:cubicBezTo>
                      <a:pt x="86" y="76"/>
                      <a:pt x="91" y="70"/>
                      <a:pt x="95" y="64"/>
                    </a:cubicBezTo>
                    <a:cubicBezTo>
                      <a:pt x="100" y="58"/>
                      <a:pt x="102" y="51"/>
                      <a:pt x="102" y="44"/>
                    </a:cubicBezTo>
                    <a:cubicBezTo>
                      <a:pt x="102" y="37"/>
                      <a:pt x="100" y="31"/>
                      <a:pt x="9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176">
                <a:extLst>
                  <a:ext uri="{FF2B5EF4-FFF2-40B4-BE49-F238E27FC236}">
                    <a16:creationId xmlns:a16="http://schemas.microsoft.com/office/drawing/2014/main" id="{F17FFEBC-B5D3-41C6-9FC7-03901442B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89" y="1486276"/>
                <a:ext cx="98120" cy="52908"/>
              </a:xfrm>
              <a:custGeom>
                <a:avLst/>
                <a:gdLst>
                  <a:gd name="T0" fmla="*/ 0 w 43"/>
                  <a:gd name="T1" fmla="*/ 20 h 23"/>
                  <a:gd name="T2" fmla="*/ 12 w 43"/>
                  <a:gd name="T3" fmla="*/ 17 h 23"/>
                  <a:gd name="T4" fmla="*/ 19 w 43"/>
                  <a:gd name="T5" fmla="*/ 16 h 23"/>
                  <a:gd name="T6" fmla="*/ 26 w 43"/>
                  <a:gd name="T7" fmla="*/ 23 h 23"/>
                  <a:gd name="T8" fmla="*/ 43 w 43"/>
                  <a:gd name="T9" fmla="*/ 6 h 23"/>
                  <a:gd name="T10" fmla="*/ 5 w 43"/>
                  <a:gd name="T11" fmla="*/ 0 h 23"/>
                  <a:gd name="T12" fmla="*/ 10 w 43"/>
                  <a:gd name="T13" fmla="*/ 6 h 23"/>
                  <a:gd name="T14" fmla="*/ 0 w 43"/>
                  <a:gd name="T15" fmla="*/ 8 h 23"/>
                  <a:gd name="T16" fmla="*/ 0 w 43"/>
                  <a:gd name="T17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3">
                    <a:moveTo>
                      <a:pt x="0" y="20"/>
                    </a:moveTo>
                    <a:cubicBezTo>
                      <a:pt x="4" y="19"/>
                      <a:pt x="8" y="18"/>
                      <a:pt x="12" y="17"/>
                    </a:cubicBezTo>
                    <a:cubicBezTo>
                      <a:pt x="14" y="17"/>
                      <a:pt x="17" y="16"/>
                      <a:pt x="19" y="16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7"/>
                      <a:pt x="3" y="7"/>
                      <a:pt x="0" y="8"/>
                    </a:cubicBez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58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531B-6EE4-4094-BCC9-C602C065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1653"/>
            <a:ext cx="10966449" cy="738664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Hitting the Road… Devising strategy for </a:t>
            </a:r>
            <a:r>
              <a:rPr lang="en-US" sz="2400" i="1" dirty="0">
                <a:latin typeface="Arial" panose="020B0604020202020204" pitchFamily="34" charset="0"/>
              </a:rPr>
              <a:t>data enrichment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</a:rPr>
              <a:t>campaigns</a:t>
            </a:r>
            <a:r>
              <a:rPr lang="en-US" sz="2400" dirty="0">
                <a:latin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</a:rPr>
              <a:t>increasing Farmer Base (For two states)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DD7578-C146-484D-9934-E684076135E6}"/>
              </a:ext>
            </a:extLst>
          </p:cNvPr>
          <p:cNvSpPr txBox="1">
            <a:spLocks/>
          </p:cNvSpPr>
          <p:nvPr/>
        </p:nvSpPr>
        <p:spPr bwMode="gray">
          <a:xfrm>
            <a:off x="656068" y="1355908"/>
            <a:ext cx="10998000" cy="45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53DFD-1B1E-48EF-8892-A3D128AFD81F}"/>
              </a:ext>
            </a:extLst>
          </p:cNvPr>
          <p:cNvSpPr/>
          <p:nvPr/>
        </p:nvSpPr>
        <p:spPr>
          <a:xfrm>
            <a:off x="656069" y="1416121"/>
            <a:ext cx="1585686" cy="1510382"/>
          </a:xfrm>
          <a:prstGeom prst="rect">
            <a:avLst/>
          </a:prstGeom>
          <a:solidFill>
            <a:schemeClr val="accent4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 and Initial Approach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7D4D1-9B2B-4ACE-8DCF-8D9713F4ED6B}"/>
              </a:ext>
            </a:extLst>
          </p:cNvPr>
          <p:cNvSpPr/>
          <p:nvPr/>
        </p:nvSpPr>
        <p:spPr>
          <a:xfrm>
            <a:off x="2241755" y="1416120"/>
            <a:ext cx="7052400" cy="1510382"/>
          </a:xfrm>
          <a:prstGeom prst="rect">
            <a:avLst/>
          </a:prstGeom>
          <a:solidFill>
            <a:srgbClr val="F7F7F7"/>
          </a:solidFill>
        </p:spPr>
        <p:txBody>
          <a:bodyPr wrap="square" anchor="ctr" anchorCtr="0">
            <a:noAutofit/>
          </a:bodyPr>
          <a:lstStyle/>
          <a:p>
            <a:pPr marL="228600" indent="-228600" algn="just" fontAlgn="base">
              <a:spcBef>
                <a:spcPts val="600"/>
              </a:spcBef>
              <a:buClr>
                <a:srgbClr val="E31837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exploratory analysis and perform data quality audit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enrich the captured fields and creating data strategy for incremental capturing of Farmers’ data </a:t>
            </a:r>
          </a:p>
          <a:p>
            <a:pPr marL="228600" indent="-228600" algn="just" fontAlgn="base">
              <a:spcBef>
                <a:spcPts val="600"/>
              </a:spcBef>
              <a:buClr>
                <a:srgbClr val="E31837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plan 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campaigns and events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multiple channels like Mobile campaigns/ Paper Ads etc.) to improve Mahindra product’s reach to Farmers and enhance MASL presence</a:t>
            </a:r>
          </a:p>
          <a:p>
            <a:pPr marL="228600" indent="-228600" algn="just" fontAlgn="base">
              <a:spcBef>
                <a:spcPts val="600"/>
              </a:spcBef>
              <a:buClr>
                <a:srgbClr val="E31837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referral programs to increase farmer base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acquire new farmers in MASL Landscape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FF4C9-0529-46B8-BDA0-60766DEF9467}"/>
              </a:ext>
            </a:extLst>
          </p:cNvPr>
          <p:cNvSpPr/>
          <p:nvPr/>
        </p:nvSpPr>
        <p:spPr>
          <a:xfrm>
            <a:off x="641350" y="3039642"/>
            <a:ext cx="11012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rgbClr val="E31837"/>
              </a:buClr>
            </a:pPr>
            <a:r>
              <a:rPr lang="en-US" sz="16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Stages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9FE49-4A96-45B5-97A1-BDB7EBDC0E92}"/>
              </a:ext>
            </a:extLst>
          </p:cNvPr>
          <p:cNvSpPr/>
          <p:nvPr/>
        </p:nvSpPr>
        <p:spPr>
          <a:xfrm>
            <a:off x="641350" y="3479804"/>
            <a:ext cx="11105050" cy="2842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>
              <a:buClr>
                <a:srgbClr val="E31837"/>
              </a:buClr>
              <a:buSzPct val="100000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Following would be the three layered approach to strategize and realize analytical insights based on Farmers’ data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2D274D-D533-42EA-9DC1-12053D7BBC9E}"/>
              </a:ext>
            </a:extLst>
          </p:cNvPr>
          <p:cNvGrpSpPr/>
          <p:nvPr/>
        </p:nvGrpSpPr>
        <p:grpSpPr>
          <a:xfrm>
            <a:off x="1296396" y="3754119"/>
            <a:ext cx="9592978" cy="1780087"/>
            <a:chOff x="1496403" y="3273699"/>
            <a:chExt cx="9118588" cy="17800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993285-52E3-4A87-A1A9-1E7AC366C807}"/>
                </a:ext>
              </a:extLst>
            </p:cNvPr>
            <p:cNvGrpSpPr/>
            <p:nvPr/>
          </p:nvGrpSpPr>
          <p:grpSpPr>
            <a:xfrm>
              <a:off x="4883459" y="3286056"/>
              <a:ext cx="2371901" cy="1767730"/>
              <a:chOff x="4883459" y="3286056"/>
              <a:chExt cx="2371901" cy="176773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D3EF4E2-085D-4A6E-9708-3C22F6C06CBE}"/>
                  </a:ext>
                </a:extLst>
              </p:cNvPr>
              <p:cNvSpPr/>
              <p:nvPr/>
            </p:nvSpPr>
            <p:spPr>
              <a:xfrm>
                <a:off x="5189427" y="3286056"/>
                <a:ext cx="1775791" cy="1418918"/>
              </a:xfrm>
              <a:custGeom>
                <a:avLst/>
                <a:gdLst>
                  <a:gd name="connsiteX0" fmla="*/ 0 w 2078571"/>
                  <a:gd name="connsiteY0" fmla="*/ 1039286 h 2078571"/>
                  <a:gd name="connsiteX1" fmla="*/ 1039286 w 2078571"/>
                  <a:gd name="connsiteY1" fmla="*/ 0 h 2078571"/>
                  <a:gd name="connsiteX2" fmla="*/ 2078572 w 2078571"/>
                  <a:gd name="connsiteY2" fmla="*/ 1039286 h 2078571"/>
                  <a:gd name="connsiteX3" fmla="*/ 1039286 w 2078571"/>
                  <a:gd name="connsiteY3" fmla="*/ 2078572 h 2078571"/>
                  <a:gd name="connsiteX4" fmla="*/ 0 w 2078571"/>
                  <a:gd name="connsiteY4" fmla="*/ 1039286 h 207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8571" h="2078571">
                    <a:moveTo>
                      <a:pt x="0" y="1039286"/>
                    </a:moveTo>
                    <a:cubicBezTo>
                      <a:pt x="0" y="465304"/>
                      <a:pt x="465304" y="0"/>
                      <a:pt x="1039286" y="0"/>
                    </a:cubicBezTo>
                    <a:cubicBezTo>
                      <a:pt x="1613268" y="0"/>
                      <a:pt x="2078572" y="465304"/>
                      <a:pt x="2078572" y="1039286"/>
                    </a:cubicBezTo>
                    <a:cubicBezTo>
                      <a:pt x="2078572" y="1613268"/>
                      <a:pt x="1613268" y="2078572"/>
                      <a:pt x="1039286" y="2078572"/>
                    </a:cubicBezTo>
                    <a:cubicBezTo>
                      <a:pt x="465304" y="2078572"/>
                      <a:pt x="0" y="1613268"/>
                      <a:pt x="0" y="1039286"/>
                    </a:cubicBezTo>
                    <a:close/>
                  </a:path>
                </a:pathLst>
              </a:custGeom>
              <a:solidFill>
                <a:srgbClr val="A860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6150" tIns="336150" rIns="336150" bIns="3361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500" b="1" kern="1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8B8E11-58FA-426A-99EB-FD0C1D09B407}"/>
                  </a:ext>
                </a:extLst>
              </p:cNvPr>
              <p:cNvSpPr/>
              <p:nvPr/>
            </p:nvSpPr>
            <p:spPr>
              <a:xfrm>
                <a:off x="4883459" y="4767554"/>
                <a:ext cx="2371901" cy="28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Develop Campaigns and Events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91585D-29E0-4A92-91BE-1663E5246E6C}"/>
                </a:ext>
              </a:extLst>
            </p:cNvPr>
            <p:cNvGrpSpPr/>
            <p:nvPr/>
          </p:nvGrpSpPr>
          <p:grpSpPr>
            <a:xfrm>
              <a:off x="1496403" y="3273699"/>
              <a:ext cx="1982620" cy="1780087"/>
              <a:chOff x="1496403" y="3273699"/>
              <a:chExt cx="1982620" cy="178008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ABE955-C483-45DE-BEAA-3ED576992D2C}"/>
                  </a:ext>
                </a:extLst>
              </p:cNvPr>
              <p:cNvSpPr/>
              <p:nvPr/>
            </p:nvSpPr>
            <p:spPr>
              <a:xfrm>
                <a:off x="1579829" y="3273699"/>
                <a:ext cx="1815758" cy="1418918"/>
              </a:xfrm>
              <a:custGeom>
                <a:avLst/>
                <a:gdLst>
                  <a:gd name="connsiteX0" fmla="*/ 0 w 2078571"/>
                  <a:gd name="connsiteY0" fmla="*/ 1039286 h 2078571"/>
                  <a:gd name="connsiteX1" fmla="*/ 1039286 w 2078571"/>
                  <a:gd name="connsiteY1" fmla="*/ 0 h 2078571"/>
                  <a:gd name="connsiteX2" fmla="*/ 2078572 w 2078571"/>
                  <a:gd name="connsiteY2" fmla="*/ 1039286 h 2078571"/>
                  <a:gd name="connsiteX3" fmla="*/ 1039286 w 2078571"/>
                  <a:gd name="connsiteY3" fmla="*/ 2078572 h 2078571"/>
                  <a:gd name="connsiteX4" fmla="*/ 0 w 2078571"/>
                  <a:gd name="connsiteY4" fmla="*/ 1039286 h 207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8571" h="2078571">
                    <a:moveTo>
                      <a:pt x="0" y="1039286"/>
                    </a:moveTo>
                    <a:cubicBezTo>
                      <a:pt x="0" y="465304"/>
                      <a:pt x="465304" y="0"/>
                      <a:pt x="1039286" y="0"/>
                    </a:cubicBezTo>
                    <a:cubicBezTo>
                      <a:pt x="1613268" y="0"/>
                      <a:pt x="2078572" y="465304"/>
                      <a:pt x="2078572" y="1039286"/>
                    </a:cubicBezTo>
                    <a:cubicBezTo>
                      <a:pt x="2078572" y="1613268"/>
                      <a:pt x="1613268" y="2078572"/>
                      <a:pt x="1039286" y="2078572"/>
                    </a:cubicBezTo>
                    <a:cubicBezTo>
                      <a:pt x="465304" y="2078572"/>
                      <a:pt x="0" y="1613268"/>
                      <a:pt x="0" y="1039286"/>
                    </a:cubicBezTo>
                    <a:close/>
                  </a:path>
                </a:pathLst>
              </a:custGeom>
              <a:solidFill>
                <a:srgbClr val="FDD08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5782565"/>
                  <a:satOff val="44058"/>
                  <a:lumOff val="4902"/>
                  <a:alphaOff val="0"/>
                </a:schemeClr>
              </a:fillRef>
              <a:effectRef idx="0">
                <a:schemeClr val="accent2">
                  <a:hueOff val="-5782565"/>
                  <a:satOff val="44058"/>
                  <a:lumOff val="490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6150" tIns="336150" rIns="336150" bIns="3361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500" b="1" kern="12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BF1A17-6CD3-49A5-A20C-71F3CF222270}"/>
                  </a:ext>
                </a:extLst>
              </p:cNvPr>
              <p:cNvSpPr/>
              <p:nvPr/>
            </p:nvSpPr>
            <p:spPr>
              <a:xfrm>
                <a:off x="1496403" y="4767554"/>
                <a:ext cx="1982620" cy="28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Enrichment Strategy</a:t>
                </a: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DFC107-11BE-4E8D-B47B-E9C4C3402D04}"/>
                </a:ext>
              </a:extLst>
            </p:cNvPr>
            <p:cNvSpPr/>
            <p:nvPr/>
          </p:nvSpPr>
          <p:spPr>
            <a:xfrm>
              <a:off x="8759058" y="3273699"/>
              <a:ext cx="1855933" cy="1432070"/>
            </a:xfrm>
            <a:custGeom>
              <a:avLst/>
              <a:gdLst>
                <a:gd name="connsiteX0" fmla="*/ 0 w 2078571"/>
                <a:gd name="connsiteY0" fmla="*/ 1039286 h 2078571"/>
                <a:gd name="connsiteX1" fmla="*/ 1039286 w 2078571"/>
                <a:gd name="connsiteY1" fmla="*/ 0 h 2078571"/>
                <a:gd name="connsiteX2" fmla="*/ 2078572 w 2078571"/>
                <a:gd name="connsiteY2" fmla="*/ 1039286 h 2078571"/>
                <a:gd name="connsiteX3" fmla="*/ 1039286 w 2078571"/>
                <a:gd name="connsiteY3" fmla="*/ 2078572 h 2078571"/>
                <a:gd name="connsiteX4" fmla="*/ 0 w 2078571"/>
                <a:gd name="connsiteY4" fmla="*/ 1039286 h 207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571" h="2078571">
                  <a:moveTo>
                    <a:pt x="0" y="1039286"/>
                  </a:moveTo>
                  <a:cubicBezTo>
                    <a:pt x="0" y="465304"/>
                    <a:pt x="465304" y="0"/>
                    <a:pt x="1039286" y="0"/>
                  </a:cubicBezTo>
                  <a:cubicBezTo>
                    <a:pt x="1613268" y="0"/>
                    <a:pt x="2078572" y="465304"/>
                    <a:pt x="2078572" y="1039286"/>
                  </a:cubicBezTo>
                  <a:cubicBezTo>
                    <a:pt x="2078572" y="1613268"/>
                    <a:pt x="1613268" y="2078572"/>
                    <a:pt x="1039286" y="2078572"/>
                  </a:cubicBezTo>
                  <a:cubicBezTo>
                    <a:pt x="465304" y="2078572"/>
                    <a:pt x="0" y="1613268"/>
                    <a:pt x="0" y="1039286"/>
                  </a:cubicBezTo>
                  <a:close/>
                </a:path>
              </a:pathLst>
            </a:custGeom>
            <a:solidFill>
              <a:srgbClr val="C9FFE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565130"/>
                <a:satOff val="88115"/>
                <a:lumOff val="9804"/>
                <a:alphaOff val="0"/>
              </a:schemeClr>
            </a:fillRef>
            <a:effectRef idx="0">
              <a:schemeClr val="accent2">
                <a:hueOff val="-11565130"/>
                <a:satOff val="88115"/>
                <a:lumOff val="980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150" tIns="336150" rIns="336150" bIns="3361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b="1" kern="1200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B2CCBA-F1F1-4547-99C4-4244AB1E06DF}"/>
              </a:ext>
            </a:extLst>
          </p:cNvPr>
          <p:cNvSpPr/>
          <p:nvPr/>
        </p:nvSpPr>
        <p:spPr>
          <a:xfrm>
            <a:off x="656068" y="5504505"/>
            <a:ext cx="3238343" cy="992068"/>
          </a:xfrm>
          <a:prstGeom prst="roundRect">
            <a:avLst/>
          </a:prstGeom>
          <a:solidFill>
            <a:srgbClr val="E2E9F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Data Health-Check and evaluation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Data Completeness validation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Revamping Data Collection Process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Improving contactibility data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C1F82D-1F26-45DF-89FF-CABF51CE926D}"/>
              </a:ext>
            </a:extLst>
          </p:cNvPr>
          <p:cNvSpPr/>
          <p:nvPr/>
        </p:nvSpPr>
        <p:spPr>
          <a:xfrm>
            <a:off x="4448817" y="5498773"/>
            <a:ext cx="3238342" cy="997800"/>
          </a:xfrm>
          <a:prstGeom prst="roundRect">
            <a:avLst/>
          </a:prstGeom>
          <a:solidFill>
            <a:srgbClr val="E2E9F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SMS/missed call based campaigns for quality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Conversion rate improvement by contacting the right person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Algorithm based Product recommendations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226E3D-D55A-4868-B17B-F66C23EF4324}"/>
              </a:ext>
            </a:extLst>
          </p:cNvPr>
          <p:cNvSpPr txBox="1">
            <a:spLocks/>
          </p:cNvSpPr>
          <p:nvPr/>
        </p:nvSpPr>
        <p:spPr bwMode="gray">
          <a:xfrm>
            <a:off x="656068" y="3379937"/>
            <a:ext cx="10998000" cy="45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25C4F-37FE-4A10-9B87-F6BC4BFB29BB}"/>
              </a:ext>
            </a:extLst>
          </p:cNvPr>
          <p:cNvSpPr/>
          <p:nvPr/>
        </p:nvSpPr>
        <p:spPr>
          <a:xfrm>
            <a:off x="8098004" y="5247974"/>
            <a:ext cx="355605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Referral Programs/ New Farmer On-boarding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59720BC-4229-4956-930C-F44171600D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4781" y="3918915"/>
            <a:ext cx="973599" cy="1093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B676F3FC-AB1E-4F2D-B84E-76FDD3B7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20" y="3940416"/>
            <a:ext cx="1090577" cy="1090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6150" name="Picture 6" descr="Related image">
            <a:extLst>
              <a:ext uri="{FF2B5EF4-FFF2-40B4-BE49-F238E27FC236}">
                <a16:creationId xmlns:a16="http://schemas.microsoft.com/office/drawing/2014/main" id="{ADDB9D24-CA17-4980-BD6E-7BDC0D5F9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155" y="4050205"/>
            <a:ext cx="1237950" cy="830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D898FB-AD44-44A8-9211-0AD2936BC6ED}"/>
              </a:ext>
            </a:extLst>
          </p:cNvPr>
          <p:cNvSpPr/>
          <p:nvPr/>
        </p:nvSpPr>
        <p:spPr>
          <a:xfrm>
            <a:off x="8175583" y="5504764"/>
            <a:ext cx="3478478" cy="997800"/>
          </a:xfrm>
          <a:prstGeom prst="roundRect">
            <a:avLst/>
          </a:prstGeom>
          <a:solidFill>
            <a:srgbClr val="E2E9F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Incentive based referral program for farmers</a:t>
            </a:r>
          </a:p>
          <a:p>
            <a:pPr marL="171450" indent="-1714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Stage-wise data capturing with basic inputs taken from referral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63B4728-FEE4-4311-8FD9-36B7B9E59D6E}"/>
              </a:ext>
            </a:extLst>
          </p:cNvPr>
          <p:cNvSpPr/>
          <p:nvPr/>
        </p:nvSpPr>
        <p:spPr>
          <a:xfrm>
            <a:off x="9352978" y="1442662"/>
            <a:ext cx="2286000" cy="1483840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Two states selected for analysis – </a:t>
            </a:r>
            <a:r>
              <a:rPr lang="en-IN" sz="1200" b="1" i="1" dirty="0">
                <a:solidFill>
                  <a:srgbClr val="000000"/>
                </a:solidFill>
                <a:latin typeface="Calibri" panose="020F0502020204030204" pitchFamily="34" charset="0"/>
              </a:rPr>
              <a:t>Maharashtra &amp; Madhya Pradesh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Both are amongst the top states in number of farmers on-boarded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Quality of data better as compared to other states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BC3AF8-783D-477F-AD5D-65EA665C5E48}"/>
              </a:ext>
            </a:extLst>
          </p:cNvPr>
          <p:cNvCxnSpPr>
            <a:cxnSpLocks/>
          </p:cNvCxnSpPr>
          <p:nvPr/>
        </p:nvCxnSpPr>
        <p:spPr>
          <a:xfrm>
            <a:off x="4159052" y="3744855"/>
            <a:ext cx="0" cy="283464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6D9D1-AE29-40FA-9776-95A157D689A2}"/>
              </a:ext>
            </a:extLst>
          </p:cNvPr>
          <p:cNvCxnSpPr>
            <a:cxnSpLocks/>
          </p:cNvCxnSpPr>
          <p:nvPr/>
        </p:nvCxnSpPr>
        <p:spPr>
          <a:xfrm>
            <a:off x="7914591" y="3744855"/>
            <a:ext cx="0" cy="283464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7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2483-AFEC-4EDC-A068-F41D9881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 – FRM Data Strategy and Analytics (Nominated Stakeholders)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0CF069-0185-4512-9DD5-BBB0D36A681E}"/>
              </a:ext>
            </a:extLst>
          </p:cNvPr>
          <p:cNvSpPr/>
          <p:nvPr/>
        </p:nvSpPr>
        <p:spPr>
          <a:xfrm>
            <a:off x="9784849" y="3114246"/>
            <a:ext cx="1174281" cy="4482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9834"/>
                </a:lnTo>
                <a:lnTo>
                  <a:pt x="1174281" y="109834"/>
                </a:lnTo>
                <a:lnTo>
                  <a:pt x="1174281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CA9C3B-548B-4574-8AAC-A9704B41E53F}"/>
              </a:ext>
            </a:extLst>
          </p:cNvPr>
          <p:cNvSpPr/>
          <p:nvPr/>
        </p:nvSpPr>
        <p:spPr>
          <a:xfrm>
            <a:off x="9693672" y="3114246"/>
            <a:ext cx="731520" cy="9144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1177" y="0"/>
                </a:moveTo>
                <a:lnTo>
                  <a:pt x="91177" y="109834"/>
                </a:lnTo>
                <a:lnTo>
                  <a:pt x="45720" y="109834"/>
                </a:lnTo>
                <a:lnTo>
                  <a:pt x="45720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FFF7-A6B7-442C-BE51-429B988CCAAD}"/>
              </a:ext>
            </a:extLst>
          </p:cNvPr>
          <p:cNvSpPr/>
          <p:nvPr/>
        </p:nvSpPr>
        <p:spPr>
          <a:xfrm>
            <a:off x="8519653" y="3114246"/>
            <a:ext cx="1265196" cy="4482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65196" y="0"/>
                </a:moveTo>
                <a:lnTo>
                  <a:pt x="1265196" y="109834"/>
                </a:lnTo>
                <a:lnTo>
                  <a:pt x="0" y="109834"/>
                </a:lnTo>
                <a:lnTo>
                  <a:pt x="0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4981EED-4092-4484-B572-9C951AF7236D}"/>
              </a:ext>
            </a:extLst>
          </p:cNvPr>
          <p:cNvSpPr/>
          <p:nvPr/>
        </p:nvSpPr>
        <p:spPr>
          <a:xfrm>
            <a:off x="6125633" y="3114246"/>
            <a:ext cx="1174281" cy="4482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9834"/>
                </a:lnTo>
                <a:lnTo>
                  <a:pt x="1174281" y="109834"/>
                </a:lnTo>
                <a:lnTo>
                  <a:pt x="1174281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00F72C-9F60-4ACB-A822-60322B271719}"/>
              </a:ext>
            </a:extLst>
          </p:cNvPr>
          <p:cNvSpPr/>
          <p:nvPr/>
        </p:nvSpPr>
        <p:spPr>
          <a:xfrm>
            <a:off x="6034455" y="3114246"/>
            <a:ext cx="731520" cy="9144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1177" y="0"/>
                </a:moveTo>
                <a:lnTo>
                  <a:pt x="91177" y="109834"/>
                </a:lnTo>
                <a:lnTo>
                  <a:pt x="45720" y="109834"/>
                </a:lnTo>
                <a:lnTo>
                  <a:pt x="45720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8C0ED6-05DB-440A-9F4A-EFE7F5F5EA4B}"/>
              </a:ext>
            </a:extLst>
          </p:cNvPr>
          <p:cNvSpPr/>
          <p:nvPr/>
        </p:nvSpPr>
        <p:spPr>
          <a:xfrm>
            <a:off x="4860436" y="3114246"/>
            <a:ext cx="1265196" cy="4482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65196" y="0"/>
                </a:moveTo>
                <a:lnTo>
                  <a:pt x="1265196" y="109834"/>
                </a:lnTo>
                <a:lnTo>
                  <a:pt x="0" y="109834"/>
                </a:lnTo>
                <a:lnTo>
                  <a:pt x="0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2B0C51C-69A2-4771-BE1F-5421EECF235A}"/>
              </a:ext>
            </a:extLst>
          </p:cNvPr>
          <p:cNvSpPr/>
          <p:nvPr/>
        </p:nvSpPr>
        <p:spPr>
          <a:xfrm>
            <a:off x="2466416" y="3114246"/>
            <a:ext cx="1174281" cy="7315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9834"/>
                </a:lnTo>
                <a:lnTo>
                  <a:pt x="1174281" y="109834"/>
                </a:lnTo>
                <a:lnTo>
                  <a:pt x="1174281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CB73C97-54D1-4FBD-816E-7E298EAD5A7D}"/>
              </a:ext>
            </a:extLst>
          </p:cNvPr>
          <p:cNvSpPr/>
          <p:nvPr/>
        </p:nvSpPr>
        <p:spPr>
          <a:xfrm>
            <a:off x="2375238" y="3114246"/>
            <a:ext cx="731520" cy="9144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1177" y="0"/>
                </a:moveTo>
                <a:lnTo>
                  <a:pt x="91177" y="109834"/>
                </a:lnTo>
                <a:lnTo>
                  <a:pt x="45720" y="109834"/>
                </a:lnTo>
                <a:lnTo>
                  <a:pt x="45720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EA991CE-40F9-4B06-8EFC-8CAAA93D2B51}"/>
              </a:ext>
            </a:extLst>
          </p:cNvPr>
          <p:cNvSpPr/>
          <p:nvPr/>
        </p:nvSpPr>
        <p:spPr>
          <a:xfrm>
            <a:off x="1201219" y="3114246"/>
            <a:ext cx="1265196" cy="4482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65196" y="0"/>
                </a:moveTo>
                <a:lnTo>
                  <a:pt x="1265196" y="109834"/>
                </a:lnTo>
                <a:lnTo>
                  <a:pt x="0" y="109834"/>
                </a:lnTo>
                <a:lnTo>
                  <a:pt x="0" y="21966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11EB92C-7427-41A0-BD13-86D2EBF21D71}"/>
              </a:ext>
            </a:extLst>
          </p:cNvPr>
          <p:cNvSpPr/>
          <p:nvPr/>
        </p:nvSpPr>
        <p:spPr>
          <a:xfrm>
            <a:off x="1823994" y="2351787"/>
            <a:ext cx="1284844" cy="706065"/>
          </a:xfrm>
          <a:custGeom>
            <a:avLst/>
            <a:gdLst>
              <a:gd name="connsiteX0" fmla="*/ 0 w 1284844"/>
              <a:gd name="connsiteY0" fmla="*/ 0 h 706065"/>
              <a:gd name="connsiteX1" fmla="*/ 1284844 w 1284844"/>
              <a:gd name="connsiteY1" fmla="*/ 0 h 706065"/>
              <a:gd name="connsiteX2" fmla="*/ 1284844 w 1284844"/>
              <a:gd name="connsiteY2" fmla="*/ 706065 h 706065"/>
              <a:gd name="connsiteX3" fmla="*/ 0 w 1284844"/>
              <a:gd name="connsiteY3" fmla="*/ 706065 h 706065"/>
              <a:gd name="connsiteX4" fmla="*/ 0 w 1284844"/>
              <a:gd name="connsiteY4" fmla="*/ 0 h 7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844" h="706065">
                <a:moveTo>
                  <a:pt x="0" y="0"/>
                </a:moveTo>
                <a:lnTo>
                  <a:pt x="1284844" y="0"/>
                </a:lnTo>
                <a:lnTo>
                  <a:pt x="1284844" y="706065"/>
                </a:lnTo>
                <a:lnTo>
                  <a:pt x="0" y="7060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DC8219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Businesses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F08408E-A489-41B5-9755-0879A2D3B707}"/>
              </a:ext>
            </a:extLst>
          </p:cNvPr>
          <p:cNvSpPr/>
          <p:nvPr/>
        </p:nvSpPr>
        <p:spPr>
          <a:xfrm>
            <a:off x="746642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Samriddhi</a:t>
            </a: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i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  <a:r>
              <a:rPr lang="en-US" sz="1400" i="1" kern="1200" dirty="0">
                <a:latin typeface="Arial" panose="020B0604020202020204" pitchFamily="34" charset="0"/>
                <a:cs typeface="Arial" panose="020B0604020202020204" pitchFamily="34" charset="0"/>
              </a:rPr>
              <a:t> Chhabra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4141259-2036-4FBE-B0D2-B873FDFA7B57}"/>
              </a:ext>
            </a:extLst>
          </p:cNvPr>
          <p:cNvSpPr/>
          <p:nvPr/>
        </p:nvSpPr>
        <p:spPr>
          <a:xfrm>
            <a:off x="928472" y="4961241"/>
            <a:ext cx="863057" cy="170090"/>
          </a:xfrm>
          <a:custGeom>
            <a:avLst/>
            <a:gdLst>
              <a:gd name="connsiteX0" fmla="*/ 0 w 818238"/>
              <a:gd name="connsiteY0" fmla="*/ 0 h 448242"/>
              <a:gd name="connsiteX1" fmla="*/ 818238 w 818238"/>
              <a:gd name="connsiteY1" fmla="*/ 0 h 448242"/>
              <a:gd name="connsiteX2" fmla="*/ 818238 w 818238"/>
              <a:gd name="connsiteY2" fmla="*/ 448242 h 448242"/>
              <a:gd name="connsiteX3" fmla="*/ 0 w 818238"/>
              <a:gd name="connsiteY3" fmla="*/ 448242 h 448242"/>
              <a:gd name="connsiteX4" fmla="*/ 0 w 818238"/>
              <a:gd name="connsiteY4" fmla="*/ 0 h 44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448242">
                <a:moveTo>
                  <a:pt x="0" y="0"/>
                </a:moveTo>
                <a:lnTo>
                  <a:pt x="818238" y="0"/>
                </a:lnTo>
                <a:lnTo>
                  <a:pt x="818238" y="448242"/>
                </a:lnTo>
                <a:lnTo>
                  <a:pt x="0" y="448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t" anchorCtr="0">
            <a:noAutofit/>
          </a:bodyPr>
          <a:lstStyle/>
          <a:p>
            <a:pPr marL="0" lvl="0" indent="0" algn="r" defTabSz="400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endParaRPr lang="en-US" sz="1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D68D141-E58A-45A5-9C0A-559CB3443D9B}"/>
              </a:ext>
            </a:extLst>
          </p:cNvPr>
          <p:cNvSpPr/>
          <p:nvPr/>
        </p:nvSpPr>
        <p:spPr>
          <a:xfrm>
            <a:off x="1966381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Crop Care </a:t>
            </a: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A6F4095-C3DE-4713-A5D4-7FA64612ACFA}"/>
              </a:ext>
            </a:extLst>
          </p:cNvPr>
          <p:cNvSpPr/>
          <p:nvPr/>
        </p:nvSpPr>
        <p:spPr>
          <a:xfrm>
            <a:off x="2148212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6985" rIns="27940" bIns="6985" numCol="1" spcCol="1270" anchor="t" anchorCtr="0">
            <a:noAutofit/>
          </a:bodyPr>
          <a:lstStyle/>
          <a:p>
            <a:pPr marL="0" lvl="0" indent="0" algn="r" defTabSz="46672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EC54F3D-848A-4EE6-B8DD-F3FD57A05070}"/>
              </a:ext>
            </a:extLst>
          </p:cNvPr>
          <p:cNvSpPr/>
          <p:nvPr/>
        </p:nvSpPr>
        <p:spPr>
          <a:xfrm>
            <a:off x="3186120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Seeds</a:t>
            </a: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endParaRPr lang="en-US" sz="14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12D1D5E-C8D9-43FB-88F9-C2B2B29165B6}"/>
              </a:ext>
            </a:extLst>
          </p:cNvPr>
          <p:cNvSpPr/>
          <p:nvPr/>
        </p:nvSpPr>
        <p:spPr>
          <a:xfrm>
            <a:off x="3367951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6985" rIns="27940" bIns="6985" numCol="1" spcCol="1270" anchor="t" anchorCtr="0">
            <a:noAutofit/>
          </a:bodyPr>
          <a:lstStyle/>
          <a:p>
            <a:pPr marL="0" lvl="0" indent="0" algn="r" defTabSz="46672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0342213-EF73-4AA6-B0EF-D16FDC07D887}"/>
              </a:ext>
            </a:extLst>
          </p:cNvPr>
          <p:cNvSpPr/>
          <p:nvPr/>
        </p:nvSpPr>
        <p:spPr>
          <a:xfrm>
            <a:off x="5483210" y="2351787"/>
            <a:ext cx="1284844" cy="706065"/>
          </a:xfrm>
          <a:custGeom>
            <a:avLst/>
            <a:gdLst>
              <a:gd name="connsiteX0" fmla="*/ 0 w 1284844"/>
              <a:gd name="connsiteY0" fmla="*/ 0 h 706065"/>
              <a:gd name="connsiteX1" fmla="*/ 1284844 w 1284844"/>
              <a:gd name="connsiteY1" fmla="*/ 0 h 706065"/>
              <a:gd name="connsiteX2" fmla="*/ 1284844 w 1284844"/>
              <a:gd name="connsiteY2" fmla="*/ 706065 h 706065"/>
              <a:gd name="connsiteX3" fmla="*/ 0 w 1284844"/>
              <a:gd name="connsiteY3" fmla="*/ 706065 h 706065"/>
              <a:gd name="connsiteX4" fmla="*/ 0 w 1284844"/>
              <a:gd name="connsiteY4" fmla="*/ 0 h 7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844" h="706065">
                <a:moveTo>
                  <a:pt x="0" y="0"/>
                </a:moveTo>
                <a:lnTo>
                  <a:pt x="1284844" y="0"/>
                </a:lnTo>
                <a:lnTo>
                  <a:pt x="1284844" y="706065"/>
                </a:lnTo>
                <a:lnTo>
                  <a:pt x="0" y="7060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DC8219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Analytics &amp; Strategy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A5E4F59-6ACD-47B1-8405-2759E6467754}"/>
              </a:ext>
            </a:extLst>
          </p:cNvPr>
          <p:cNvSpPr/>
          <p:nvPr/>
        </p:nvSpPr>
        <p:spPr>
          <a:xfrm>
            <a:off x="4405859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IIC</a:t>
            </a:r>
            <a:r>
              <a:rPr lang="en-US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i="1" kern="1200" dirty="0">
                <a:latin typeface="Arial" panose="020B0604020202020204" pitchFamily="34" charset="0"/>
                <a:cs typeface="Arial" panose="020B0604020202020204" pitchFamily="34" charset="0"/>
              </a:rPr>
              <a:t>Shiv Kumar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04F88B1-BD0A-4BA3-AC46-A643F43B52F0}"/>
              </a:ext>
            </a:extLst>
          </p:cNvPr>
          <p:cNvSpPr/>
          <p:nvPr/>
        </p:nvSpPr>
        <p:spPr>
          <a:xfrm>
            <a:off x="4587690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6985" rIns="27940" bIns="6985" numCol="1" spcCol="1270" anchor="t" anchorCtr="0">
            <a:noAutofit/>
          </a:bodyPr>
          <a:lstStyle/>
          <a:p>
            <a:pPr marL="0" lvl="0" indent="0" algn="r" defTabSz="46672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5BCDD72-A68F-4C11-A332-7A873FBC0D51}"/>
              </a:ext>
            </a:extLst>
          </p:cNvPr>
          <p:cNvSpPr/>
          <p:nvPr/>
        </p:nvSpPr>
        <p:spPr>
          <a:xfrm>
            <a:off x="5625598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i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i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Jiten</a:t>
            </a:r>
            <a:r>
              <a:rPr lang="en-US" sz="1400" i="1" kern="1200" dirty="0">
                <a:latin typeface="Arial" panose="020B0604020202020204" pitchFamily="34" charset="0"/>
                <a:cs typeface="Arial" panose="020B0604020202020204" pitchFamily="34" charset="0"/>
              </a:rPr>
              <a:t> Shah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C8932F1-1653-41A3-B16E-963B394C426C}"/>
              </a:ext>
            </a:extLst>
          </p:cNvPr>
          <p:cNvSpPr/>
          <p:nvPr/>
        </p:nvSpPr>
        <p:spPr>
          <a:xfrm>
            <a:off x="5807429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6985" rIns="27940" bIns="6985" numCol="1" spcCol="1270" anchor="t" anchorCtr="0">
            <a:noAutofit/>
          </a:bodyPr>
          <a:lstStyle/>
          <a:p>
            <a:pPr marL="0" lvl="0" indent="0" algn="r" defTabSz="46672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9FF11B5-59CB-4D9E-B278-21652DA2DEF0}"/>
              </a:ext>
            </a:extLst>
          </p:cNvPr>
          <p:cNvSpPr/>
          <p:nvPr/>
        </p:nvSpPr>
        <p:spPr>
          <a:xfrm>
            <a:off x="6845337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t" anchorCtr="0">
            <a:noAutofit/>
          </a:bodyPr>
          <a:lstStyle/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i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i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Satyarth</a:t>
            </a:r>
            <a:r>
              <a:rPr lang="en-US" sz="1400" i="1" kern="1200" dirty="0">
                <a:latin typeface="Arial" panose="020B0604020202020204" pitchFamily="34" charset="0"/>
                <a:cs typeface="Arial" panose="020B0604020202020204" pitchFamily="34" charset="0"/>
              </a:rPr>
              <a:t> Sharma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EB101AD-7C3E-4B1A-8D73-E68BF58728C5}"/>
              </a:ext>
            </a:extLst>
          </p:cNvPr>
          <p:cNvSpPr/>
          <p:nvPr/>
        </p:nvSpPr>
        <p:spPr>
          <a:xfrm>
            <a:off x="7027167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6985" rIns="27940" bIns="6985" numCol="1" spcCol="1270" anchor="t" anchorCtr="0">
            <a:noAutofit/>
          </a:bodyPr>
          <a:lstStyle/>
          <a:p>
            <a:pPr marL="0" lvl="0" indent="0" algn="r" defTabSz="46672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BD7821A-F649-4189-BE17-9406B804D5DC}"/>
              </a:ext>
            </a:extLst>
          </p:cNvPr>
          <p:cNvSpPr/>
          <p:nvPr/>
        </p:nvSpPr>
        <p:spPr>
          <a:xfrm>
            <a:off x="9142427" y="2351787"/>
            <a:ext cx="1284844" cy="706065"/>
          </a:xfrm>
          <a:custGeom>
            <a:avLst/>
            <a:gdLst>
              <a:gd name="connsiteX0" fmla="*/ 0 w 1284844"/>
              <a:gd name="connsiteY0" fmla="*/ 0 h 706065"/>
              <a:gd name="connsiteX1" fmla="*/ 1284844 w 1284844"/>
              <a:gd name="connsiteY1" fmla="*/ 0 h 706065"/>
              <a:gd name="connsiteX2" fmla="*/ 1284844 w 1284844"/>
              <a:gd name="connsiteY2" fmla="*/ 706065 h 706065"/>
              <a:gd name="connsiteX3" fmla="*/ 0 w 1284844"/>
              <a:gd name="connsiteY3" fmla="*/ 706065 h 706065"/>
              <a:gd name="connsiteX4" fmla="*/ 0 w 1284844"/>
              <a:gd name="connsiteY4" fmla="*/ 0 h 7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844" h="706065">
                <a:moveTo>
                  <a:pt x="0" y="0"/>
                </a:moveTo>
                <a:lnTo>
                  <a:pt x="1284844" y="0"/>
                </a:lnTo>
                <a:lnTo>
                  <a:pt x="1284844" y="706065"/>
                </a:lnTo>
                <a:lnTo>
                  <a:pt x="0" y="706065"/>
                </a:lnTo>
                <a:lnTo>
                  <a:pt x="0" y="0"/>
                </a:lnTo>
                <a:close/>
              </a:path>
            </a:pathLst>
          </a:custGeom>
          <a:solidFill>
            <a:srgbClr val="EFF6FB"/>
          </a:solidFill>
          <a:ln>
            <a:solidFill>
              <a:srgbClr val="DC8219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8890" rIns="8890" bIns="6642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IT – Data Integration</a:t>
            </a:r>
            <a:endParaRPr lang="en-US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CFE9898-3F8C-4ED1-AF75-3AFE9E2EFDF1}"/>
              </a:ext>
            </a:extLst>
          </p:cNvPr>
          <p:cNvSpPr/>
          <p:nvPr/>
        </p:nvSpPr>
        <p:spPr>
          <a:xfrm>
            <a:off x="8065076" y="3593483"/>
            <a:ext cx="909154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66424" numCol="1" spcCol="1270" anchor="t" anchorCtr="0">
            <a:noAutofit/>
          </a:bodyPr>
          <a:lstStyle/>
          <a:p>
            <a:pPr marL="0" lvl="0" indent="0" algn="ctr" defTabSz="533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kern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0" lvl="0" indent="0" algn="ctr" defTabSz="533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i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Ahfaz</a:t>
            </a:r>
            <a:r>
              <a:rPr lang="en-US" sz="1200" i="1" kern="1200" dirty="0">
                <a:latin typeface="Arial" panose="020B0604020202020204" pitchFamily="34" charset="0"/>
                <a:cs typeface="Arial" panose="020B0604020202020204" pitchFamily="34" charset="0"/>
              </a:rPr>
              <a:t> Shaikh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C6C4DFF-475F-48EC-9BC5-A623B42A328B}"/>
              </a:ext>
            </a:extLst>
          </p:cNvPr>
          <p:cNvSpPr/>
          <p:nvPr/>
        </p:nvSpPr>
        <p:spPr>
          <a:xfrm>
            <a:off x="8246906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6350" rIns="25400" bIns="6350" numCol="1" spcCol="1270" anchor="t" anchorCtr="0">
            <a:noAutofit/>
          </a:bodyPr>
          <a:lstStyle/>
          <a:p>
            <a:pPr marL="0" lvl="0" indent="0" algn="r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31A319-4989-4337-A0C9-FA611C40B340}"/>
              </a:ext>
            </a:extLst>
          </p:cNvPr>
          <p:cNvSpPr/>
          <p:nvPr/>
        </p:nvSpPr>
        <p:spPr>
          <a:xfrm>
            <a:off x="9217742" y="3593483"/>
            <a:ext cx="1015776" cy="1587347"/>
          </a:xfrm>
          <a:custGeom>
            <a:avLst/>
            <a:gdLst>
              <a:gd name="connsiteX0" fmla="*/ 0 w 909154"/>
              <a:gd name="connsiteY0" fmla="*/ 0 h 1587347"/>
              <a:gd name="connsiteX1" fmla="*/ 909154 w 909154"/>
              <a:gd name="connsiteY1" fmla="*/ 0 h 1587347"/>
              <a:gd name="connsiteX2" fmla="*/ 909154 w 909154"/>
              <a:gd name="connsiteY2" fmla="*/ 1587347 h 1587347"/>
              <a:gd name="connsiteX3" fmla="*/ 0 w 909154"/>
              <a:gd name="connsiteY3" fmla="*/ 1587347 h 1587347"/>
              <a:gd name="connsiteX4" fmla="*/ 0 w 909154"/>
              <a:gd name="connsiteY4" fmla="*/ 0 h 15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7347">
                <a:moveTo>
                  <a:pt x="0" y="0"/>
                </a:moveTo>
                <a:lnTo>
                  <a:pt x="909154" y="0"/>
                </a:lnTo>
                <a:lnTo>
                  <a:pt x="909154" y="1587347"/>
                </a:lnTo>
                <a:lnTo>
                  <a:pt x="0" y="15873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66424" numCol="1" spcCol="1270" anchor="t" anchorCtr="0">
            <a:noAutofit/>
          </a:bodyPr>
          <a:lstStyle/>
          <a:p>
            <a:pPr marL="0" lvl="0" indent="0" algn="ctr" defTabSz="533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CRM</a:t>
            </a: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i="1" kern="1200" dirty="0">
                <a:latin typeface="Arial" panose="020B0604020202020204" pitchFamily="34" charset="0"/>
                <a:cs typeface="Arial" panose="020B0604020202020204" pitchFamily="34" charset="0"/>
              </a:rPr>
              <a:t>Rakesh Dhar, </a:t>
            </a:r>
            <a:r>
              <a:rPr lang="en-US" sz="1200" i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Samik</a:t>
            </a:r>
            <a:r>
              <a:rPr lang="en-US" sz="1200" i="1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Chakrobarty</a:t>
            </a:r>
            <a:endParaRPr lang="en-US" sz="1200" i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AEAFB7B-032C-4BEF-8485-AD5B145170A1}"/>
              </a:ext>
            </a:extLst>
          </p:cNvPr>
          <p:cNvSpPr/>
          <p:nvPr/>
        </p:nvSpPr>
        <p:spPr>
          <a:xfrm>
            <a:off x="9466645" y="4976159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6350" rIns="25400" bIns="6350" numCol="1" spcCol="1270" anchor="t" anchorCtr="0">
            <a:noAutofit/>
          </a:bodyPr>
          <a:lstStyle/>
          <a:p>
            <a:pPr marL="0" lvl="0" indent="0" algn="r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634DC35-6281-434E-A89C-3A817BACFA6F}"/>
              </a:ext>
            </a:extLst>
          </p:cNvPr>
          <p:cNvSpPr/>
          <p:nvPr/>
        </p:nvSpPr>
        <p:spPr>
          <a:xfrm>
            <a:off x="10504553" y="3593483"/>
            <a:ext cx="909154" cy="1585977"/>
          </a:xfrm>
          <a:custGeom>
            <a:avLst/>
            <a:gdLst>
              <a:gd name="connsiteX0" fmla="*/ 0 w 909154"/>
              <a:gd name="connsiteY0" fmla="*/ 0 h 1585977"/>
              <a:gd name="connsiteX1" fmla="*/ 909154 w 909154"/>
              <a:gd name="connsiteY1" fmla="*/ 0 h 1585977"/>
              <a:gd name="connsiteX2" fmla="*/ 909154 w 909154"/>
              <a:gd name="connsiteY2" fmla="*/ 1585977 h 1585977"/>
              <a:gd name="connsiteX3" fmla="*/ 0 w 909154"/>
              <a:gd name="connsiteY3" fmla="*/ 1585977 h 1585977"/>
              <a:gd name="connsiteX4" fmla="*/ 0 w 909154"/>
              <a:gd name="connsiteY4" fmla="*/ 0 h 158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54" h="1585977">
                <a:moveTo>
                  <a:pt x="0" y="0"/>
                </a:moveTo>
                <a:lnTo>
                  <a:pt x="909154" y="0"/>
                </a:lnTo>
                <a:lnTo>
                  <a:pt x="909154" y="1585977"/>
                </a:lnTo>
                <a:lnTo>
                  <a:pt x="0" y="15859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66424" numCol="1" spcCol="1270" anchor="t" anchorCtr="0">
            <a:noAutofit/>
          </a:bodyPr>
          <a:lstStyle/>
          <a:p>
            <a:pPr marL="0" lvl="0" indent="0" algn="ctr" defTabSz="533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Apps-</a:t>
            </a:r>
          </a:p>
          <a:p>
            <a:pPr marL="0" lvl="0" indent="0" algn="ctr" defTabSz="533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ED17968-8645-44F7-ADAB-F347DE3197DE}"/>
              </a:ext>
            </a:extLst>
          </p:cNvPr>
          <p:cNvSpPr/>
          <p:nvPr/>
        </p:nvSpPr>
        <p:spPr>
          <a:xfrm>
            <a:off x="10665765" y="4974425"/>
            <a:ext cx="818238" cy="156906"/>
          </a:xfrm>
          <a:custGeom>
            <a:avLst/>
            <a:gdLst>
              <a:gd name="connsiteX0" fmla="*/ 0 w 818238"/>
              <a:gd name="connsiteY0" fmla="*/ 0 h 156906"/>
              <a:gd name="connsiteX1" fmla="*/ 818238 w 818238"/>
              <a:gd name="connsiteY1" fmla="*/ 0 h 156906"/>
              <a:gd name="connsiteX2" fmla="*/ 818238 w 818238"/>
              <a:gd name="connsiteY2" fmla="*/ 156906 h 156906"/>
              <a:gd name="connsiteX3" fmla="*/ 0 w 818238"/>
              <a:gd name="connsiteY3" fmla="*/ 156906 h 156906"/>
              <a:gd name="connsiteX4" fmla="*/ 0 w 818238"/>
              <a:gd name="connsiteY4" fmla="*/ 0 h 1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238" h="156906">
                <a:moveTo>
                  <a:pt x="0" y="0"/>
                </a:moveTo>
                <a:lnTo>
                  <a:pt x="818238" y="0"/>
                </a:lnTo>
                <a:lnTo>
                  <a:pt x="818238" y="156906"/>
                </a:lnTo>
                <a:lnTo>
                  <a:pt x="0" y="1569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6350" rIns="25400" bIns="6350" numCol="1" spcCol="1270" anchor="t" anchorCtr="0">
            <a:noAutofit/>
          </a:bodyPr>
          <a:lstStyle/>
          <a:p>
            <a:pPr marL="0" lvl="0" indent="0" algn="r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kern="1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3AA7F-4FA9-4317-9E99-401160EFA9DE}"/>
              </a:ext>
            </a:extLst>
          </p:cNvPr>
          <p:cNvSpPr txBox="1">
            <a:spLocks/>
          </p:cNvSpPr>
          <p:nvPr/>
        </p:nvSpPr>
        <p:spPr bwMode="gray">
          <a:xfrm>
            <a:off x="511206" y="1352155"/>
            <a:ext cx="10972800" cy="457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Eurostile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20B7E-FD4E-4B96-9CC4-AD95AD22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74150" y="2370495"/>
            <a:ext cx="2005776" cy="6636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6A2FC7-0CFB-4013-932D-9B7F5F2415AF}"/>
              </a:ext>
            </a:extLst>
          </p:cNvPr>
          <p:cNvCxnSpPr>
            <a:cxnSpLocks/>
          </p:cNvCxnSpPr>
          <p:nvPr/>
        </p:nvCxnSpPr>
        <p:spPr>
          <a:xfrm>
            <a:off x="4277038" y="1474840"/>
            <a:ext cx="0" cy="4690035"/>
          </a:xfrm>
          <a:prstGeom prst="line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2BEA62-EFEA-4A07-AECC-1E0611BA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912076" y="2370494"/>
            <a:ext cx="2003533" cy="6636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C18455-D021-48B5-8F02-845CF541F7AE}"/>
              </a:ext>
            </a:extLst>
          </p:cNvPr>
          <p:cNvCxnSpPr>
            <a:cxnSpLocks/>
          </p:cNvCxnSpPr>
          <p:nvPr/>
        </p:nvCxnSpPr>
        <p:spPr>
          <a:xfrm>
            <a:off x="7929341" y="1474840"/>
            <a:ext cx="0" cy="4690035"/>
          </a:xfrm>
          <a:prstGeom prst="line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9078B1-CB18-4303-89D5-BD14BFA205B1}"/>
              </a:ext>
            </a:extLst>
          </p:cNvPr>
          <p:cNvCxnSpPr/>
          <p:nvPr/>
        </p:nvCxnSpPr>
        <p:spPr>
          <a:xfrm>
            <a:off x="2422649" y="3280015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A009B6-0341-45A6-8EEC-20DF150FD0B2}"/>
              </a:ext>
            </a:extLst>
          </p:cNvPr>
          <p:cNvCxnSpPr/>
          <p:nvPr/>
        </p:nvCxnSpPr>
        <p:spPr>
          <a:xfrm>
            <a:off x="1201219" y="3277596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D66BD7C-3EF6-4EF0-A797-DC72E96B441C}"/>
              </a:ext>
            </a:extLst>
          </p:cNvPr>
          <p:cNvCxnSpPr/>
          <p:nvPr/>
        </p:nvCxnSpPr>
        <p:spPr>
          <a:xfrm>
            <a:off x="3640697" y="3312303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01DB53-C637-4A5C-83FD-3301FDA9F5D2}"/>
              </a:ext>
            </a:extLst>
          </p:cNvPr>
          <p:cNvCxnSpPr/>
          <p:nvPr/>
        </p:nvCxnSpPr>
        <p:spPr>
          <a:xfrm>
            <a:off x="4860436" y="3312303"/>
            <a:ext cx="0" cy="274320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7D90A0-C452-4C19-8FF8-68BB3689A257}"/>
              </a:ext>
            </a:extLst>
          </p:cNvPr>
          <p:cNvCxnSpPr/>
          <p:nvPr/>
        </p:nvCxnSpPr>
        <p:spPr>
          <a:xfrm>
            <a:off x="6080175" y="3312303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A4C176-C057-414C-BB8D-C5282EDE14C3}"/>
              </a:ext>
            </a:extLst>
          </p:cNvPr>
          <p:cNvCxnSpPr/>
          <p:nvPr/>
        </p:nvCxnSpPr>
        <p:spPr>
          <a:xfrm>
            <a:off x="7299914" y="3338133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CDB30D-6410-4527-9F31-7652A6C63B2E}"/>
              </a:ext>
            </a:extLst>
          </p:cNvPr>
          <p:cNvCxnSpPr/>
          <p:nvPr/>
        </p:nvCxnSpPr>
        <p:spPr>
          <a:xfrm>
            <a:off x="8525297" y="3312303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1AD6E0F-498D-49B3-9E55-C60E5DDE5B20}"/>
              </a:ext>
            </a:extLst>
          </p:cNvPr>
          <p:cNvCxnSpPr/>
          <p:nvPr/>
        </p:nvCxnSpPr>
        <p:spPr>
          <a:xfrm>
            <a:off x="9739391" y="3338133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0069AD-8288-402C-8043-2B90F5E66FDD}"/>
              </a:ext>
            </a:extLst>
          </p:cNvPr>
          <p:cNvCxnSpPr/>
          <p:nvPr/>
        </p:nvCxnSpPr>
        <p:spPr>
          <a:xfrm>
            <a:off x="10959130" y="3312303"/>
            <a:ext cx="0" cy="284891"/>
          </a:xfrm>
          <a:prstGeom prst="line">
            <a:avLst/>
          </a:prstGeom>
          <a:ln w="38100">
            <a:solidFill>
              <a:srgbClr val="C77E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3888" y="2077867"/>
            <a:ext cx="4344817" cy="4032000"/>
          </a:xfrm>
          <a:prstGeom prst="roundRect">
            <a:avLst>
              <a:gd name="adj" fmla="val 310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1350" y="727075"/>
            <a:ext cx="10968567" cy="430887"/>
          </a:xfrm>
        </p:spPr>
        <p:txBody>
          <a:bodyPr/>
          <a:lstStyle/>
          <a:p>
            <a:r>
              <a:rPr lang="en-US" sz="2800" dirty="0"/>
              <a:t>Operating Model – Engaging business with analytics and strategy team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1130" y="4550992"/>
            <a:ext cx="4110333" cy="1462680"/>
          </a:xfrm>
          <a:prstGeom prst="roundRect">
            <a:avLst>
              <a:gd name="adj" fmla="val 9491"/>
            </a:avLst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Data Science Team: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prstClr val="black"/>
                </a:solidFill>
              </a:rPr>
              <a:t>Empowering Business team with Predictive and Prescriptive Analytics </a:t>
            </a:r>
            <a:r>
              <a:rPr lang="en-US" sz="1400" dirty="0">
                <a:solidFill>
                  <a:prstClr val="black"/>
                </a:solidFill>
              </a:rPr>
              <a:t>with help of statistical methods based insights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Use of Advance Tools – </a:t>
            </a:r>
            <a:r>
              <a:rPr lang="en-US" sz="1400" b="1" dirty="0">
                <a:solidFill>
                  <a:prstClr val="black"/>
                </a:solidFill>
              </a:rPr>
              <a:t>SAS, R and Python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Empowering insights with right resources (Data Scientists, Statisticians etc.)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 bwMode="gray">
          <a:xfrm>
            <a:off x="623888" y="1522208"/>
            <a:ext cx="10998000" cy="45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180000" numCol="1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>
                <a:solidFill>
                  <a:schemeClr val="bg2"/>
                </a:solidFill>
              </a:rPr>
              <a:t>CoE</a:t>
            </a:r>
            <a:r>
              <a:rPr lang="en-US" sz="1600" dirty="0">
                <a:solidFill>
                  <a:schemeClr val="bg2"/>
                </a:solidFill>
              </a:rPr>
              <a:t> Team Performance (Empowering existing processes with advance analytics)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1118" y="3784935"/>
            <a:ext cx="1763341" cy="7699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1130" y="2160242"/>
            <a:ext cx="4110333" cy="1598224"/>
          </a:xfrm>
          <a:prstGeom prst="roundRect">
            <a:avLst>
              <a:gd name="adj" fmla="val 10419"/>
            </a:avLst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fontAlgn="base">
              <a:spcBef>
                <a:spcPts val="200"/>
              </a:spcBef>
              <a:buClr>
                <a:srgbClr val="E31837"/>
              </a:buClr>
              <a:buSzPct val="120000"/>
              <a:buFont typeface="Wingdings" pitchFamily="2" charset="2"/>
              <a:buNone/>
              <a:defRPr sz="1200" b="1">
                <a:solidFill>
                  <a:prstClr val="black"/>
                </a:solidFill>
              </a:defRPr>
            </a:lvl1pPr>
            <a:lvl2pPr marL="363538" lvl="1" indent="-177800" fontAlgn="base">
              <a:spcBef>
                <a:spcPts val="200"/>
              </a:spcBef>
              <a:buClr>
                <a:srgbClr val="E31837"/>
              </a:buClr>
              <a:buSzPct val="120000"/>
              <a:buFont typeface="Wingdings" pitchFamily="2" charset="2"/>
              <a:buChar char="§"/>
              <a:defRPr sz="1200">
                <a:solidFill>
                  <a:prstClr val="black"/>
                </a:solidFill>
              </a:defRPr>
            </a:lvl2pPr>
          </a:lstStyle>
          <a:p>
            <a:pPr algn="ctr"/>
            <a:r>
              <a:rPr lang="en-IN" sz="1800" dirty="0"/>
              <a:t>Agri Business Team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b="0" dirty="0"/>
              <a:t>Extensive data and business functioning understanding 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b="0" dirty="0"/>
              <a:t>Problem/Analytical Opportunities identification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b="0" dirty="0"/>
              <a:t>Current Challenge - Limited usage of analytics tools</a:t>
            </a:r>
          </a:p>
          <a:p>
            <a:pPr marL="177800" indent="-177800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b="0" dirty="0"/>
              <a:t>Roles: Detection, Data Analysis &amp; Monitoring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9884" y="3000889"/>
            <a:ext cx="3732004" cy="1911544"/>
          </a:xfrm>
          <a:prstGeom prst="roundRect">
            <a:avLst>
              <a:gd name="adj" fmla="val 6037"/>
            </a:avLst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fontAlgn="base">
              <a:spcBef>
                <a:spcPts val="200"/>
              </a:spcBef>
              <a:buClr>
                <a:srgbClr val="E31837"/>
              </a:buClr>
              <a:buSzPct val="120000"/>
              <a:buFont typeface="Wingdings" pitchFamily="2" charset="2"/>
              <a:buChar char="§"/>
              <a:defRPr sz="1200" b="1">
                <a:solidFill>
                  <a:prstClr val="black"/>
                </a:solidFill>
              </a:defRPr>
            </a:lvl1pPr>
          </a:lstStyle>
          <a:p>
            <a:pPr marL="0" lvl="1" algn="ctr" fontAlgn="base">
              <a:spcBef>
                <a:spcPts val="200"/>
              </a:spcBef>
              <a:buClr>
                <a:srgbClr val="E31837"/>
              </a:buClr>
              <a:buSzPct val="120000"/>
            </a:pPr>
            <a:r>
              <a:rPr lang="en-IN" b="1" dirty="0">
                <a:solidFill>
                  <a:prstClr val="black"/>
                </a:solidFill>
              </a:rPr>
              <a:t>Problem Solving Team</a:t>
            </a:r>
          </a:p>
          <a:p>
            <a:pPr marL="177800" lvl="1" indent="-177800" fontAlgn="base">
              <a:spcBef>
                <a:spcPts val="2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prstClr val="black"/>
                </a:solidFill>
              </a:rPr>
              <a:t>Strategic planning and creating support system to facilitate smooth business decision making</a:t>
            </a:r>
          </a:p>
          <a:p>
            <a:pPr marL="177800" lvl="1" indent="-177800" fontAlgn="base">
              <a:spcBef>
                <a:spcPts val="2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prstClr val="black"/>
                </a:solidFill>
              </a:rPr>
              <a:t>Validation of problem from field data</a:t>
            </a:r>
          </a:p>
          <a:p>
            <a:pPr marL="177800" lvl="1" indent="-177800" fontAlgn="base">
              <a:spcBef>
                <a:spcPts val="2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prstClr val="black"/>
                </a:solidFill>
              </a:rPr>
              <a:t>Rectification measures and corrective actions proposition</a:t>
            </a:r>
          </a:p>
          <a:p>
            <a:pPr marL="177800" lvl="1" indent="-177800" fontAlgn="base">
              <a:spcBef>
                <a:spcPts val="2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prstClr val="black"/>
                </a:solidFill>
              </a:rPr>
              <a:t>Roles: ….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3024" y="3322607"/>
            <a:ext cx="22195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IN" sz="1400" b="1" dirty="0">
                <a:solidFill>
                  <a:schemeClr val="tx2"/>
                </a:solidFill>
                <a:latin typeface="+mj-lt"/>
              </a:rPr>
              <a:t>Collaboration on identified problem statement</a:t>
            </a:r>
          </a:p>
        </p:txBody>
      </p:sp>
      <p:sp>
        <p:nvSpPr>
          <p:cNvPr id="2" name="Plus 1"/>
          <p:cNvSpPr/>
          <p:nvPr/>
        </p:nvSpPr>
        <p:spPr>
          <a:xfrm>
            <a:off x="2406617" y="3784935"/>
            <a:ext cx="779358" cy="739589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38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a0b01080-a1b4-4c45-b0a4-978517140f5d"/>
</p:tagLst>
</file>

<file path=ppt/theme/theme1.xml><?xml version="1.0" encoding="utf-8"?>
<a:theme xmlns:a="http://schemas.openxmlformats.org/drawingml/2006/main" name="Mahindra Lifespaces_Template_Eurostile">
  <a:themeElements>
    <a:clrScheme name="Mahindra Lifespaces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7AC143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Eurostile">
      <a:majorFont>
        <a:latin typeface="Eurostile"/>
        <a:ea typeface=""/>
        <a:cs typeface=""/>
      </a:majorFont>
      <a:minorFont>
        <a:latin typeface="Eurosti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Guidelines</Template>
  <TotalTime>22430</TotalTime>
  <Words>858</Words>
  <Application>Microsoft Office PowerPoint</Application>
  <PresentationFormat>Widescreen</PresentationFormat>
  <Paragraphs>123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Aparajita</vt:lpstr>
      <vt:lpstr>Arial</vt:lpstr>
      <vt:lpstr>Calibri</vt:lpstr>
      <vt:lpstr>Courier New</vt:lpstr>
      <vt:lpstr>Eurostile</vt:lpstr>
      <vt:lpstr>Wingdings</vt:lpstr>
      <vt:lpstr>Mahindra Lifespaces_Template_Eurostile</vt:lpstr>
      <vt:lpstr>FRM Data Strategy and Analytics – Project Brief</vt:lpstr>
      <vt:lpstr>Overview and Approach – FRM data</vt:lpstr>
      <vt:lpstr>Robust Data Management Strategy: Effectively Capture, organize and leverage Farmers’ data</vt:lpstr>
      <vt:lpstr>Timeline</vt:lpstr>
      <vt:lpstr>Hitting the Road… Devising strategy for data enrichment, campaigns and increasing Farmer Base (For two states)</vt:lpstr>
      <vt:lpstr>Core Team – FRM Data Strategy and Analytics (Nominated Stakeholders)</vt:lpstr>
      <vt:lpstr>Operating Model – Engaging business with analytics and strategy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CHHABRA VIVEK</dc:creator>
  <cp:lastModifiedBy>SHUBHAM SAKET</cp:lastModifiedBy>
  <cp:revision>259</cp:revision>
  <dcterms:created xsi:type="dcterms:W3CDTF">2017-06-29T05:43:25Z</dcterms:created>
  <dcterms:modified xsi:type="dcterms:W3CDTF">2018-09-06T06:33:18Z</dcterms:modified>
</cp:coreProperties>
</file>