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1"/>
  </p:sldMasterIdLst>
  <p:notesMasterIdLst>
    <p:notesMasterId r:id="rId39"/>
  </p:notesMasterIdLst>
  <p:handoutMasterIdLst>
    <p:handoutMasterId r:id="rId40"/>
  </p:handoutMasterIdLst>
  <p:sldIdLst>
    <p:sldId id="261" r:id="rId2"/>
    <p:sldId id="302" r:id="rId3"/>
    <p:sldId id="300" r:id="rId4"/>
    <p:sldId id="271" r:id="rId5"/>
    <p:sldId id="284" r:id="rId6"/>
    <p:sldId id="301" r:id="rId7"/>
    <p:sldId id="303" r:id="rId8"/>
    <p:sldId id="311" r:id="rId9"/>
    <p:sldId id="307" r:id="rId10"/>
    <p:sldId id="312" r:id="rId11"/>
    <p:sldId id="265" r:id="rId12"/>
    <p:sldId id="273" r:id="rId13"/>
    <p:sldId id="272" r:id="rId14"/>
    <p:sldId id="275" r:id="rId15"/>
    <p:sldId id="276" r:id="rId16"/>
    <p:sldId id="278" r:id="rId17"/>
    <p:sldId id="279" r:id="rId18"/>
    <p:sldId id="313" r:id="rId19"/>
    <p:sldId id="280" r:id="rId20"/>
    <p:sldId id="282" r:id="rId21"/>
    <p:sldId id="283" r:id="rId22"/>
    <p:sldId id="309" r:id="rId23"/>
    <p:sldId id="285" r:id="rId24"/>
    <p:sldId id="286" r:id="rId25"/>
    <p:sldId id="288" r:id="rId26"/>
    <p:sldId id="289" r:id="rId27"/>
    <p:sldId id="291" r:id="rId28"/>
    <p:sldId id="304" r:id="rId29"/>
    <p:sldId id="293" r:id="rId30"/>
    <p:sldId id="294" r:id="rId31"/>
    <p:sldId id="295" r:id="rId32"/>
    <p:sldId id="297" r:id="rId33"/>
    <p:sldId id="298" r:id="rId34"/>
    <p:sldId id="305" r:id="rId35"/>
    <p:sldId id="299" r:id="rId36"/>
    <p:sldId id="268" r:id="rId37"/>
    <p:sldId id="266" r:id="rId38"/>
  </p:sldIdLst>
  <p:sldSz cx="9144000" cy="5143500" type="screen16x9"/>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A29"/>
    <a:srgbClr val="F58220"/>
    <a:srgbClr val="E16969"/>
    <a:srgbClr val="48677A"/>
    <a:srgbClr val="F19C54"/>
    <a:srgbClr val="6D6E71"/>
    <a:srgbClr val="193168"/>
    <a:srgbClr val="1F344C"/>
    <a:srgbClr val="DB812E"/>
    <a:srgbClr val="C623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8" autoAdjust="0"/>
    <p:restoredTop sz="94280" autoAdjust="0"/>
  </p:normalViewPr>
  <p:slideViewPr>
    <p:cSldViewPr snapToGrid="0" snapToObjects="1" showGuides="1">
      <p:cViewPr varScale="1">
        <p:scale>
          <a:sx n="93" d="100"/>
          <a:sy n="93" d="100"/>
        </p:scale>
        <p:origin x="1092" y="66"/>
      </p:cViewPr>
      <p:guideLst>
        <p:guide orient="horz" pos="1616"/>
        <p:guide pos="2880"/>
        <p:guide orient="horz" pos="16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p:scale>
          <a:sx n="117" d="100"/>
          <a:sy n="117" d="100"/>
        </p:scale>
        <p:origin x="5032" y="552"/>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Sales Percentage</c:v>
                </c:pt>
              </c:strCache>
            </c:strRef>
          </c:tx>
          <c:dPt>
            <c:idx val="0"/>
            <c:bubble3D val="0"/>
            <c:explosion val="18"/>
            <c:spPr>
              <a:solidFill>
                <a:schemeClr val="accent5">
                  <a:lumMod val="20000"/>
                  <a:lumOff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303E-466F-81F7-947F76849D46}"/>
              </c:ext>
            </c:extLst>
          </c:dPt>
          <c:dPt>
            <c:idx val="1"/>
            <c:bubble3D val="0"/>
            <c:explosion val="3"/>
            <c:spPr>
              <a:solidFill>
                <a:schemeClr val="accent5">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2-303E-466F-81F7-947F76849D46}"/>
              </c:ext>
            </c:extLst>
          </c:dPt>
          <c:dPt>
            <c:idx val="2"/>
            <c:bubble3D val="0"/>
            <c:spPr>
              <a:solidFill>
                <a:schemeClr val="accent6">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7C8A-47F1-A9A0-189C000CC9A2}"/>
              </c:ext>
            </c:extLst>
          </c:dPt>
          <c:dPt>
            <c:idx val="3"/>
            <c:bubble3D val="0"/>
            <c:spPr>
              <a:solidFill>
                <a:schemeClr val="accent6">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7C8A-47F1-A9A0-189C000CC9A2}"/>
              </c:ext>
            </c:extLst>
          </c:dPt>
          <c:dLbls>
            <c:dLbl>
              <c:idx val="0"/>
              <c:layout>
                <c:manualLayout>
                  <c:x val="0.13998926571997491"/>
                  <c:y val="-7.3032157151400823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1-303E-466F-81F7-947F76849D46}"/>
                </c:ext>
                <c:ext xmlns:c15="http://schemas.microsoft.com/office/drawing/2012/chart" uri="{CE6537A1-D6FC-4f65-9D91-7224C49458BB}">
                  <c15:layout>
                    <c:manualLayout>
                      <c:w val="0.41882746172094654"/>
                      <c:h val="0.28795536248266618"/>
                    </c:manualLayout>
                  </c15:layout>
                </c:ext>
              </c:extLst>
            </c:dLbl>
            <c:dLbl>
              <c:idx val="1"/>
              <c:delete val="1"/>
              <c:extLst xmlns:c16r2="http://schemas.microsoft.com/office/drawing/2015/06/chart">
                <c:ext xmlns:c16="http://schemas.microsoft.com/office/drawing/2014/chart" uri="{C3380CC4-5D6E-409C-BE32-E72D297353CC}">
                  <c16:uniqueId val="{00000002-303E-466F-81F7-947F76849D46}"/>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1"/>
                <c:pt idx="0">
                  <c:v>Warranty Cost</c:v>
                </c:pt>
              </c:strCache>
            </c:strRef>
          </c:cat>
          <c:val>
            <c:numRef>
              <c:f>Sheet1!$B$2:$B$5</c:f>
              <c:numCache>
                <c:formatCode>0%</c:formatCode>
                <c:ptCount val="4"/>
                <c:pt idx="0">
                  <c:v>0.05</c:v>
                </c:pt>
                <c:pt idx="1">
                  <c:v>0.95</c:v>
                </c:pt>
              </c:numCache>
            </c:numRef>
          </c:val>
          <c:extLst xmlns:c16r2="http://schemas.microsoft.com/office/drawing/2015/06/chart">
            <c:ext xmlns:c16="http://schemas.microsoft.com/office/drawing/2014/chart" uri="{C3380CC4-5D6E-409C-BE32-E72D297353CC}">
              <c16:uniqueId val="{00000000-303E-466F-81F7-947F76849D4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none" spc="50" baseline="0">
                <a:solidFill>
                  <a:schemeClr val="tx1">
                    <a:lumMod val="65000"/>
                    <a:lumOff val="35000"/>
                  </a:schemeClr>
                </a:solidFill>
                <a:latin typeface="+mj-lt"/>
                <a:ea typeface="+mn-ea"/>
                <a:cs typeface="+mn-cs"/>
              </a:defRPr>
            </a:pPr>
            <a:r>
              <a:rPr lang="en-US" sz="1200" i="0" cap="none" dirty="0">
                <a:latin typeface="+mj-lt"/>
              </a:rPr>
              <a:t>70% cost</a:t>
            </a:r>
            <a:r>
              <a:rPr lang="en-US" sz="1200" i="0" cap="none" baseline="0" dirty="0">
                <a:latin typeface="+mj-lt"/>
              </a:rPr>
              <a:t> due to repeat </a:t>
            </a:r>
            <a:r>
              <a:rPr lang="en-US" sz="1200" i="0" cap="none" dirty="0">
                <a:latin typeface="+mj-lt"/>
              </a:rPr>
              <a:t>failure</a:t>
            </a:r>
          </a:p>
        </c:rich>
      </c:tx>
      <c:layout>
        <c:manualLayout>
          <c:xMode val="edge"/>
          <c:yMode val="edge"/>
          <c:x val="0.25067457309431518"/>
          <c:y val="0.12885339502062795"/>
        </c:manualLayout>
      </c:layout>
      <c:overlay val="0"/>
      <c:spPr>
        <a:noFill/>
        <a:ln>
          <a:noFill/>
        </a:ln>
        <a:effectLst/>
      </c:spPr>
      <c:txPr>
        <a:bodyPr rot="0" spcFirstLastPara="1" vertOverflow="ellipsis" vert="horz" wrap="square" anchor="ctr" anchorCtr="1"/>
        <a:lstStyle/>
        <a:p>
          <a:pPr>
            <a:defRPr sz="1200" b="1" i="0" u="none" strike="noStrike" kern="1200" cap="none" spc="50" baseline="0">
              <a:solidFill>
                <a:schemeClr val="tx1">
                  <a:lumMod val="65000"/>
                  <a:lumOff val="35000"/>
                </a:schemeClr>
              </a:solidFill>
              <a:latin typeface="+mj-lt"/>
              <a:ea typeface="+mn-ea"/>
              <a:cs typeface="+mn-cs"/>
            </a:defRPr>
          </a:pPr>
          <a:endParaRPr lang="en-US"/>
        </a:p>
      </c:txPr>
    </c:title>
    <c:autoTitleDeleted val="0"/>
    <c:plotArea>
      <c:layout/>
      <c:pieChart>
        <c:varyColors val="1"/>
        <c:ser>
          <c:idx val="0"/>
          <c:order val="0"/>
          <c:tx>
            <c:strRef>
              <c:f>Sheet1!$B$1</c:f>
              <c:strCache>
                <c:ptCount val="1"/>
                <c:pt idx="0">
                  <c:v>Failure Type</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2-B917-4685-99E3-19F5CDD727C4}"/>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B917-4685-99E3-19F5CDD727C4}"/>
              </c:ext>
            </c:extLst>
          </c:dPt>
          <c:dLbls>
            <c:dLbl>
              <c:idx val="0"/>
              <c:layout/>
              <c:tx>
                <c:rich>
                  <a:bodyPr/>
                  <a:lstStyle/>
                  <a:p>
                    <a:fld id="{FD1DF342-B3D5-45E6-BAA0-C79C0D68ABD3}" type="PERCENTAGE">
                      <a:rPr lang="en-US" baseline="0" smtClean="0"/>
                      <a:pPr/>
                      <a:t>[PERCENTAGE]</a:t>
                    </a:fld>
                    <a:endParaRPr lang="en-US"/>
                  </a:p>
                </c:rich>
              </c:tx>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B917-4685-99E3-19F5CDD727C4}"/>
                </c:ext>
                <c:ext xmlns:c15="http://schemas.microsoft.com/office/drawing/2012/chart" uri="{CE6537A1-D6FC-4f65-9D91-7224C49458BB}">
                  <c15:layout/>
                  <c15:dlblFieldTable/>
                  <c15:showDataLabelsRange val="0"/>
                </c:ext>
              </c:extLst>
            </c:dLbl>
            <c:dLbl>
              <c:idx val="1"/>
              <c:layout/>
              <c:tx>
                <c:rich>
                  <a:bodyPr/>
                  <a:lstStyle/>
                  <a:p>
                    <a:fld id="{0141AB99-889A-4EEA-ADE1-CA267B7F862C}" type="PERCENTAGE">
                      <a:rPr lang="en-US" baseline="0" smtClean="0"/>
                      <a:pPr/>
                      <a:t>[PERCENTAGE]</a:t>
                    </a:fld>
                    <a:endParaRPr lang="en-US"/>
                  </a:p>
                </c:rich>
              </c:tx>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917-4685-99E3-19F5CDD727C4}"/>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Repeated</c:v>
                </c:pt>
                <c:pt idx="1">
                  <c:v>New</c:v>
                </c:pt>
              </c:strCache>
            </c:strRef>
          </c:cat>
          <c:val>
            <c:numRef>
              <c:f>Sheet1!$B$2:$B$3</c:f>
              <c:numCache>
                <c:formatCode>0%</c:formatCode>
                <c:ptCount val="2"/>
                <c:pt idx="0">
                  <c:v>0.7</c:v>
                </c:pt>
                <c:pt idx="1">
                  <c:v>0.3</c:v>
                </c:pt>
              </c:numCache>
            </c:numRef>
          </c:val>
          <c:extLst xmlns:c16r2="http://schemas.microsoft.com/office/drawing/2015/06/chart">
            <c:ext xmlns:c16="http://schemas.microsoft.com/office/drawing/2014/chart" uri="{C3380CC4-5D6E-409C-BE32-E72D297353CC}">
              <c16:uniqueId val="{00000000-B917-4685-99E3-19F5CDD727C4}"/>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7726596352282689"/>
          <c:y val="0.48959502208886585"/>
          <c:w val="0.34943182058257094"/>
          <c:h val="0.3158158878873770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D8E41-41DB-4BC3-8A75-B86C304F71AD}"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74020BF3-E815-4964-B7AD-CF9286F39FB5}">
      <dgm:prSet custT="1"/>
      <dgm:spPr/>
      <dgm:t>
        <a:bodyPr/>
        <a:lstStyle/>
        <a:p>
          <a:r>
            <a:rPr lang="en-US" sz="1600" b="1" baseline="0" dirty="0"/>
            <a:t>Single application for reporting, data exploration and analytics </a:t>
          </a:r>
          <a:endParaRPr lang="en-US" sz="1600" b="1" dirty="0"/>
        </a:p>
      </dgm:t>
    </dgm:pt>
    <dgm:pt modelId="{FFD03205-C78E-48E2-96A4-3DF73B06E995}" type="parTrans" cxnId="{0667CCAC-0CFE-44A3-9F79-1504E5A12A69}">
      <dgm:prSet/>
      <dgm:spPr/>
      <dgm:t>
        <a:bodyPr/>
        <a:lstStyle/>
        <a:p>
          <a:endParaRPr lang="en-US" sz="1600" b="1"/>
        </a:p>
      </dgm:t>
    </dgm:pt>
    <dgm:pt modelId="{6205B96B-4FE6-4CC9-BE6F-96546BE5011E}" type="sibTrans" cxnId="{0667CCAC-0CFE-44A3-9F79-1504E5A12A69}">
      <dgm:prSet/>
      <dgm:spPr/>
      <dgm:t>
        <a:bodyPr/>
        <a:lstStyle/>
        <a:p>
          <a:endParaRPr lang="en-US" sz="1600" b="1"/>
        </a:p>
      </dgm:t>
    </dgm:pt>
    <dgm:pt modelId="{76FF2BE8-EFD7-4ECF-AB9A-96E62A1A603E}">
      <dgm:prSet custT="1"/>
      <dgm:spPr/>
      <dgm:t>
        <a:bodyPr/>
        <a:lstStyle/>
        <a:p>
          <a:r>
            <a:rPr lang="en-US" sz="1600" b="1" baseline="0" dirty="0"/>
            <a:t>Auto-charting</a:t>
          </a:r>
          <a:endParaRPr lang="en-US" sz="1600" b="1" dirty="0"/>
        </a:p>
      </dgm:t>
    </dgm:pt>
    <dgm:pt modelId="{2D920947-13E9-4AB2-A111-428ACA7F74A7}" type="parTrans" cxnId="{930039BC-74CD-40FE-8362-6B371C4AB279}">
      <dgm:prSet/>
      <dgm:spPr/>
      <dgm:t>
        <a:bodyPr/>
        <a:lstStyle/>
        <a:p>
          <a:endParaRPr lang="en-US" sz="1600" b="1"/>
        </a:p>
      </dgm:t>
    </dgm:pt>
    <dgm:pt modelId="{8B53951F-F7C5-4DD4-B8AB-2623C6C057D7}" type="sibTrans" cxnId="{930039BC-74CD-40FE-8362-6B371C4AB279}">
      <dgm:prSet/>
      <dgm:spPr/>
      <dgm:t>
        <a:bodyPr/>
        <a:lstStyle/>
        <a:p>
          <a:endParaRPr lang="en-US" sz="1600" b="1"/>
        </a:p>
      </dgm:t>
    </dgm:pt>
    <dgm:pt modelId="{59E5D7B9-F621-40CA-AF4B-CA2CBA1E6014}">
      <dgm:prSet custT="1"/>
      <dgm:spPr/>
      <dgm:t>
        <a:bodyPr/>
        <a:lstStyle/>
        <a:p>
          <a:r>
            <a:rPr lang="en-US" sz="1600" b="1" baseline="0" dirty="0"/>
            <a:t>Self-service analytics for everyone</a:t>
          </a:r>
          <a:endParaRPr lang="en-US" sz="1600" b="1" dirty="0"/>
        </a:p>
      </dgm:t>
    </dgm:pt>
    <dgm:pt modelId="{B2FA4658-5488-474D-857C-F10EF54ED6B3}" type="parTrans" cxnId="{7C79F48B-A0AD-401A-8F82-C20E118D5A96}">
      <dgm:prSet/>
      <dgm:spPr/>
      <dgm:t>
        <a:bodyPr/>
        <a:lstStyle/>
        <a:p>
          <a:endParaRPr lang="en-US" sz="1600" b="1"/>
        </a:p>
      </dgm:t>
    </dgm:pt>
    <dgm:pt modelId="{53247BB8-AAD0-44F3-AC1F-9F38A90B7DAF}" type="sibTrans" cxnId="{7C79F48B-A0AD-401A-8F82-C20E118D5A96}">
      <dgm:prSet/>
      <dgm:spPr/>
      <dgm:t>
        <a:bodyPr/>
        <a:lstStyle/>
        <a:p>
          <a:endParaRPr lang="en-US" sz="1600" b="1"/>
        </a:p>
      </dgm:t>
    </dgm:pt>
    <dgm:pt modelId="{8952E954-17D3-4A29-88BB-4C0AF13AAB20}">
      <dgm:prSet custT="1"/>
      <dgm:spPr/>
      <dgm:t>
        <a:bodyPr/>
        <a:lstStyle/>
        <a:p>
          <a:r>
            <a:rPr lang="en-US" sz="1600" b="1" baseline="0" dirty="0"/>
            <a:t>Text analysis</a:t>
          </a:r>
          <a:endParaRPr lang="en-US" sz="1600" b="1" dirty="0"/>
        </a:p>
      </dgm:t>
    </dgm:pt>
    <dgm:pt modelId="{39BB3A57-B7BF-4AD7-89A3-B7D7FC9D1E48}" type="parTrans" cxnId="{28D89351-9DFF-4D32-A742-D639BE751EBA}">
      <dgm:prSet/>
      <dgm:spPr/>
      <dgm:t>
        <a:bodyPr/>
        <a:lstStyle/>
        <a:p>
          <a:endParaRPr lang="en-US" sz="1600" b="1"/>
        </a:p>
      </dgm:t>
    </dgm:pt>
    <dgm:pt modelId="{76FB574D-BB78-46E3-8344-7D5DCD5C634D}" type="sibTrans" cxnId="{28D89351-9DFF-4D32-A742-D639BE751EBA}">
      <dgm:prSet/>
      <dgm:spPr/>
      <dgm:t>
        <a:bodyPr/>
        <a:lstStyle/>
        <a:p>
          <a:endParaRPr lang="en-US" sz="1600" b="1"/>
        </a:p>
      </dgm:t>
    </dgm:pt>
    <dgm:pt modelId="{5FEF5558-725F-4E90-96B3-82CBC983979B}">
      <dgm:prSet custT="1"/>
      <dgm:spPr/>
      <dgm:t>
        <a:bodyPr/>
        <a:lstStyle/>
        <a:p>
          <a:r>
            <a:rPr lang="en-US" sz="1600" b="1" baseline="0" dirty="0"/>
            <a:t>Interactive reporting and dashboards</a:t>
          </a:r>
          <a:endParaRPr lang="en-US" sz="1600" b="1" dirty="0"/>
        </a:p>
      </dgm:t>
    </dgm:pt>
    <dgm:pt modelId="{D991A51E-EF1E-4EEB-93E2-D02E82EC015A}" type="parTrans" cxnId="{3067E302-B7F4-4790-B591-5D3B3C61645B}">
      <dgm:prSet/>
      <dgm:spPr/>
      <dgm:t>
        <a:bodyPr/>
        <a:lstStyle/>
        <a:p>
          <a:endParaRPr lang="en-US" sz="1600" b="1"/>
        </a:p>
      </dgm:t>
    </dgm:pt>
    <dgm:pt modelId="{F66CCEED-0AF6-473A-8F88-DC6B4252233A}" type="sibTrans" cxnId="{3067E302-B7F4-4790-B591-5D3B3C61645B}">
      <dgm:prSet/>
      <dgm:spPr/>
      <dgm:t>
        <a:bodyPr/>
        <a:lstStyle/>
        <a:p>
          <a:endParaRPr lang="en-US" sz="1600" b="1"/>
        </a:p>
      </dgm:t>
    </dgm:pt>
    <dgm:pt modelId="{5CB23F03-A283-4E58-97C7-9D116E217B15}">
      <dgm:prSet custT="1"/>
      <dgm:spPr/>
      <dgm:t>
        <a:bodyPr/>
        <a:lstStyle/>
        <a:p>
          <a:r>
            <a:rPr lang="en-US" sz="1600" b="1" baseline="0" dirty="0"/>
            <a:t>Flexible deployment options</a:t>
          </a:r>
          <a:endParaRPr lang="en-US" sz="1600" b="1" dirty="0"/>
        </a:p>
      </dgm:t>
    </dgm:pt>
    <dgm:pt modelId="{FD95F00F-BAF8-4290-8957-51B4738F6CFE}" type="parTrans" cxnId="{2C332290-5B42-471B-8205-8295F86E14EA}">
      <dgm:prSet/>
      <dgm:spPr/>
      <dgm:t>
        <a:bodyPr/>
        <a:lstStyle/>
        <a:p>
          <a:endParaRPr lang="en-US" sz="1600" b="1"/>
        </a:p>
      </dgm:t>
    </dgm:pt>
    <dgm:pt modelId="{B83E6E5E-2486-44AF-BB6F-1D286F9BC926}" type="sibTrans" cxnId="{2C332290-5B42-471B-8205-8295F86E14EA}">
      <dgm:prSet/>
      <dgm:spPr/>
      <dgm:t>
        <a:bodyPr/>
        <a:lstStyle/>
        <a:p>
          <a:endParaRPr lang="en-US" sz="1600" b="1"/>
        </a:p>
      </dgm:t>
    </dgm:pt>
    <dgm:pt modelId="{0B94C1B9-7A48-47E5-9933-192A23059BC9}">
      <dgm:prSet custT="1"/>
      <dgm:spPr/>
      <dgm:t>
        <a:bodyPr/>
        <a:lstStyle/>
        <a:p>
          <a:r>
            <a:rPr lang="en-US" sz="1600" b="1" baseline="0" dirty="0"/>
            <a:t>Innovative visualizations</a:t>
          </a:r>
          <a:endParaRPr lang="en-US" sz="1600" b="1" dirty="0"/>
        </a:p>
      </dgm:t>
    </dgm:pt>
    <dgm:pt modelId="{692C6C90-9B60-4AE4-9067-3CDE4C913C7A}" type="parTrans" cxnId="{C9ADC47A-7317-4645-A2DE-95A759C3557E}">
      <dgm:prSet/>
      <dgm:spPr/>
      <dgm:t>
        <a:bodyPr/>
        <a:lstStyle/>
        <a:p>
          <a:endParaRPr lang="en-US" sz="1600" b="1"/>
        </a:p>
      </dgm:t>
    </dgm:pt>
    <dgm:pt modelId="{CCD8B270-3A1C-4AF8-81C2-5645F1C8F66E}" type="sibTrans" cxnId="{C9ADC47A-7317-4645-A2DE-95A759C3557E}">
      <dgm:prSet/>
      <dgm:spPr/>
      <dgm:t>
        <a:bodyPr/>
        <a:lstStyle/>
        <a:p>
          <a:endParaRPr lang="en-US" sz="1600" b="1"/>
        </a:p>
      </dgm:t>
    </dgm:pt>
    <dgm:pt modelId="{D0C60412-7FC7-46CF-B9F2-564DD938E642}" type="pres">
      <dgm:prSet presAssocID="{DB8D8E41-41DB-4BC3-8A75-B86C304F71AD}" presName="vert0" presStyleCnt="0">
        <dgm:presLayoutVars>
          <dgm:dir/>
          <dgm:animOne val="branch"/>
          <dgm:animLvl val="lvl"/>
        </dgm:presLayoutVars>
      </dgm:prSet>
      <dgm:spPr/>
      <dgm:t>
        <a:bodyPr/>
        <a:lstStyle/>
        <a:p>
          <a:endParaRPr lang="en-US"/>
        </a:p>
      </dgm:t>
    </dgm:pt>
    <dgm:pt modelId="{492F68C2-9339-4604-8A24-E82E957501F1}" type="pres">
      <dgm:prSet presAssocID="{74020BF3-E815-4964-B7AD-CF9286F39FB5}" presName="thickLine" presStyleLbl="alignNode1" presStyleIdx="0" presStyleCnt="7"/>
      <dgm:spPr/>
    </dgm:pt>
    <dgm:pt modelId="{2D78D115-E4F2-4A1D-8254-9023BA7FAF0D}" type="pres">
      <dgm:prSet presAssocID="{74020BF3-E815-4964-B7AD-CF9286F39FB5}" presName="horz1" presStyleCnt="0"/>
      <dgm:spPr/>
    </dgm:pt>
    <dgm:pt modelId="{88C9CB90-DB15-4D11-9191-E9E373ADEDEF}" type="pres">
      <dgm:prSet presAssocID="{74020BF3-E815-4964-B7AD-CF9286F39FB5}" presName="tx1" presStyleLbl="revTx" presStyleIdx="0" presStyleCnt="7"/>
      <dgm:spPr/>
      <dgm:t>
        <a:bodyPr/>
        <a:lstStyle/>
        <a:p>
          <a:endParaRPr lang="en-US"/>
        </a:p>
      </dgm:t>
    </dgm:pt>
    <dgm:pt modelId="{E1A79643-36B8-497B-B28B-ED0F315729FB}" type="pres">
      <dgm:prSet presAssocID="{74020BF3-E815-4964-B7AD-CF9286F39FB5}" presName="vert1" presStyleCnt="0"/>
      <dgm:spPr/>
    </dgm:pt>
    <dgm:pt modelId="{68A5FD2E-D982-465F-9099-D9B38989472E}" type="pres">
      <dgm:prSet presAssocID="{0B94C1B9-7A48-47E5-9933-192A23059BC9}" presName="thickLine" presStyleLbl="alignNode1" presStyleIdx="1" presStyleCnt="7"/>
      <dgm:spPr/>
    </dgm:pt>
    <dgm:pt modelId="{55A90C1B-7C60-476B-8515-A382F032573C}" type="pres">
      <dgm:prSet presAssocID="{0B94C1B9-7A48-47E5-9933-192A23059BC9}" presName="horz1" presStyleCnt="0"/>
      <dgm:spPr/>
    </dgm:pt>
    <dgm:pt modelId="{1F0C54D8-6051-482B-A4E5-A53E0328039B}" type="pres">
      <dgm:prSet presAssocID="{0B94C1B9-7A48-47E5-9933-192A23059BC9}" presName="tx1" presStyleLbl="revTx" presStyleIdx="1" presStyleCnt="7"/>
      <dgm:spPr/>
      <dgm:t>
        <a:bodyPr/>
        <a:lstStyle/>
        <a:p>
          <a:endParaRPr lang="en-US"/>
        </a:p>
      </dgm:t>
    </dgm:pt>
    <dgm:pt modelId="{0E731522-C970-4EB7-98EE-8F75FF7A7A07}" type="pres">
      <dgm:prSet presAssocID="{0B94C1B9-7A48-47E5-9933-192A23059BC9}" presName="vert1" presStyleCnt="0"/>
      <dgm:spPr/>
    </dgm:pt>
    <dgm:pt modelId="{6E010F94-B748-448F-8544-01C739B280BF}" type="pres">
      <dgm:prSet presAssocID="{76FF2BE8-EFD7-4ECF-AB9A-96E62A1A603E}" presName="thickLine" presStyleLbl="alignNode1" presStyleIdx="2" presStyleCnt="7"/>
      <dgm:spPr/>
    </dgm:pt>
    <dgm:pt modelId="{E00053E8-6216-4EE0-B9B9-29D7687C2BBE}" type="pres">
      <dgm:prSet presAssocID="{76FF2BE8-EFD7-4ECF-AB9A-96E62A1A603E}" presName="horz1" presStyleCnt="0"/>
      <dgm:spPr/>
    </dgm:pt>
    <dgm:pt modelId="{DD63D0E3-3796-4DEB-AD86-808BC82F965E}" type="pres">
      <dgm:prSet presAssocID="{76FF2BE8-EFD7-4ECF-AB9A-96E62A1A603E}" presName="tx1" presStyleLbl="revTx" presStyleIdx="2" presStyleCnt="7"/>
      <dgm:spPr/>
      <dgm:t>
        <a:bodyPr/>
        <a:lstStyle/>
        <a:p>
          <a:endParaRPr lang="en-US"/>
        </a:p>
      </dgm:t>
    </dgm:pt>
    <dgm:pt modelId="{5D9E29AF-C2B0-45E9-9E74-66B598797E63}" type="pres">
      <dgm:prSet presAssocID="{76FF2BE8-EFD7-4ECF-AB9A-96E62A1A603E}" presName="vert1" presStyleCnt="0"/>
      <dgm:spPr/>
    </dgm:pt>
    <dgm:pt modelId="{D7745AF0-8C52-4253-B62A-C4C096A2197B}" type="pres">
      <dgm:prSet presAssocID="{59E5D7B9-F621-40CA-AF4B-CA2CBA1E6014}" presName="thickLine" presStyleLbl="alignNode1" presStyleIdx="3" presStyleCnt="7"/>
      <dgm:spPr/>
    </dgm:pt>
    <dgm:pt modelId="{2520A57F-D36E-4468-BE4C-E9E7F3357B71}" type="pres">
      <dgm:prSet presAssocID="{59E5D7B9-F621-40CA-AF4B-CA2CBA1E6014}" presName="horz1" presStyleCnt="0"/>
      <dgm:spPr/>
    </dgm:pt>
    <dgm:pt modelId="{B8ABE32F-8921-40A0-B695-17811D2D5A29}" type="pres">
      <dgm:prSet presAssocID="{59E5D7B9-F621-40CA-AF4B-CA2CBA1E6014}" presName="tx1" presStyleLbl="revTx" presStyleIdx="3" presStyleCnt="7"/>
      <dgm:spPr/>
      <dgm:t>
        <a:bodyPr/>
        <a:lstStyle/>
        <a:p>
          <a:endParaRPr lang="en-US"/>
        </a:p>
      </dgm:t>
    </dgm:pt>
    <dgm:pt modelId="{66AE71DC-0C11-4F0A-8A12-BB26A15EB32D}" type="pres">
      <dgm:prSet presAssocID="{59E5D7B9-F621-40CA-AF4B-CA2CBA1E6014}" presName="vert1" presStyleCnt="0"/>
      <dgm:spPr/>
    </dgm:pt>
    <dgm:pt modelId="{E57ADE17-8714-49B2-88F9-E7B2B7B7AABF}" type="pres">
      <dgm:prSet presAssocID="{8952E954-17D3-4A29-88BB-4C0AF13AAB20}" presName="thickLine" presStyleLbl="alignNode1" presStyleIdx="4" presStyleCnt="7"/>
      <dgm:spPr/>
    </dgm:pt>
    <dgm:pt modelId="{191E6A12-591E-411A-A777-7F2AE8F49557}" type="pres">
      <dgm:prSet presAssocID="{8952E954-17D3-4A29-88BB-4C0AF13AAB20}" presName="horz1" presStyleCnt="0"/>
      <dgm:spPr/>
    </dgm:pt>
    <dgm:pt modelId="{614C333C-8714-4723-8B12-99CF8B43D5CE}" type="pres">
      <dgm:prSet presAssocID="{8952E954-17D3-4A29-88BB-4C0AF13AAB20}" presName="tx1" presStyleLbl="revTx" presStyleIdx="4" presStyleCnt="7"/>
      <dgm:spPr/>
      <dgm:t>
        <a:bodyPr/>
        <a:lstStyle/>
        <a:p>
          <a:endParaRPr lang="en-US"/>
        </a:p>
      </dgm:t>
    </dgm:pt>
    <dgm:pt modelId="{3DC1BEDE-BF98-40B2-8ED0-0C4267A55BED}" type="pres">
      <dgm:prSet presAssocID="{8952E954-17D3-4A29-88BB-4C0AF13AAB20}" presName="vert1" presStyleCnt="0"/>
      <dgm:spPr/>
    </dgm:pt>
    <dgm:pt modelId="{307A831E-BFCB-4222-82E5-DDF9A881C419}" type="pres">
      <dgm:prSet presAssocID="{5FEF5558-725F-4E90-96B3-82CBC983979B}" presName="thickLine" presStyleLbl="alignNode1" presStyleIdx="5" presStyleCnt="7"/>
      <dgm:spPr/>
    </dgm:pt>
    <dgm:pt modelId="{2B0D9CC2-C42F-4228-9532-EAD8E440EF08}" type="pres">
      <dgm:prSet presAssocID="{5FEF5558-725F-4E90-96B3-82CBC983979B}" presName="horz1" presStyleCnt="0"/>
      <dgm:spPr/>
    </dgm:pt>
    <dgm:pt modelId="{8BE6E2B7-F657-4B24-96D1-CF7B7B7CC21C}" type="pres">
      <dgm:prSet presAssocID="{5FEF5558-725F-4E90-96B3-82CBC983979B}" presName="tx1" presStyleLbl="revTx" presStyleIdx="5" presStyleCnt="7"/>
      <dgm:spPr/>
      <dgm:t>
        <a:bodyPr/>
        <a:lstStyle/>
        <a:p>
          <a:endParaRPr lang="en-US"/>
        </a:p>
      </dgm:t>
    </dgm:pt>
    <dgm:pt modelId="{3467A9B1-B194-4D75-BA0D-76207A1965B4}" type="pres">
      <dgm:prSet presAssocID="{5FEF5558-725F-4E90-96B3-82CBC983979B}" presName="vert1" presStyleCnt="0"/>
      <dgm:spPr/>
    </dgm:pt>
    <dgm:pt modelId="{AE6FC973-48D5-4165-92E8-0AB3F18A302A}" type="pres">
      <dgm:prSet presAssocID="{5CB23F03-A283-4E58-97C7-9D116E217B15}" presName="thickLine" presStyleLbl="alignNode1" presStyleIdx="6" presStyleCnt="7"/>
      <dgm:spPr/>
    </dgm:pt>
    <dgm:pt modelId="{F3467E7D-6C07-4DFB-ACA7-051F4C75123F}" type="pres">
      <dgm:prSet presAssocID="{5CB23F03-A283-4E58-97C7-9D116E217B15}" presName="horz1" presStyleCnt="0"/>
      <dgm:spPr/>
    </dgm:pt>
    <dgm:pt modelId="{8054DDAB-844F-4984-A42A-90872136FCF2}" type="pres">
      <dgm:prSet presAssocID="{5CB23F03-A283-4E58-97C7-9D116E217B15}" presName="tx1" presStyleLbl="revTx" presStyleIdx="6" presStyleCnt="7"/>
      <dgm:spPr/>
      <dgm:t>
        <a:bodyPr/>
        <a:lstStyle/>
        <a:p>
          <a:endParaRPr lang="en-US"/>
        </a:p>
      </dgm:t>
    </dgm:pt>
    <dgm:pt modelId="{C931A63E-ABDC-459F-9DB0-82ED4ACD746F}" type="pres">
      <dgm:prSet presAssocID="{5CB23F03-A283-4E58-97C7-9D116E217B15}" presName="vert1" presStyleCnt="0"/>
      <dgm:spPr/>
    </dgm:pt>
  </dgm:ptLst>
  <dgm:cxnLst>
    <dgm:cxn modelId="{7C79F48B-A0AD-401A-8F82-C20E118D5A96}" srcId="{DB8D8E41-41DB-4BC3-8A75-B86C304F71AD}" destId="{59E5D7B9-F621-40CA-AF4B-CA2CBA1E6014}" srcOrd="3" destOrd="0" parTransId="{B2FA4658-5488-474D-857C-F10EF54ED6B3}" sibTransId="{53247BB8-AAD0-44F3-AC1F-9F38A90B7DAF}"/>
    <dgm:cxn modelId="{27EDA020-0F18-47B6-83F7-48648DB93073}" type="presOf" srcId="{59E5D7B9-F621-40CA-AF4B-CA2CBA1E6014}" destId="{B8ABE32F-8921-40A0-B695-17811D2D5A29}" srcOrd="0" destOrd="0" presId="urn:microsoft.com/office/officeart/2008/layout/LinedList"/>
    <dgm:cxn modelId="{3067E302-B7F4-4790-B591-5D3B3C61645B}" srcId="{DB8D8E41-41DB-4BC3-8A75-B86C304F71AD}" destId="{5FEF5558-725F-4E90-96B3-82CBC983979B}" srcOrd="5" destOrd="0" parTransId="{D991A51E-EF1E-4EEB-93E2-D02E82EC015A}" sibTransId="{F66CCEED-0AF6-473A-8F88-DC6B4252233A}"/>
    <dgm:cxn modelId="{6F2CDC58-6396-4B80-85CB-A36A7201373A}" type="presOf" srcId="{5CB23F03-A283-4E58-97C7-9D116E217B15}" destId="{8054DDAB-844F-4984-A42A-90872136FCF2}" srcOrd="0" destOrd="0" presId="urn:microsoft.com/office/officeart/2008/layout/LinedList"/>
    <dgm:cxn modelId="{D7B5D7BF-5E5D-4CCD-A228-83A9CCD3A24A}" type="presOf" srcId="{0B94C1B9-7A48-47E5-9933-192A23059BC9}" destId="{1F0C54D8-6051-482B-A4E5-A53E0328039B}" srcOrd="0" destOrd="0" presId="urn:microsoft.com/office/officeart/2008/layout/LinedList"/>
    <dgm:cxn modelId="{2C332290-5B42-471B-8205-8295F86E14EA}" srcId="{DB8D8E41-41DB-4BC3-8A75-B86C304F71AD}" destId="{5CB23F03-A283-4E58-97C7-9D116E217B15}" srcOrd="6" destOrd="0" parTransId="{FD95F00F-BAF8-4290-8957-51B4738F6CFE}" sibTransId="{B83E6E5E-2486-44AF-BB6F-1D286F9BC926}"/>
    <dgm:cxn modelId="{930039BC-74CD-40FE-8362-6B371C4AB279}" srcId="{DB8D8E41-41DB-4BC3-8A75-B86C304F71AD}" destId="{76FF2BE8-EFD7-4ECF-AB9A-96E62A1A603E}" srcOrd="2" destOrd="0" parTransId="{2D920947-13E9-4AB2-A111-428ACA7F74A7}" sibTransId="{8B53951F-F7C5-4DD4-B8AB-2623C6C057D7}"/>
    <dgm:cxn modelId="{C9ADC47A-7317-4645-A2DE-95A759C3557E}" srcId="{DB8D8E41-41DB-4BC3-8A75-B86C304F71AD}" destId="{0B94C1B9-7A48-47E5-9933-192A23059BC9}" srcOrd="1" destOrd="0" parTransId="{692C6C90-9B60-4AE4-9067-3CDE4C913C7A}" sibTransId="{CCD8B270-3A1C-4AF8-81C2-5645F1C8F66E}"/>
    <dgm:cxn modelId="{F08200D7-DBE0-4074-A1F8-89287634E7C8}" type="presOf" srcId="{8952E954-17D3-4A29-88BB-4C0AF13AAB20}" destId="{614C333C-8714-4723-8B12-99CF8B43D5CE}" srcOrd="0" destOrd="0" presId="urn:microsoft.com/office/officeart/2008/layout/LinedList"/>
    <dgm:cxn modelId="{FA192AC9-960F-43AC-88BB-5CB5CE2603C8}" type="presOf" srcId="{76FF2BE8-EFD7-4ECF-AB9A-96E62A1A603E}" destId="{DD63D0E3-3796-4DEB-AD86-808BC82F965E}" srcOrd="0" destOrd="0" presId="urn:microsoft.com/office/officeart/2008/layout/LinedList"/>
    <dgm:cxn modelId="{53B73696-53A1-4765-8B9E-B4AD4A1060FF}" type="presOf" srcId="{DB8D8E41-41DB-4BC3-8A75-B86C304F71AD}" destId="{D0C60412-7FC7-46CF-B9F2-564DD938E642}" srcOrd="0" destOrd="0" presId="urn:microsoft.com/office/officeart/2008/layout/LinedList"/>
    <dgm:cxn modelId="{267B0BF6-B85A-4909-97F1-00EB8504BF1A}" type="presOf" srcId="{74020BF3-E815-4964-B7AD-CF9286F39FB5}" destId="{88C9CB90-DB15-4D11-9191-E9E373ADEDEF}" srcOrd="0" destOrd="0" presId="urn:microsoft.com/office/officeart/2008/layout/LinedList"/>
    <dgm:cxn modelId="{28D89351-9DFF-4D32-A742-D639BE751EBA}" srcId="{DB8D8E41-41DB-4BC3-8A75-B86C304F71AD}" destId="{8952E954-17D3-4A29-88BB-4C0AF13AAB20}" srcOrd="4" destOrd="0" parTransId="{39BB3A57-B7BF-4AD7-89A3-B7D7FC9D1E48}" sibTransId="{76FB574D-BB78-46E3-8344-7D5DCD5C634D}"/>
    <dgm:cxn modelId="{0667CCAC-0CFE-44A3-9F79-1504E5A12A69}" srcId="{DB8D8E41-41DB-4BC3-8A75-B86C304F71AD}" destId="{74020BF3-E815-4964-B7AD-CF9286F39FB5}" srcOrd="0" destOrd="0" parTransId="{FFD03205-C78E-48E2-96A4-3DF73B06E995}" sibTransId="{6205B96B-4FE6-4CC9-BE6F-96546BE5011E}"/>
    <dgm:cxn modelId="{EFCCF377-1DFF-4540-8BB7-A1DA1300D9FC}" type="presOf" srcId="{5FEF5558-725F-4E90-96B3-82CBC983979B}" destId="{8BE6E2B7-F657-4B24-96D1-CF7B7B7CC21C}" srcOrd="0" destOrd="0" presId="urn:microsoft.com/office/officeart/2008/layout/LinedList"/>
    <dgm:cxn modelId="{A8F39179-1FD6-4625-BFC7-3BF9C6D8E432}" type="presParOf" srcId="{D0C60412-7FC7-46CF-B9F2-564DD938E642}" destId="{492F68C2-9339-4604-8A24-E82E957501F1}" srcOrd="0" destOrd="0" presId="urn:microsoft.com/office/officeart/2008/layout/LinedList"/>
    <dgm:cxn modelId="{F1EDAD1B-5855-4355-B732-928CC32F6B6C}" type="presParOf" srcId="{D0C60412-7FC7-46CF-B9F2-564DD938E642}" destId="{2D78D115-E4F2-4A1D-8254-9023BA7FAF0D}" srcOrd="1" destOrd="0" presId="urn:microsoft.com/office/officeart/2008/layout/LinedList"/>
    <dgm:cxn modelId="{F47DF7B1-820E-4D67-9FD8-7CF5DD36180D}" type="presParOf" srcId="{2D78D115-E4F2-4A1D-8254-9023BA7FAF0D}" destId="{88C9CB90-DB15-4D11-9191-E9E373ADEDEF}" srcOrd="0" destOrd="0" presId="urn:microsoft.com/office/officeart/2008/layout/LinedList"/>
    <dgm:cxn modelId="{C2BC4FBC-BA63-4097-82BD-1F1DC62FFDE8}" type="presParOf" srcId="{2D78D115-E4F2-4A1D-8254-9023BA7FAF0D}" destId="{E1A79643-36B8-497B-B28B-ED0F315729FB}" srcOrd="1" destOrd="0" presId="urn:microsoft.com/office/officeart/2008/layout/LinedList"/>
    <dgm:cxn modelId="{11295747-321F-4D98-AC5F-6C7743E099C5}" type="presParOf" srcId="{D0C60412-7FC7-46CF-B9F2-564DD938E642}" destId="{68A5FD2E-D982-465F-9099-D9B38989472E}" srcOrd="2" destOrd="0" presId="urn:microsoft.com/office/officeart/2008/layout/LinedList"/>
    <dgm:cxn modelId="{B7AA3081-AE22-4B45-A378-ED1AE87AAC2D}" type="presParOf" srcId="{D0C60412-7FC7-46CF-B9F2-564DD938E642}" destId="{55A90C1B-7C60-476B-8515-A382F032573C}" srcOrd="3" destOrd="0" presId="urn:microsoft.com/office/officeart/2008/layout/LinedList"/>
    <dgm:cxn modelId="{1DEEF5C4-FB93-4CE6-B664-D46F47C8FD37}" type="presParOf" srcId="{55A90C1B-7C60-476B-8515-A382F032573C}" destId="{1F0C54D8-6051-482B-A4E5-A53E0328039B}" srcOrd="0" destOrd="0" presId="urn:microsoft.com/office/officeart/2008/layout/LinedList"/>
    <dgm:cxn modelId="{EE2C68F8-C1F7-44A2-9964-3496C1912D6B}" type="presParOf" srcId="{55A90C1B-7C60-476B-8515-A382F032573C}" destId="{0E731522-C970-4EB7-98EE-8F75FF7A7A07}" srcOrd="1" destOrd="0" presId="urn:microsoft.com/office/officeart/2008/layout/LinedList"/>
    <dgm:cxn modelId="{4A44A00A-BB17-489F-B779-3361DEE3E2F5}" type="presParOf" srcId="{D0C60412-7FC7-46CF-B9F2-564DD938E642}" destId="{6E010F94-B748-448F-8544-01C739B280BF}" srcOrd="4" destOrd="0" presId="urn:microsoft.com/office/officeart/2008/layout/LinedList"/>
    <dgm:cxn modelId="{EA76E6A4-3B84-4680-A8E1-007FA9FD8FEC}" type="presParOf" srcId="{D0C60412-7FC7-46CF-B9F2-564DD938E642}" destId="{E00053E8-6216-4EE0-B9B9-29D7687C2BBE}" srcOrd="5" destOrd="0" presId="urn:microsoft.com/office/officeart/2008/layout/LinedList"/>
    <dgm:cxn modelId="{65C17BFE-DC6F-42D6-9718-CEC17C946F68}" type="presParOf" srcId="{E00053E8-6216-4EE0-B9B9-29D7687C2BBE}" destId="{DD63D0E3-3796-4DEB-AD86-808BC82F965E}" srcOrd="0" destOrd="0" presId="urn:microsoft.com/office/officeart/2008/layout/LinedList"/>
    <dgm:cxn modelId="{96A0DC04-1057-499C-B23B-DCBED0E0E986}" type="presParOf" srcId="{E00053E8-6216-4EE0-B9B9-29D7687C2BBE}" destId="{5D9E29AF-C2B0-45E9-9E74-66B598797E63}" srcOrd="1" destOrd="0" presId="urn:microsoft.com/office/officeart/2008/layout/LinedList"/>
    <dgm:cxn modelId="{E201F0F7-88FD-404E-B23E-62EFF377058F}" type="presParOf" srcId="{D0C60412-7FC7-46CF-B9F2-564DD938E642}" destId="{D7745AF0-8C52-4253-B62A-C4C096A2197B}" srcOrd="6" destOrd="0" presId="urn:microsoft.com/office/officeart/2008/layout/LinedList"/>
    <dgm:cxn modelId="{056C67C8-E438-411E-A4A9-A9B850F04664}" type="presParOf" srcId="{D0C60412-7FC7-46CF-B9F2-564DD938E642}" destId="{2520A57F-D36E-4468-BE4C-E9E7F3357B71}" srcOrd="7" destOrd="0" presId="urn:microsoft.com/office/officeart/2008/layout/LinedList"/>
    <dgm:cxn modelId="{7BDEA9D6-6A65-41D1-8FB7-55F8ED1B6D6D}" type="presParOf" srcId="{2520A57F-D36E-4468-BE4C-E9E7F3357B71}" destId="{B8ABE32F-8921-40A0-B695-17811D2D5A29}" srcOrd="0" destOrd="0" presId="urn:microsoft.com/office/officeart/2008/layout/LinedList"/>
    <dgm:cxn modelId="{FA479ECF-0381-41D4-ADF2-E24A4170D042}" type="presParOf" srcId="{2520A57F-D36E-4468-BE4C-E9E7F3357B71}" destId="{66AE71DC-0C11-4F0A-8A12-BB26A15EB32D}" srcOrd="1" destOrd="0" presId="urn:microsoft.com/office/officeart/2008/layout/LinedList"/>
    <dgm:cxn modelId="{192098C0-2A97-4A9A-B245-2E86484F3984}" type="presParOf" srcId="{D0C60412-7FC7-46CF-B9F2-564DD938E642}" destId="{E57ADE17-8714-49B2-88F9-E7B2B7B7AABF}" srcOrd="8" destOrd="0" presId="urn:microsoft.com/office/officeart/2008/layout/LinedList"/>
    <dgm:cxn modelId="{3A967E7A-792C-49DA-BFC5-284B53EB8E42}" type="presParOf" srcId="{D0C60412-7FC7-46CF-B9F2-564DD938E642}" destId="{191E6A12-591E-411A-A777-7F2AE8F49557}" srcOrd="9" destOrd="0" presId="urn:microsoft.com/office/officeart/2008/layout/LinedList"/>
    <dgm:cxn modelId="{222417D8-76D4-4484-96BC-D07701A8BD2C}" type="presParOf" srcId="{191E6A12-591E-411A-A777-7F2AE8F49557}" destId="{614C333C-8714-4723-8B12-99CF8B43D5CE}" srcOrd="0" destOrd="0" presId="urn:microsoft.com/office/officeart/2008/layout/LinedList"/>
    <dgm:cxn modelId="{9D5D7FE8-3AA6-4398-957E-18D6D0A72190}" type="presParOf" srcId="{191E6A12-591E-411A-A777-7F2AE8F49557}" destId="{3DC1BEDE-BF98-40B2-8ED0-0C4267A55BED}" srcOrd="1" destOrd="0" presId="urn:microsoft.com/office/officeart/2008/layout/LinedList"/>
    <dgm:cxn modelId="{A8ADB0CC-57F1-4B72-991B-14D8B18B9E44}" type="presParOf" srcId="{D0C60412-7FC7-46CF-B9F2-564DD938E642}" destId="{307A831E-BFCB-4222-82E5-DDF9A881C419}" srcOrd="10" destOrd="0" presId="urn:microsoft.com/office/officeart/2008/layout/LinedList"/>
    <dgm:cxn modelId="{244992EE-4063-443B-AD77-C2645F2EA580}" type="presParOf" srcId="{D0C60412-7FC7-46CF-B9F2-564DD938E642}" destId="{2B0D9CC2-C42F-4228-9532-EAD8E440EF08}" srcOrd="11" destOrd="0" presId="urn:microsoft.com/office/officeart/2008/layout/LinedList"/>
    <dgm:cxn modelId="{EB138071-AE77-430C-B745-2DCC6A4452F8}" type="presParOf" srcId="{2B0D9CC2-C42F-4228-9532-EAD8E440EF08}" destId="{8BE6E2B7-F657-4B24-96D1-CF7B7B7CC21C}" srcOrd="0" destOrd="0" presId="urn:microsoft.com/office/officeart/2008/layout/LinedList"/>
    <dgm:cxn modelId="{B9F2114D-DBCE-44B1-BE5C-4227D13C0734}" type="presParOf" srcId="{2B0D9CC2-C42F-4228-9532-EAD8E440EF08}" destId="{3467A9B1-B194-4D75-BA0D-76207A1965B4}" srcOrd="1" destOrd="0" presId="urn:microsoft.com/office/officeart/2008/layout/LinedList"/>
    <dgm:cxn modelId="{F6A79F60-5A54-497D-A38C-D6247F9854BC}" type="presParOf" srcId="{D0C60412-7FC7-46CF-B9F2-564DD938E642}" destId="{AE6FC973-48D5-4165-92E8-0AB3F18A302A}" srcOrd="12" destOrd="0" presId="urn:microsoft.com/office/officeart/2008/layout/LinedList"/>
    <dgm:cxn modelId="{126C7E5A-C23F-43E8-8139-36DE1C9DD45D}" type="presParOf" srcId="{D0C60412-7FC7-46CF-B9F2-564DD938E642}" destId="{F3467E7D-6C07-4DFB-ACA7-051F4C75123F}" srcOrd="13" destOrd="0" presId="urn:microsoft.com/office/officeart/2008/layout/LinedList"/>
    <dgm:cxn modelId="{F45E073F-5195-4947-8114-EC9711CFF63C}" type="presParOf" srcId="{F3467E7D-6C07-4DFB-ACA7-051F4C75123F}" destId="{8054DDAB-844F-4984-A42A-90872136FCF2}" srcOrd="0" destOrd="0" presId="urn:microsoft.com/office/officeart/2008/layout/LinedList"/>
    <dgm:cxn modelId="{18A87937-D015-498D-B558-FEDB802DA61C}" type="presParOf" srcId="{F3467E7D-6C07-4DFB-ACA7-051F4C75123F}" destId="{C931A63E-ABDC-459F-9DB0-82ED4ACD74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72C07-FF62-430E-A571-3E6903A3081A}" type="doc">
      <dgm:prSet loTypeId="urn:microsoft.com/office/officeart/2005/8/layout/bProcess3" loCatId="process" qsTypeId="urn:microsoft.com/office/officeart/2005/8/quickstyle/simple2" qsCatId="simple" csTypeId="urn:microsoft.com/office/officeart/2005/8/colors/colorful1" csCatId="colorful" phldr="1"/>
      <dgm:spPr/>
      <dgm:t>
        <a:bodyPr/>
        <a:lstStyle/>
        <a:p>
          <a:endParaRPr lang="en-US"/>
        </a:p>
      </dgm:t>
    </dgm:pt>
    <dgm:pt modelId="{C00C94EE-A6C3-496C-8415-4EC9115A673D}">
      <dgm:prSet custT="1"/>
      <dgm:spPr/>
      <dgm:t>
        <a:bodyPr/>
        <a:lstStyle/>
        <a:p>
          <a:r>
            <a:rPr lang="en-US" sz="1200" b="1" baseline="0"/>
            <a:t>Split the measure (Event) in to 2 parts – Event1 and Event2.</a:t>
          </a:r>
          <a:endParaRPr lang="en-US" sz="1200" b="1"/>
        </a:p>
      </dgm:t>
    </dgm:pt>
    <dgm:pt modelId="{0CDE43CD-5A76-4651-9272-263A9E84D261}" type="parTrans" cxnId="{49D6BB32-8D6B-4693-AB3B-1DA86C338E60}">
      <dgm:prSet/>
      <dgm:spPr/>
      <dgm:t>
        <a:bodyPr/>
        <a:lstStyle/>
        <a:p>
          <a:endParaRPr lang="en-US"/>
        </a:p>
      </dgm:t>
    </dgm:pt>
    <dgm:pt modelId="{9C0EA07F-61ED-4654-ACBA-7E0137FCBFF0}" type="sibTrans" cxnId="{49D6BB32-8D6B-4693-AB3B-1DA86C338E60}">
      <dgm:prSet/>
      <dgm:spPr/>
      <dgm:t>
        <a:bodyPr/>
        <a:lstStyle/>
        <a:p>
          <a:endParaRPr lang="en-US"/>
        </a:p>
      </dgm:t>
    </dgm:pt>
    <dgm:pt modelId="{87F9503B-EF78-4497-BD10-2C7F41525336}">
      <dgm:prSet custT="1"/>
      <dgm:spPr/>
      <dgm:t>
        <a:bodyPr/>
        <a:lstStyle/>
        <a:p>
          <a:r>
            <a:rPr lang="en-US" sz="1200" b="1" baseline="0" dirty="0"/>
            <a:t>Create a custom Line chart with 2 measures (Event1 and Event2), a shared category (Prod. Month) and a shared group variable (TIS)</a:t>
          </a:r>
          <a:endParaRPr lang="en-US" sz="1200" b="1" dirty="0"/>
        </a:p>
      </dgm:t>
    </dgm:pt>
    <dgm:pt modelId="{7B87DCF0-333C-44F3-850B-6DA6B74A9F03}" type="parTrans" cxnId="{28181922-238B-46A1-B457-F847D6B50DD7}">
      <dgm:prSet/>
      <dgm:spPr/>
      <dgm:t>
        <a:bodyPr/>
        <a:lstStyle/>
        <a:p>
          <a:endParaRPr lang="en-US"/>
        </a:p>
      </dgm:t>
    </dgm:pt>
    <dgm:pt modelId="{9556BCD5-EDFE-4289-B376-5D8B56B5502B}" type="sibTrans" cxnId="{28181922-238B-46A1-B457-F847D6B50DD7}">
      <dgm:prSet/>
      <dgm:spPr/>
      <dgm:t>
        <a:bodyPr/>
        <a:lstStyle/>
        <a:p>
          <a:endParaRPr lang="en-US"/>
        </a:p>
      </dgm:t>
    </dgm:pt>
    <dgm:pt modelId="{3B19002C-54B2-4384-B2EB-612320694451}">
      <dgm:prSet custT="1"/>
      <dgm:spPr/>
      <dgm:t>
        <a:bodyPr/>
        <a:lstStyle/>
        <a:p>
          <a:r>
            <a:rPr lang="en-US" sz="1200" b="1" baseline="0" dirty="0"/>
            <a:t>Calculated Event1 :</a:t>
          </a:r>
        </a:p>
        <a:p>
          <a:r>
            <a:rPr lang="en-US" sz="1200" b="1" baseline="0" dirty="0"/>
            <a:t>If Prod. Months are matured then </a:t>
          </a:r>
        </a:p>
        <a:p>
          <a:r>
            <a:rPr lang="en-US" sz="1200" b="1" baseline="0" dirty="0"/>
            <a:t>Event1 = . (missing)</a:t>
          </a:r>
          <a:endParaRPr lang="en-US" sz="1200" b="1" dirty="0"/>
        </a:p>
      </dgm:t>
    </dgm:pt>
    <dgm:pt modelId="{C018BD1D-0708-440C-8660-1DE82B61A23B}" type="parTrans" cxnId="{9193850D-48C3-4839-80F8-74AAC2ACE920}">
      <dgm:prSet/>
      <dgm:spPr/>
      <dgm:t>
        <a:bodyPr/>
        <a:lstStyle/>
        <a:p>
          <a:endParaRPr lang="en-US"/>
        </a:p>
      </dgm:t>
    </dgm:pt>
    <dgm:pt modelId="{742A810B-ACEC-406C-81BF-7A0FDBDABAEB}" type="sibTrans" cxnId="{9193850D-48C3-4839-80F8-74AAC2ACE920}">
      <dgm:prSet/>
      <dgm:spPr/>
      <dgm:t>
        <a:bodyPr/>
        <a:lstStyle/>
        <a:p>
          <a:endParaRPr lang="en-US"/>
        </a:p>
      </dgm:t>
    </dgm:pt>
    <dgm:pt modelId="{B1CCFFA3-E041-486D-BB1D-00AF8FF7FA7D}">
      <dgm:prSet custT="1"/>
      <dgm:spPr/>
      <dgm:t>
        <a:bodyPr/>
        <a:lstStyle/>
        <a:p>
          <a:r>
            <a:rPr lang="en-US" sz="1200" b="1" baseline="0" dirty="0"/>
            <a:t>Assign Event1 to the dotted line (so the trend-line only appears for the immature batches)</a:t>
          </a:r>
          <a:endParaRPr lang="en-US" sz="1200" b="1" dirty="0"/>
        </a:p>
      </dgm:t>
    </dgm:pt>
    <dgm:pt modelId="{51D1CFA2-CAD1-4612-9BAE-73D65036C5BE}" type="parTrans" cxnId="{BC0A16B7-6DBA-4D80-A7AC-2FF8BF455596}">
      <dgm:prSet/>
      <dgm:spPr/>
      <dgm:t>
        <a:bodyPr/>
        <a:lstStyle/>
        <a:p>
          <a:endParaRPr lang="en-US"/>
        </a:p>
      </dgm:t>
    </dgm:pt>
    <dgm:pt modelId="{4AE6F780-A5E0-4B81-BDB5-7E69A575DBB0}" type="sibTrans" cxnId="{BC0A16B7-6DBA-4D80-A7AC-2FF8BF455596}">
      <dgm:prSet/>
      <dgm:spPr/>
      <dgm:t>
        <a:bodyPr/>
        <a:lstStyle/>
        <a:p>
          <a:endParaRPr lang="en-US"/>
        </a:p>
      </dgm:t>
    </dgm:pt>
    <dgm:pt modelId="{4B8F55F2-F29A-41A9-894D-3167FBF76729}">
      <dgm:prSet custT="1"/>
      <dgm:spPr/>
      <dgm:t>
        <a:bodyPr/>
        <a:lstStyle/>
        <a:p>
          <a:r>
            <a:rPr lang="en-US" sz="1200" b="1" baseline="0" dirty="0"/>
            <a:t>Calculated Event2 :</a:t>
          </a:r>
        </a:p>
        <a:p>
          <a:r>
            <a:rPr lang="en-US" sz="1200" b="1" baseline="0" dirty="0"/>
            <a:t>If Prod. Months are immature then </a:t>
          </a:r>
        </a:p>
        <a:p>
          <a:r>
            <a:rPr lang="en-US" sz="1200" b="1" baseline="0" dirty="0"/>
            <a:t>Event2 = . (missing) </a:t>
          </a:r>
          <a:endParaRPr lang="en-US" sz="1200" b="1" dirty="0"/>
        </a:p>
      </dgm:t>
    </dgm:pt>
    <dgm:pt modelId="{88EFB200-30F3-49C6-8E7A-6DE491AD1028}" type="parTrans" cxnId="{BBBE8FE5-7E65-4A4C-BCE3-5CC2128BD682}">
      <dgm:prSet/>
      <dgm:spPr/>
      <dgm:t>
        <a:bodyPr/>
        <a:lstStyle/>
        <a:p>
          <a:endParaRPr lang="en-US"/>
        </a:p>
      </dgm:t>
    </dgm:pt>
    <dgm:pt modelId="{CE83115C-16DD-4CC5-B366-AD396391DBEE}" type="sibTrans" cxnId="{BBBE8FE5-7E65-4A4C-BCE3-5CC2128BD682}">
      <dgm:prSet/>
      <dgm:spPr/>
      <dgm:t>
        <a:bodyPr/>
        <a:lstStyle/>
        <a:p>
          <a:endParaRPr lang="en-US"/>
        </a:p>
      </dgm:t>
    </dgm:pt>
    <dgm:pt modelId="{377AC241-2496-4C71-A386-04D9E5870239}">
      <dgm:prSet custT="1"/>
      <dgm:spPr/>
      <dgm:t>
        <a:bodyPr/>
        <a:lstStyle/>
        <a:p>
          <a:r>
            <a:rPr lang="en-US" sz="1200" b="1" baseline="0" dirty="0"/>
            <a:t>Assign Event2 to the solid line (so the trend-line only appears for the mature batches).</a:t>
          </a:r>
          <a:endParaRPr lang="en-US" sz="1200" b="1" dirty="0"/>
        </a:p>
      </dgm:t>
    </dgm:pt>
    <dgm:pt modelId="{9238169A-F05F-47BE-9F92-DE92C97DDB05}" type="parTrans" cxnId="{5C07F843-88B2-4641-A657-91EF1A67828E}">
      <dgm:prSet/>
      <dgm:spPr/>
      <dgm:t>
        <a:bodyPr/>
        <a:lstStyle/>
        <a:p>
          <a:endParaRPr lang="en-US"/>
        </a:p>
      </dgm:t>
    </dgm:pt>
    <dgm:pt modelId="{57CE5582-5EC2-46B8-B914-613465F8E66F}" type="sibTrans" cxnId="{5C07F843-88B2-4641-A657-91EF1A67828E}">
      <dgm:prSet/>
      <dgm:spPr/>
      <dgm:t>
        <a:bodyPr/>
        <a:lstStyle/>
        <a:p>
          <a:endParaRPr lang="en-US"/>
        </a:p>
      </dgm:t>
    </dgm:pt>
    <dgm:pt modelId="{D2015EE0-D300-4334-A6B7-08C4FB05F5DC}">
      <dgm:prSet custT="1"/>
      <dgm:spPr/>
      <dgm:t>
        <a:bodyPr/>
        <a:lstStyle/>
        <a:p>
          <a:r>
            <a:rPr lang="en-US" sz="1200" b="1" baseline="0" dirty="0"/>
            <a:t>Prod. months for which Event1 is “missing”, Event2will be “not missing” and Vice-Versa.</a:t>
          </a:r>
          <a:endParaRPr lang="en-US" sz="1200" b="1" dirty="0"/>
        </a:p>
      </dgm:t>
    </dgm:pt>
    <dgm:pt modelId="{5FEBC036-B085-41D4-BC99-B27E02D4AB5D}" type="parTrans" cxnId="{862CB41D-E497-405B-B3B6-E4E18BF97387}">
      <dgm:prSet/>
      <dgm:spPr/>
      <dgm:t>
        <a:bodyPr/>
        <a:lstStyle/>
        <a:p>
          <a:endParaRPr lang="en-US"/>
        </a:p>
      </dgm:t>
    </dgm:pt>
    <dgm:pt modelId="{73B2EDC7-D76E-43AB-B208-FDC648162B92}" type="sibTrans" cxnId="{862CB41D-E497-405B-B3B6-E4E18BF97387}">
      <dgm:prSet/>
      <dgm:spPr/>
      <dgm:t>
        <a:bodyPr/>
        <a:lstStyle/>
        <a:p>
          <a:endParaRPr lang="en-US"/>
        </a:p>
      </dgm:t>
    </dgm:pt>
    <dgm:pt modelId="{AED5CB23-9A38-4136-9962-A6A5F1DCB215}" type="pres">
      <dgm:prSet presAssocID="{55272C07-FF62-430E-A571-3E6903A3081A}" presName="Name0" presStyleCnt="0">
        <dgm:presLayoutVars>
          <dgm:dir/>
          <dgm:resizeHandles val="exact"/>
        </dgm:presLayoutVars>
      </dgm:prSet>
      <dgm:spPr/>
      <dgm:t>
        <a:bodyPr/>
        <a:lstStyle/>
        <a:p>
          <a:endParaRPr lang="en-US"/>
        </a:p>
      </dgm:t>
    </dgm:pt>
    <dgm:pt modelId="{62D86593-103A-45F1-9643-A9A6A4082AA8}" type="pres">
      <dgm:prSet presAssocID="{C00C94EE-A6C3-496C-8415-4EC9115A673D}" presName="node" presStyleLbl="node1" presStyleIdx="0" presStyleCnt="7" custScaleY="108259" custLinFactNeighborY="-14469">
        <dgm:presLayoutVars>
          <dgm:bulletEnabled val="1"/>
        </dgm:presLayoutVars>
      </dgm:prSet>
      <dgm:spPr/>
      <dgm:t>
        <a:bodyPr/>
        <a:lstStyle/>
        <a:p>
          <a:endParaRPr lang="en-US"/>
        </a:p>
      </dgm:t>
    </dgm:pt>
    <dgm:pt modelId="{92F41CC6-6A3A-46FA-9284-E31AD48301C1}" type="pres">
      <dgm:prSet presAssocID="{9C0EA07F-61ED-4654-ACBA-7E0137FCBFF0}" presName="sibTrans" presStyleLbl="sibTrans1D1" presStyleIdx="0" presStyleCnt="6"/>
      <dgm:spPr/>
      <dgm:t>
        <a:bodyPr/>
        <a:lstStyle/>
        <a:p>
          <a:endParaRPr lang="en-US"/>
        </a:p>
      </dgm:t>
    </dgm:pt>
    <dgm:pt modelId="{39565484-5C56-4A87-A9BB-2B050CAFFEEB}" type="pres">
      <dgm:prSet presAssocID="{9C0EA07F-61ED-4654-ACBA-7E0137FCBFF0}" presName="connectorText" presStyleLbl="sibTrans1D1" presStyleIdx="0" presStyleCnt="6"/>
      <dgm:spPr/>
      <dgm:t>
        <a:bodyPr/>
        <a:lstStyle/>
        <a:p>
          <a:endParaRPr lang="en-US"/>
        </a:p>
      </dgm:t>
    </dgm:pt>
    <dgm:pt modelId="{5876A9DC-F911-489C-A490-51EEB133426A}" type="pres">
      <dgm:prSet presAssocID="{87F9503B-EF78-4497-BD10-2C7F41525336}" presName="node" presStyleLbl="node1" presStyleIdx="1" presStyleCnt="7" custScaleY="108259" custLinFactNeighborY="-14469">
        <dgm:presLayoutVars>
          <dgm:bulletEnabled val="1"/>
        </dgm:presLayoutVars>
      </dgm:prSet>
      <dgm:spPr/>
      <dgm:t>
        <a:bodyPr/>
        <a:lstStyle/>
        <a:p>
          <a:endParaRPr lang="en-US"/>
        </a:p>
      </dgm:t>
    </dgm:pt>
    <dgm:pt modelId="{97CDF770-654D-4892-8F34-85866A986ACA}" type="pres">
      <dgm:prSet presAssocID="{9556BCD5-EDFE-4289-B376-5D8B56B5502B}" presName="sibTrans" presStyleLbl="sibTrans1D1" presStyleIdx="1" presStyleCnt="6"/>
      <dgm:spPr/>
      <dgm:t>
        <a:bodyPr/>
        <a:lstStyle/>
        <a:p>
          <a:endParaRPr lang="en-US"/>
        </a:p>
      </dgm:t>
    </dgm:pt>
    <dgm:pt modelId="{BC55E947-CB9C-42A1-8E81-08F01DCC205B}" type="pres">
      <dgm:prSet presAssocID="{9556BCD5-EDFE-4289-B376-5D8B56B5502B}" presName="connectorText" presStyleLbl="sibTrans1D1" presStyleIdx="1" presStyleCnt="6"/>
      <dgm:spPr/>
      <dgm:t>
        <a:bodyPr/>
        <a:lstStyle/>
        <a:p>
          <a:endParaRPr lang="en-US"/>
        </a:p>
      </dgm:t>
    </dgm:pt>
    <dgm:pt modelId="{EF715288-57E9-4160-9295-EE15EEE46437}" type="pres">
      <dgm:prSet presAssocID="{3B19002C-54B2-4384-B2EB-612320694451}" presName="node" presStyleLbl="node1" presStyleIdx="2" presStyleCnt="7" custScaleY="108259" custLinFactNeighborY="-14469">
        <dgm:presLayoutVars>
          <dgm:bulletEnabled val="1"/>
        </dgm:presLayoutVars>
      </dgm:prSet>
      <dgm:spPr/>
      <dgm:t>
        <a:bodyPr/>
        <a:lstStyle/>
        <a:p>
          <a:endParaRPr lang="en-US"/>
        </a:p>
      </dgm:t>
    </dgm:pt>
    <dgm:pt modelId="{C22BB55A-1BFB-42B6-8854-26716BEAD49A}" type="pres">
      <dgm:prSet presAssocID="{742A810B-ACEC-406C-81BF-7A0FDBDABAEB}" presName="sibTrans" presStyleLbl="sibTrans1D1" presStyleIdx="2" presStyleCnt="6"/>
      <dgm:spPr/>
      <dgm:t>
        <a:bodyPr/>
        <a:lstStyle/>
        <a:p>
          <a:endParaRPr lang="en-US"/>
        </a:p>
      </dgm:t>
    </dgm:pt>
    <dgm:pt modelId="{F6498CC2-43BB-47E8-BDFE-3BF68AAAA382}" type="pres">
      <dgm:prSet presAssocID="{742A810B-ACEC-406C-81BF-7A0FDBDABAEB}" presName="connectorText" presStyleLbl="sibTrans1D1" presStyleIdx="2" presStyleCnt="6"/>
      <dgm:spPr/>
      <dgm:t>
        <a:bodyPr/>
        <a:lstStyle/>
        <a:p>
          <a:endParaRPr lang="en-US"/>
        </a:p>
      </dgm:t>
    </dgm:pt>
    <dgm:pt modelId="{939A36E8-CDE2-4BEF-9C98-DF3D85C24870}" type="pres">
      <dgm:prSet presAssocID="{B1CCFFA3-E041-486D-BB1D-00AF8FF7FA7D}" presName="node" presStyleLbl="node1" presStyleIdx="3" presStyleCnt="7" custScaleY="108259" custLinFactNeighborY="-14469">
        <dgm:presLayoutVars>
          <dgm:bulletEnabled val="1"/>
        </dgm:presLayoutVars>
      </dgm:prSet>
      <dgm:spPr/>
      <dgm:t>
        <a:bodyPr/>
        <a:lstStyle/>
        <a:p>
          <a:endParaRPr lang="en-US"/>
        </a:p>
      </dgm:t>
    </dgm:pt>
    <dgm:pt modelId="{D77FE899-A713-431E-ADBB-B5A339CB59EE}" type="pres">
      <dgm:prSet presAssocID="{4AE6F780-A5E0-4B81-BDB5-7E69A575DBB0}" presName="sibTrans" presStyleLbl="sibTrans1D1" presStyleIdx="3" presStyleCnt="6"/>
      <dgm:spPr/>
      <dgm:t>
        <a:bodyPr/>
        <a:lstStyle/>
        <a:p>
          <a:endParaRPr lang="en-US"/>
        </a:p>
      </dgm:t>
    </dgm:pt>
    <dgm:pt modelId="{F73875E8-B407-4463-BF81-37A799DD233B}" type="pres">
      <dgm:prSet presAssocID="{4AE6F780-A5E0-4B81-BDB5-7E69A575DBB0}" presName="connectorText" presStyleLbl="sibTrans1D1" presStyleIdx="3" presStyleCnt="6"/>
      <dgm:spPr/>
      <dgm:t>
        <a:bodyPr/>
        <a:lstStyle/>
        <a:p>
          <a:endParaRPr lang="en-US"/>
        </a:p>
      </dgm:t>
    </dgm:pt>
    <dgm:pt modelId="{BF50F32C-C7B2-4B94-A60F-E751D3EAD87E}" type="pres">
      <dgm:prSet presAssocID="{4B8F55F2-F29A-41A9-894D-3167FBF76729}" presName="node" presStyleLbl="node1" presStyleIdx="4" presStyleCnt="7" custScaleY="108259">
        <dgm:presLayoutVars>
          <dgm:bulletEnabled val="1"/>
        </dgm:presLayoutVars>
      </dgm:prSet>
      <dgm:spPr/>
      <dgm:t>
        <a:bodyPr/>
        <a:lstStyle/>
        <a:p>
          <a:endParaRPr lang="en-US"/>
        </a:p>
      </dgm:t>
    </dgm:pt>
    <dgm:pt modelId="{66AEE516-0C19-45A4-9AA9-B8207A85D16B}" type="pres">
      <dgm:prSet presAssocID="{CE83115C-16DD-4CC5-B366-AD396391DBEE}" presName="sibTrans" presStyleLbl="sibTrans1D1" presStyleIdx="4" presStyleCnt="6"/>
      <dgm:spPr/>
      <dgm:t>
        <a:bodyPr/>
        <a:lstStyle/>
        <a:p>
          <a:endParaRPr lang="en-US"/>
        </a:p>
      </dgm:t>
    </dgm:pt>
    <dgm:pt modelId="{5FC84EB9-4D45-4915-9206-C6CCD741FF6C}" type="pres">
      <dgm:prSet presAssocID="{CE83115C-16DD-4CC5-B366-AD396391DBEE}" presName="connectorText" presStyleLbl="sibTrans1D1" presStyleIdx="4" presStyleCnt="6"/>
      <dgm:spPr/>
      <dgm:t>
        <a:bodyPr/>
        <a:lstStyle/>
        <a:p>
          <a:endParaRPr lang="en-US"/>
        </a:p>
      </dgm:t>
    </dgm:pt>
    <dgm:pt modelId="{2A81940B-9981-405C-AF1B-A4FBA7E17668}" type="pres">
      <dgm:prSet presAssocID="{377AC241-2496-4C71-A386-04D9E5870239}" presName="node" presStyleLbl="node1" presStyleIdx="5" presStyleCnt="7" custScaleY="108259">
        <dgm:presLayoutVars>
          <dgm:bulletEnabled val="1"/>
        </dgm:presLayoutVars>
      </dgm:prSet>
      <dgm:spPr/>
      <dgm:t>
        <a:bodyPr/>
        <a:lstStyle/>
        <a:p>
          <a:endParaRPr lang="en-US"/>
        </a:p>
      </dgm:t>
    </dgm:pt>
    <dgm:pt modelId="{0CC81C95-2CDE-447B-9F47-77C67A6222BF}" type="pres">
      <dgm:prSet presAssocID="{57CE5582-5EC2-46B8-B914-613465F8E66F}" presName="sibTrans" presStyleLbl="sibTrans1D1" presStyleIdx="5" presStyleCnt="6"/>
      <dgm:spPr/>
      <dgm:t>
        <a:bodyPr/>
        <a:lstStyle/>
        <a:p>
          <a:endParaRPr lang="en-US"/>
        </a:p>
      </dgm:t>
    </dgm:pt>
    <dgm:pt modelId="{52303C93-3DEC-4D08-894A-691F81D42E71}" type="pres">
      <dgm:prSet presAssocID="{57CE5582-5EC2-46B8-B914-613465F8E66F}" presName="connectorText" presStyleLbl="sibTrans1D1" presStyleIdx="5" presStyleCnt="6"/>
      <dgm:spPr/>
      <dgm:t>
        <a:bodyPr/>
        <a:lstStyle/>
        <a:p>
          <a:endParaRPr lang="en-US"/>
        </a:p>
      </dgm:t>
    </dgm:pt>
    <dgm:pt modelId="{FBB76AF7-32F9-4867-9D50-5496B516AF4F}" type="pres">
      <dgm:prSet presAssocID="{D2015EE0-D300-4334-A6B7-08C4FB05F5DC}" presName="node" presStyleLbl="node1" presStyleIdx="6" presStyleCnt="7" custScaleY="108259">
        <dgm:presLayoutVars>
          <dgm:bulletEnabled val="1"/>
        </dgm:presLayoutVars>
      </dgm:prSet>
      <dgm:spPr/>
      <dgm:t>
        <a:bodyPr/>
        <a:lstStyle/>
        <a:p>
          <a:endParaRPr lang="en-US"/>
        </a:p>
      </dgm:t>
    </dgm:pt>
  </dgm:ptLst>
  <dgm:cxnLst>
    <dgm:cxn modelId="{9AD2FA41-E6C9-4ED1-9A9D-1784CD6C20C6}" type="presOf" srcId="{9C0EA07F-61ED-4654-ACBA-7E0137FCBFF0}" destId="{39565484-5C56-4A87-A9BB-2B050CAFFEEB}" srcOrd="1" destOrd="0" presId="urn:microsoft.com/office/officeart/2005/8/layout/bProcess3"/>
    <dgm:cxn modelId="{A813AD11-7F76-4836-A22C-1C150C07937C}" type="presOf" srcId="{D2015EE0-D300-4334-A6B7-08C4FB05F5DC}" destId="{FBB76AF7-32F9-4867-9D50-5496B516AF4F}" srcOrd="0" destOrd="0" presId="urn:microsoft.com/office/officeart/2005/8/layout/bProcess3"/>
    <dgm:cxn modelId="{F42F6A6F-54E1-4557-961A-C98F9967400B}" type="presOf" srcId="{3B19002C-54B2-4384-B2EB-612320694451}" destId="{EF715288-57E9-4160-9295-EE15EEE46437}" srcOrd="0" destOrd="0" presId="urn:microsoft.com/office/officeart/2005/8/layout/bProcess3"/>
    <dgm:cxn modelId="{CF5BAFE2-56C1-41EC-8F0F-8D7DFA149EB5}" type="presOf" srcId="{C00C94EE-A6C3-496C-8415-4EC9115A673D}" destId="{62D86593-103A-45F1-9643-A9A6A4082AA8}" srcOrd="0" destOrd="0" presId="urn:microsoft.com/office/officeart/2005/8/layout/bProcess3"/>
    <dgm:cxn modelId="{C3740307-6EE9-42BB-BADA-BE80953FAAC4}" type="presOf" srcId="{CE83115C-16DD-4CC5-B366-AD396391DBEE}" destId="{5FC84EB9-4D45-4915-9206-C6CCD741FF6C}" srcOrd="1" destOrd="0" presId="urn:microsoft.com/office/officeart/2005/8/layout/bProcess3"/>
    <dgm:cxn modelId="{43CDA273-94D4-47D1-83BB-B81A251228BB}" type="presOf" srcId="{9556BCD5-EDFE-4289-B376-5D8B56B5502B}" destId="{BC55E947-CB9C-42A1-8E81-08F01DCC205B}" srcOrd="1" destOrd="0" presId="urn:microsoft.com/office/officeart/2005/8/layout/bProcess3"/>
    <dgm:cxn modelId="{1CB66C0E-9D8B-4C4B-BFFD-5760F8DC9656}" type="presOf" srcId="{87F9503B-EF78-4497-BD10-2C7F41525336}" destId="{5876A9DC-F911-489C-A490-51EEB133426A}" srcOrd="0" destOrd="0" presId="urn:microsoft.com/office/officeart/2005/8/layout/bProcess3"/>
    <dgm:cxn modelId="{D13DC87E-BC3D-4B43-85C3-4835D25047D7}" type="presOf" srcId="{4AE6F780-A5E0-4B81-BDB5-7E69A575DBB0}" destId="{F73875E8-B407-4463-BF81-37A799DD233B}" srcOrd="1" destOrd="0" presId="urn:microsoft.com/office/officeart/2005/8/layout/bProcess3"/>
    <dgm:cxn modelId="{28181922-238B-46A1-B457-F847D6B50DD7}" srcId="{55272C07-FF62-430E-A571-3E6903A3081A}" destId="{87F9503B-EF78-4497-BD10-2C7F41525336}" srcOrd="1" destOrd="0" parTransId="{7B87DCF0-333C-44F3-850B-6DA6B74A9F03}" sibTransId="{9556BCD5-EDFE-4289-B376-5D8B56B5502B}"/>
    <dgm:cxn modelId="{23ADD403-3969-41D5-8043-5065128B674A}" type="presOf" srcId="{9556BCD5-EDFE-4289-B376-5D8B56B5502B}" destId="{97CDF770-654D-4892-8F34-85866A986ACA}" srcOrd="0" destOrd="0" presId="urn:microsoft.com/office/officeart/2005/8/layout/bProcess3"/>
    <dgm:cxn modelId="{5E50EDBC-81B5-4669-BFFD-E43DE8D85E33}" type="presOf" srcId="{4B8F55F2-F29A-41A9-894D-3167FBF76729}" destId="{BF50F32C-C7B2-4B94-A60F-E751D3EAD87E}" srcOrd="0" destOrd="0" presId="urn:microsoft.com/office/officeart/2005/8/layout/bProcess3"/>
    <dgm:cxn modelId="{9193850D-48C3-4839-80F8-74AAC2ACE920}" srcId="{55272C07-FF62-430E-A571-3E6903A3081A}" destId="{3B19002C-54B2-4384-B2EB-612320694451}" srcOrd="2" destOrd="0" parTransId="{C018BD1D-0708-440C-8660-1DE82B61A23B}" sibTransId="{742A810B-ACEC-406C-81BF-7A0FDBDABAEB}"/>
    <dgm:cxn modelId="{E0EF1F2C-0619-4DAD-ABA6-B69E953989BC}" type="presOf" srcId="{B1CCFFA3-E041-486D-BB1D-00AF8FF7FA7D}" destId="{939A36E8-CDE2-4BEF-9C98-DF3D85C24870}" srcOrd="0" destOrd="0" presId="urn:microsoft.com/office/officeart/2005/8/layout/bProcess3"/>
    <dgm:cxn modelId="{3791D1CA-86F6-4708-839C-C84EA1069568}" type="presOf" srcId="{57CE5582-5EC2-46B8-B914-613465F8E66F}" destId="{52303C93-3DEC-4D08-894A-691F81D42E71}" srcOrd="1" destOrd="0" presId="urn:microsoft.com/office/officeart/2005/8/layout/bProcess3"/>
    <dgm:cxn modelId="{1D296ACB-1907-45E7-8E65-EBB5409FA206}" type="presOf" srcId="{55272C07-FF62-430E-A571-3E6903A3081A}" destId="{AED5CB23-9A38-4136-9962-A6A5F1DCB215}" srcOrd="0" destOrd="0" presId="urn:microsoft.com/office/officeart/2005/8/layout/bProcess3"/>
    <dgm:cxn modelId="{350E8AD7-B2A5-48F4-A2AD-A878E4AC4938}" type="presOf" srcId="{CE83115C-16DD-4CC5-B366-AD396391DBEE}" destId="{66AEE516-0C19-45A4-9AA9-B8207A85D16B}" srcOrd="0" destOrd="0" presId="urn:microsoft.com/office/officeart/2005/8/layout/bProcess3"/>
    <dgm:cxn modelId="{5C07F843-88B2-4641-A657-91EF1A67828E}" srcId="{55272C07-FF62-430E-A571-3E6903A3081A}" destId="{377AC241-2496-4C71-A386-04D9E5870239}" srcOrd="5" destOrd="0" parTransId="{9238169A-F05F-47BE-9F92-DE92C97DDB05}" sibTransId="{57CE5582-5EC2-46B8-B914-613465F8E66F}"/>
    <dgm:cxn modelId="{BBBE8FE5-7E65-4A4C-BCE3-5CC2128BD682}" srcId="{55272C07-FF62-430E-A571-3E6903A3081A}" destId="{4B8F55F2-F29A-41A9-894D-3167FBF76729}" srcOrd="4" destOrd="0" parTransId="{88EFB200-30F3-49C6-8E7A-6DE491AD1028}" sibTransId="{CE83115C-16DD-4CC5-B366-AD396391DBEE}"/>
    <dgm:cxn modelId="{49D6BB32-8D6B-4693-AB3B-1DA86C338E60}" srcId="{55272C07-FF62-430E-A571-3E6903A3081A}" destId="{C00C94EE-A6C3-496C-8415-4EC9115A673D}" srcOrd="0" destOrd="0" parTransId="{0CDE43CD-5A76-4651-9272-263A9E84D261}" sibTransId="{9C0EA07F-61ED-4654-ACBA-7E0137FCBFF0}"/>
    <dgm:cxn modelId="{52A61EB0-5AC9-4F97-9E95-5184E0AC6166}" type="presOf" srcId="{9C0EA07F-61ED-4654-ACBA-7E0137FCBFF0}" destId="{92F41CC6-6A3A-46FA-9284-E31AD48301C1}" srcOrd="0" destOrd="0" presId="urn:microsoft.com/office/officeart/2005/8/layout/bProcess3"/>
    <dgm:cxn modelId="{4D99B108-B5BA-4EAE-AD9C-2F38F4856FFF}" type="presOf" srcId="{742A810B-ACEC-406C-81BF-7A0FDBDABAEB}" destId="{F6498CC2-43BB-47E8-BDFE-3BF68AAAA382}" srcOrd="1" destOrd="0" presId="urn:microsoft.com/office/officeart/2005/8/layout/bProcess3"/>
    <dgm:cxn modelId="{862CB41D-E497-405B-B3B6-E4E18BF97387}" srcId="{55272C07-FF62-430E-A571-3E6903A3081A}" destId="{D2015EE0-D300-4334-A6B7-08C4FB05F5DC}" srcOrd="6" destOrd="0" parTransId="{5FEBC036-B085-41D4-BC99-B27E02D4AB5D}" sibTransId="{73B2EDC7-D76E-43AB-B208-FDC648162B92}"/>
    <dgm:cxn modelId="{011856C9-80D7-47C7-AEA3-7F3948957054}" type="presOf" srcId="{377AC241-2496-4C71-A386-04D9E5870239}" destId="{2A81940B-9981-405C-AF1B-A4FBA7E17668}" srcOrd="0" destOrd="0" presId="urn:microsoft.com/office/officeart/2005/8/layout/bProcess3"/>
    <dgm:cxn modelId="{18E81340-B2E9-4EEC-841D-81342F86CB56}" type="presOf" srcId="{742A810B-ACEC-406C-81BF-7A0FDBDABAEB}" destId="{C22BB55A-1BFB-42B6-8854-26716BEAD49A}" srcOrd="0" destOrd="0" presId="urn:microsoft.com/office/officeart/2005/8/layout/bProcess3"/>
    <dgm:cxn modelId="{72DAC93B-5585-4CB2-8235-769A734CC8A1}" type="presOf" srcId="{4AE6F780-A5E0-4B81-BDB5-7E69A575DBB0}" destId="{D77FE899-A713-431E-ADBB-B5A339CB59EE}" srcOrd="0" destOrd="0" presId="urn:microsoft.com/office/officeart/2005/8/layout/bProcess3"/>
    <dgm:cxn modelId="{BC0A16B7-6DBA-4D80-A7AC-2FF8BF455596}" srcId="{55272C07-FF62-430E-A571-3E6903A3081A}" destId="{B1CCFFA3-E041-486D-BB1D-00AF8FF7FA7D}" srcOrd="3" destOrd="0" parTransId="{51D1CFA2-CAD1-4612-9BAE-73D65036C5BE}" sibTransId="{4AE6F780-A5E0-4B81-BDB5-7E69A575DBB0}"/>
    <dgm:cxn modelId="{33300DEF-0BD0-4D39-AB37-919565CB3797}" type="presOf" srcId="{57CE5582-5EC2-46B8-B914-613465F8E66F}" destId="{0CC81C95-2CDE-447B-9F47-77C67A6222BF}" srcOrd="0" destOrd="0" presId="urn:microsoft.com/office/officeart/2005/8/layout/bProcess3"/>
    <dgm:cxn modelId="{EEC1A8C1-E51A-4197-917C-ADBF980DFEF4}" type="presParOf" srcId="{AED5CB23-9A38-4136-9962-A6A5F1DCB215}" destId="{62D86593-103A-45F1-9643-A9A6A4082AA8}" srcOrd="0" destOrd="0" presId="urn:microsoft.com/office/officeart/2005/8/layout/bProcess3"/>
    <dgm:cxn modelId="{0F59D374-BD03-4026-B4F2-DAEE6AFE1AF1}" type="presParOf" srcId="{AED5CB23-9A38-4136-9962-A6A5F1DCB215}" destId="{92F41CC6-6A3A-46FA-9284-E31AD48301C1}" srcOrd="1" destOrd="0" presId="urn:microsoft.com/office/officeart/2005/8/layout/bProcess3"/>
    <dgm:cxn modelId="{76E686F2-3FC3-48C2-82AA-E8367F983366}" type="presParOf" srcId="{92F41CC6-6A3A-46FA-9284-E31AD48301C1}" destId="{39565484-5C56-4A87-A9BB-2B050CAFFEEB}" srcOrd="0" destOrd="0" presId="urn:microsoft.com/office/officeart/2005/8/layout/bProcess3"/>
    <dgm:cxn modelId="{05BBFE9A-13FC-49DC-80C7-ED59AC6F103C}" type="presParOf" srcId="{AED5CB23-9A38-4136-9962-A6A5F1DCB215}" destId="{5876A9DC-F911-489C-A490-51EEB133426A}" srcOrd="2" destOrd="0" presId="urn:microsoft.com/office/officeart/2005/8/layout/bProcess3"/>
    <dgm:cxn modelId="{ECD6C4E0-A245-4E6D-8262-C409D0C94FAA}" type="presParOf" srcId="{AED5CB23-9A38-4136-9962-A6A5F1DCB215}" destId="{97CDF770-654D-4892-8F34-85866A986ACA}" srcOrd="3" destOrd="0" presId="urn:microsoft.com/office/officeart/2005/8/layout/bProcess3"/>
    <dgm:cxn modelId="{F0128CF1-78C3-4710-9939-44748DD154A6}" type="presParOf" srcId="{97CDF770-654D-4892-8F34-85866A986ACA}" destId="{BC55E947-CB9C-42A1-8E81-08F01DCC205B}" srcOrd="0" destOrd="0" presId="urn:microsoft.com/office/officeart/2005/8/layout/bProcess3"/>
    <dgm:cxn modelId="{18B7EADD-17A2-491B-93F6-09AE4F38656E}" type="presParOf" srcId="{AED5CB23-9A38-4136-9962-A6A5F1DCB215}" destId="{EF715288-57E9-4160-9295-EE15EEE46437}" srcOrd="4" destOrd="0" presId="urn:microsoft.com/office/officeart/2005/8/layout/bProcess3"/>
    <dgm:cxn modelId="{940AED81-DA45-4DA6-BE61-CF2E1D319F0D}" type="presParOf" srcId="{AED5CB23-9A38-4136-9962-A6A5F1DCB215}" destId="{C22BB55A-1BFB-42B6-8854-26716BEAD49A}" srcOrd="5" destOrd="0" presId="urn:microsoft.com/office/officeart/2005/8/layout/bProcess3"/>
    <dgm:cxn modelId="{A088DFCA-51E4-460D-8E12-763FCF579A96}" type="presParOf" srcId="{C22BB55A-1BFB-42B6-8854-26716BEAD49A}" destId="{F6498CC2-43BB-47E8-BDFE-3BF68AAAA382}" srcOrd="0" destOrd="0" presId="urn:microsoft.com/office/officeart/2005/8/layout/bProcess3"/>
    <dgm:cxn modelId="{EB985301-E115-4BB2-A0BB-6980316E5CBB}" type="presParOf" srcId="{AED5CB23-9A38-4136-9962-A6A5F1DCB215}" destId="{939A36E8-CDE2-4BEF-9C98-DF3D85C24870}" srcOrd="6" destOrd="0" presId="urn:microsoft.com/office/officeart/2005/8/layout/bProcess3"/>
    <dgm:cxn modelId="{5D7E567C-17E9-44E1-B08A-E0336CCD2FFD}" type="presParOf" srcId="{AED5CB23-9A38-4136-9962-A6A5F1DCB215}" destId="{D77FE899-A713-431E-ADBB-B5A339CB59EE}" srcOrd="7" destOrd="0" presId="urn:microsoft.com/office/officeart/2005/8/layout/bProcess3"/>
    <dgm:cxn modelId="{F4F46E60-3BCB-40D6-9951-9D6596E776D4}" type="presParOf" srcId="{D77FE899-A713-431E-ADBB-B5A339CB59EE}" destId="{F73875E8-B407-4463-BF81-37A799DD233B}" srcOrd="0" destOrd="0" presId="urn:microsoft.com/office/officeart/2005/8/layout/bProcess3"/>
    <dgm:cxn modelId="{13A19DED-FD67-4F43-BCF1-29FD54464629}" type="presParOf" srcId="{AED5CB23-9A38-4136-9962-A6A5F1DCB215}" destId="{BF50F32C-C7B2-4B94-A60F-E751D3EAD87E}" srcOrd="8" destOrd="0" presId="urn:microsoft.com/office/officeart/2005/8/layout/bProcess3"/>
    <dgm:cxn modelId="{7642CE13-CBA3-4B19-8A18-833B557BCC30}" type="presParOf" srcId="{AED5CB23-9A38-4136-9962-A6A5F1DCB215}" destId="{66AEE516-0C19-45A4-9AA9-B8207A85D16B}" srcOrd="9" destOrd="0" presId="urn:microsoft.com/office/officeart/2005/8/layout/bProcess3"/>
    <dgm:cxn modelId="{EC808DBA-01BF-4B66-9373-C926748B43A4}" type="presParOf" srcId="{66AEE516-0C19-45A4-9AA9-B8207A85D16B}" destId="{5FC84EB9-4D45-4915-9206-C6CCD741FF6C}" srcOrd="0" destOrd="0" presId="urn:microsoft.com/office/officeart/2005/8/layout/bProcess3"/>
    <dgm:cxn modelId="{4CCB3F24-7238-44AD-B8BA-EAA89E48A21A}" type="presParOf" srcId="{AED5CB23-9A38-4136-9962-A6A5F1DCB215}" destId="{2A81940B-9981-405C-AF1B-A4FBA7E17668}" srcOrd="10" destOrd="0" presId="urn:microsoft.com/office/officeart/2005/8/layout/bProcess3"/>
    <dgm:cxn modelId="{099AB7EA-E2CE-44AC-B274-00862FDEFEC3}" type="presParOf" srcId="{AED5CB23-9A38-4136-9962-A6A5F1DCB215}" destId="{0CC81C95-2CDE-447B-9F47-77C67A6222BF}" srcOrd="11" destOrd="0" presId="urn:microsoft.com/office/officeart/2005/8/layout/bProcess3"/>
    <dgm:cxn modelId="{4B430801-3143-4BE1-9E2B-F8881D22DBEF}" type="presParOf" srcId="{0CC81C95-2CDE-447B-9F47-77C67A6222BF}" destId="{52303C93-3DEC-4D08-894A-691F81D42E71}" srcOrd="0" destOrd="0" presId="urn:microsoft.com/office/officeart/2005/8/layout/bProcess3"/>
    <dgm:cxn modelId="{6481E724-596B-46AA-A3EA-BE7896DCC548}" type="presParOf" srcId="{AED5CB23-9A38-4136-9962-A6A5F1DCB215}" destId="{FBB76AF7-32F9-4867-9D50-5496B516AF4F}"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68C2-9339-4604-8A24-E82E957501F1}">
      <dsp:nvSpPr>
        <dsp:cNvPr id="0" name=""/>
        <dsp:cNvSpPr/>
      </dsp:nvSpPr>
      <dsp:spPr>
        <a:xfrm>
          <a:off x="0" y="283"/>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8C9CB90-DB15-4D11-9191-E9E373ADEDEF}">
      <dsp:nvSpPr>
        <dsp:cNvPr id="0" name=""/>
        <dsp:cNvSpPr/>
      </dsp:nvSpPr>
      <dsp:spPr>
        <a:xfrm>
          <a:off x="0" y="283"/>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Single application for reporting, data exploration and analytics </a:t>
          </a:r>
          <a:endParaRPr lang="en-US" sz="1600" b="1" kern="1200" dirty="0"/>
        </a:p>
      </dsp:txBody>
      <dsp:txXfrm>
        <a:off x="0" y="283"/>
        <a:ext cx="5756064" cy="331560"/>
      </dsp:txXfrm>
    </dsp:sp>
    <dsp:sp modelId="{68A5FD2E-D982-465F-9099-D9B38989472E}">
      <dsp:nvSpPr>
        <dsp:cNvPr id="0" name=""/>
        <dsp:cNvSpPr/>
      </dsp:nvSpPr>
      <dsp:spPr>
        <a:xfrm>
          <a:off x="0" y="331843"/>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1F0C54D8-6051-482B-A4E5-A53E0328039B}">
      <dsp:nvSpPr>
        <dsp:cNvPr id="0" name=""/>
        <dsp:cNvSpPr/>
      </dsp:nvSpPr>
      <dsp:spPr>
        <a:xfrm>
          <a:off x="0" y="331843"/>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Innovative visualizations</a:t>
          </a:r>
          <a:endParaRPr lang="en-US" sz="1600" b="1" kern="1200" dirty="0"/>
        </a:p>
      </dsp:txBody>
      <dsp:txXfrm>
        <a:off x="0" y="331843"/>
        <a:ext cx="5756064" cy="331560"/>
      </dsp:txXfrm>
    </dsp:sp>
    <dsp:sp modelId="{6E010F94-B748-448F-8544-01C739B280BF}">
      <dsp:nvSpPr>
        <dsp:cNvPr id="0" name=""/>
        <dsp:cNvSpPr/>
      </dsp:nvSpPr>
      <dsp:spPr>
        <a:xfrm>
          <a:off x="0" y="663403"/>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D63D0E3-3796-4DEB-AD86-808BC82F965E}">
      <dsp:nvSpPr>
        <dsp:cNvPr id="0" name=""/>
        <dsp:cNvSpPr/>
      </dsp:nvSpPr>
      <dsp:spPr>
        <a:xfrm>
          <a:off x="0" y="663403"/>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Auto-charting</a:t>
          </a:r>
          <a:endParaRPr lang="en-US" sz="1600" b="1" kern="1200" dirty="0"/>
        </a:p>
      </dsp:txBody>
      <dsp:txXfrm>
        <a:off x="0" y="663403"/>
        <a:ext cx="5756064" cy="331560"/>
      </dsp:txXfrm>
    </dsp:sp>
    <dsp:sp modelId="{D7745AF0-8C52-4253-B62A-C4C096A2197B}">
      <dsp:nvSpPr>
        <dsp:cNvPr id="0" name=""/>
        <dsp:cNvSpPr/>
      </dsp:nvSpPr>
      <dsp:spPr>
        <a:xfrm>
          <a:off x="0" y="994963"/>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B8ABE32F-8921-40A0-B695-17811D2D5A29}">
      <dsp:nvSpPr>
        <dsp:cNvPr id="0" name=""/>
        <dsp:cNvSpPr/>
      </dsp:nvSpPr>
      <dsp:spPr>
        <a:xfrm>
          <a:off x="0" y="994963"/>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Self-service analytics for everyone</a:t>
          </a:r>
          <a:endParaRPr lang="en-US" sz="1600" b="1" kern="1200" dirty="0"/>
        </a:p>
      </dsp:txBody>
      <dsp:txXfrm>
        <a:off x="0" y="994963"/>
        <a:ext cx="5756064" cy="331560"/>
      </dsp:txXfrm>
    </dsp:sp>
    <dsp:sp modelId="{E57ADE17-8714-49B2-88F9-E7B2B7B7AABF}">
      <dsp:nvSpPr>
        <dsp:cNvPr id="0" name=""/>
        <dsp:cNvSpPr/>
      </dsp:nvSpPr>
      <dsp:spPr>
        <a:xfrm>
          <a:off x="0" y="1326524"/>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14C333C-8714-4723-8B12-99CF8B43D5CE}">
      <dsp:nvSpPr>
        <dsp:cNvPr id="0" name=""/>
        <dsp:cNvSpPr/>
      </dsp:nvSpPr>
      <dsp:spPr>
        <a:xfrm>
          <a:off x="0" y="1326524"/>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Text analysis</a:t>
          </a:r>
          <a:endParaRPr lang="en-US" sz="1600" b="1" kern="1200" dirty="0"/>
        </a:p>
      </dsp:txBody>
      <dsp:txXfrm>
        <a:off x="0" y="1326524"/>
        <a:ext cx="5756064" cy="331560"/>
      </dsp:txXfrm>
    </dsp:sp>
    <dsp:sp modelId="{307A831E-BFCB-4222-82E5-DDF9A881C419}">
      <dsp:nvSpPr>
        <dsp:cNvPr id="0" name=""/>
        <dsp:cNvSpPr/>
      </dsp:nvSpPr>
      <dsp:spPr>
        <a:xfrm>
          <a:off x="0" y="1658084"/>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BE6E2B7-F657-4B24-96D1-CF7B7B7CC21C}">
      <dsp:nvSpPr>
        <dsp:cNvPr id="0" name=""/>
        <dsp:cNvSpPr/>
      </dsp:nvSpPr>
      <dsp:spPr>
        <a:xfrm>
          <a:off x="0" y="1658084"/>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Interactive reporting and dashboards</a:t>
          </a:r>
          <a:endParaRPr lang="en-US" sz="1600" b="1" kern="1200" dirty="0"/>
        </a:p>
      </dsp:txBody>
      <dsp:txXfrm>
        <a:off x="0" y="1658084"/>
        <a:ext cx="5756064" cy="331560"/>
      </dsp:txXfrm>
    </dsp:sp>
    <dsp:sp modelId="{AE6FC973-48D5-4165-92E8-0AB3F18A302A}">
      <dsp:nvSpPr>
        <dsp:cNvPr id="0" name=""/>
        <dsp:cNvSpPr/>
      </dsp:nvSpPr>
      <dsp:spPr>
        <a:xfrm>
          <a:off x="0" y="1989644"/>
          <a:ext cx="5756064" cy="0"/>
        </a:xfrm>
        <a:prstGeom prst="line">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054DDAB-844F-4984-A42A-90872136FCF2}">
      <dsp:nvSpPr>
        <dsp:cNvPr id="0" name=""/>
        <dsp:cNvSpPr/>
      </dsp:nvSpPr>
      <dsp:spPr>
        <a:xfrm>
          <a:off x="0" y="1989644"/>
          <a:ext cx="5756064" cy="33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baseline="0" dirty="0"/>
            <a:t>Flexible deployment options</a:t>
          </a:r>
          <a:endParaRPr lang="en-US" sz="1600" b="1" kern="1200" dirty="0"/>
        </a:p>
      </dsp:txBody>
      <dsp:txXfrm>
        <a:off x="0" y="1989644"/>
        <a:ext cx="5756064" cy="331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41CC6-6A3A-46FA-9284-E31AD48301C1}">
      <dsp:nvSpPr>
        <dsp:cNvPr id="0" name=""/>
        <dsp:cNvSpPr/>
      </dsp:nvSpPr>
      <dsp:spPr>
        <a:xfrm>
          <a:off x="1758659" y="1005557"/>
          <a:ext cx="373003" cy="91440"/>
        </a:xfrm>
        <a:custGeom>
          <a:avLst/>
          <a:gdLst/>
          <a:ahLst/>
          <a:cxnLst/>
          <a:rect l="0" t="0" r="0" b="0"/>
          <a:pathLst>
            <a:path>
              <a:moveTo>
                <a:pt x="0" y="45720"/>
              </a:moveTo>
              <a:lnTo>
                <a:pt x="37300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5070" y="1049257"/>
        <a:ext cx="20180" cy="4039"/>
      </dsp:txXfrm>
    </dsp:sp>
    <dsp:sp modelId="{62D86593-103A-45F1-9643-A9A6A4082AA8}">
      <dsp:nvSpPr>
        <dsp:cNvPr id="0" name=""/>
        <dsp:cNvSpPr/>
      </dsp:nvSpPr>
      <dsp:spPr>
        <a:xfrm>
          <a:off x="5662" y="481359"/>
          <a:ext cx="1754797" cy="1139835"/>
        </a:xfrm>
        <a:prstGeom prst="rect">
          <a:avLst/>
        </a:prstGeom>
        <a:solidFill>
          <a:schemeClr val="accent2">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a:t>Split the measure (Event) in to 2 parts – Event1 and Event2.</a:t>
          </a:r>
          <a:endParaRPr lang="en-US" sz="1200" b="1" kern="1200"/>
        </a:p>
      </dsp:txBody>
      <dsp:txXfrm>
        <a:off x="5662" y="481359"/>
        <a:ext cx="1754797" cy="1139835"/>
      </dsp:txXfrm>
    </dsp:sp>
    <dsp:sp modelId="{97CDF770-654D-4892-8F34-85866A986ACA}">
      <dsp:nvSpPr>
        <dsp:cNvPr id="0" name=""/>
        <dsp:cNvSpPr/>
      </dsp:nvSpPr>
      <dsp:spPr>
        <a:xfrm>
          <a:off x="3917059" y="1005557"/>
          <a:ext cx="373003" cy="91440"/>
        </a:xfrm>
        <a:custGeom>
          <a:avLst/>
          <a:gdLst/>
          <a:ahLst/>
          <a:cxnLst/>
          <a:rect l="0" t="0" r="0" b="0"/>
          <a:pathLst>
            <a:path>
              <a:moveTo>
                <a:pt x="0" y="45720"/>
              </a:moveTo>
              <a:lnTo>
                <a:pt x="37300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3471" y="1049257"/>
        <a:ext cx="20180" cy="4039"/>
      </dsp:txXfrm>
    </dsp:sp>
    <dsp:sp modelId="{5876A9DC-F911-489C-A490-51EEB133426A}">
      <dsp:nvSpPr>
        <dsp:cNvPr id="0" name=""/>
        <dsp:cNvSpPr/>
      </dsp:nvSpPr>
      <dsp:spPr>
        <a:xfrm>
          <a:off x="2164062" y="481359"/>
          <a:ext cx="1754797" cy="1139835"/>
        </a:xfrm>
        <a:prstGeom prst="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Create a custom Line chart with 2 measures (Event1 and Event2), a shared category (Prod. Month) and a shared group variable (TIS)</a:t>
          </a:r>
          <a:endParaRPr lang="en-US" sz="1200" b="1" kern="1200" dirty="0"/>
        </a:p>
      </dsp:txBody>
      <dsp:txXfrm>
        <a:off x="2164062" y="481359"/>
        <a:ext cx="1754797" cy="1139835"/>
      </dsp:txXfrm>
    </dsp:sp>
    <dsp:sp modelId="{C22BB55A-1BFB-42B6-8854-26716BEAD49A}">
      <dsp:nvSpPr>
        <dsp:cNvPr id="0" name=""/>
        <dsp:cNvSpPr/>
      </dsp:nvSpPr>
      <dsp:spPr>
        <a:xfrm>
          <a:off x="6075460" y="1005557"/>
          <a:ext cx="373003" cy="91440"/>
        </a:xfrm>
        <a:custGeom>
          <a:avLst/>
          <a:gdLst/>
          <a:ahLst/>
          <a:cxnLst/>
          <a:rect l="0" t="0" r="0" b="0"/>
          <a:pathLst>
            <a:path>
              <a:moveTo>
                <a:pt x="0" y="45720"/>
              </a:moveTo>
              <a:lnTo>
                <a:pt x="373003"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51871" y="1049257"/>
        <a:ext cx="20180" cy="4039"/>
      </dsp:txXfrm>
    </dsp:sp>
    <dsp:sp modelId="{EF715288-57E9-4160-9295-EE15EEE46437}">
      <dsp:nvSpPr>
        <dsp:cNvPr id="0" name=""/>
        <dsp:cNvSpPr/>
      </dsp:nvSpPr>
      <dsp:spPr>
        <a:xfrm>
          <a:off x="4322463" y="481359"/>
          <a:ext cx="1754797" cy="1139835"/>
        </a:xfrm>
        <a:prstGeom prst="rect">
          <a:avLst/>
        </a:prstGeom>
        <a:solidFill>
          <a:schemeClr val="accent4">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Calculated Event1 :</a:t>
          </a:r>
        </a:p>
        <a:p>
          <a:pPr lvl="0" algn="ctr" defTabSz="533400">
            <a:lnSpc>
              <a:spcPct val="90000"/>
            </a:lnSpc>
            <a:spcBef>
              <a:spcPct val="0"/>
            </a:spcBef>
            <a:spcAft>
              <a:spcPct val="35000"/>
            </a:spcAft>
          </a:pPr>
          <a:r>
            <a:rPr lang="en-US" sz="1200" b="1" kern="1200" baseline="0" dirty="0"/>
            <a:t>If Prod. Months are matured then </a:t>
          </a:r>
        </a:p>
        <a:p>
          <a:pPr lvl="0" algn="ctr" defTabSz="533400">
            <a:lnSpc>
              <a:spcPct val="90000"/>
            </a:lnSpc>
            <a:spcBef>
              <a:spcPct val="0"/>
            </a:spcBef>
            <a:spcAft>
              <a:spcPct val="35000"/>
            </a:spcAft>
          </a:pPr>
          <a:r>
            <a:rPr lang="en-US" sz="1200" b="1" kern="1200" baseline="0" dirty="0"/>
            <a:t>Event1 = . (missing)</a:t>
          </a:r>
          <a:endParaRPr lang="en-US" sz="1200" b="1" kern="1200" dirty="0"/>
        </a:p>
      </dsp:txBody>
      <dsp:txXfrm>
        <a:off x="4322463" y="481359"/>
        <a:ext cx="1754797" cy="1139835"/>
      </dsp:txXfrm>
    </dsp:sp>
    <dsp:sp modelId="{D77FE899-A713-431E-ADBB-B5A339CB59EE}">
      <dsp:nvSpPr>
        <dsp:cNvPr id="0" name=""/>
        <dsp:cNvSpPr/>
      </dsp:nvSpPr>
      <dsp:spPr>
        <a:xfrm>
          <a:off x="883060" y="1619395"/>
          <a:ext cx="6475201" cy="525344"/>
        </a:xfrm>
        <a:custGeom>
          <a:avLst/>
          <a:gdLst/>
          <a:ahLst/>
          <a:cxnLst/>
          <a:rect l="0" t="0" r="0" b="0"/>
          <a:pathLst>
            <a:path>
              <a:moveTo>
                <a:pt x="6475201" y="0"/>
              </a:moveTo>
              <a:lnTo>
                <a:pt x="6475201" y="279772"/>
              </a:lnTo>
              <a:lnTo>
                <a:pt x="0" y="279772"/>
              </a:lnTo>
              <a:lnTo>
                <a:pt x="0" y="525344"/>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8185" y="1880047"/>
        <a:ext cx="324951" cy="4039"/>
      </dsp:txXfrm>
    </dsp:sp>
    <dsp:sp modelId="{939A36E8-CDE2-4BEF-9C98-DF3D85C24870}">
      <dsp:nvSpPr>
        <dsp:cNvPr id="0" name=""/>
        <dsp:cNvSpPr/>
      </dsp:nvSpPr>
      <dsp:spPr>
        <a:xfrm>
          <a:off x="6480863" y="481359"/>
          <a:ext cx="1754797" cy="1139835"/>
        </a:xfrm>
        <a:prstGeom prst="rect">
          <a:avLst/>
        </a:prstGeom>
        <a:solidFill>
          <a:schemeClr val="accent5">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Assign Event1 to the dotted line (so the trend-line only appears for the immature batches)</a:t>
          </a:r>
          <a:endParaRPr lang="en-US" sz="1200" b="1" kern="1200" dirty="0"/>
        </a:p>
      </dsp:txBody>
      <dsp:txXfrm>
        <a:off x="6480863" y="481359"/>
        <a:ext cx="1754797" cy="1139835"/>
      </dsp:txXfrm>
    </dsp:sp>
    <dsp:sp modelId="{66AEE516-0C19-45A4-9AA9-B8207A85D16B}">
      <dsp:nvSpPr>
        <dsp:cNvPr id="0" name=""/>
        <dsp:cNvSpPr/>
      </dsp:nvSpPr>
      <dsp:spPr>
        <a:xfrm>
          <a:off x="1758659" y="2701337"/>
          <a:ext cx="373003" cy="91440"/>
        </a:xfrm>
        <a:custGeom>
          <a:avLst/>
          <a:gdLst/>
          <a:ahLst/>
          <a:cxnLst/>
          <a:rect l="0" t="0" r="0" b="0"/>
          <a:pathLst>
            <a:path>
              <a:moveTo>
                <a:pt x="0" y="45720"/>
              </a:moveTo>
              <a:lnTo>
                <a:pt x="373003"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5070" y="2745037"/>
        <a:ext cx="20180" cy="4039"/>
      </dsp:txXfrm>
    </dsp:sp>
    <dsp:sp modelId="{BF50F32C-C7B2-4B94-A60F-E751D3EAD87E}">
      <dsp:nvSpPr>
        <dsp:cNvPr id="0" name=""/>
        <dsp:cNvSpPr/>
      </dsp:nvSpPr>
      <dsp:spPr>
        <a:xfrm>
          <a:off x="5662" y="2177139"/>
          <a:ext cx="1754797" cy="1139835"/>
        </a:xfrm>
        <a:prstGeom prst="rect">
          <a:avLst/>
        </a:prstGeom>
        <a:solidFill>
          <a:schemeClr val="accent6">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Calculated Event2 :</a:t>
          </a:r>
        </a:p>
        <a:p>
          <a:pPr lvl="0" algn="ctr" defTabSz="533400">
            <a:lnSpc>
              <a:spcPct val="90000"/>
            </a:lnSpc>
            <a:spcBef>
              <a:spcPct val="0"/>
            </a:spcBef>
            <a:spcAft>
              <a:spcPct val="35000"/>
            </a:spcAft>
          </a:pPr>
          <a:r>
            <a:rPr lang="en-US" sz="1200" b="1" kern="1200" baseline="0" dirty="0"/>
            <a:t>If Prod. Months are immature then </a:t>
          </a:r>
        </a:p>
        <a:p>
          <a:pPr lvl="0" algn="ctr" defTabSz="533400">
            <a:lnSpc>
              <a:spcPct val="90000"/>
            </a:lnSpc>
            <a:spcBef>
              <a:spcPct val="0"/>
            </a:spcBef>
            <a:spcAft>
              <a:spcPct val="35000"/>
            </a:spcAft>
          </a:pPr>
          <a:r>
            <a:rPr lang="en-US" sz="1200" b="1" kern="1200" baseline="0" dirty="0"/>
            <a:t>Event2 = . (missing) </a:t>
          </a:r>
          <a:endParaRPr lang="en-US" sz="1200" b="1" kern="1200" dirty="0"/>
        </a:p>
      </dsp:txBody>
      <dsp:txXfrm>
        <a:off x="5662" y="2177139"/>
        <a:ext cx="1754797" cy="1139835"/>
      </dsp:txXfrm>
    </dsp:sp>
    <dsp:sp modelId="{0CC81C95-2CDE-447B-9F47-77C67A6222BF}">
      <dsp:nvSpPr>
        <dsp:cNvPr id="0" name=""/>
        <dsp:cNvSpPr/>
      </dsp:nvSpPr>
      <dsp:spPr>
        <a:xfrm>
          <a:off x="3917059" y="2701337"/>
          <a:ext cx="373003" cy="91440"/>
        </a:xfrm>
        <a:custGeom>
          <a:avLst/>
          <a:gdLst/>
          <a:ahLst/>
          <a:cxnLst/>
          <a:rect l="0" t="0" r="0" b="0"/>
          <a:pathLst>
            <a:path>
              <a:moveTo>
                <a:pt x="0" y="45720"/>
              </a:moveTo>
              <a:lnTo>
                <a:pt x="37300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3471" y="2745037"/>
        <a:ext cx="20180" cy="4039"/>
      </dsp:txXfrm>
    </dsp:sp>
    <dsp:sp modelId="{2A81940B-9981-405C-AF1B-A4FBA7E17668}">
      <dsp:nvSpPr>
        <dsp:cNvPr id="0" name=""/>
        <dsp:cNvSpPr/>
      </dsp:nvSpPr>
      <dsp:spPr>
        <a:xfrm>
          <a:off x="2164062" y="2177139"/>
          <a:ext cx="1754797" cy="1139835"/>
        </a:xfrm>
        <a:prstGeom prst="rect">
          <a:avLst/>
        </a:prstGeom>
        <a:solidFill>
          <a:schemeClr val="accent2">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Assign Event2 to the solid line (so the trend-line only appears for the mature batches).</a:t>
          </a:r>
          <a:endParaRPr lang="en-US" sz="1200" b="1" kern="1200" dirty="0"/>
        </a:p>
      </dsp:txBody>
      <dsp:txXfrm>
        <a:off x="2164062" y="2177139"/>
        <a:ext cx="1754797" cy="1139835"/>
      </dsp:txXfrm>
    </dsp:sp>
    <dsp:sp modelId="{FBB76AF7-32F9-4867-9D50-5496B516AF4F}">
      <dsp:nvSpPr>
        <dsp:cNvPr id="0" name=""/>
        <dsp:cNvSpPr/>
      </dsp:nvSpPr>
      <dsp:spPr>
        <a:xfrm>
          <a:off x="4322463" y="2177139"/>
          <a:ext cx="1754797" cy="1139835"/>
        </a:xfrm>
        <a:prstGeom prst="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baseline="0" dirty="0"/>
            <a:t>Prod. months for which Event1 is “missing”, Event2will be “not missing” and Vice-Versa.</a:t>
          </a:r>
          <a:endParaRPr lang="en-US" sz="1200" b="1" kern="1200" dirty="0"/>
        </a:p>
      </dsp:txBody>
      <dsp:txXfrm>
        <a:off x="4322463" y="2177139"/>
        <a:ext cx="1754797" cy="11398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mj-lt"/>
              </a:rPr>
              <a:t>SAS</a:t>
            </a:r>
            <a:r>
              <a:rPr lang="en-US" sz="1400" kern="1200" baseline="30000" dirty="0">
                <a:solidFill>
                  <a:schemeClr val="tx2"/>
                </a:solidFill>
                <a:effectLst/>
                <a:latin typeface="+mj-lt"/>
                <a:ea typeface="+mn-ea"/>
                <a:cs typeface="+mn-cs"/>
              </a:rPr>
              <a:t>®</a:t>
            </a:r>
            <a:r>
              <a:rPr lang="en-US" sz="1600" dirty="0">
                <a:solidFill>
                  <a:schemeClr val="tx2"/>
                </a:solidFill>
                <a:latin typeface="+mj-lt"/>
              </a:rPr>
              <a:t> </a:t>
            </a:r>
            <a:r>
              <a:rPr lang="en-US" sz="1600" b="1" dirty="0">
                <a:solidFill>
                  <a:schemeClr val="accent6"/>
                </a:solidFill>
                <a:latin typeface="+mj-lt"/>
              </a:rPr>
              <a:t>GLOBAL FORUM </a:t>
            </a:r>
            <a:r>
              <a:rPr lang="en-US" sz="1600" dirty="0">
                <a:solidFill>
                  <a:schemeClr val="tx2"/>
                </a:solidFill>
                <a:latin typeface="+mj-lt"/>
              </a:rPr>
              <a:t>2018</a:t>
            </a:r>
          </a:p>
        </p:txBody>
      </p:sp>
      <p:sp>
        <p:nvSpPr>
          <p:cNvPr id="5" name="Rectangle 4"/>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mj-lt"/>
              </a:rPr>
              <a:t>SAS</a:t>
            </a:r>
            <a:r>
              <a:rPr lang="en-US" sz="1400" kern="1200" baseline="30000" dirty="0">
                <a:solidFill>
                  <a:schemeClr val="tx2"/>
                </a:solidFill>
                <a:effectLst/>
                <a:latin typeface="+mj-lt"/>
                <a:ea typeface="+mn-ea"/>
                <a:cs typeface="+mn-cs"/>
              </a:rPr>
              <a:t>®</a:t>
            </a:r>
            <a:r>
              <a:rPr lang="en-US" sz="1600" dirty="0">
                <a:solidFill>
                  <a:schemeClr val="tx2"/>
                </a:solidFill>
                <a:latin typeface="+mj-lt"/>
              </a:rPr>
              <a:t> </a:t>
            </a:r>
            <a:r>
              <a:rPr lang="en-US" sz="1600" b="1" dirty="0">
                <a:solidFill>
                  <a:schemeClr val="accent6"/>
                </a:solidFill>
                <a:latin typeface="+mj-lt"/>
              </a:rPr>
              <a:t>GLOBAL FORUM </a:t>
            </a:r>
            <a:r>
              <a:rPr lang="en-US" sz="1600" dirty="0">
                <a:solidFill>
                  <a:schemeClr val="tx2"/>
                </a:solidFill>
                <a:latin typeface="+mj-lt"/>
              </a:rPr>
              <a:t>2018</a:t>
            </a:r>
          </a:p>
        </p:txBody>
      </p:sp>
      <p:sp>
        <p:nvSpPr>
          <p:cNvPr id="3" name="Rectangle 2"/>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
        <p:nvSpPr>
          <p:cNvPr id="4" name="TextBox 3"/>
          <p:cNvSpPr txBox="1"/>
          <p:nvPr/>
        </p:nvSpPr>
        <p:spPr>
          <a:xfrm>
            <a:off x="-94422" y="8981134"/>
            <a:ext cx="7046843"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Tree>
    <p:extLst>
      <p:ext uri="{BB962C8B-B14F-4D97-AF65-F5344CB8AC3E}">
        <p14:creationId xmlns:p14="http://schemas.microsoft.com/office/powerpoint/2010/main" val="205818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a:t>Filtering the data as per the attributes of the events should not have any effect on the number of vehicles billed</a:t>
            </a:r>
          </a:p>
          <a:p>
            <a:endParaRPr lang="en-US" dirty="0"/>
          </a:p>
        </p:txBody>
      </p:sp>
    </p:spTree>
    <p:extLst>
      <p:ext uri="{BB962C8B-B14F-4D97-AF65-F5344CB8AC3E}">
        <p14:creationId xmlns:p14="http://schemas.microsoft.com/office/powerpoint/2010/main" val="395739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sz="1200" dirty="0"/>
              <a:t>To solve this problem, we need to make sure that the control objects containing Event attributes do not filter the chart/graph directly so that </a:t>
            </a:r>
            <a:r>
              <a:rPr lang="en-US" sz="1200" dirty="0" err="1"/>
              <a:t>MnS</a:t>
            </a:r>
            <a:r>
              <a:rPr lang="en-US" sz="1200" dirty="0"/>
              <a:t> can be left unaffected. So, instead of interacting these filters directly with the graphs, we use “Parameters” and “Calculated Items” and calculate the Event in a way that it checks each Event attribute filter to determine if any value has been selected and filters the Event accordingly while having no effect on the </a:t>
            </a:r>
            <a:r>
              <a:rPr lang="en-US" sz="1200" dirty="0" err="1"/>
              <a:t>MnS</a:t>
            </a:r>
            <a:r>
              <a:rPr lang="en-US" sz="1200" dirty="0"/>
              <a:t> Nos.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9280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sz="1200" dirty="0"/>
              <a:t>This formula may seem too complicated. However, it is simpler to create the IF-RETURN-ELSE nests in the visual mode of calculations in SAS® Visual Analytics</a:t>
            </a:r>
          </a:p>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sz="1200" dirty="0"/>
              <a:t>Note: The attributes of Manufactured and Sold like Model Type, Variant etc. can be directly interacted with the charts/graphs as they will naturally filter both Events and </a:t>
            </a:r>
            <a:r>
              <a:rPr lang="en-US" sz="1200" dirty="0" err="1"/>
              <a:t>MnS</a:t>
            </a:r>
            <a:r>
              <a:rPr lang="en-US" sz="1200" dirty="0"/>
              <a:t> Nos.</a:t>
            </a:r>
          </a:p>
          <a:p>
            <a:pPr marL="0" indent="0">
              <a:buNone/>
            </a:pPr>
            <a:endParaRPr lang="en-US" dirty="0"/>
          </a:p>
        </p:txBody>
      </p:sp>
    </p:spTree>
    <p:extLst>
      <p:ext uri="{BB962C8B-B14F-4D97-AF65-F5344CB8AC3E}">
        <p14:creationId xmlns:p14="http://schemas.microsoft.com/office/powerpoint/2010/main" val="95196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sz="1200" dirty="0"/>
              <a:t>Maturity - meaning that we can assume that we will not receive any further events under 0 TIS from this batch</a:t>
            </a:r>
          </a:p>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sz="1200" dirty="0"/>
              <a:t>In other words, if we are checking the report in Sep 2016, all the prod. batches after Feb-16 should be showed as immature for 3 TIS (the trend line should be dotted) as we can assume that there will be more events coming in from these batches under 3 TIS.</a:t>
            </a:r>
          </a:p>
          <a:p>
            <a:endParaRPr lang="en-US" dirty="0"/>
          </a:p>
        </p:txBody>
      </p:sp>
    </p:spTree>
    <p:extLst>
      <p:ext uri="{BB962C8B-B14F-4D97-AF65-F5344CB8AC3E}">
        <p14:creationId xmlns:p14="http://schemas.microsoft.com/office/powerpoint/2010/main" val="423844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33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algn="just"/>
            <a:r>
              <a:rPr lang="en-US" sz="1200" dirty="0"/>
              <a:t>Manufacturers typically spend 2–5 percent of sales on warranty costs</a:t>
            </a:r>
          </a:p>
          <a:p>
            <a:pPr algn="just"/>
            <a:r>
              <a:rPr lang="en-US" sz="1200" dirty="0"/>
              <a:t>Organizations are struggling to combine and analyze increasing volumes of disparate data to get the insights </a:t>
            </a:r>
          </a:p>
          <a:p>
            <a:pPr algn="just"/>
            <a:r>
              <a:rPr lang="en-US" sz="1200" dirty="0"/>
              <a:t>~70% of the warranty expenses dwindle due to repetitive failure in the performance of parts</a:t>
            </a:r>
          </a:p>
          <a:p>
            <a:pPr algn="just"/>
            <a:r>
              <a:rPr lang="en-US" sz="1200" dirty="0"/>
              <a:t>Making correct use of the opportunity requires robust warranty analytics that can integrate raw data into actionable plans to accomplish the desired results</a:t>
            </a:r>
          </a:p>
        </p:txBody>
      </p:sp>
    </p:spTree>
    <p:extLst>
      <p:ext uri="{BB962C8B-B14F-4D97-AF65-F5344CB8AC3E}">
        <p14:creationId xmlns:p14="http://schemas.microsoft.com/office/powerpoint/2010/main" val="159816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a:spcBef>
                <a:spcPts val="450"/>
              </a:spcBef>
              <a:buClr>
                <a:srgbClr val="4472C4"/>
              </a:buClr>
            </a:pPr>
            <a:r>
              <a:rPr lang="en-US" sz="1200" b="1" dirty="0">
                <a:solidFill>
                  <a:prstClr val="black"/>
                </a:solidFill>
                <a:cs typeface="Arial" panose="020B0604020202020204" pitchFamily="34" charset="0"/>
              </a:rPr>
              <a:t>A single application for reporting, data exploration and analytics - </a:t>
            </a:r>
            <a:r>
              <a:rPr lang="en-US" sz="1200" dirty="0">
                <a:solidFill>
                  <a:prstClr val="black"/>
                </a:solidFill>
                <a:cs typeface="Arial" panose="020B0604020202020204" pitchFamily="34" charset="0"/>
              </a:rPr>
              <a:t>Explore data through interactive visualization and easy-to-use analytics. Design and distribute reports and dashboards</a:t>
            </a:r>
          </a:p>
          <a:p>
            <a:pPr>
              <a:spcBef>
                <a:spcPts val="450"/>
              </a:spcBef>
              <a:buClr>
                <a:srgbClr val="4472C4"/>
              </a:buClr>
            </a:pPr>
            <a:r>
              <a:rPr lang="en-US" sz="1200" b="1" dirty="0">
                <a:solidFill>
                  <a:prstClr val="black"/>
                </a:solidFill>
                <a:cs typeface="Arial" panose="020B0604020202020204" pitchFamily="34" charset="0"/>
              </a:rPr>
              <a:t>Innovative visualizations - </a:t>
            </a:r>
            <a:r>
              <a:rPr lang="en-US" sz="1200" dirty="0">
                <a:solidFill>
                  <a:prstClr val="black"/>
                </a:solidFill>
                <a:cs typeface="Arial" panose="020B0604020202020204" pitchFamily="34" charset="0"/>
              </a:rPr>
              <a:t>Present data and results in the most compelling way with advanced data visualization techniques and guided analysis through auto-charting</a:t>
            </a:r>
          </a:p>
          <a:p>
            <a:pPr>
              <a:spcBef>
                <a:spcPts val="450"/>
              </a:spcBef>
              <a:buClr>
                <a:srgbClr val="4472C4"/>
              </a:buClr>
            </a:pPr>
            <a:r>
              <a:rPr lang="en-US" sz="1200" b="1" dirty="0">
                <a:solidFill>
                  <a:prstClr val="black"/>
                </a:solidFill>
                <a:cs typeface="Arial" panose="020B0604020202020204" pitchFamily="34" charset="0"/>
              </a:rPr>
              <a:t>Auto-charting - </a:t>
            </a:r>
            <a:r>
              <a:rPr lang="en-US" sz="1200" dirty="0">
                <a:solidFill>
                  <a:prstClr val="black"/>
                </a:solidFill>
                <a:cs typeface="Arial" panose="020B0604020202020204" pitchFamily="34" charset="0"/>
              </a:rPr>
              <a:t>Start explorations from the most ideal point and automatically pick the best graph for your data</a:t>
            </a:r>
          </a:p>
          <a:p>
            <a:pPr>
              <a:spcBef>
                <a:spcPts val="450"/>
              </a:spcBef>
              <a:buClr>
                <a:srgbClr val="4472C4"/>
              </a:buClr>
            </a:pPr>
            <a:r>
              <a:rPr lang="en-US" sz="1200" b="1" dirty="0">
                <a:solidFill>
                  <a:prstClr val="black"/>
                </a:solidFill>
                <a:cs typeface="Arial" panose="020B0604020202020204" pitchFamily="34" charset="0"/>
              </a:rPr>
              <a:t>Self-service analytics for everyone - </a:t>
            </a:r>
            <a:r>
              <a:rPr lang="en-US" sz="1200" dirty="0">
                <a:solidFill>
                  <a:prstClr val="black"/>
                </a:solidFill>
                <a:cs typeface="Arial" panose="020B0604020202020204" pitchFamily="34" charset="0"/>
              </a:rPr>
              <a:t>Automated forecasting, goal seeking, scenario analysis, decision trees and more are right at your fingertips</a:t>
            </a:r>
          </a:p>
          <a:p>
            <a:pPr>
              <a:spcBef>
                <a:spcPts val="450"/>
              </a:spcBef>
              <a:buClr>
                <a:srgbClr val="4472C4"/>
              </a:buClr>
            </a:pPr>
            <a:r>
              <a:rPr lang="en-US" sz="1200" b="1" dirty="0">
                <a:solidFill>
                  <a:prstClr val="black"/>
                </a:solidFill>
                <a:cs typeface="Arial" panose="020B0604020202020204" pitchFamily="34" charset="0"/>
              </a:rPr>
              <a:t>Text analysis - </a:t>
            </a:r>
            <a:r>
              <a:rPr lang="en-US" sz="1200" dirty="0">
                <a:solidFill>
                  <a:prstClr val="black"/>
                </a:solidFill>
                <a:cs typeface="Arial" panose="020B0604020202020204" pitchFamily="34" charset="0"/>
              </a:rPr>
              <a:t>Gain insight into hot topics in social media and other text data, and know whether sentiment is positive or negative</a:t>
            </a:r>
          </a:p>
          <a:p>
            <a:pPr>
              <a:spcBef>
                <a:spcPts val="450"/>
              </a:spcBef>
              <a:buClr>
                <a:srgbClr val="4472C4"/>
              </a:buClr>
            </a:pPr>
            <a:r>
              <a:rPr lang="en-US" sz="1200" b="1" dirty="0">
                <a:solidFill>
                  <a:prstClr val="black"/>
                </a:solidFill>
                <a:cs typeface="Arial" panose="020B0604020202020204" pitchFamily="34" charset="0"/>
              </a:rPr>
              <a:t>Interactive reporting and dashboards - </a:t>
            </a:r>
            <a:r>
              <a:rPr lang="en-US" sz="1200" dirty="0">
                <a:solidFill>
                  <a:prstClr val="black"/>
                </a:solidFill>
                <a:cs typeface="Arial" panose="020B0604020202020204" pitchFamily="34" charset="0"/>
              </a:rPr>
              <a:t>A single user interface lets you go directly from reporting and exploration, to analysis, to sharing information through different channels, including Microsoft Office applications</a:t>
            </a:r>
          </a:p>
          <a:p>
            <a:pPr>
              <a:spcBef>
                <a:spcPts val="450"/>
              </a:spcBef>
              <a:buClr>
                <a:srgbClr val="4472C4"/>
              </a:buClr>
            </a:pPr>
            <a:r>
              <a:rPr lang="en-US" sz="1200" b="1" dirty="0">
                <a:solidFill>
                  <a:prstClr val="black"/>
                </a:solidFill>
                <a:cs typeface="Arial" panose="020B0604020202020204" pitchFamily="34" charset="0"/>
              </a:rPr>
              <a:t>Location analytics - </a:t>
            </a:r>
            <a:r>
              <a:rPr lang="en-US" sz="1200" dirty="0">
                <a:solidFill>
                  <a:prstClr val="black"/>
                </a:solidFill>
                <a:cs typeface="Arial" panose="020B0604020202020204" pitchFamily="34" charset="0"/>
              </a:rPr>
              <a:t>Combine traditional data sources (transactional, customer, operational, etc.) with location data for analysis in a geographical context</a:t>
            </a:r>
          </a:p>
          <a:p>
            <a:pPr>
              <a:spcBef>
                <a:spcPts val="450"/>
              </a:spcBef>
              <a:buClr>
                <a:srgbClr val="4472C4"/>
              </a:buClr>
            </a:pPr>
            <a:r>
              <a:rPr lang="en-US" sz="1200" b="1" dirty="0">
                <a:solidFill>
                  <a:prstClr val="black"/>
                </a:solidFill>
                <a:cs typeface="Arial" panose="020B0604020202020204" pitchFamily="34" charset="0"/>
              </a:rPr>
              <a:t>Mobile BI - </a:t>
            </a:r>
            <a:r>
              <a:rPr lang="en-US" sz="1200" dirty="0">
                <a:solidFill>
                  <a:prstClr val="black"/>
                </a:solidFill>
                <a:cs typeface="Arial" panose="020B0604020202020204" pitchFamily="34" charset="0"/>
              </a:rPr>
              <a:t>Use native mobile apps for iOS, Windows 10 and Android to view and interact with others through dynamic reports and dashboards on tablets and smartphones</a:t>
            </a:r>
          </a:p>
          <a:p>
            <a:pPr>
              <a:spcBef>
                <a:spcPts val="450"/>
              </a:spcBef>
              <a:buClr>
                <a:srgbClr val="4472C4"/>
              </a:buClr>
            </a:pPr>
            <a:r>
              <a:rPr lang="en-US" sz="1200" b="1" dirty="0">
                <a:solidFill>
                  <a:prstClr val="black"/>
                </a:solidFill>
                <a:cs typeface="Arial" panose="020B0604020202020204" pitchFamily="34" charset="0"/>
              </a:rPr>
              <a:t>Flexible deployment options - </a:t>
            </a:r>
            <a:r>
              <a:rPr lang="en-US" sz="1200" dirty="0">
                <a:solidFill>
                  <a:prstClr val="black"/>
                </a:solidFill>
                <a:cs typeface="Arial" panose="020B0604020202020204" pitchFamily="34" charset="0"/>
              </a:rPr>
              <a:t>Runs on commodity hardware, in a private or public cloud infrastructure, or Cloud Foundry platform as a service (PaaS</a:t>
            </a:r>
            <a:r>
              <a:rPr lang="en-US" sz="1200" b="1" dirty="0">
                <a:solidFill>
                  <a:prstClr val="black"/>
                </a:solidFill>
                <a:cs typeface="Arial" panose="020B0604020202020204" pitchFamily="34" charset="0"/>
              </a:rPr>
              <a:t>)</a:t>
            </a:r>
            <a:endParaRPr lang="en-US" sz="1200" dirty="0">
              <a:solidFill>
                <a:prstClr val="black"/>
              </a:solidFill>
              <a:cs typeface="Arial" panose="020B0604020202020204" pitchFamily="34" charset="0"/>
            </a:endParaRPr>
          </a:p>
        </p:txBody>
      </p:sp>
    </p:spTree>
    <p:extLst>
      <p:ext uri="{BB962C8B-B14F-4D97-AF65-F5344CB8AC3E}">
        <p14:creationId xmlns:p14="http://schemas.microsoft.com/office/powerpoint/2010/main" val="282603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algn="just"/>
            <a:r>
              <a:rPr lang="en-US" sz="1200" dirty="0"/>
              <a:t>Need a combination of warranty events data along with the production and sales data</a:t>
            </a:r>
          </a:p>
          <a:p>
            <a:pPr algn="just"/>
            <a:r>
              <a:rPr lang="en-US" sz="1200" dirty="0"/>
              <a:t>Important to understand the rates at which warranty events are received or the payments are made toward those events </a:t>
            </a:r>
          </a:p>
          <a:p>
            <a:pPr algn="just"/>
            <a:r>
              <a:rPr lang="en-US" sz="1200" dirty="0"/>
              <a:t>Data exists in different transaction systems - One system records the production and sales of the vehicles and another system contains information about failures and warranty events for these vehicles. </a:t>
            </a:r>
          </a:p>
          <a:p>
            <a:pPr algn="just"/>
            <a:r>
              <a:rPr lang="en-US" sz="1200" dirty="0"/>
              <a:t>Exploited various unconventional programming techniques to combine and manipulate the data into the desired form for use with SAS® Visual Analytics</a:t>
            </a:r>
          </a:p>
        </p:txBody>
      </p:sp>
    </p:spTree>
    <p:extLst>
      <p:ext uri="{BB962C8B-B14F-4D97-AF65-F5344CB8AC3E}">
        <p14:creationId xmlns:p14="http://schemas.microsoft.com/office/powerpoint/2010/main" val="3856159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marR="0" lvl="0" indent="0" algn="l" defTabSz="365760" rtl="0" eaLnBrk="1" fontAlgn="auto" latinLnBrk="0" hangingPunct="1">
              <a:lnSpc>
                <a:spcPct val="85000"/>
              </a:lnSpc>
              <a:spcBef>
                <a:spcPts val="800"/>
              </a:spcBef>
              <a:spcAft>
                <a:spcPts val="0"/>
              </a:spcAft>
              <a:buClr>
                <a:schemeClr val="tx1"/>
              </a:buClr>
              <a:buSzPct val="80000"/>
              <a:buFont typeface="Arial" charset="0"/>
              <a:buNone/>
              <a:tabLst/>
              <a:defRPr/>
            </a:pPr>
            <a:r>
              <a:rPr lang="en-US" dirty="0"/>
              <a:t>Production month lies at the base of every analysis in this project. Following is the code to extract Month and year from production date:</a:t>
            </a:r>
          </a:p>
          <a:p>
            <a:pPr marL="0" indent="0">
              <a:buNone/>
            </a:pPr>
            <a:r>
              <a:rPr lang="en-US" dirty="0" err="1"/>
              <a:t>Prod_month</a:t>
            </a:r>
            <a:r>
              <a:rPr lang="en-US" dirty="0"/>
              <a:t> = input (</a:t>
            </a:r>
            <a:r>
              <a:rPr lang="en-US" dirty="0" err="1"/>
              <a:t>substr</a:t>
            </a:r>
            <a:r>
              <a:rPr lang="en-US" dirty="0"/>
              <a:t> (put (</a:t>
            </a:r>
            <a:r>
              <a:rPr lang="en-US" dirty="0" err="1"/>
              <a:t>prod_date</a:t>
            </a:r>
            <a:r>
              <a:rPr lang="en-US" dirty="0"/>
              <a:t>, date9.), 3, 7), monyy7.);</a:t>
            </a:r>
          </a:p>
          <a:p>
            <a:pPr marL="0" indent="0">
              <a:buNone/>
            </a:pPr>
            <a:r>
              <a:rPr lang="en-US" dirty="0"/>
              <a:t>	Format </a:t>
            </a:r>
            <a:r>
              <a:rPr lang="en-US" dirty="0" err="1"/>
              <a:t>Prod_month</a:t>
            </a:r>
            <a:r>
              <a:rPr lang="en-US" dirty="0"/>
              <a:t> monyy7.;</a:t>
            </a:r>
          </a:p>
          <a:p>
            <a:pPr marL="0" indent="0">
              <a:buNone/>
            </a:pPr>
            <a:endParaRPr lang="en-US" dirty="0"/>
          </a:p>
          <a:p>
            <a:pPr marL="0" indent="0">
              <a:buNone/>
            </a:pPr>
            <a:r>
              <a:rPr lang="en-US" dirty="0"/>
              <a:t>In the above table, there are 2 events but 4 events. Further, Multiple parts can be replaced in 1 Event. </a:t>
            </a:r>
          </a:p>
          <a:p>
            <a:pPr marL="0" marR="0" lvl="0" indent="0" algn="l" defTabSz="365760" rtl="0" eaLnBrk="1" fontAlgn="auto" latinLnBrk="0" hangingPunct="1">
              <a:lnSpc>
                <a:spcPct val="85000"/>
              </a:lnSpc>
              <a:spcBef>
                <a:spcPts val="800"/>
              </a:spcBef>
              <a:spcAft>
                <a:spcPts val="0"/>
              </a:spcAft>
              <a:buClr>
                <a:schemeClr val="tx1"/>
              </a:buClr>
              <a:buSzPct val="80000"/>
              <a:buFont typeface="Arial" charset="0"/>
              <a:buNone/>
              <a:tabLst/>
              <a:defRPr/>
            </a:pPr>
            <a:r>
              <a:rPr lang="en-US" dirty="0"/>
              <a:t>Total events for a particular Prod. Month is the no. of events that occurred on vehicles that were produced in that month.</a:t>
            </a:r>
          </a:p>
          <a:p>
            <a:pPr marL="0" indent="0">
              <a:buNone/>
            </a:pPr>
            <a:endParaRPr lang="en-US" dirty="0"/>
          </a:p>
          <a:p>
            <a:endParaRPr lang="en-US" dirty="0"/>
          </a:p>
        </p:txBody>
      </p:sp>
    </p:spTree>
    <p:extLst>
      <p:ext uri="{BB962C8B-B14F-4D97-AF65-F5344CB8AC3E}">
        <p14:creationId xmlns:p14="http://schemas.microsoft.com/office/powerpoint/2010/main" val="187748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IN" dirty="0"/>
              <a:t>Note: CR and WCPV will be calculated in SAS® Visual Analytics as they are aggregated measures.</a:t>
            </a:r>
            <a:endParaRPr lang="en-US" dirty="0"/>
          </a:p>
          <a:p>
            <a:endParaRPr lang="en-US" dirty="0"/>
          </a:p>
          <a:p>
            <a:endParaRPr lang="en-US" dirty="0"/>
          </a:p>
        </p:txBody>
      </p:sp>
    </p:spTree>
    <p:extLst>
      <p:ext uri="{BB962C8B-B14F-4D97-AF65-F5344CB8AC3E}">
        <p14:creationId xmlns:p14="http://schemas.microsoft.com/office/powerpoint/2010/main" val="108202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dirty="0"/>
              <a:t>To calculate CR and WCPV in SAS VA, events data and </a:t>
            </a:r>
            <a:r>
              <a:rPr lang="en-US" dirty="0" err="1"/>
              <a:t>MnS</a:t>
            </a:r>
            <a:r>
              <a:rPr lang="en-US" dirty="0"/>
              <a:t> data needed to be merged together to relate the events to relate the events with the prod. months of the vehicles on which they occurred. Thus the two data sets had to be joined based on the VIN numbers.</a:t>
            </a:r>
          </a:p>
          <a:p>
            <a:endParaRPr lang="en-US" dirty="0"/>
          </a:p>
          <a:p>
            <a:endParaRPr lang="en-US" dirty="0"/>
          </a:p>
        </p:txBody>
      </p:sp>
    </p:spTree>
    <p:extLst>
      <p:ext uri="{BB962C8B-B14F-4D97-AF65-F5344CB8AC3E}">
        <p14:creationId xmlns:p14="http://schemas.microsoft.com/office/powerpoint/2010/main" val="88227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sz="1200" dirty="0"/>
              <a:t>Every Event on a vehicle is assigned a TIS bucket based on the difference between the date of Event and sale date</a:t>
            </a:r>
          </a:p>
          <a:p>
            <a:pPr algn="just"/>
            <a:r>
              <a:rPr lang="en-US" dirty="0"/>
              <a:t>If a vehicle is retailed on 01-Jan-2016 to the end customer and an Event occurs in the vehicle on 15-Feb-2016, then for this Event: </a:t>
            </a:r>
          </a:p>
          <a:p>
            <a:pPr algn="just"/>
            <a:r>
              <a:rPr lang="en-US" dirty="0"/>
              <a:t>			Event date – sale date = 46 days. </a:t>
            </a:r>
          </a:p>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dirty="0"/>
              <a:t>Hence, this Event will not appear in of “0 TIS” or “1 TIS” but will be considered as a part of “3 TIS” and all the higher TIS buckets. It can be said that this Event occurred within 12 months of service and within 6 months of service, even within 3 months of service but not within 1 month of service. </a:t>
            </a:r>
          </a:p>
          <a:p>
            <a:endParaRPr lang="en-US" dirty="0"/>
          </a:p>
          <a:p>
            <a:pPr algn="just"/>
            <a:r>
              <a:rPr lang="en-US" dirty="0"/>
              <a:t>Table - The table explains that the events that occurred in the 0</a:t>
            </a:r>
            <a:r>
              <a:rPr lang="en-US" baseline="30000" dirty="0"/>
              <a:t>th</a:t>
            </a:r>
            <a:r>
              <a:rPr lang="en-US" dirty="0"/>
              <a:t> month should be reflected in the 0 TIS, 1 TIS, 3 TIS and so on. Similarly, events that occur in the 1</a:t>
            </a:r>
            <a:r>
              <a:rPr lang="en-US" baseline="30000" dirty="0"/>
              <a:t>st</a:t>
            </a:r>
            <a:r>
              <a:rPr lang="en-US" dirty="0"/>
              <a:t> month should show in 1 TIS, 3 TIS, 6 TIS and so on.</a:t>
            </a:r>
          </a:p>
        </p:txBody>
      </p:sp>
    </p:spTree>
    <p:extLst>
      <p:ext uri="{BB962C8B-B14F-4D97-AF65-F5344CB8AC3E}">
        <p14:creationId xmlns:p14="http://schemas.microsoft.com/office/powerpoint/2010/main" val="2940535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sz="1200" dirty="0"/>
              <a:t>As it is, one Claim Id is repeated as it contains more than one Event and multiple parts. So assuming that the events in Table1 (events data) are 0 TIS events, after adding TIS buckets, the data will look like:(Only adding 0, 1 and 3 TIS for representation)</a:t>
            </a:r>
          </a:p>
          <a:p>
            <a:pPr marL="171450" marR="0" lvl="0" indent="-182880" algn="l" defTabSz="365760" rtl="0" eaLnBrk="1" fontAlgn="auto" latinLnBrk="0" hangingPunct="1">
              <a:lnSpc>
                <a:spcPct val="85000"/>
              </a:lnSpc>
              <a:spcBef>
                <a:spcPts val="800"/>
              </a:spcBef>
              <a:spcAft>
                <a:spcPts val="0"/>
              </a:spcAft>
              <a:buClr>
                <a:schemeClr val="tx1"/>
              </a:buClr>
              <a:buSzPct val="80000"/>
              <a:buFont typeface="Arial" charset="0"/>
              <a:buChar char="•"/>
              <a:tabLst/>
              <a:defRPr/>
            </a:pPr>
            <a:r>
              <a:rPr lang="en-US" dirty="0"/>
              <a:t>TIS is an attribute of the events and should not affect the manufactured and sold nos. Meaning, regardless of the TIS selected in the dashboard, the </a:t>
            </a:r>
            <a:r>
              <a:rPr lang="en-US" dirty="0" err="1"/>
              <a:t>MnS</a:t>
            </a:r>
            <a:r>
              <a:rPr lang="en-US" dirty="0"/>
              <a:t> Nos. should remain constant.</a:t>
            </a:r>
          </a:p>
        </p:txBody>
      </p:sp>
    </p:spTree>
    <p:extLst>
      <p:ext uri="{BB962C8B-B14F-4D97-AF65-F5344CB8AC3E}">
        <p14:creationId xmlns:p14="http://schemas.microsoft.com/office/powerpoint/2010/main" val="3718786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4" name="Content Placeholder 3"/>
          <p:cNvSpPr>
            <a:spLocks noGrp="1"/>
          </p:cNvSpPr>
          <p:nvPr>
            <p:ph sz="quarter" idx="11" hasCustomPrompt="1"/>
          </p:nvPr>
        </p:nvSpPr>
        <p:spPr>
          <a:xfrm>
            <a:off x="626364" y="773321"/>
            <a:ext cx="7891272" cy="3885991"/>
          </a:xfrm>
        </p:spPr>
        <p:txBody>
          <a:bodyPr wrap="square" anchor="t" anchorCtr="0">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
        <p:nvSpPr>
          <p:cNvPr id="7" name="TextBox 6"/>
          <p:cNvSpPr txBox="1"/>
          <p:nvPr userDrawn="1"/>
        </p:nvSpPr>
        <p:spPr>
          <a:xfrm>
            <a:off x="8489992" y="53524"/>
            <a:ext cx="654008" cy="276999"/>
          </a:xfrm>
          <a:prstGeom prst="rect">
            <a:avLst/>
          </a:prstGeom>
          <a:noFill/>
        </p:spPr>
        <p:txBody>
          <a:bodyPr wrap="square" rtlCol="0">
            <a:spAutoFit/>
          </a:bodyPr>
          <a:lstStyle/>
          <a:p>
            <a:r>
              <a:rPr lang="en-US" sz="1200" b="1" dirty="0">
                <a:solidFill>
                  <a:schemeClr val="accent6"/>
                </a:solidFill>
              </a:rPr>
              <a:t>#SASGF</a:t>
            </a:r>
          </a:p>
        </p:txBody>
      </p:sp>
    </p:spTree>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AS Closing Slide - Mountai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solidFill>
          <a:schemeClr val="tx2"/>
        </a:solidFill>
        <a:effectLst/>
      </p:bgPr>
    </p:bg>
    <p:spTree>
      <p:nvGrpSpPr>
        <p:cNvPr id="1" name=""/>
        <p:cNvGrpSpPr/>
        <p:nvPr/>
      </p:nvGrpSpPr>
      <p:grpSpPr>
        <a:xfrm>
          <a:off x="0" y="0"/>
          <a:ext cx="0" cy="0"/>
          <a:chOff x="0" y="0"/>
          <a:chExt cx="0" cy="0"/>
        </a:xfrm>
      </p:grpSpPr>
      <p:sp>
        <p:nvSpPr>
          <p:cNvPr id="2" name="TextBox 1"/>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
        <p:nvSpPr>
          <p:cNvPr id="3" name="TextBox 2"/>
          <p:cNvSpPr txBox="1"/>
          <p:nvPr userDrawn="1"/>
        </p:nvSpPr>
        <p:spPr>
          <a:xfrm>
            <a:off x="8489992" y="53524"/>
            <a:ext cx="654008" cy="276999"/>
          </a:xfrm>
          <a:prstGeom prst="rect">
            <a:avLst/>
          </a:prstGeom>
          <a:noFill/>
        </p:spPr>
        <p:txBody>
          <a:bodyPr wrap="square" rtlCol="0">
            <a:spAutoFit/>
          </a:bodyPr>
          <a:lstStyle/>
          <a:p>
            <a:r>
              <a:rPr lang="en-US" sz="1200" b="1" dirty="0">
                <a:solidFill>
                  <a:schemeClr val="accent6"/>
                </a:solidFill>
              </a:rPr>
              <a:t>#SASGF</a:t>
            </a: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 08">
    <p:spTree>
      <p:nvGrpSpPr>
        <p:cNvPr id="1" name=""/>
        <p:cNvGrpSpPr/>
        <p:nvPr/>
      </p:nvGrpSpPr>
      <p:grpSpPr>
        <a:xfrm>
          <a:off x="0" y="0"/>
          <a:ext cx="0" cy="0"/>
          <a:chOff x="0" y="0"/>
          <a:chExt cx="0" cy="0"/>
        </a:xfrm>
      </p:grpSpPr>
      <p:sp>
        <p:nvSpPr>
          <p:cNvPr id="20" name="Slide Number Placeholder 5"/>
          <p:cNvSpPr>
            <a:spLocks noGrp="1"/>
          </p:cNvSpPr>
          <p:nvPr>
            <p:ph type="sldNum" sz="quarter" idx="14"/>
          </p:nvPr>
        </p:nvSpPr>
        <p:spPr>
          <a:xfrm>
            <a:off x="8748465" y="4776371"/>
            <a:ext cx="395536" cy="273844"/>
          </a:xfrm>
        </p:spPr>
        <p:txBody>
          <a:bodyPr/>
          <a:lstStyle>
            <a:lvl1pPr algn="ctr">
              <a:defRPr sz="1050">
                <a:solidFill>
                  <a:srgbClr val="004492"/>
                </a:solidFill>
              </a:defRPr>
            </a:lvl1pPr>
          </a:lstStyle>
          <a:p>
            <a:fld id="{4FC429FB-BC1C-4DEB-A69E-2ECBDC4EC432}" type="slidenum">
              <a:rPr lang="en-IN" smtClean="0"/>
              <a:pPr/>
              <a:t>‹#›</a:t>
            </a:fld>
            <a:endParaRPr lang="en-IN"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9389" y="-52320"/>
            <a:ext cx="1804611" cy="679854"/>
          </a:xfrm>
          <a:prstGeom prst="rect">
            <a:avLst/>
          </a:prstGeom>
        </p:spPr>
      </p:pic>
      <p:sp>
        <p:nvSpPr>
          <p:cNvPr id="11" name="TextBox 10">
            <a:extLst>
              <a:ext uri="{FF2B5EF4-FFF2-40B4-BE49-F238E27FC236}">
                <a16:creationId xmlns="" xmlns:a16="http://schemas.microsoft.com/office/drawing/2014/main" id="{5A763BD4-3522-4750-BDF6-52E664843FED}"/>
              </a:ext>
            </a:extLst>
          </p:cNvPr>
          <p:cNvSpPr txBox="1"/>
          <p:nvPr userDrawn="1"/>
        </p:nvSpPr>
        <p:spPr>
          <a:xfrm>
            <a:off x="3383868" y="4850700"/>
            <a:ext cx="2376264" cy="216982"/>
          </a:xfrm>
          <a:prstGeom prst="rect">
            <a:avLst/>
          </a:prstGeom>
          <a:noFill/>
        </p:spPr>
        <p:txBody>
          <a:bodyPr wrap="square" rtlCol="0">
            <a:spAutoFit/>
          </a:bodyPr>
          <a:lstStyle/>
          <a:p>
            <a:pPr algn="ctr"/>
            <a:r>
              <a:rPr lang="en-IN" sz="810" kern="1200" dirty="0">
                <a:solidFill>
                  <a:schemeClr val="bg1">
                    <a:lumMod val="65000"/>
                  </a:schemeClr>
                </a:solidFill>
                <a:effectLst/>
                <a:latin typeface="Calibri Light" panose="020F0302020204030204" pitchFamily="34" charset="0"/>
                <a:ea typeface="+mn-ea"/>
                <a:cs typeface="+mn-cs"/>
              </a:rPr>
              <a:t>Copyright © 2018 Bristlecone. All rights reserved.</a:t>
            </a:r>
            <a:endParaRPr lang="en-IN" sz="810" dirty="0">
              <a:solidFill>
                <a:schemeClr val="bg1">
                  <a:lumMod val="65000"/>
                </a:schemeClr>
              </a:solidFill>
              <a:latin typeface="Calibri Light" panose="020F0302020204030204" pitchFamily="34" charset="0"/>
            </a:endParaRPr>
          </a:p>
        </p:txBody>
      </p:sp>
    </p:spTree>
    <p:extLst>
      <p:ext uri="{BB962C8B-B14F-4D97-AF65-F5344CB8AC3E}">
        <p14:creationId xmlns:p14="http://schemas.microsoft.com/office/powerpoint/2010/main" val="348223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TextBox 4"/>
          <p:cNvSpPr txBox="1"/>
          <p:nvPr userDrawn="1"/>
        </p:nvSpPr>
        <p:spPr>
          <a:xfrm>
            <a:off x="54504"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6"/>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esen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6"/>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34"/>
            <a:ext cx="1342664" cy="824476"/>
          </a:xfrm>
          <a:prstGeom prst="rect">
            <a:avLst/>
          </a:prstGeom>
        </p:spPr>
      </p:pic>
    </p:spTree>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6"/>
                </a:solidFill>
                <a:latin typeface="+mj-lt"/>
              </a:defRPr>
            </a:lvl1pPr>
          </a:lstStyle>
          <a:p>
            <a:pPr lvl="0"/>
            <a:r>
              <a:rPr lang="en-US" dirty="0"/>
              <a:t>Click to edit subtitle</a:t>
            </a:r>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night header bar">
    <p:spTree>
      <p:nvGrpSpPr>
        <p:cNvPr id="1" name=""/>
        <p:cNvGrpSpPr/>
        <p:nvPr/>
      </p:nvGrpSpPr>
      <p:grpSpPr>
        <a:xfrm>
          <a:off x="0" y="0"/>
          <a:ext cx="0" cy="0"/>
          <a:chOff x="0" y="0"/>
          <a:chExt cx="0" cy="0"/>
        </a:xfrm>
      </p:grpSpPr>
      <p:sp>
        <p:nvSpPr>
          <p:cNvPr id="8" name="Rectangle 7"/>
          <p:cNvSpPr/>
          <p:nvPr userDrawn="1"/>
        </p:nvSpPr>
        <p:spPr>
          <a:xfrm>
            <a:off x="0" y="0"/>
            <a:ext cx="9144000" cy="758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626364" y="155688"/>
            <a:ext cx="7891272" cy="457200"/>
          </a:xfrm>
        </p:spPr>
        <p:txBody>
          <a:bodyPr anchor="ctr" anchorCtr="0">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969461"/>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6"/>
                </a:solidFill>
                <a:latin typeface="+mj-lt"/>
              </a:defRPr>
            </a:lvl1pPr>
          </a:lstStyle>
          <a:p>
            <a:pPr lvl="0"/>
            <a:r>
              <a:rPr lang="en-US" dirty="0"/>
              <a:t>Click to edit subtitle</a:t>
            </a:r>
          </a:p>
        </p:txBody>
      </p:sp>
      <p:sp>
        <p:nvSpPr>
          <p:cNvPr id="6" name="Content Placeholder 3"/>
          <p:cNvSpPr>
            <a:spLocks noGrp="1"/>
          </p:cNvSpPr>
          <p:nvPr>
            <p:ph sz="quarter" idx="12" hasCustomPrompt="1"/>
          </p:nvPr>
        </p:nvSpPr>
        <p:spPr>
          <a:xfrm>
            <a:off x="626364" y="1362752"/>
            <a:ext cx="7891272" cy="3358896"/>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34"/>
            <a:ext cx="1342664" cy="824476"/>
          </a:xfrm>
          <a:prstGeom prst="rect">
            <a:avLst/>
          </a:prstGeom>
        </p:spPr>
      </p:pic>
      <p:sp>
        <p:nvSpPr>
          <p:cNvPr id="9" name="TextBox 8"/>
          <p:cNvSpPr txBox="1"/>
          <p:nvPr userDrawn="1"/>
        </p:nvSpPr>
        <p:spPr>
          <a:xfrm>
            <a:off x="8489992" y="53524"/>
            <a:ext cx="654008" cy="276999"/>
          </a:xfrm>
          <a:prstGeom prst="rect">
            <a:avLst/>
          </a:prstGeom>
          <a:noFill/>
        </p:spPr>
        <p:txBody>
          <a:bodyPr wrap="square" rtlCol="0">
            <a:spAutoFit/>
          </a:bodyPr>
          <a:lstStyle/>
          <a:p>
            <a:r>
              <a:rPr lang="en-US" sz="1200" b="1" dirty="0">
                <a:solidFill>
                  <a:schemeClr val="accent6"/>
                </a:solidFill>
              </a:rPr>
              <a:t>#SASGF</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400" baseline="0">
                <a:solidFill>
                  <a:schemeClr val="tx2"/>
                </a:solidFill>
                <a:latin typeface="+mn-lt"/>
              </a:defRPr>
            </a:lvl1pPr>
            <a:lvl2pPr>
              <a:defRPr sz="2000" baseline="0">
                <a:latin typeface="+mn-lt"/>
              </a:defRPr>
            </a:lvl2pPr>
            <a:lvl3pPr>
              <a:defRPr sz="16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8" name="Content Placeholder 3"/>
          <p:cNvSpPr>
            <a:spLocks noGrp="1"/>
          </p:cNvSpPr>
          <p:nvPr>
            <p:ph sz="quarter" idx="10" hasCustomPrompt="1"/>
          </p:nvPr>
        </p:nvSpPr>
        <p:spPr>
          <a:xfrm>
            <a:off x="4631436" y="1014984"/>
            <a:ext cx="3886200" cy="3639312"/>
          </a:xfrm>
        </p:spPr>
        <p:txBody>
          <a:bodyPr wrap="square" anchor="t" anchorCtr="0">
            <a:normAutofit/>
          </a:bodyPr>
          <a:lstStyle>
            <a:lvl1pPr>
              <a:defRPr sz="2400" baseline="0">
                <a:solidFill>
                  <a:schemeClr val="tx2"/>
                </a:solidFill>
                <a:latin typeface="+mn-lt"/>
              </a:defRPr>
            </a:lvl1pPr>
            <a:lvl2pPr>
              <a:defRPr sz="2000" baseline="0">
                <a:latin typeface="+mn-lt"/>
              </a:defRPr>
            </a:lvl2pPr>
            <a:lvl3pPr>
              <a:defRPr sz="16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6"/>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636008"/>
            <a:ext cx="9144000" cy="507492"/>
          </a:xfrm>
          <a:prstGeom prst="rect">
            <a:avLst/>
          </a:prstGeom>
        </p:spPr>
      </p:pic>
    </p:spTree>
    <p:extLst>
      <p:ext uri="{BB962C8B-B14F-4D97-AF65-F5344CB8AC3E}">
        <p14:creationId xmlns:p14="http://schemas.microsoft.com/office/powerpoint/2010/main" val="10847598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6"/>
          <p:cNvSpPr txBox="1"/>
          <p:nvPr userDrawn="1"/>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
        <p:nvSpPr>
          <p:cNvPr id="8" name="TextBox 7"/>
          <p:cNvSpPr txBox="1"/>
          <p:nvPr userDrawn="1"/>
        </p:nvSpPr>
        <p:spPr>
          <a:xfrm>
            <a:off x="152400" y="207881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
        <p:nvSpPr>
          <p:cNvPr id="4" name="TextBox 3"/>
          <p:cNvSpPr txBox="1"/>
          <p:nvPr userDrawn="1"/>
        </p:nvSpPr>
        <p:spPr>
          <a:xfrm>
            <a:off x="0"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
        <p:nvSpPr>
          <p:cNvPr id="12" name="TextBox 11"/>
          <p:cNvSpPr txBox="1"/>
          <p:nvPr userDrawn="1"/>
        </p:nvSpPr>
        <p:spPr>
          <a:xfrm>
            <a:off x="8489992" y="53524"/>
            <a:ext cx="654008" cy="276999"/>
          </a:xfrm>
          <a:prstGeom prst="rect">
            <a:avLst/>
          </a:prstGeom>
          <a:noFill/>
        </p:spPr>
        <p:txBody>
          <a:bodyPr wrap="square" rtlCol="0">
            <a:spAutoFit/>
          </a:bodyPr>
          <a:lstStyle/>
          <a:p>
            <a:r>
              <a:rPr lang="en-US" sz="1200" b="1" dirty="0">
                <a:solidFill>
                  <a:schemeClr val="accent6"/>
                </a:solidFill>
              </a:rPr>
              <a:t>#SASGF</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36" r:id="rId2"/>
    <p:sldLayoutId id="2147483927" r:id="rId3"/>
    <p:sldLayoutId id="2147483981" r:id="rId4"/>
    <p:sldLayoutId id="2147483928" r:id="rId5"/>
    <p:sldLayoutId id="2147483929" r:id="rId6"/>
    <p:sldLayoutId id="2147483982" r:id="rId7"/>
    <p:sldLayoutId id="2147483930" r:id="rId8"/>
    <p:sldLayoutId id="2147483931" r:id="rId9"/>
    <p:sldLayoutId id="2147483980" r:id="rId10"/>
    <p:sldLayoutId id="2147483935" r:id="rId11"/>
    <p:sldLayoutId id="2147483941" r:id="rId12"/>
    <p:sldLayoutId id="2147483963" r:id="rId13"/>
    <p:sldLayoutId id="2147483983" r:id="rId14"/>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cid:image001.png@01D214C7.20DF53C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5.wdp"/></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3.png"/><Relationship Id="rId1" Type="http://schemas.openxmlformats.org/officeDocument/2006/relationships/slideLayout" Target="../slideLayouts/slideLayout3.xml"/><Relationship Id="rId5" Type="http://schemas.microsoft.com/office/2007/relationships/hdphoto" Target="../media/hdphoto7.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3.wdp"/><Relationship Id="rId3" Type="http://schemas.openxmlformats.org/officeDocument/2006/relationships/chart" Target="../charts/chart1.xml"/><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hart" Target="../charts/chart2.xml"/><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20.pn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479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139C7-B16C-4CFD-9A83-1005670AD967}"/>
              </a:ext>
            </a:extLst>
          </p:cNvPr>
          <p:cNvSpPr>
            <a:spLocks noGrp="1"/>
          </p:cNvSpPr>
          <p:nvPr>
            <p:ph type="title"/>
          </p:nvPr>
        </p:nvSpPr>
        <p:spPr/>
        <p:txBody>
          <a:bodyPr/>
          <a:lstStyle/>
          <a:p>
            <a:r>
              <a:rPr lang="en-US" b="1" dirty="0"/>
              <a:t>Data needed for Warranty Analytics</a:t>
            </a:r>
          </a:p>
        </p:txBody>
      </p:sp>
      <p:sp>
        <p:nvSpPr>
          <p:cNvPr id="3" name="Text Placeholder 2">
            <a:extLst>
              <a:ext uri="{FF2B5EF4-FFF2-40B4-BE49-F238E27FC236}">
                <a16:creationId xmlns="" xmlns:a16="http://schemas.microsoft.com/office/drawing/2014/main" id="{E135D9D0-D363-4A84-AE40-2F1FDD36A3DE}"/>
              </a:ext>
            </a:extLst>
          </p:cNvPr>
          <p:cNvSpPr>
            <a:spLocks noGrp="1"/>
          </p:cNvSpPr>
          <p:nvPr>
            <p:ph type="body" sz="quarter" idx="12"/>
          </p:nvPr>
        </p:nvSpPr>
        <p:spPr>
          <a:xfrm flipH="1">
            <a:off x="196000" y="695918"/>
            <a:ext cx="8611955" cy="529794"/>
          </a:xfrm>
        </p:spPr>
        <p:txBody>
          <a:bodyPr/>
          <a:lstStyle/>
          <a:p>
            <a:r>
              <a:rPr lang="en-US" sz="2000" dirty="0"/>
              <a:t>Integrating warranty and other field data with key customer, product and geographic information</a:t>
            </a:r>
          </a:p>
        </p:txBody>
      </p:sp>
      <p:grpSp>
        <p:nvGrpSpPr>
          <p:cNvPr id="29" name="Group 28">
            <a:extLst>
              <a:ext uri="{FF2B5EF4-FFF2-40B4-BE49-F238E27FC236}">
                <a16:creationId xmlns="" xmlns:a16="http://schemas.microsoft.com/office/drawing/2014/main" id="{760C5D2D-F1F4-47DD-B164-BF9B08DEFA7E}"/>
              </a:ext>
            </a:extLst>
          </p:cNvPr>
          <p:cNvGrpSpPr/>
          <p:nvPr/>
        </p:nvGrpSpPr>
        <p:grpSpPr>
          <a:xfrm>
            <a:off x="196001" y="1741234"/>
            <a:ext cx="3138870" cy="2225151"/>
            <a:chOff x="2365321" y="820786"/>
            <a:chExt cx="2939652" cy="2021011"/>
          </a:xfrm>
        </p:grpSpPr>
        <p:sp>
          <p:nvSpPr>
            <p:cNvPr id="30" name="Freeform: Shape 29">
              <a:extLst>
                <a:ext uri="{FF2B5EF4-FFF2-40B4-BE49-F238E27FC236}">
                  <a16:creationId xmlns="" xmlns:a16="http://schemas.microsoft.com/office/drawing/2014/main" id="{781E0F11-CA5B-4BF8-A431-5C38D41CA150}"/>
                </a:ext>
              </a:extLst>
            </p:cNvPr>
            <p:cNvSpPr/>
            <p:nvPr/>
          </p:nvSpPr>
          <p:spPr>
            <a:xfrm>
              <a:off x="2365321" y="1525078"/>
              <a:ext cx="1224855" cy="612427"/>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33229" tIns="33229" rIns="33229" bIns="33229" numCol="1" spcCol="1270" anchor="ctr" anchorCtr="0">
              <a:noAutofit/>
            </a:bodyPr>
            <a:lstStyle/>
            <a:p>
              <a:pPr algn="ctr" defTabSz="622284">
                <a:lnSpc>
                  <a:spcPct val="90000"/>
                </a:lnSpc>
                <a:spcBef>
                  <a:spcPct val="0"/>
                </a:spcBef>
                <a:spcAft>
                  <a:spcPct val="35000"/>
                </a:spcAft>
              </a:pPr>
              <a:r>
                <a:rPr lang="en-US" sz="1400" b="1" dirty="0"/>
                <a:t>Transactions Data</a:t>
              </a:r>
            </a:p>
          </p:txBody>
        </p:sp>
        <p:sp>
          <p:nvSpPr>
            <p:cNvPr id="31" name="Freeform: Shape 30">
              <a:extLst>
                <a:ext uri="{FF2B5EF4-FFF2-40B4-BE49-F238E27FC236}">
                  <a16:creationId xmlns="" xmlns:a16="http://schemas.microsoft.com/office/drawing/2014/main" id="{76F9AF7A-3017-44FC-8B40-40C472B9BACE}"/>
                </a:ext>
              </a:extLst>
            </p:cNvPr>
            <p:cNvSpPr/>
            <p:nvPr/>
          </p:nvSpPr>
          <p:spPr>
            <a:xfrm rot="18289469">
              <a:off x="3406174" y="1467764"/>
              <a:ext cx="857945" cy="22763"/>
            </a:xfrm>
            <a:custGeom>
              <a:avLst/>
              <a:gdLst>
                <a:gd name="connsiteX0" fmla="*/ 0 w 857945"/>
                <a:gd name="connsiteY0" fmla="*/ 11381 h 22763"/>
                <a:gd name="connsiteX1" fmla="*/ 857945 w 857945"/>
                <a:gd name="connsiteY1" fmla="*/ 11381 h 22763"/>
              </a:gdLst>
              <a:ahLst/>
              <a:cxnLst>
                <a:cxn ang="0">
                  <a:pos x="connsiteX0" y="connsiteY0"/>
                </a:cxn>
                <a:cxn ang="0">
                  <a:pos x="connsiteX1" y="connsiteY1"/>
                </a:cxn>
              </a:cxnLst>
              <a:rect l="l" t="t" r="r" b="b"/>
              <a:pathLst>
                <a:path w="857945" h="22763">
                  <a:moveTo>
                    <a:pt x="0" y="11381"/>
                  </a:moveTo>
                  <a:lnTo>
                    <a:pt x="857945" y="11381"/>
                  </a:lnTo>
                </a:path>
              </a:pathLst>
            </a:custGeom>
            <a:noFill/>
          </p:spPr>
          <p:style>
            <a:lnRef idx="1">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560297" tIns="-13421" rIns="560299" bIns="-13425" numCol="1" spcCol="1270" anchor="ctr" anchorCtr="0">
              <a:noAutofit/>
            </a:bodyPr>
            <a:lstStyle/>
            <a:p>
              <a:pPr algn="ctr" defTabSz="296326">
                <a:lnSpc>
                  <a:spcPct val="90000"/>
                </a:lnSpc>
                <a:spcBef>
                  <a:spcPct val="0"/>
                </a:spcBef>
                <a:spcAft>
                  <a:spcPct val="35000"/>
                </a:spcAft>
              </a:pPr>
              <a:endParaRPr lang="en-US" sz="600" b="1"/>
            </a:p>
          </p:txBody>
        </p:sp>
        <p:sp>
          <p:nvSpPr>
            <p:cNvPr id="32" name="Freeform: Shape 31">
              <a:extLst>
                <a:ext uri="{FF2B5EF4-FFF2-40B4-BE49-F238E27FC236}">
                  <a16:creationId xmlns="" xmlns:a16="http://schemas.microsoft.com/office/drawing/2014/main" id="{90415B82-2CE7-44CB-AFEF-2377676E30A0}"/>
                </a:ext>
              </a:extLst>
            </p:cNvPr>
            <p:cNvSpPr/>
            <p:nvPr/>
          </p:nvSpPr>
          <p:spPr>
            <a:xfrm>
              <a:off x="4080118" y="820786"/>
              <a:ext cx="1224855" cy="612427"/>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a:t>Production Data</a:t>
              </a:r>
            </a:p>
          </p:txBody>
        </p:sp>
        <p:sp>
          <p:nvSpPr>
            <p:cNvPr id="33" name="Freeform: Shape 32">
              <a:extLst>
                <a:ext uri="{FF2B5EF4-FFF2-40B4-BE49-F238E27FC236}">
                  <a16:creationId xmlns="" xmlns:a16="http://schemas.microsoft.com/office/drawing/2014/main" id="{D0A90CF1-415E-42D1-A3ED-7FDB067FD46A}"/>
                </a:ext>
              </a:extLst>
            </p:cNvPr>
            <p:cNvSpPr/>
            <p:nvPr/>
          </p:nvSpPr>
          <p:spPr>
            <a:xfrm>
              <a:off x="3590176" y="1819910"/>
              <a:ext cx="489942" cy="22763"/>
            </a:xfrm>
            <a:custGeom>
              <a:avLst/>
              <a:gdLst>
                <a:gd name="connsiteX0" fmla="*/ 0 w 489942"/>
                <a:gd name="connsiteY0" fmla="*/ 11381 h 22763"/>
                <a:gd name="connsiteX1" fmla="*/ 489942 w 489942"/>
                <a:gd name="connsiteY1" fmla="*/ 11381 h 22763"/>
              </a:gdLst>
              <a:ahLst/>
              <a:cxnLst>
                <a:cxn ang="0">
                  <a:pos x="connsiteX0" y="connsiteY0"/>
                </a:cxn>
                <a:cxn ang="0">
                  <a:pos x="connsiteX1" y="connsiteY1"/>
                </a:cxn>
              </a:cxnLst>
              <a:rect l="l" t="t" r="r" b="b"/>
              <a:pathLst>
                <a:path w="489942" h="22763">
                  <a:moveTo>
                    <a:pt x="0" y="11381"/>
                  </a:moveTo>
                  <a:lnTo>
                    <a:pt x="489942" y="11381"/>
                  </a:lnTo>
                </a:path>
              </a:pathLst>
            </a:custGeom>
            <a:noFill/>
          </p:spPr>
          <p:style>
            <a:lnRef idx="1">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327231" tIns="-1156" rIns="327229" bIns="-1156" numCol="1" spcCol="1270" anchor="ctr" anchorCtr="0">
              <a:noAutofit/>
            </a:bodyPr>
            <a:lstStyle/>
            <a:p>
              <a:pPr algn="ctr" defTabSz="296326">
                <a:lnSpc>
                  <a:spcPct val="90000"/>
                </a:lnSpc>
                <a:spcBef>
                  <a:spcPct val="0"/>
                </a:spcBef>
                <a:spcAft>
                  <a:spcPct val="35000"/>
                </a:spcAft>
              </a:pPr>
              <a:endParaRPr lang="en-US" sz="600" b="1"/>
            </a:p>
          </p:txBody>
        </p:sp>
        <p:sp>
          <p:nvSpPr>
            <p:cNvPr id="34" name="Freeform: Shape 33">
              <a:extLst>
                <a:ext uri="{FF2B5EF4-FFF2-40B4-BE49-F238E27FC236}">
                  <a16:creationId xmlns="" xmlns:a16="http://schemas.microsoft.com/office/drawing/2014/main" id="{9B8110B3-3F05-4AC0-8038-66CA55CDB212}"/>
                </a:ext>
              </a:extLst>
            </p:cNvPr>
            <p:cNvSpPr/>
            <p:nvPr/>
          </p:nvSpPr>
          <p:spPr>
            <a:xfrm>
              <a:off x="4080118" y="1525078"/>
              <a:ext cx="1224855" cy="612427"/>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a:t>Sales Data</a:t>
              </a:r>
            </a:p>
          </p:txBody>
        </p:sp>
        <p:sp>
          <p:nvSpPr>
            <p:cNvPr id="35" name="Freeform: Shape 34">
              <a:extLst>
                <a:ext uri="{FF2B5EF4-FFF2-40B4-BE49-F238E27FC236}">
                  <a16:creationId xmlns="" xmlns:a16="http://schemas.microsoft.com/office/drawing/2014/main" id="{A27392B2-6E02-40EB-AD54-1B0C5C7E5D2C}"/>
                </a:ext>
              </a:extLst>
            </p:cNvPr>
            <p:cNvSpPr/>
            <p:nvPr/>
          </p:nvSpPr>
          <p:spPr>
            <a:xfrm rot="3310531">
              <a:off x="3406174" y="2172056"/>
              <a:ext cx="857945" cy="22763"/>
            </a:xfrm>
            <a:custGeom>
              <a:avLst/>
              <a:gdLst>
                <a:gd name="connsiteX0" fmla="*/ 0 w 857945"/>
                <a:gd name="connsiteY0" fmla="*/ 11381 h 22763"/>
                <a:gd name="connsiteX1" fmla="*/ 857945 w 857945"/>
                <a:gd name="connsiteY1" fmla="*/ 11381 h 22763"/>
              </a:gdLst>
              <a:ahLst/>
              <a:cxnLst>
                <a:cxn ang="0">
                  <a:pos x="connsiteX0" y="connsiteY0"/>
                </a:cxn>
                <a:cxn ang="0">
                  <a:pos x="connsiteX1" y="connsiteY1"/>
                </a:cxn>
              </a:cxnLst>
              <a:rect l="l" t="t" r="r" b="b"/>
              <a:pathLst>
                <a:path w="857945" h="22763">
                  <a:moveTo>
                    <a:pt x="0" y="11381"/>
                  </a:moveTo>
                  <a:lnTo>
                    <a:pt x="857945" y="11381"/>
                  </a:lnTo>
                </a:path>
              </a:pathLst>
            </a:custGeom>
            <a:noFill/>
          </p:spPr>
          <p:style>
            <a:lnRef idx="1">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560299" tIns="-13425" rIns="560297" bIns="-13421" numCol="1" spcCol="1270" anchor="ctr" anchorCtr="0">
              <a:noAutofit/>
            </a:bodyPr>
            <a:lstStyle/>
            <a:p>
              <a:pPr algn="ctr" defTabSz="296326">
                <a:lnSpc>
                  <a:spcPct val="90000"/>
                </a:lnSpc>
                <a:spcBef>
                  <a:spcPct val="0"/>
                </a:spcBef>
                <a:spcAft>
                  <a:spcPct val="35000"/>
                </a:spcAft>
              </a:pPr>
              <a:endParaRPr lang="en-US" sz="600" b="1"/>
            </a:p>
          </p:txBody>
        </p:sp>
        <p:sp>
          <p:nvSpPr>
            <p:cNvPr id="36" name="Freeform: Shape 35">
              <a:extLst>
                <a:ext uri="{FF2B5EF4-FFF2-40B4-BE49-F238E27FC236}">
                  <a16:creationId xmlns="" xmlns:a16="http://schemas.microsoft.com/office/drawing/2014/main" id="{56C16702-733C-4ACC-AFE8-EC542FBB486D}"/>
                </a:ext>
              </a:extLst>
            </p:cNvPr>
            <p:cNvSpPr/>
            <p:nvPr/>
          </p:nvSpPr>
          <p:spPr>
            <a:xfrm>
              <a:off x="4080118" y="2229370"/>
              <a:ext cx="1224855" cy="612427"/>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a:t>Warranty Claims/Events data</a:t>
              </a:r>
            </a:p>
          </p:txBody>
        </p:sp>
      </p:grpSp>
      <p:grpSp>
        <p:nvGrpSpPr>
          <p:cNvPr id="53" name="Group 52">
            <a:extLst>
              <a:ext uri="{FF2B5EF4-FFF2-40B4-BE49-F238E27FC236}">
                <a16:creationId xmlns="" xmlns:a16="http://schemas.microsoft.com/office/drawing/2014/main" id="{44BB5B95-33EE-4656-8F11-69481C8E5B38}"/>
              </a:ext>
            </a:extLst>
          </p:cNvPr>
          <p:cNvGrpSpPr/>
          <p:nvPr/>
        </p:nvGrpSpPr>
        <p:grpSpPr>
          <a:xfrm>
            <a:off x="3838078" y="1353518"/>
            <a:ext cx="4969878" cy="3076930"/>
            <a:chOff x="3838078" y="1353518"/>
            <a:chExt cx="4969878" cy="3076930"/>
          </a:xfrm>
        </p:grpSpPr>
        <p:sp>
          <p:nvSpPr>
            <p:cNvPr id="38" name="Freeform: Shape 37">
              <a:extLst>
                <a:ext uri="{FF2B5EF4-FFF2-40B4-BE49-F238E27FC236}">
                  <a16:creationId xmlns="" xmlns:a16="http://schemas.microsoft.com/office/drawing/2014/main" id="{33CDBD9C-E029-4FF5-94F6-5A4E19763FAC}"/>
                </a:ext>
              </a:extLst>
            </p:cNvPr>
            <p:cNvSpPr/>
            <p:nvPr/>
          </p:nvSpPr>
          <p:spPr>
            <a:xfrm>
              <a:off x="3838078" y="2516667"/>
              <a:ext cx="1307862" cy="674288"/>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33229" tIns="33229" rIns="33229" bIns="33229" numCol="1" spcCol="1270" anchor="ctr" anchorCtr="0">
              <a:noAutofit/>
            </a:bodyPr>
            <a:lstStyle/>
            <a:p>
              <a:pPr algn="ctr" defTabSz="622284">
                <a:lnSpc>
                  <a:spcPct val="90000"/>
                </a:lnSpc>
                <a:spcBef>
                  <a:spcPct val="0"/>
                </a:spcBef>
                <a:spcAft>
                  <a:spcPct val="35000"/>
                </a:spcAft>
              </a:pPr>
              <a:r>
                <a:rPr lang="en-US" sz="1400" b="1" dirty="0"/>
                <a:t>Dimensions Data </a:t>
              </a:r>
            </a:p>
          </p:txBody>
        </p:sp>
        <p:sp>
          <p:nvSpPr>
            <p:cNvPr id="39" name="Freeform: Shape 38">
              <a:extLst>
                <a:ext uri="{FF2B5EF4-FFF2-40B4-BE49-F238E27FC236}">
                  <a16:creationId xmlns="" xmlns:a16="http://schemas.microsoft.com/office/drawing/2014/main" id="{05CC4BC3-9E60-4A42-AFA6-39287C68F994}"/>
                </a:ext>
              </a:extLst>
            </p:cNvPr>
            <p:cNvSpPr/>
            <p:nvPr/>
          </p:nvSpPr>
          <p:spPr>
            <a:xfrm rot="18289469">
              <a:off x="4935209" y="2453942"/>
              <a:ext cx="944606" cy="24306"/>
            </a:xfrm>
            <a:custGeom>
              <a:avLst/>
              <a:gdLst>
                <a:gd name="connsiteX0" fmla="*/ 0 w 857945"/>
                <a:gd name="connsiteY0" fmla="*/ 11381 h 22763"/>
                <a:gd name="connsiteX1" fmla="*/ 857945 w 857945"/>
                <a:gd name="connsiteY1" fmla="*/ 11381 h 22763"/>
              </a:gdLst>
              <a:ahLst/>
              <a:cxnLst>
                <a:cxn ang="0">
                  <a:pos x="connsiteX0" y="connsiteY0"/>
                </a:cxn>
                <a:cxn ang="0">
                  <a:pos x="connsiteX1" y="connsiteY1"/>
                </a:cxn>
              </a:cxnLst>
              <a:rect l="l" t="t" r="r" b="b"/>
              <a:pathLst>
                <a:path w="857945" h="22763">
                  <a:moveTo>
                    <a:pt x="0" y="11381"/>
                  </a:moveTo>
                  <a:lnTo>
                    <a:pt x="857945" y="11381"/>
                  </a:lnTo>
                </a:path>
              </a:pathLst>
            </a:custGeom>
            <a:noFill/>
          </p:spPr>
          <p:style>
            <a:lnRef idx="1">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560297" tIns="-13421" rIns="560299" bIns="-13425" numCol="1" spcCol="1270" anchor="ctr" anchorCtr="0">
              <a:noAutofit/>
            </a:bodyPr>
            <a:lstStyle/>
            <a:p>
              <a:pPr algn="ctr" defTabSz="296326">
                <a:lnSpc>
                  <a:spcPct val="90000"/>
                </a:lnSpc>
                <a:spcBef>
                  <a:spcPct val="0"/>
                </a:spcBef>
                <a:spcAft>
                  <a:spcPct val="35000"/>
                </a:spcAft>
              </a:pPr>
              <a:endParaRPr lang="en-US" sz="600" b="1"/>
            </a:p>
          </p:txBody>
        </p:sp>
        <p:sp>
          <p:nvSpPr>
            <p:cNvPr id="40" name="Freeform: Shape 39">
              <a:extLst>
                <a:ext uri="{FF2B5EF4-FFF2-40B4-BE49-F238E27FC236}">
                  <a16:creationId xmlns="" xmlns:a16="http://schemas.microsoft.com/office/drawing/2014/main" id="{15594713-5DAB-4F94-8CF6-59E0FF31DF5A}"/>
                </a:ext>
              </a:extLst>
            </p:cNvPr>
            <p:cNvSpPr/>
            <p:nvPr/>
          </p:nvSpPr>
          <p:spPr>
            <a:xfrm>
              <a:off x="5669085" y="1741234"/>
              <a:ext cx="1307862" cy="674288"/>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Production and Sales related Dimensions</a:t>
              </a:r>
            </a:p>
          </p:txBody>
        </p:sp>
        <p:sp>
          <p:nvSpPr>
            <p:cNvPr id="41" name="Freeform: Shape 40">
              <a:extLst>
                <a:ext uri="{FF2B5EF4-FFF2-40B4-BE49-F238E27FC236}">
                  <a16:creationId xmlns="" xmlns:a16="http://schemas.microsoft.com/office/drawing/2014/main" id="{E98B7C36-0E5A-4199-90A1-4B99B890F071}"/>
                </a:ext>
              </a:extLst>
            </p:cNvPr>
            <p:cNvSpPr/>
            <p:nvPr/>
          </p:nvSpPr>
          <p:spPr>
            <a:xfrm rot="19457599">
              <a:off x="6916393" y="1871989"/>
              <a:ext cx="644255" cy="25062"/>
            </a:xfrm>
            <a:custGeom>
              <a:avLst/>
              <a:gdLst>
                <a:gd name="connsiteX0" fmla="*/ 0 w 603365"/>
                <a:gd name="connsiteY0" fmla="*/ 11381 h 22763"/>
                <a:gd name="connsiteX1" fmla="*/ 603365 w 603365"/>
                <a:gd name="connsiteY1" fmla="*/ 11381 h 22763"/>
              </a:gdLst>
              <a:ahLst/>
              <a:cxnLst>
                <a:cxn ang="0">
                  <a:pos x="connsiteX0" y="connsiteY0"/>
                </a:cxn>
                <a:cxn ang="0">
                  <a:pos x="connsiteX1" y="connsiteY1"/>
                </a:cxn>
              </a:cxnLst>
              <a:rect l="l" t="t" r="r" b="b"/>
              <a:pathLst>
                <a:path w="603365" h="22763">
                  <a:moveTo>
                    <a:pt x="0" y="11381"/>
                  </a:moveTo>
                  <a:lnTo>
                    <a:pt x="603365" y="11381"/>
                  </a:lnTo>
                </a:path>
              </a:pathLst>
            </a:custGeom>
            <a:noFill/>
          </p:spPr>
          <p:style>
            <a:lnRef idx="1">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99064" tIns="-4937" rIns="399064" bIns="-4937" numCol="1" spcCol="1270" anchor="ctr" anchorCtr="0">
              <a:noAutofit/>
            </a:bodyPr>
            <a:lstStyle/>
            <a:p>
              <a:pPr algn="ctr" defTabSz="296326">
                <a:lnSpc>
                  <a:spcPct val="90000"/>
                </a:lnSpc>
                <a:spcBef>
                  <a:spcPct val="0"/>
                </a:spcBef>
                <a:spcAft>
                  <a:spcPct val="35000"/>
                </a:spcAft>
              </a:pPr>
              <a:endParaRPr lang="en-US" sz="600" b="1"/>
            </a:p>
          </p:txBody>
        </p:sp>
        <p:sp>
          <p:nvSpPr>
            <p:cNvPr id="42" name="Freeform: Shape 41">
              <a:extLst>
                <a:ext uri="{FF2B5EF4-FFF2-40B4-BE49-F238E27FC236}">
                  <a16:creationId xmlns="" xmlns:a16="http://schemas.microsoft.com/office/drawing/2014/main" id="{A85754FE-362F-4642-BD26-EFCFE5B15933}"/>
                </a:ext>
              </a:extLst>
            </p:cNvPr>
            <p:cNvSpPr/>
            <p:nvPr/>
          </p:nvSpPr>
          <p:spPr>
            <a:xfrm>
              <a:off x="7500094" y="1353518"/>
              <a:ext cx="1307862" cy="674288"/>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Make and Model</a:t>
              </a:r>
            </a:p>
          </p:txBody>
        </p:sp>
        <p:sp>
          <p:nvSpPr>
            <p:cNvPr id="43" name="Freeform: Shape 42">
              <a:extLst>
                <a:ext uri="{FF2B5EF4-FFF2-40B4-BE49-F238E27FC236}">
                  <a16:creationId xmlns="" xmlns:a16="http://schemas.microsoft.com/office/drawing/2014/main" id="{238ADD46-118D-4563-8ECC-9CFC9388CAE5}"/>
                </a:ext>
              </a:extLst>
            </p:cNvPr>
            <p:cNvSpPr/>
            <p:nvPr/>
          </p:nvSpPr>
          <p:spPr>
            <a:xfrm rot="2142401">
              <a:off x="6916393" y="2259705"/>
              <a:ext cx="644255" cy="25062"/>
            </a:xfrm>
            <a:custGeom>
              <a:avLst/>
              <a:gdLst>
                <a:gd name="connsiteX0" fmla="*/ 0 w 603365"/>
                <a:gd name="connsiteY0" fmla="*/ 11381 h 22763"/>
                <a:gd name="connsiteX1" fmla="*/ 603365 w 603365"/>
                <a:gd name="connsiteY1" fmla="*/ 11381 h 22763"/>
              </a:gdLst>
              <a:ahLst/>
              <a:cxnLst>
                <a:cxn ang="0">
                  <a:pos x="connsiteX0" y="connsiteY0"/>
                </a:cxn>
                <a:cxn ang="0">
                  <a:pos x="connsiteX1" y="connsiteY1"/>
                </a:cxn>
              </a:cxnLst>
              <a:rect l="l" t="t" r="r" b="b"/>
              <a:pathLst>
                <a:path w="603365" h="22763">
                  <a:moveTo>
                    <a:pt x="0" y="11381"/>
                  </a:moveTo>
                  <a:lnTo>
                    <a:pt x="603365" y="11381"/>
                  </a:lnTo>
                </a:path>
              </a:pathLst>
            </a:custGeom>
            <a:noFill/>
          </p:spPr>
          <p:style>
            <a:lnRef idx="1">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99064" tIns="-4939" rIns="399064" bIns="-4936" numCol="1" spcCol="1270" anchor="ctr" anchorCtr="0">
              <a:noAutofit/>
            </a:bodyPr>
            <a:lstStyle/>
            <a:p>
              <a:pPr algn="ctr" defTabSz="296326">
                <a:lnSpc>
                  <a:spcPct val="90000"/>
                </a:lnSpc>
                <a:spcBef>
                  <a:spcPct val="0"/>
                </a:spcBef>
                <a:spcAft>
                  <a:spcPct val="35000"/>
                </a:spcAft>
              </a:pPr>
              <a:endParaRPr lang="en-US" sz="600" b="1"/>
            </a:p>
          </p:txBody>
        </p:sp>
        <p:sp>
          <p:nvSpPr>
            <p:cNvPr id="44" name="Freeform: Shape 43">
              <a:extLst>
                <a:ext uri="{FF2B5EF4-FFF2-40B4-BE49-F238E27FC236}">
                  <a16:creationId xmlns="" xmlns:a16="http://schemas.microsoft.com/office/drawing/2014/main" id="{96369B48-7B05-4B2E-9001-FA43ECC8238D}"/>
                </a:ext>
              </a:extLst>
            </p:cNvPr>
            <p:cNvSpPr/>
            <p:nvPr/>
          </p:nvSpPr>
          <p:spPr>
            <a:xfrm>
              <a:off x="7500094" y="2128950"/>
              <a:ext cx="1307862" cy="674288"/>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Dealer details and demographics e.g., region, zone etc.</a:t>
              </a:r>
            </a:p>
          </p:txBody>
        </p:sp>
        <p:sp>
          <p:nvSpPr>
            <p:cNvPr id="45" name="Freeform: Shape 44">
              <a:extLst>
                <a:ext uri="{FF2B5EF4-FFF2-40B4-BE49-F238E27FC236}">
                  <a16:creationId xmlns="" xmlns:a16="http://schemas.microsoft.com/office/drawing/2014/main" id="{C0B378E6-F7EC-4A7C-84E6-43AA30A3FB81}"/>
                </a:ext>
              </a:extLst>
            </p:cNvPr>
            <p:cNvSpPr/>
            <p:nvPr/>
          </p:nvSpPr>
          <p:spPr>
            <a:xfrm rot="3310531">
              <a:off x="4935209" y="3229374"/>
              <a:ext cx="944606" cy="24306"/>
            </a:xfrm>
            <a:custGeom>
              <a:avLst/>
              <a:gdLst>
                <a:gd name="connsiteX0" fmla="*/ 0 w 857945"/>
                <a:gd name="connsiteY0" fmla="*/ 11381 h 22763"/>
                <a:gd name="connsiteX1" fmla="*/ 857945 w 857945"/>
                <a:gd name="connsiteY1" fmla="*/ 11381 h 22763"/>
              </a:gdLst>
              <a:ahLst/>
              <a:cxnLst>
                <a:cxn ang="0">
                  <a:pos x="connsiteX0" y="connsiteY0"/>
                </a:cxn>
                <a:cxn ang="0">
                  <a:pos x="connsiteX1" y="connsiteY1"/>
                </a:cxn>
              </a:cxnLst>
              <a:rect l="l" t="t" r="r" b="b"/>
              <a:pathLst>
                <a:path w="857945" h="22763">
                  <a:moveTo>
                    <a:pt x="0" y="11381"/>
                  </a:moveTo>
                  <a:lnTo>
                    <a:pt x="857945" y="11381"/>
                  </a:lnTo>
                </a:path>
              </a:pathLst>
            </a:custGeom>
            <a:noFill/>
          </p:spPr>
          <p:style>
            <a:lnRef idx="1">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560299" tIns="-13425" rIns="560297" bIns="-13421" numCol="1" spcCol="1270" anchor="ctr" anchorCtr="0">
              <a:noAutofit/>
            </a:bodyPr>
            <a:lstStyle/>
            <a:p>
              <a:pPr algn="ctr" defTabSz="296326">
                <a:lnSpc>
                  <a:spcPct val="90000"/>
                </a:lnSpc>
                <a:spcBef>
                  <a:spcPct val="0"/>
                </a:spcBef>
                <a:spcAft>
                  <a:spcPct val="35000"/>
                </a:spcAft>
              </a:pPr>
              <a:endParaRPr lang="en-US" sz="600" b="1"/>
            </a:p>
          </p:txBody>
        </p:sp>
        <p:sp>
          <p:nvSpPr>
            <p:cNvPr id="46" name="Freeform: Shape 45">
              <a:extLst>
                <a:ext uri="{FF2B5EF4-FFF2-40B4-BE49-F238E27FC236}">
                  <a16:creationId xmlns="" xmlns:a16="http://schemas.microsoft.com/office/drawing/2014/main" id="{999CC6E8-83DE-4608-9668-5EE38ED57321}"/>
                </a:ext>
              </a:extLst>
            </p:cNvPr>
            <p:cNvSpPr/>
            <p:nvPr/>
          </p:nvSpPr>
          <p:spPr>
            <a:xfrm>
              <a:off x="5669085" y="3292098"/>
              <a:ext cx="1307862" cy="674288"/>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Claims/Events related dimensions</a:t>
              </a:r>
            </a:p>
          </p:txBody>
        </p:sp>
        <p:sp>
          <p:nvSpPr>
            <p:cNvPr id="47" name="Freeform: Shape 46">
              <a:extLst>
                <a:ext uri="{FF2B5EF4-FFF2-40B4-BE49-F238E27FC236}">
                  <a16:creationId xmlns="" xmlns:a16="http://schemas.microsoft.com/office/drawing/2014/main" id="{17C39E75-4A2A-49F5-B9F8-BC93A9B4ED45}"/>
                </a:ext>
              </a:extLst>
            </p:cNvPr>
            <p:cNvSpPr/>
            <p:nvPr/>
          </p:nvSpPr>
          <p:spPr>
            <a:xfrm rot="19457599">
              <a:off x="6916393" y="3422853"/>
              <a:ext cx="644255" cy="25062"/>
            </a:xfrm>
            <a:custGeom>
              <a:avLst/>
              <a:gdLst>
                <a:gd name="connsiteX0" fmla="*/ 0 w 603365"/>
                <a:gd name="connsiteY0" fmla="*/ 11381 h 22763"/>
                <a:gd name="connsiteX1" fmla="*/ 603365 w 603365"/>
                <a:gd name="connsiteY1" fmla="*/ 11381 h 22763"/>
              </a:gdLst>
              <a:ahLst/>
              <a:cxnLst>
                <a:cxn ang="0">
                  <a:pos x="connsiteX0" y="connsiteY0"/>
                </a:cxn>
                <a:cxn ang="0">
                  <a:pos x="connsiteX1" y="connsiteY1"/>
                </a:cxn>
              </a:cxnLst>
              <a:rect l="l" t="t" r="r" b="b"/>
              <a:pathLst>
                <a:path w="603365" h="22763">
                  <a:moveTo>
                    <a:pt x="0" y="11381"/>
                  </a:moveTo>
                  <a:lnTo>
                    <a:pt x="603365" y="11381"/>
                  </a:lnTo>
                </a:path>
              </a:pathLst>
            </a:custGeom>
            <a:noFill/>
          </p:spPr>
          <p:style>
            <a:lnRef idx="1">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99064" tIns="-4936" rIns="399064" bIns="-4939" numCol="1" spcCol="1270" anchor="ctr" anchorCtr="0">
              <a:noAutofit/>
            </a:bodyPr>
            <a:lstStyle/>
            <a:p>
              <a:pPr algn="ctr" defTabSz="296326">
                <a:lnSpc>
                  <a:spcPct val="90000"/>
                </a:lnSpc>
                <a:spcBef>
                  <a:spcPct val="0"/>
                </a:spcBef>
                <a:spcAft>
                  <a:spcPct val="35000"/>
                </a:spcAft>
              </a:pPr>
              <a:endParaRPr lang="en-US" sz="600" b="1"/>
            </a:p>
          </p:txBody>
        </p:sp>
        <p:sp>
          <p:nvSpPr>
            <p:cNvPr id="48" name="Freeform: Shape 47">
              <a:extLst>
                <a:ext uri="{FF2B5EF4-FFF2-40B4-BE49-F238E27FC236}">
                  <a16:creationId xmlns="" xmlns:a16="http://schemas.microsoft.com/office/drawing/2014/main" id="{44363B2D-1527-481D-86EA-ABB41A7B95F2}"/>
                </a:ext>
              </a:extLst>
            </p:cNvPr>
            <p:cNvSpPr/>
            <p:nvPr/>
          </p:nvSpPr>
          <p:spPr>
            <a:xfrm>
              <a:off x="7500094" y="2904382"/>
              <a:ext cx="1307862" cy="442610"/>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Repairing dealer details</a:t>
              </a:r>
            </a:p>
          </p:txBody>
        </p:sp>
        <p:sp>
          <p:nvSpPr>
            <p:cNvPr id="49" name="Freeform: Shape 48">
              <a:extLst>
                <a:ext uri="{FF2B5EF4-FFF2-40B4-BE49-F238E27FC236}">
                  <a16:creationId xmlns="" xmlns:a16="http://schemas.microsoft.com/office/drawing/2014/main" id="{F8EE15F1-502D-45FE-9196-085FBC85F28F}"/>
                </a:ext>
              </a:extLst>
            </p:cNvPr>
            <p:cNvSpPr/>
            <p:nvPr/>
          </p:nvSpPr>
          <p:spPr>
            <a:xfrm flipV="1">
              <a:off x="7002689" y="3582422"/>
              <a:ext cx="506565" cy="217787"/>
            </a:xfrm>
            <a:custGeom>
              <a:avLst/>
              <a:gdLst>
                <a:gd name="connsiteX0" fmla="*/ 0 w 603365"/>
                <a:gd name="connsiteY0" fmla="*/ 11381 h 22763"/>
                <a:gd name="connsiteX1" fmla="*/ 603365 w 603365"/>
                <a:gd name="connsiteY1" fmla="*/ 11381 h 22763"/>
              </a:gdLst>
              <a:ahLst/>
              <a:cxnLst>
                <a:cxn ang="0">
                  <a:pos x="connsiteX0" y="connsiteY0"/>
                </a:cxn>
                <a:cxn ang="0">
                  <a:pos x="connsiteX1" y="connsiteY1"/>
                </a:cxn>
              </a:cxnLst>
              <a:rect l="l" t="t" r="r" b="b"/>
              <a:pathLst>
                <a:path w="603365" h="22763">
                  <a:moveTo>
                    <a:pt x="0" y="11381"/>
                  </a:moveTo>
                  <a:lnTo>
                    <a:pt x="603365" y="11381"/>
                  </a:lnTo>
                </a:path>
              </a:pathLst>
            </a:custGeom>
            <a:noFill/>
          </p:spPr>
          <p:style>
            <a:lnRef idx="1">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99065" tIns="-4937" rIns="399063" bIns="-4937" numCol="1" spcCol="1270" anchor="ctr" anchorCtr="0">
              <a:noAutofit/>
            </a:bodyPr>
            <a:lstStyle/>
            <a:p>
              <a:pPr algn="ctr" defTabSz="296326">
                <a:lnSpc>
                  <a:spcPct val="90000"/>
                </a:lnSpc>
                <a:spcBef>
                  <a:spcPct val="0"/>
                </a:spcBef>
                <a:spcAft>
                  <a:spcPct val="35000"/>
                </a:spcAft>
              </a:pPr>
              <a:endParaRPr lang="en-US" sz="600" b="1"/>
            </a:p>
          </p:txBody>
        </p:sp>
        <p:sp>
          <p:nvSpPr>
            <p:cNvPr id="50" name="Freeform: Shape 49">
              <a:extLst>
                <a:ext uri="{FF2B5EF4-FFF2-40B4-BE49-F238E27FC236}">
                  <a16:creationId xmlns="" xmlns:a16="http://schemas.microsoft.com/office/drawing/2014/main" id="{C6878302-7A59-4441-81DB-16F4FB108345}"/>
                </a:ext>
              </a:extLst>
            </p:cNvPr>
            <p:cNvSpPr/>
            <p:nvPr/>
          </p:nvSpPr>
          <p:spPr>
            <a:xfrm>
              <a:off x="7500094" y="3420499"/>
              <a:ext cx="1307862" cy="563251"/>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Failure details e.g. part, vehicle system, failure mode etc.</a:t>
              </a:r>
            </a:p>
          </p:txBody>
        </p:sp>
        <p:sp>
          <p:nvSpPr>
            <p:cNvPr id="51" name="Freeform: Shape 50">
              <a:extLst>
                <a:ext uri="{FF2B5EF4-FFF2-40B4-BE49-F238E27FC236}">
                  <a16:creationId xmlns="" xmlns:a16="http://schemas.microsoft.com/office/drawing/2014/main" id="{A7B26FE2-62C6-4B22-9FC9-1A45F2B019C7}"/>
                </a:ext>
              </a:extLst>
            </p:cNvPr>
            <p:cNvSpPr/>
            <p:nvPr/>
          </p:nvSpPr>
          <p:spPr>
            <a:xfrm rot="2142401">
              <a:off x="6933314" y="3728194"/>
              <a:ext cx="736476" cy="603750"/>
            </a:xfrm>
            <a:custGeom>
              <a:avLst/>
              <a:gdLst>
                <a:gd name="connsiteX0" fmla="*/ 0 w 603365"/>
                <a:gd name="connsiteY0" fmla="*/ 11381 h 22763"/>
                <a:gd name="connsiteX1" fmla="*/ 603365 w 603365"/>
                <a:gd name="connsiteY1" fmla="*/ 11381 h 22763"/>
              </a:gdLst>
              <a:ahLst/>
              <a:cxnLst>
                <a:cxn ang="0">
                  <a:pos x="connsiteX0" y="connsiteY0"/>
                </a:cxn>
                <a:cxn ang="0">
                  <a:pos x="connsiteX1" y="connsiteY1"/>
                </a:cxn>
              </a:cxnLst>
              <a:rect l="l" t="t" r="r" b="b"/>
              <a:pathLst>
                <a:path w="603365" h="22763">
                  <a:moveTo>
                    <a:pt x="0" y="11381"/>
                  </a:moveTo>
                  <a:lnTo>
                    <a:pt x="603365" y="11381"/>
                  </a:lnTo>
                </a:path>
              </a:pathLst>
            </a:custGeom>
            <a:noFill/>
          </p:spPr>
          <p:style>
            <a:lnRef idx="1">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99065" tIns="-4937" rIns="399063" bIns="-4937" numCol="1" spcCol="1270" anchor="ctr" anchorCtr="0">
              <a:noAutofit/>
            </a:bodyPr>
            <a:lstStyle/>
            <a:p>
              <a:pPr algn="ctr" defTabSz="296326">
                <a:lnSpc>
                  <a:spcPct val="90000"/>
                </a:lnSpc>
                <a:spcBef>
                  <a:spcPct val="0"/>
                </a:spcBef>
                <a:spcAft>
                  <a:spcPct val="35000"/>
                </a:spcAft>
              </a:pPr>
              <a:endParaRPr lang="en-US" sz="600" b="1"/>
            </a:p>
          </p:txBody>
        </p:sp>
        <p:sp>
          <p:nvSpPr>
            <p:cNvPr id="52" name="Freeform: Shape 51">
              <a:extLst>
                <a:ext uri="{FF2B5EF4-FFF2-40B4-BE49-F238E27FC236}">
                  <a16:creationId xmlns="" xmlns:a16="http://schemas.microsoft.com/office/drawing/2014/main" id="{ABBC30A7-4DA5-4492-BDD5-79052A52B501}"/>
                </a:ext>
              </a:extLst>
            </p:cNvPr>
            <p:cNvSpPr/>
            <p:nvPr/>
          </p:nvSpPr>
          <p:spPr>
            <a:xfrm>
              <a:off x="7500094" y="4055131"/>
              <a:ext cx="1307862" cy="375317"/>
            </a:xfrm>
            <a:custGeom>
              <a:avLst/>
              <a:gdLst>
                <a:gd name="connsiteX0" fmla="*/ 0 w 1224855"/>
                <a:gd name="connsiteY0" fmla="*/ 61243 h 612427"/>
                <a:gd name="connsiteX1" fmla="*/ 61243 w 1224855"/>
                <a:gd name="connsiteY1" fmla="*/ 0 h 612427"/>
                <a:gd name="connsiteX2" fmla="*/ 1163612 w 1224855"/>
                <a:gd name="connsiteY2" fmla="*/ 0 h 612427"/>
                <a:gd name="connsiteX3" fmla="*/ 1224855 w 1224855"/>
                <a:gd name="connsiteY3" fmla="*/ 61243 h 612427"/>
                <a:gd name="connsiteX4" fmla="*/ 1224855 w 1224855"/>
                <a:gd name="connsiteY4" fmla="*/ 551184 h 612427"/>
                <a:gd name="connsiteX5" fmla="*/ 1163612 w 1224855"/>
                <a:gd name="connsiteY5" fmla="*/ 612427 h 612427"/>
                <a:gd name="connsiteX6" fmla="*/ 61243 w 1224855"/>
                <a:gd name="connsiteY6" fmla="*/ 612427 h 612427"/>
                <a:gd name="connsiteX7" fmla="*/ 0 w 1224855"/>
                <a:gd name="connsiteY7" fmla="*/ 551184 h 612427"/>
                <a:gd name="connsiteX8" fmla="*/ 0 w 1224855"/>
                <a:gd name="connsiteY8" fmla="*/ 61243 h 61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855" h="612427">
                  <a:moveTo>
                    <a:pt x="0" y="61243"/>
                  </a:moveTo>
                  <a:cubicBezTo>
                    <a:pt x="0" y="27419"/>
                    <a:pt x="27419" y="0"/>
                    <a:pt x="61243" y="0"/>
                  </a:cubicBezTo>
                  <a:lnTo>
                    <a:pt x="1163612" y="0"/>
                  </a:lnTo>
                  <a:cubicBezTo>
                    <a:pt x="1197436" y="0"/>
                    <a:pt x="1224855" y="27419"/>
                    <a:pt x="1224855" y="61243"/>
                  </a:cubicBezTo>
                  <a:lnTo>
                    <a:pt x="1224855" y="551184"/>
                  </a:lnTo>
                  <a:cubicBezTo>
                    <a:pt x="1224855" y="585008"/>
                    <a:pt x="1197436" y="612427"/>
                    <a:pt x="1163612" y="612427"/>
                  </a:cubicBezTo>
                  <a:lnTo>
                    <a:pt x="61243" y="612427"/>
                  </a:lnTo>
                  <a:cubicBezTo>
                    <a:pt x="27419" y="612427"/>
                    <a:pt x="0" y="585008"/>
                    <a:pt x="0" y="551184"/>
                  </a:cubicBezTo>
                  <a:lnTo>
                    <a:pt x="0" y="61243"/>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383" tIns="32383" rIns="32383" bIns="32383" numCol="1" spcCol="1270" anchor="ctr" anchorCtr="0">
              <a:noAutofit/>
            </a:bodyPr>
            <a:lstStyle/>
            <a:p>
              <a:pPr algn="ctr" defTabSz="592652">
                <a:lnSpc>
                  <a:spcPct val="90000"/>
                </a:lnSpc>
                <a:spcBef>
                  <a:spcPct val="0"/>
                </a:spcBef>
                <a:spcAft>
                  <a:spcPct val="35000"/>
                </a:spcAft>
              </a:pPr>
              <a:r>
                <a:rPr lang="en-US" sz="1200" b="1" dirty="0"/>
                <a:t>Customer demographics</a:t>
              </a:r>
            </a:p>
          </p:txBody>
        </p:sp>
      </p:grpSp>
    </p:spTree>
    <p:extLst>
      <p:ext uri="{BB962C8B-B14F-4D97-AF65-F5344CB8AC3E}">
        <p14:creationId xmlns:p14="http://schemas.microsoft.com/office/powerpoint/2010/main" val="4841800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flipH="1">
            <a:off x="626364" y="238145"/>
            <a:ext cx="7891272" cy="274320"/>
          </a:xfrm>
        </p:spPr>
        <p:txBody>
          <a:bodyPr/>
          <a:lstStyle/>
          <a:p>
            <a:r>
              <a:rPr lang="en-US" dirty="0"/>
              <a:t>Events Data</a:t>
            </a:r>
          </a:p>
        </p:txBody>
      </p:sp>
      <p:sp>
        <p:nvSpPr>
          <p:cNvPr id="3" name="Content Placeholder 2"/>
          <p:cNvSpPr>
            <a:spLocks noGrp="1"/>
          </p:cNvSpPr>
          <p:nvPr>
            <p:ph sz="quarter" idx="11"/>
          </p:nvPr>
        </p:nvSpPr>
        <p:spPr>
          <a:xfrm>
            <a:off x="403616" y="662610"/>
            <a:ext cx="8336766" cy="1807635"/>
          </a:xfrm>
        </p:spPr>
        <p:txBody>
          <a:bodyPr>
            <a:normAutofit/>
          </a:bodyPr>
          <a:lstStyle/>
          <a:p>
            <a:pPr marL="0" indent="0" algn="just">
              <a:buNone/>
            </a:pPr>
            <a:r>
              <a:rPr lang="en-US" sz="1800" dirty="0"/>
              <a:t>Events data consists of: </a:t>
            </a:r>
          </a:p>
          <a:p>
            <a:pPr algn="just"/>
            <a:r>
              <a:rPr lang="en-US" sz="1800" dirty="0"/>
              <a:t>A set of transaction tables containing </a:t>
            </a:r>
            <a:r>
              <a:rPr lang="en-US" sz="1800" b="1" dirty="0"/>
              <a:t>warranty events </a:t>
            </a:r>
            <a:r>
              <a:rPr lang="en-US" sz="1800" dirty="0"/>
              <a:t>and basic information about them like the complaint group responsible for a particular Event, replaced Part-codes, labor-codes, date of failure etc. </a:t>
            </a:r>
          </a:p>
          <a:p>
            <a:pPr algn="just"/>
            <a:r>
              <a:rPr lang="en-US" sz="1800" dirty="0"/>
              <a:t>Master tables mostly contain descriptions of complaint group-codes, part-codes etc.</a:t>
            </a:r>
          </a:p>
          <a:p>
            <a:pPr marL="0" indent="0" algn="just">
              <a:buNone/>
            </a:pPr>
            <a:r>
              <a:rPr lang="en-US" sz="1800" dirty="0"/>
              <a:t>Following table represents the events data sans code descriptions:</a:t>
            </a:r>
          </a:p>
        </p:txBody>
      </p:sp>
      <p:graphicFrame>
        <p:nvGraphicFramePr>
          <p:cNvPr id="6" name="Table 5"/>
          <p:cNvGraphicFramePr>
            <a:graphicFrameLocks noGrp="1"/>
          </p:cNvGraphicFramePr>
          <p:nvPr>
            <p:extLst>
              <p:ext uri="{D42A27DB-BD31-4B8C-83A1-F6EECF244321}">
                <p14:modId xmlns:p14="http://schemas.microsoft.com/office/powerpoint/2010/main" val="3949771000"/>
              </p:ext>
            </p:extLst>
          </p:nvPr>
        </p:nvGraphicFramePr>
        <p:xfrm>
          <a:off x="626364" y="2660074"/>
          <a:ext cx="6852983" cy="1744623"/>
        </p:xfrm>
        <a:graphic>
          <a:graphicData uri="http://schemas.openxmlformats.org/drawingml/2006/table">
            <a:tbl>
              <a:tblPr firstRow="1" firstCol="1" lastRow="1" lastCol="1" bandRow="1" bandCol="1">
                <a:tableStyleId>{5940675A-B579-460E-94D1-54222C63F5DA}</a:tableStyleId>
              </a:tblPr>
              <a:tblGrid>
                <a:gridCol w="1075179">
                  <a:extLst>
                    <a:ext uri="{9D8B030D-6E8A-4147-A177-3AD203B41FA5}">
                      <a16:colId xmlns="" xmlns:a16="http://schemas.microsoft.com/office/drawing/2014/main" val="20000"/>
                    </a:ext>
                  </a:extLst>
                </a:gridCol>
                <a:gridCol w="857478">
                  <a:extLst>
                    <a:ext uri="{9D8B030D-6E8A-4147-A177-3AD203B41FA5}">
                      <a16:colId xmlns="" xmlns:a16="http://schemas.microsoft.com/office/drawing/2014/main" val="20001"/>
                    </a:ext>
                  </a:extLst>
                </a:gridCol>
                <a:gridCol w="1215809">
                  <a:extLst>
                    <a:ext uri="{9D8B030D-6E8A-4147-A177-3AD203B41FA5}">
                      <a16:colId xmlns="" xmlns:a16="http://schemas.microsoft.com/office/drawing/2014/main" val="20002"/>
                    </a:ext>
                  </a:extLst>
                </a:gridCol>
                <a:gridCol w="1010323">
                  <a:extLst>
                    <a:ext uri="{9D8B030D-6E8A-4147-A177-3AD203B41FA5}">
                      <a16:colId xmlns="" xmlns:a16="http://schemas.microsoft.com/office/drawing/2014/main" val="20003"/>
                    </a:ext>
                  </a:extLst>
                </a:gridCol>
                <a:gridCol w="764908">
                  <a:extLst>
                    <a:ext uri="{9D8B030D-6E8A-4147-A177-3AD203B41FA5}">
                      <a16:colId xmlns="" xmlns:a16="http://schemas.microsoft.com/office/drawing/2014/main" val="20004"/>
                    </a:ext>
                  </a:extLst>
                </a:gridCol>
                <a:gridCol w="904352">
                  <a:extLst>
                    <a:ext uri="{9D8B030D-6E8A-4147-A177-3AD203B41FA5}">
                      <a16:colId xmlns="" xmlns:a16="http://schemas.microsoft.com/office/drawing/2014/main" val="20005"/>
                    </a:ext>
                  </a:extLst>
                </a:gridCol>
                <a:gridCol w="1024934">
                  <a:extLst>
                    <a:ext uri="{9D8B030D-6E8A-4147-A177-3AD203B41FA5}">
                      <a16:colId xmlns="" xmlns:a16="http://schemas.microsoft.com/office/drawing/2014/main" val="20006"/>
                    </a:ext>
                  </a:extLst>
                </a:gridCol>
              </a:tblGrid>
              <a:tr h="197589">
                <a:tc>
                  <a:txBody>
                    <a:bodyPr/>
                    <a:lstStyle/>
                    <a:p>
                      <a:pPr marL="0" marR="0" algn="ctr">
                        <a:spcBef>
                          <a:spcPts val="100"/>
                        </a:spcBef>
                        <a:spcAft>
                          <a:spcPts val="200"/>
                        </a:spcAft>
                      </a:pPr>
                      <a:r>
                        <a:rPr lang="en-US" sz="1400" b="1" dirty="0">
                          <a:effectLst/>
                        </a:rPr>
                        <a:t>VIN Number</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Claim Id</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Group Code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err="1">
                          <a:effectLst/>
                        </a:rPr>
                        <a:t>Comp.Code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Part</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Event</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Cost</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251103">
                <a:tc>
                  <a:txBody>
                    <a:bodyPr/>
                    <a:lstStyle/>
                    <a:p>
                      <a:pPr marL="0" marR="0" algn="ctr">
                        <a:spcBef>
                          <a:spcPts val="100"/>
                        </a:spcBef>
                        <a:spcAft>
                          <a:spcPts val="200"/>
                        </a:spcAft>
                      </a:pPr>
                      <a:r>
                        <a:rPr lang="en-US" sz="1400" dirty="0">
                          <a:effectLst/>
                        </a:rPr>
                        <a:t>ABC</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G1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C1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P1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100</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197589">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G1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C1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P2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50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197589">
                <a:tc>
                  <a:txBody>
                    <a:bodyPr/>
                    <a:lstStyle/>
                    <a:p>
                      <a:pPr marL="0" marR="0" algn="ctr">
                        <a:spcBef>
                          <a:spcPts val="100"/>
                        </a:spcBef>
                        <a:spcAft>
                          <a:spcPts val="200"/>
                        </a:spcAft>
                      </a:pPr>
                      <a:r>
                        <a:rPr lang="en-US" sz="1400" dirty="0">
                          <a:effectLst/>
                        </a:rPr>
                        <a:t>ABC</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G1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C1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P3</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50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197589">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G1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C2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P4</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20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197589">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123</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G1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C2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P5</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30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197589">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123</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G2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C3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P6</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60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r h="197589">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124</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G1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C1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P1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100</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6218913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flipH="1">
            <a:off x="626364" y="241269"/>
            <a:ext cx="7891272" cy="274320"/>
          </a:xfrm>
        </p:spPr>
        <p:txBody>
          <a:bodyPr/>
          <a:lstStyle/>
          <a:p>
            <a:r>
              <a:rPr lang="en-US" dirty="0"/>
              <a:t>Manufactured and Sold Data (MnS)</a:t>
            </a:r>
          </a:p>
        </p:txBody>
      </p:sp>
      <p:sp>
        <p:nvSpPr>
          <p:cNvPr id="3" name="Content Placeholder 2"/>
          <p:cNvSpPr>
            <a:spLocks noGrp="1"/>
          </p:cNvSpPr>
          <p:nvPr>
            <p:ph sz="quarter" idx="11"/>
          </p:nvPr>
        </p:nvSpPr>
        <p:spPr>
          <a:xfrm>
            <a:off x="626364" y="533297"/>
            <a:ext cx="7891272" cy="3642853"/>
          </a:xfrm>
        </p:spPr>
        <p:txBody>
          <a:bodyPr>
            <a:normAutofit/>
          </a:bodyPr>
          <a:lstStyle/>
          <a:p>
            <a:pPr algn="just">
              <a:buFont typeface="Wingdings" panose="05000000000000000000" pitchFamily="2" charset="2"/>
              <a:buChar char="§"/>
            </a:pPr>
            <a:r>
              <a:rPr lang="en-US" sz="1800" dirty="0"/>
              <a:t>Set of transaction and master tables containing the manufactured and sold details of each vehicle </a:t>
            </a:r>
          </a:p>
          <a:p>
            <a:pPr algn="just">
              <a:buFont typeface="Wingdings" panose="05000000000000000000" pitchFamily="2" charset="2"/>
              <a:buChar char="§"/>
            </a:pPr>
            <a:r>
              <a:rPr lang="en-US" sz="1800" dirty="0"/>
              <a:t>Includes various attributes of the vehicles like </a:t>
            </a:r>
          </a:p>
          <a:p>
            <a:pPr lvl="1" algn="just">
              <a:buFont typeface="Wingdings" panose="05000000000000000000" pitchFamily="2" charset="2"/>
              <a:buChar char="§"/>
            </a:pPr>
            <a:r>
              <a:rPr lang="en-US" sz="1400" dirty="0"/>
              <a:t>Production Month and year</a:t>
            </a:r>
          </a:p>
          <a:p>
            <a:pPr lvl="1" algn="just">
              <a:buFont typeface="Wingdings" panose="05000000000000000000" pitchFamily="2" charset="2"/>
              <a:buChar char="§"/>
            </a:pPr>
            <a:r>
              <a:rPr lang="en-US" sz="1400" dirty="0"/>
              <a:t>Plant/facility</a:t>
            </a:r>
          </a:p>
          <a:p>
            <a:pPr lvl="1" algn="just">
              <a:buFont typeface="Wingdings" panose="05000000000000000000" pitchFamily="2" charset="2"/>
              <a:buChar char="§"/>
            </a:pPr>
            <a:r>
              <a:rPr lang="en-US" sz="1400" dirty="0"/>
              <a:t>Vehicle Type </a:t>
            </a:r>
          </a:p>
          <a:p>
            <a:pPr lvl="1" algn="just">
              <a:buFont typeface="Wingdings" panose="05000000000000000000" pitchFamily="2" charset="2"/>
              <a:buChar char="§"/>
            </a:pPr>
            <a:r>
              <a:rPr lang="en-US" sz="1400" dirty="0"/>
              <a:t>Model name</a:t>
            </a:r>
          </a:p>
          <a:p>
            <a:pPr lvl="1" algn="just">
              <a:buFont typeface="Wingdings" panose="05000000000000000000" pitchFamily="2" charset="2"/>
              <a:buChar char="§"/>
            </a:pPr>
            <a:r>
              <a:rPr lang="en-US" sz="1400" dirty="0"/>
              <a:t>Variant Name </a:t>
            </a:r>
          </a:p>
          <a:p>
            <a:pPr lvl="1" algn="just">
              <a:buFont typeface="Wingdings" panose="05000000000000000000" pitchFamily="2" charset="2"/>
              <a:buChar char="§"/>
            </a:pPr>
            <a:r>
              <a:rPr lang="en-US" sz="1400" dirty="0"/>
              <a:t>Dealer to which it was billed etc. </a:t>
            </a:r>
          </a:p>
          <a:p>
            <a:pPr algn="just">
              <a:buFont typeface="Wingdings" panose="05000000000000000000" pitchFamily="2" charset="2"/>
              <a:buChar char="§"/>
            </a:pPr>
            <a:r>
              <a:rPr lang="en-US" sz="1800" dirty="0"/>
              <a:t>The total no. of VIN numbers in the data is the number of vehicles sold. </a:t>
            </a:r>
          </a:p>
          <a:p>
            <a:pPr marL="0" indent="0" algn="just">
              <a:buNone/>
            </a:pPr>
            <a:r>
              <a:rPr lang="en-US" sz="1800" dirty="0"/>
              <a:t>Following table represents the MnS Data: </a:t>
            </a:r>
          </a:p>
        </p:txBody>
      </p:sp>
      <p:graphicFrame>
        <p:nvGraphicFramePr>
          <p:cNvPr id="5" name="Table 4"/>
          <p:cNvGraphicFramePr>
            <a:graphicFrameLocks noGrp="1"/>
          </p:cNvGraphicFramePr>
          <p:nvPr>
            <p:extLst>
              <p:ext uri="{D42A27DB-BD31-4B8C-83A1-F6EECF244321}">
                <p14:modId xmlns:p14="http://schemas.microsoft.com/office/powerpoint/2010/main" val="1906741349"/>
              </p:ext>
            </p:extLst>
          </p:nvPr>
        </p:nvGraphicFramePr>
        <p:xfrm>
          <a:off x="1281166" y="3856110"/>
          <a:ext cx="6407495" cy="640080"/>
        </p:xfrm>
        <a:graphic>
          <a:graphicData uri="http://schemas.openxmlformats.org/drawingml/2006/table">
            <a:tbl>
              <a:tblPr firstRow="1" firstCol="1" lastRow="1" lastCol="1" bandRow="1" bandCol="1">
                <a:tableStyleId>{5940675A-B579-460E-94D1-54222C63F5DA}</a:tableStyleId>
              </a:tblPr>
              <a:tblGrid>
                <a:gridCol w="1434183">
                  <a:extLst>
                    <a:ext uri="{9D8B030D-6E8A-4147-A177-3AD203B41FA5}">
                      <a16:colId xmlns="" xmlns:a16="http://schemas.microsoft.com/office/drawing/2014/main" val="20000"/>
                    </a:ext>
                  </a:extLst>
                </a:gridCol>
                <a:gridCol w="1224200">
                  <a:extLst>
                    <a:ext uri="{9D8B030D-6E8A-4147-A177-3AD203B41FA5}">
                      <a16:colId xmlns="" xmlns:a16="http://schemas.microsoft.com/office/drawing/2014/main" val="20001"/>
                    </a:ext>
                  </a:extLst>
                </a:gridCol>
                <a:gridCol w="1071175">
                  <a:extLst>
                    <a:ext uri="{9D8B030D-6E8A-4147-A177-3AD203B41FA5}">
                      <a16:colId xmlns="" xmlns:a16="http://schemas.microsoft.com/office/drawing/2014/main" val="20002"/>
                    </a:ext>
                  </a:extLst>
                </a:gridCol>
                <a:gridCol w="994662">
                  <a:extLst>
                    <a:ext uri="{9D8B030D-6E8A-4147-A177-3AD203B41FA5}">
                      <a16:colId xmlns="" xmlns:a16="http://schemas.microsoft.com/office/drawing/2014/main" val="20003"/>
                    </a:ext>
                  </a:extLst>
                </a:gridCol>
                <a:gridCol w="918150">
                  <a:extLst>
                    <a:ext uri="{9D8B030D-6E8A-4147-A177-3AD203B41FA5}">
                      <a16:colId xmlns="" xmlns:a16="http://schemas.microsoft.com/office/drawing/2014/main" val="20004"/>
                    </a:ext>
                  </a:extLst>
                </a:gridCol>
                <a:gridCol w="765125">
                  <a:extLst>
                    <a:ext uri="{9D8B030D-6E8A-4147-A177-3AD203B41FA5}">
                      <a16:colId xmlns="" xmlns:a16="http://schemas.microsoft.com/office/drawing/2014/main" val="20005"/>
                    </a:ext>
                  </a:extLst>
                </a:gridCol>
              </a:tblGrid>
              <a:tr h="144268">
                <a:tc>
                  <a:txBody>
                    <a:bodyPr/>
                    <a:lstStyle/>
                    <a:p>
                      <a:pPr marL="0" marR="0" algn="ctr">
                        <a:spcBef>
                          <a:spcPts val="100"/>
                        </a:spcBef>
                        <a:spcAft>
                          <a:spcPts val="200"/>
                        </a:spcAft>
                      </a:pPr>
                      <a:r>
                        <a:rPr lang="en-US" sz="1400" b="1" dirty="0">
                          <a:effectLst/>
                        </a:rPr>
                        <a:t>VIN Number</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Prod. Month</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Prod. Year</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Model</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a:effectLst/>
                        </a:rPr>
                        <a:t>Dealer</a:t>
                      </a:r>
                      <a:endParaRPr lang="en-US" sz="1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b="1" dirty="0">
                          <a:effectLst/>
                        </a:rPr>
                        <a:t>Zone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158066">
                <a:tc>
                  <a:txBody>
                    <a:bodyPr/>
                    <a:lstStyle/>
                    <a:p>
                      <a:pPr marL="0" marR="0" algn="ctr">
                        <a:spcBef>
                          <a:spcPts val="100"/>
                        </a:spcBef>
                        <a:spcAft>
                          <a:spcPts val="200"/>
                        </a:spcAft>
                      </a:pPr>
                      <a:r>
                        <a:rPr lang="en-US" sz="1400">
                          <a:effectLst/>
                        </a:rPr>
                        <a:t>ABC</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Apr</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2016</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YYY</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X123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Zone1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165252">
                <a:tc>
                  <a:txBody>
                    <a:bodyPr/>
                    <a:lstStyle/>
                    <a:p>
                      <a:pPr marL="0" marR="0" algn="ctr">
                        <a:spcBef>
                          <a:spcPts val="100"/>
                        </a:spcBef>
                        <a:spcAft>
                          <a:spcPts val="200"/>
                        </a:spcAft>
                      </a:pPr>
                      <a:r>
                        <a:rPr lang="en-US" sz="1400">
                          <a:effectLst/>
                        </a:rPr>
                        <a:t>PQR</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May</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2016</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a:effectLst/>
                        </a:rPr>
                        <a:t>QQQ</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X212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100"/>
                        </a:spcBef>
                        <a:spcAft>
                          <a:spcPts val="200"/>
                        </a:spcAft>
                      </a:pPr>
                      <a:r>
                        <a:rPr lang="en-US" sz="1400" dirty="0">
                          <a:effectLst/>
                        </a:rPr>
                        <a:t>Zone2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470024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flipH="1">
            <a:off x="626364" y="107517"/>
            <a:ext cx="7891272" cy="274320"/>
          </a:xfrm>
        </p:spPr>
        <p:txBody>
          <a:bodyPr/>
          <a:lstStyle/>
          <a:p>
            <a:r>
              <a:rPr lang="en-US" dirty="0"/>
              <a:t>Key KPIs and Terminologies used</a:t>
            </a:r>
          </a:p>
        </p:txBody>
      </p:sp>
      <p:sp>
        <p:nvSpPr>
          <p:cNvPr id="3" name="Content Placeholder 2"/>
          <p:cNvSpPr>
            <a:spLocks noGrp="1"/>
          </p:cNvSpPr>
          <p:nvPr>
            <p:ph sz="quarter" idx="11"/>
          </p:nvPr>
        </p:nvSpPr>
        <p:spPr>
          <a:xfrm>
            <a:off x="311499" y="406807"/>
            <a:ext cx="8521001" cy="4449845"/>
          </a:xfrm>
        </p:spPr>
        <p:txBody>
          <a:bodyPr>
            <a:normAutofit fontScale="77500" lnSpcReduction="20000"/>
          </a:bodyPr>
          <a:lstStyle/>
          <a:p>
            <a:pPr>
              <a:buFont typeface="Wingdings" panose="05000000000000000000" pitchFamily="2" charset="2"/>
              <a:buChar char="q"/>
            </a:pPr>
            <a:r>
              <a:rPr lang="en-US" b="1" dirty="0"/>
              <a:t>Production Month-</a:t>
            </a:r>
          </a:p>
          <a:p>
            <a:pPr marL="182880" lvl="1" indent="0" algn="just">
              <a:buNone/>
            </a:pPr>
            <a:r>
              <a:rPr lang="en-US" dirty="0"/>
              <a:t>Production month is derived from the production date of a vehicle. All the vehicles produced in a particular month are said to be of the same batch. </a:t>
            </a:r>
          </a:p>
          <a:p>
            <a:pPr marL="182880" lvl="1" indent="0" algn="just">
              <a:buNone/>
            </a:pPr>
            <a:r>
              <a:rPr lang="en-US" dirty="0"/>
              <a:t>Ex. - All vehicles produced in ‘Jan-2016’ are said to be of the Batch “Jan16”</a:t>
            </a:r>
          </a:p>
          <a:p>
            <a:pPr marL="0" indent="0">
              <a:buNone/>
            </a:pPr>
            <a:endParaRPr lang="en-US" dirty="0"/>
          </a:p>
          <a:p>
            <a:pPr>
              <a:buFont typeface="Wingdings" panose="05000000000000000000" pitchFamily="2" charset="2"/>
              <a:buChar char="q"/>
            </a:pPr>
            <a:r>
              <a:rPr lang="en-US" b="1" dirty="0"/>
              <a:t>Claim/Event-</a:t>
            </a:r>
          </a:p>
          <a:p>
            <a:pPr marL="182880" lvl="1" indent="0" algn="just">
              <a:buNone/>
            </a:pPr>
            <a:r>
              <a:rPr lang="en-US" dirty="0"/>
              <a:t>A Unique combination of Claim Id, Group Code and Comp-Code is considered as 1 Event. </a:t>
            </a:r>
          </a:p>
          <a:p>
            <a:pPr marL="182880" lvl="1" indent="0" algn="just">
              <a:buNone/>
            </a:pPr>
            <a:r>
              <a:rPr lang="en-US" dirty="0"/>
              <a:t>A claim can have one or more events depending on the Group Codes and Complaint Codes. </a:t>
            </a:r>
          </a:p>
          <a:p>
            <a:pPr marL="0" indent="0" algn="just">
              <a:buNone/>
            </a:pPr>
            <a:endParaRPr lang="en-US" dirty="0"/>
          </a:p>
          <a:p>
            <a:pPr>
              <a:buFont typeface="Wingdings" panose="05000000000000000000" pitchFamily="2" charset="2"/>
              <a:buChar char="q"/>
            </a:pPr>
            <a:r>
              <a:rPr lang="en-US" b="1" dirty="0"/>
              <a:t>Manufactured and Sold Nos. (M&amp;S)-</a:t>
            </a:r>
          </a:p>
          <a:p>
            <a:pPr marL="182880" lvl="1" indent="0" algn="just">
              <a:buNone/>
            </a:pPr>
            <a:r>
              <a:rPr lang="en-US" dirty="0"/>
              <a:t>Total M&amp;S for a particular Prod. Month is the number of vehicles sold from that production batch</a:t>
            </a:r>
          </a:p>
          <a:p>
            <a:pPr marL="182880" lvl="1" indent="0" algn="just">
              <a:buNone/>
            </a:pPr>
            <a:r>
              <a:rPr lang="en-US" dirty="0"/>
              <a:t>Ex. - Suppose total no. of vehicles produced in the month of Jan-16 was 2000 and so far 1400 of those vehicles have been sold. In this case, M&amp;S for Jan-16 is 1400.</a:t>
            </a:r>
          </a:p>
          <a:p>
            <a:pPr marL="0" indent="0">
              <a:buNone/>
            </a:pPr>
            <a:endParaRPr lang="en-US" dirty="0"/>
          </a:p>
        </p:txBody>
      </p:sp>
    </p:spTree>
    <p:extLst>
      <p:ext uri="{BB962C8B-B14F-4D97-AF65-F5344CB8AC3E}">
        <p14:creationId xmlns:p14="http://schemas.microsoft.com/office/powerpoint/2010/main" val="19981641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26364" y="401935"/>
            <a:ext cx="7891272" cy="4257378"/>
          </a:xfrm>
        </p:spPr>
        <p:txBody>
          <a:bodyPr>
            <a:normAutofit fontScale="92500" lnSpcReduction="20000"/>
          </a:bodyPr>
          <a:lstStyle/>
          <a:p>
            <a:pPr algn="just">
              <a:buFont typeface="Wingdings" panose="05000000000000000000" pitchFamily="2" charset="2"/>
              <a:buChar char="q"/>
            </a:pPr>
            <a:r>
              <a:rPr lang="en-US" b="1" dirty="0"/>
              <a:t>Warranty Cost</a:t>
            </a:r>
          </a:p>
          <a:p>
            <a:pPr marL="182880" lvl="1" indent="0" algn="just">
              <a:buNone/>
            </a:pPr>
            <a:r>
              <a:rPr lang="en-US" dirty="0"/>
              <a:t>It is the cost incurred toward the events (includes cost of replaced parts and cost of labor)</a:t>
            </a:r>
          </a:p>
          <a:p>
            <a:pPr marL="0" indent="0" algn="just">
              <a:buNone/>
            </a:pPr>
            <a:endParaRPr lang="en-US" b="1" dirty="0"/>
          </a:p>
          <a:p>
            <a:pPr algn="just">
              <a:buFont typeface="Wingdings" panose="05000000000000000000" pitchFamily="2" charset="2"/>
              <a:buChar char="q"/>
            </a:pPr>
            <a:r>
              <a:rPr lang="en-US" b="1" dirty="0"/>
              <a:t>Claim Rate (CR)</a:t>
            </a:r>
          </a:p>
          <a:p>
            <a:pPr marL="182880" lvl="1" indent="0" algn="just">
              <a:buNone/>
            </a:pPr>
            <a:r>
              <a:rPr lang="en-US" dirty="0"/>
              <a:t>CR is estimated as no. of events per hundred vehicles sold from that month’s produce</a:t>
            </a:r>
          </a:p>
          <a:p>
            <a:pPr marL="182880" lvl="1" indent="0" algn="just">
              <a:buNone/>
            </a:pPr>
            <a:r>
              <a:rPr lang="en-US" dirty="0"/>
              <a:t>CR= (Event/</a:t>
            </a:r>
            <a:r>
              <a:rPr lang="en-US" dirty="0" err="1"/>
              <a:t>MnS</a:t>
            </a:r>
            <a:r>
              <a:rPr lang="en-US" dirty="0"/>
              <a:t>)*100</a:t>
            </a:r>
          </a:p>
          <a:p>
            <a:pPr marL="0" indent="0" algn="just">
              <a:buNone/>
            </a:pPr>
            <a:endParaRPr lang="en-US" b="1" dirty="0"/>
          </a:p>
          <a:p>
            <a:pPr algn="just">
              <a:buFont typeface="Wingdings" panose="05000000000000000000" pitchFamily="2" charset="2"/>
              <a:buChar char="q"/>
            </a:pPr>
            <a:r>
              <a:rPr lang="en-US" b="1" dirty="0"/>
              <a:t>Warranty Cost Per Vehicle (WCPV)</a:t>
            </a:r>
          </a:p>
          <a:p>
            <a:pPr marL="182880" lvl="1" indent="0" algn="just">
              <a:buNone/>
            </a:pPr>
            <a:r>
              <a:rPr lang="en-US" dirty="0"/>
              <a:t>It is the average warranty cost incurred per vehicle from particular month’s produce</a:t>
            </a:r>
          </a:p>
          <a:p>
            <a:pPr marL="182880" lvl="1" indent="0" algn="just">
              <a:buNone/>
            </a:pPr>
            <a:r>
              <a:rPr lang="en-US" dirty="0"/>
              <a:t>WCPV= (Warranty Cost/</a:t>
            </a:r>
            <a:r>
              <a:rPr lang="en-US" dirty="0" err="1"/>
              <a:t>MnS</a:t>
            </a:r>
            <a:r>
              <a:rPr lang="en-US" dirty="0"/>
              <a:t>)</a:t>
            </a:r>
          </a:p>
        </p:txBody>
      </p:sp>
    </p:spTree>
    <p:extLst>
      <p:ext uri="{BB962C8B-B14F-4D97-AF65-F5344CB8AC3E}">
        <p14:creationId xmlns:p14="http://schemas.microsoft.com/office/powerpoint/2010/main" val="34446904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64" y="28537"/>
            <a:ext cx="7891272" cy="457200"/>
          </a:xfrm>
        </p:spPr>
        <p:txBody>
          <a:bodyPr/>
          <a:lstStyle/>
          <a:p>
            <a:r>
              <a:rPr lang="en-US" sz="2400" dirty="0"/>
              <a:t>Data Manipulation – Complexities and solutions</a:t>
            </a:r>
          </a:p>
        </p:txBody>
      </p:sp>
      <p:sp>
        <p:nvSpPr>
          <p:cNvPr id="4" name="Text Placeholder 3"/>
          <p:cNvSpPr>
            <a:spLocks noGrp="1"/>
          </p:cNvSpPr>
          <p:nvPr>
            <p:ph type="body" sz="quarter" idx="12"/>
          </p:nvPr>
        </p:nvSpPr>
        <p:spPr>
          <a:xfrm flipH="1">
            <a:off x="282196" y="502920"/>
            <a:ext cx="8579609" cy="274320"/>
          </a:xfrm>
        </p:spPr>
        <p:txBody>
          <a:bodyPr/>
          <a:lstStyle/>
          <a:p>
            <a:r>
              <a:rPr lang="en-US" sz="2000" dirty="0"/>
              <a:t>Deriving  KPIs from combined data (Production, Sales and Claims)</a:t>
            </a:r>
          </a:p>
        </p:txBody>
      </p:sp>
      <p:sp>
        <p:nvSpPr>
          <p:cNvPr id="3" name="Content Placeholder 2"/>
          <p:cNvSpPr>
            <a:spLocks noGrp="1"/>
          </p:cNvSpPr>
          <p:nvPr>
            <p:ph sz="quarter" idx="11"/>
          </p:nvPr>
        </p:nvSpPr>
        <p:spPr>
          <a:xfrm>
            <a:off x="566306" y="3128882"/>
            <a:ext cx="8195555" cy="2175280"/>
          </a:xfrm>
        </p:spPr>
        <p:txBody>
          <a:bodyPr>
            <a:normAutofit/>
          </a:bodyPr>
          <a:lstStyle/>
          <a:p>
            <a:pPr marL="342900" indent="-342900" algn="just">
              <a:buFont typeface="+mj-lt"/>
              <a:buAutoNum type="arabicPeriod"/>
            </a:pPr>
            <a:r>
              <a:rPr lang="en-US" sz="1800" b="1" dirty="0"/>
              <a:t>Combining Data sets</a:t>
            </a:r>
          </a:p>
          <a:p>
            <a:pPr algn="just"/>
            <a:r>
              <a:rPr lang="en-US" sz="1800" dirty="0"/>
              <a:t>While a VIN is unique in the MnS data (as in it is sold only once), in events data, there can be multiple events on the same VIN </a:t>
            </a:r>
          </a:p>
          <a:p>
            <a:pPr algn="just"/>
            <a:r>
              <a:rPr lang="en-US" sz="1800" dirty="0"/>
              <a:t>One-to-many join makes it difficult to calculate correct M&amp;S numbers</a:t>
            </a:r>
          </a:p>
        </p:txBody>
      </p:sp>
      <p:grpSp>
        <p:nvGrpSpPr>
          <p:cNvPr id="28" name="Group 27">
            <a:extLst>
              <a:ext uri="{FF2B5EF4-FFF2-40B4-BE49-F238E27FC236}">
                <a16:creationId xmlns="" xmlns:a16="http://schemas.microsoft.com/office/drawing/2014/main" id="{C22F2470-5889-402E-BD60-662810BA5D65}"/>
              </a:ext>
            </a:extLst>
          </p:cNvPr>
          <p:cNvGrpSpPr/>
          <p:nvPr/>
        </p:nvGrpSpPr>
        <p:grpSpPr>
          <a:xfrm>
            <a:off x="662976" y="1244076"/>
            <a:ext cx="7818049" cy="1179380"/>
            <a:chOff x="741311" y="948242"/>
            <a:chExt cx="7818049" cy="1179380"/>
          </a:xfrm>
        </p:grpSpPr>
        <p:sp>
          <p:nvSpPr>
            <p:cNvPr id="8" name="Plus 13">
              <a:extLst>
                <a:ext uri="{FF2B5EF4-FFF2-40B4-BE49-F238E27FC236}">
                  <a16:creationId xmlns="" xmlns:a16="http://schemas.microsoft.com/office/drawing/2014/main" id="{4421A5C4-3099-45F0-B2E6-E9B8B27791EF}"/>
                </a:ext>
              </a:extLst>
            </p:cNvPr>
            <p:cNvSpPr/>
            <p:nvPr/>
          </p:nvSpPr>
          <p:spPr>
            <a:xfrm>
              <a:off x="1488156" y="1370581"/>
              <a:ext cx="236455" cy="259511"/>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5800809A-B513-4DCD-828B-F574A80AE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4227" y="1156723"/>
              <a:ext cx="1255133" cy="877199"/>
            </a:xfrm>
            <a:prstGeom prst="rect">
              <a:avLst/>
            </a:prstGeom>
          </p:spPr>
        </p:pic>
        <p:grpSp>
          <p:nvGrpSpPr>
            <p:cNvPr id="19" name="Group 18">
              <a:extLst>
                <a:ext uri="{FF2B5EF4-FFF2-40B4-BE49-F238E27FC236}">
                  <a16:creationId xmlns="" xmlns:a16="http://schemas.microsoft.com/office/drawing/2014/main" id="{FA9E9468-CE9C-4585-84E8-8B193FA48AF2}"/>
                </a:ext>
              </a:extLst>
            </p:cNvPr>
            <p:cNvGrpSpPr/>
            <p:nvPr/>
          </p:nvGrpSpPr>
          <p:grpSpPr>
            <a:xfrm>
              <a:off x="741311" y="948650"/>
              <a:ext cx="628964" cy="904416"/>
              <a:chOff x="2336468" y="1023380"/>
              <a:chExt cx="628964" cy="904416"/>
            </a:xfrm>
          </p:grpSpPr>
          <p:pic>
            <p:nvPicPr>
              <p:cNvPr id="6" name="Picture 5">
                <a:extLst>
                  <a:ext uri="{FF2B5EF4-FFF2-40B4-BE49-F238E27FC236}">
                    <a16:creationId xmlns="" xmlns:a16="http://schemas.microsoft.com/office/drawing/2014/main" id="{A566D4F9-5DF2-48A8-B877-D86DEEE60FD4}"/>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36468" y="1298832"/>
                <a:ext cx="628964" cy="628964"/>
              </a:xfrm>
              <a:prstGeom prst="rect">
                <a:avLst/>
              </a:prstGeom>
            </p:spPr>
          </p:pic>
          <p:sp>
            <p:nvSpPr>
              <p:cNvPr id="10" name="Rectangle 9">
                <a:extLst>
                  <a:ext uri="{FF2B5EF4-FFF2-40B4-BE49-F238E27FC236}">
                    <a16:creationId xmlns="" xmlns:a16="http://schemas.microsoft.com/office/drawing/2014/main" id="{D6897C1A-1B3A-4EC7-ADCE-4A884B6DFC75}"/>
                  </a:ext>
                </a:extLst>
              </p:cNvPr>
              <p:cNvSpPr/>
              <p:nvPr/>
            </p:nvSpPr>
            <p:spPr>
              <a:xfrm>
                <a:off x="2336468" y="1023380"/>
                <a:ext cx="628964" cy="194356"/>
              </a:xfrm>
              <a:prstGeom prst="rect">
                <a:avLst/>
              </a:prstGeom>
              <a:ln w="3175">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Events</a:t>
                </a:r>
                <a:endParaRPr lang="en-US" sz="1400" kern="1200" dirty="0"/>
              </a:p>
            </p:txBody>
          </p:sp>
        </p:grpSp>
        <p:grpSp>
          <p:nvGrpSpPr>
            <p:cNvPr id="20" name="Group 19">
              <a:extLst>
                <a:ext uri="{FF2B5EF4-FFF2-40B4-BE49-F238E27FC236}">
                  <a16:creationId xmlns="" xmlns:a16="http://schemas.microsoft.com/office/drawing/2014/main" id="{7CA35F15-81DA-45BF-A2C7-D6AD43381018}"/>
                </a:ext>
              </a:extLst>
            </p:cNvPr>
            <p:cNvGrpSpPr/>
            <p:nvPr/>
          </p:nvGrpSpPr>
          <p:grpSpPr>
            <a:xfrm>
              <a:off x="1620532" y="948242"/>
              <a:ext cx="1484950" cy="914904"/>
              <a:chOff x="715188" y="1024029"/>
              <a:chExt cx="1484950" cy="914904"/>
            </a:xfrm>
          </p:grpSpPr>
          <p:pic>
            <p:nvPicPr>
              <p:cNvPr id="5" name="Picture 4">
                <a:extLst>
                  <a:ext uri="{FF2B5EF4-FFF2-40B4-BE49-F238E27FC236}">
                    <a16:creationId xmlns="" xmlns:a16="http://schemas.microsoft.com/office/drawing/2014/main" id="{6D132BB5-B352-41A8-B899-46AEC9A40DB5}"/>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76448" y="1285966"/>
                <a:ext cx="652967" cy="652967"/>
              </a:xfrm>
              <a:prstGeom prst="rect">
                <a:avLst/>
              </a:prstGeom>
            </p:spPr>
          </p:pic>
          <p:sp>
            <p:nvSpPr>
              <p:cNvPr id="11" name="Rectangle 10">
                <a:extLst>
                  <a:ext uri="{FF2B5EF4-FFF2-40B4-BE49-F238E27FC236}">
                    <a16:creationId xmlns="" xmlns:a16="http://schemas.microsoft.com/office/drawing/2014/main" id="{7C98D317-E055-4957-A102-B61E3A12A01B}"/>
                  </a:ext>
                </a:extLst>
              </p:cNvPr>
              <p:cNvSpPr/>
              <p:nvPr/>
            </p:nvSpPr>
            <p:spPr>
              <a:xfrm>
                <a:off x="715188" y="1024029"/>
                <a:ext cx="1484950" cy="193707"/>
              </a:xfrm>
              <a:prstGeom prst="rect">
                <a:avLst/>
              </a:prstGeom>
              <a:ln w="3175">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Production &amp; Sales</a:t>
                </a:r>
                <a:endParaRPr lang="en-US" sz="1400" kern="1200" dirty="0"/>
              </a:p>
            </p:txBody>
          </p:sp>
        </p:grpSp>
        <p:sp>
          <p:nvSpPr>
            <p:cNvPr id="12" name="Oval 4">
              <a:extLst>
                <a:ext uri="{FF2B5EF4-FFF2-40B4-BE49-F238E27FC236}">
                  <a16:creationId xmlns="" xmlns:a16="http://schemas.microsoft.com/office/drawing/2014/main" id="{F2B7C696-D559-40F1-B69E-8D42B0328017}"/>
                </a:ext>
              </a:extLst>
            </p:cNvPr>
            <p:cNvSpPr/>
            <p:nvPr/>
          </p:nvSpPr>
          <p:spPr>
            <a:xfrm>
              <a:off x="3915771" y="949279"/>
              <a:ext cx="796130" cy="194356"/>
            </a:xfrm>
            <a:prstGeom prst="rect">
              <a:avLst/>
            </a:prstGeom>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200" kern="1200" dirty="0"/>
                <a:t>LASR Server</a:t>
              </a:r>
            </a:p>
          </p:txBody>
        </p:sp>
        <p:sp>
          <p:nvSpPr>
            <p:cNvPr id="13" name="Arrow: Right 12">
              <a:extLst>
                <a:ext uri="{FF2B5EF4-FFF2-40B4-BE49-F238E27FC236}">
                  <a16:creationId xmlns="" xmlns:a16="http://schemas.microsoft.com/office/drawing/2014/main" id="{6EAE6EEC-60E4-4D97-A99C-D5FFF1612FC1}"/>
                </a:ext>
              </a:extLst>
            </p:cNvPr>
            <p:cNvSpPr/>
            <p:nvPr/>
          </p:nvSpPr>
          <p:spPr>
            <a:xfrm>
              <a:off x="3101762" y="1376363"/>
              <a:ext cx="591261" cy="360599"/>
            </a:xfrm>
            <a:prstGeom prst="rightArrow">
              <a:avLst/>
            </a:prstGeom>
            <a:solidFill>
              <a:schemeClr val="bg1"/>
            </a:solidFill>
            <a:ln>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15" name="Picture 14">
              <a:extLst>
                <a:ext uri="{FF2B5EF4-FFF2-40B4-BE49-F238E27FC236}">
                  <a16:creationId xmlns="" xmlns:a16="http://schemas.microsoft.com/office/drawing/2014/main" id="{A9C40A77-364C-4066-982C-AD74A642DE7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950650" y="1192956"/>
              <a:ext cx="773202" cy="773202"/>
            </a:xfrm>
            <a:prstGeom prst="rect">
              <a:avLst/>
            </a:prstGeom>
          </p:spPr>
        </p:pic>
        <p:sp>
          <p:nvSpPr>
            <p:cNvPr id="16" name="Arrow: Right 15">
              <a:extLst>
                <a:ext uri="{FF2B5EF4-FFF2-40B4-BE49-F238E27FC236}">
                  <a16:creationId xmlns="" xmlns:a16="http://schemas.microsoft.com/office/drawing/2014/main" id="{2C55F5AA-EA66-464D-A690-8680470D7E23}"/>
                </a:ext>
              </a:extLst>
            </p:cNvPr>
            <p:cNvSpPr/>
            <p:nvPr/>
          </p:nvSpPr>
          <p:spPr>
            <a:xfrm>
              <a:off x="4825697" y="1491650"/>
              <a:ext cx="311563" cy="195411"/>
            </a:xfrm>
            <a:prstGeom prst="rightArrow">
              <a:avLst/>
            </a:prstGeom>
            <a:solidFill>
              <a:schemeClr val="bg1"/>
            </a:solidFill>
            <a:ln>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Arrow: Right 16">
              <a:extLst>
                <a:ext uri="{FF2B5EF4-FFF2-40B4-BE49-F238E27FC236}">
                  <a16:creationId xmlns="" xmlns:a16="http://schemas.microsoft.com/office/drawing/2014/main" id="{EADD8D80-E092-48B9-A178-96ED0EDE6A65}"/>
                </a:ext>
              </a:extLst>
            </p:cNvPr>
            <p:cNvSpPr/>
            <p:nvPr/>
          </p:nvSpPr>
          <p:spPr>
            <a:xfrm>
              <a:off x="6706712" y="1491649"/>
              <a:ext cx="311563" cy="195411"/>
            </a:xfrm>
            <a:prstGeom prst="rightArrow">
              <a:avLst/>
            </a:prstGeom>
            <a:solidFill>
              <a:schemeClr val="bg1"/>
            </a:solidFill>
            <a:ln>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Rectangle 20">
              <a:extLst>
                <a:ext uri="{FF2B5EF4-FFF2-40B4-BE49-F238E27FC236}">
                  <a16:creationId xmlns="" xmlns:a16="http://schemas.microsoft.com/office/drawing/2014/main" id="{497B1A4D-7699-461B-8F16-F3D8F3C2E445}"/>
                </a:ext>
              </a:extLst>
            </p:cNvPr>
            <p:cNvSpPr/>
            <p:nvPr/>
          </p:nvSpPr>
          <p:spPr>
            <a:xfrm>
              <a:off x="964353" y="1944742"/>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X</a:t>
              </a:r>
            </a:p>
          </p:txBody>
        </p:sp>
        <p:grpSp>
          <p:nvGrpSpPr>
            <p:cNvPr id="25" name="Group 24">
              <a:extLst>
                <a:ext uri="{FF2B5EF4-FFF2-40B4-BE49-F238E27FC236}">
                  <a16:creationId xmlns="" xmlns:a16="http://schemas.microsoft.com/office/drawing/2014/main" id="{99092386-BA5B-4118-9221-AA2DEA2861CB}"/>
                </a:ext>
              </a:extLst>
            </p:cNvPr>
            <p:cNvGrpSpPr/>
            <p:nvPr/>
          </p:nvGrpSpPr>
          <p:grpSpPr>
            <a:xfrm>
              <a:off x="5155625" y="953012"/>
              <a:ext cx="1566233" cy="1174609"/>
              <a:chOff x="4964553" y="953012"/>
              <a:chExt cx="1566233" cy="1174609"/>
            </a:xfrm>
          </p:grpSpPr>
          <p:pic>
            <p:nvPicPr>
              <p:cNvPr id="7" name="Picture 6">
                <a:extLst>
                  <a:ext uri="{FF2B5EF4-FFF2-40B4-BE49-F238E27FC236}">
                    <a16:creationId xmlns="" xmlns:a16="http://schemas.microsoft.com/office/drawing/2014/main" id="{45A9D108-D15E-4782-8BA1-121A568061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19345" y="1331765"/>
                <a:ext cx="483448" cy="483448"/>
              </a:xfrm>
              <a:prstGeom prst="rect">
                <a:avLst/>
              </a:prstGeom>
            </p:spPr>
          </p:pic>
          <p:sp>
            <p:nvSpPr>
              <p:cNvPr id="18" name="Oval 4">
                <a:extLst>
                  <a:ext uri="{FF2B5EF4-FFF2-40B4-BE49-F238E27FC236}">
                    <a16:creationId xmlns="" xmlns:a16="http://schemas.microsoft.com/office/drawing/2014/main" id="{B482F161-D579-41AC-8308-7191E1AA1692}"/>
                  </a:ext>
                </a:extLst>
              </p:cNvPr>
              <p:cNvSpPr/>
              <p:nvPr/>
            </p:nvSpPr>
            <p:spPr>
              <a:xfrm>
                <a:off x="4964553" y="953012"/>
                <a:ext cx="1566233" cy="193707"/>
              </a:xfrm>
              <a:prstGeom prst="rect">
                <a:avLst/>
              </a:prstGeom>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200" kern="1200" dirty="0"/>
                  <a:t>Aggregated Measures</a:t>
                </a:r>
              </a:p>
            </p:txBody>
          </p:sp>
          <p:sp>
            <p:nvSpPr>
              <p:cNvPr id="22" name="Rectangle 21">
                <a:extLst>
                  <a:ext uri="{FF2B5EF4-FFF2-40B4-BE49-F238E27FC236}">
                    <a16:creationId xmlns="" xmlns:a16="http://schemas.microsoft.com/office/drawing/2014/main" id="{3B68EF97-7A88-4084-9140-84F0906897A7}"/>
                  </a:ext>
                </a:extLst>
              </p:cNvPr>
              <p:cNvSpPr/>
              <p:nvPr/>
            </p:nvSpPr>
            <p:spPr>
              <a:xfrm>
                <a:off x="5519345" y="1955508"/>
                <a:ext cx="483448" cy="172113"/>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X/Y</a:t>
                </a:r>
              </a:p>
            </p:txBody>
          </p:sp>
        </p:grpSp>
        <p:sp>
          <p:nvSpPr>
            <p:cNvPr id="23" name="Rectangle 22">
              <a:extLst>
                <a:ext uri="{FF2B5EF4-FFF2-40B4-BE49-F238E27FC236}">
                  <a16:creationId xmlns="" xmlns:a16="http://schemas.microsoft.com/office/drawing/2014/main" id="{B43ADB34-F722-4D34-8F25-7F030C5E701E}"/>
                </a:ext>
              </a:extLst>
            </p:cNvPr>
            <p:cNvSpPr/>
            <p:nvPr/>
          </p:nvSpPr>
          <p:spPr>
            <a:xfrm>
              <a:off x="2274621" y="1944742"/>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Y</a:t>
              </a:r>
            </a:p>
          </p:txBody>
        </p:sp>
        <p:sp>
          <p:nvSpPr>
            <p:cNvPr id="24" name="Oval 4">
              <a:extLst>
                <a:ext uri="{FF2B5EF4-FFF2-40B4-BE49-F238E27FC236}">
                  <a16:creationId xmlns="" xmlns:a16="http://schemas.microsoft.com/office/drawing/2014/main" id="{A09875D1-1370-493E-ABFE-0BB55C16FC25}"/>
                </a:ext>
              </a:extLst>
            </p:cNvPr>
            <p:cNvSpPr/>
            <p:nvPr/>
          </p:nvSpPr>
          <p:spPr>
            <a:xfrm>
              <a:off x="7304227" y="955595"/>
              <a:ext cx="1200601" cy="179096"/>
            </a:xfrm>
            <a:prstGeom prst="rect">
              <a:avLst/>
            </a:prstGeom>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200" kern="1200" dirty="0"/>
                <a:t>VA Dashboard</a:t>
              </a:r>
            </a:p>
          </p:txBody>
        </p:sp>
      </p:grpSp>
      <p:sp>
        <p:nvSpPr>
          <p:cNvPr id="26" name="Text Placeholder 12">
            <a:extLst>
              <a:ext uri="{FF2B5EF4-FFF2-40B4-BE49-F238E27FC236}">
                <a16:creationId xmlns="" xmlns:a16="http://schemas.microsoft.com/office/drawing/2014/main" id="{87E303C1-C4BD-4786-BB65-FBB340127C1A}"/>
              </a:ext>
            </a:extLst>
          </p:cNvPr>
          <p:cNvSpPr txBox="1">
            <a:spLocks/>
          </p:cNvSpPr>
          <p:nvPr/>
        </p:nvSpPr>
        <p:spPr>
          <a:xfrm flipH="1">
            <a:off x="376331" y="2757353"/>
            <a:ext cx="8391338" cy="261886"/>
          </a:xfrm>
          <a:prstGeom prst="rect">
            <a:avLst/>
          </a:prstGeom>
        </p:spPr>
        <p:txBody>
          <a:bodyPr vert="horz" wrap="square" lIns="91440" tIns="45720" rIns="91440" bIns="45720" rtlCol="0" anchor="ctr" anchorCtr="0">
            <a:noAutofit/>
          </a:bodyPr>
          <a:lstStyle>
            <a:lvl1pPr marL="0" indent="0" algn="ctr" defTabSz="365760" rtl="0" eaLnBrk="1" latinLnBrk="0" hangingPunct="1">
              <a:lnSpc>
                <a:spcPct val="100000"/>
              </a:lnSpc>
              <a:spcBef>
                <a:spcPts val="0"/>
              </a:spcBef>
              <a:spcAft>
                <a:spcPts val="0"/>
              </a:spcAft>
              <a:buClr>
                <a:schemeClr val="tx2"/>
              </a:buClr>
              <a:buSzPct val="80000"/>
              <a:buFont typeface="Arial" pitchFamily="34" charset="0"/>
              <a:buNone/>
              <a:defRPr sz="2200" b="0" kern="1200" cap="none" baseline="0">
                <a:solidFill>
                  <a:schemeClr val="accent6"/>
                </a:solidFill>
                <a:latin typeface="+mj-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sz="2000" b="1" u="sng" dirty="0"/>
              <a:t>Challenges</a:t>
            </a:r>
          </a:p>
        </p:txBody>
      </p:sp>
    </p:spTree>
    <p:extLst>
      <p:ext uri="{BB962C8B-B14F-4D97-AF65-F5344CB8AC3E}">
        <p14:creationId xmlns:p14="http://schemas.microsoft.com/office/powerpoint/2010/main" val="42357073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46817" y="425949"/>
            <a:ext cx="8195248" cy="2699089"/>
          </a:xfrm>
        </p:spPr>
        <p:txBody>
          <a:bodyPr>
            <a:normAutofit fontScale="40000" lnSpcReduction="20000"/>
          </a:bodyPr>
          <a:lstStyle/>
          <a:p>
            <a:pPr marL="0" indent="0" algn="just">
              <a:buNone/>
            </a:pPr>
            <a:r>
              <a:rPr lang="en-US" sz="4400" b="1" dirty="0"/>
              <a:t>2. TIS Buckets</a:t>
            </a:r>
          </a:p>
          <a:p>
            <a:pPr algn="just"/>
            <a:r>
              <a:rPr lang="en-US" sz="4400" dirty="0"/>
              <a:t>“Time in Service” is the no. of months a vehicle has completed in service before a failure occurs</a:t>
            </a:r>
          </a:p>
          <a:p>
            <a:pPr algn="just"/>
            <a:r>
              <a:rPr lang="en-US" sz="4400" dirty="0"/>
              <a:t>Each event may fall in separate TIS Bucket depending on the no. of days between sale date and failure date </a:t>
            </a:r>
          </a:p>
          <a:p>
            <a:pPr algn="just"/>
            <a:r>
              <a:rPr lang="en-US" sz="4400" dirty="0"/>
              <a:t>Some of the TIS Buckets are:</a:t>
            </a:r>
          </a:p>
          <a:p>
            <a:pPr marL="182880" lvl="1" indent="0">
              <a:buNone/>
            </a:pPr>
            <a:r>
              <a:rPr lang="en-US" sz="4400" dirty="0"/>
              <a:t>0 TIS – Contains all events that occur before the sale (Pre Delivery Inspections or PDI) </a:t>
            </a:r>
          </a:p>
          <a:p>
            <a:pPr marL="182880" lvl="1" indent="0">
              <a:buNone/>
            </a:pPr>
            <a:r>
              <a:rPr lang="en-US" sz="4400" dirty="0"/>
              <a:t>3 TIS    - Contains all the events that occur within 90 days from sale.</a:t>
            </a:r>
          </a:p>
          <a:p>
            <a:pPr marL="182880" lvl="1" indent="0">
              <a:buNone/>
            </a:pPr>
            <a:r>
              <a:rPr lang="en-US" sz="4400" dirty="0"/>
              <a:t>12 TIS  - Contains all the events that occur within 360 days from sale.</a:t>
            </a:r>
            <a:endParaRPr lang="en-US" sz="9600" dirty="0"/>
          </a:p>
          <a:p>
            <a:pPr marL="0" indent="0" algn="just">
              <a:buNone/>
            </a:pPr>
            <a:endParaRPr lang="en-US" dirty="0"/>
          </a:p>
          <a:p>
            <a:pPr marL="0" indent="0" algn="just">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0160395"/>
              </p:ext>
            </p:extLst>
          </p:nvPr>
        </p:nvGraphicFramePr>
        <p:xfrm>
          <a:off x="1524018" y="2998099"/>
          <a:ext cx="6240845" cy="1657980"/>
        </p:xfrm>
        <a:graphic>
          <a:graphicData uri="http://schemas.openxmlformats.org/drawingml/2006/table">
            <a:tbl>
              <a:tblPr firstRow="1" firstCol="1" bandRow="1">
                <a:tableStyleId>{5940675A-B579-460E-94D1-54222C63F5DA}</a:tableStyleId>
              </a:tblPr>
              <a:tblGrid>
                <a:gridCol w="914968">
                  <a:extLst>
                    <a:ext uri="{9D8B030D-6E8A-4147-A177-3AD203B41FA5}">
                      <a16:colId xmlns="" xmlns:a16="http://schemas.microsoft.com/office/drawing/2014/main" val="20000"/>
                    </a:ext>
                  </a:extLst>
                </a:gridCol>
                <a:gridCol w="452718">
                  <a:extLst>
                    <a:ext uri="{9D8B030D-6E8A-4147-A177-3AD203B41FA5}">
                      <a16:colId xmlns="" xmlns:a16="http://schemas.microsoft.com/office/drawing/2014/main" val="20001"/>
                    </a:ext>
                  </a:extLst>
                </a:gridCol>
                <a:gridCol w="428891">
                  <a:extLst>
                    <a:ext uri="{9D8B030D-6E8A-4147-A177-3AD203B41FA5}">
                      <a16:colId xmlns="" xmlns:a16="http://schemas.microsoft.com/office/drawing/2014/main" val="20002"/>
                    </a:ext>
                  </a:extLst>
                </a:gridCol>
                <a:gridCol w="428891">
                  <a:extLst>
                    <a:ext uri="{9D8B030D-6E8A-4147-A177-3AD203B41FA5}">
                      <a16:colId xmlns="" xmlns:a16="http://schemas.microsoft.com/office/drawing/2014/main" val="20003"/>
                    </a:ext>
                  </a:extLst>
                </a:gridCol>
                <a:gridCol w="428891">
                  <a:extLst>
                    <a:ext uri="{9D8B030D-6E8A-4147-A177-3AD203B41FA5}">
                      <a16:colId xmlns="" xmlns:a16="http://schemas.microsoft.com/office/drawing/2014/main" val="20004"/>
                    </a:ext>
                  </a:extLst>
                </a:gridCol>
                <a:gridCol w="428891">
                  <a:extLst>
                    <a:ext uri="{9D8B030D-6E8A-4147-A177-3AD203B41FA5}">
                      <a16:colId xmlns="" xmlns:a16="http://schemas.microsoft.com/office/drawing/2014/main" val="20005"/>
                    </a:ext>
                  </a:extLst>
                </a:gridCol>
                <a:gridCol w="428891">
                  <a:extLst>
                    <a:ext uri="{9D8B030D-6E8A-4147-A177-3AD203B41FA5}">
                      <a16:colId xmlns="" xmlns:a16="http://schemas.microsoft.com/office/drawing/2014/main" val="20006"/>
                    </a:ext>
                  </a:extLst>
                </a:gridCol>
                <a:gridCol w="428891">
                  <a:extLst>
                    <a:ext uri="{9D8B030D-6E8A-4147-A177-3AD203B41FA5}">
                      <a16:colId xmlns="" xmlns:a16="http://schemas.microsoft.com/office/drawing/2014/main" val="20007"/>
                    </a:ext>
                  </a:extLst>
                </a:gridCol>
                <a:gridCol w="416502">
                  <a:extLst>
                    <a:ext uri="{9D8B030D-6E8A-4147-A177-3AD203B41FA5}">
                      <a16:colId xmlns="" xmlns:a16="http://schemas.microsoft.com/office/drawing/2014/main" val="20008"/>
                    </a:ext>
                  </a:extLst>
                </a:gridCol>
                <a:gridCol w="312614">
                  <a:extLst>
                    <a:ext uri="{9D8B030D-6E8A-4147-A177-3AD203B41FA5}">
                      <a16:colId xmlns="" xmlns:a16="http://schemas.microsoft.com/office/drawing/2014/main" val="20009"/>
                    </a:ext>
                  </a:extLst>
                </a:gridCol>
                <a:gridCol w="312614">
                  <a:extLst>
                    <a:ext uri="{9D8B030D-6E8A-4147-A177-3AD203B41FA5}">
                      <a16:colId xmlns="" xmlns:a16="http://schemas.microsoft.com/office/drawing/2014/main" val="20010"/>
                    </a:ext>
                  </a:extLst>
                </a:gridCol>
                <a:gridCol w="419361">
                  <a:extLst>
                    <a:ext uri="{9D8B030D-6E8A-4147-A177-3AD203B41FA5}">
                      <a16:colId xmlns="" xmlns:a16="http://schemas.microsoft.com/office/drawing/2014/main" val="20011"/>
                    </a:ext>
                  </a:extLst>
                </a:gridCol>
                <a:gridCol w="419361">
                  <a:extLst>
                    <a:ext uri="{9D8B030D-6E8A-4147-A177-3AD203B41FA5}">
                      <a16:colId xmlns="" xmlns:a16="http://schemas.microsoft.com/office/drawing/2014/main" val="20012"/>
                    </a:ext>
                  </a:extLst>
                </a:gridCol>
                <a:gridCol w="419361">
                  <a:extLst>
                    <a:ext uri="{9D8B030D-6E8A-4147-A177-3AD203B41FA5}">
                      <a16:colId xmlns="" xmlns:a16="http://schemas.microsoft.com/office/drawing/2014/main" val="20013"/>
                    </a:ext>
                  </a:extLst>
                </a:gridCol>
              </a:tblGrid>
              <a:tr h="276330">
                <a:tc>
                  <a:txBody>
                    <a:bodyPr/>
                    <a:lstStyle/>
                    <a:p>
                      <a:pPr marL="0" marR="0" algn="ctr">
                        <a:spcBef>
                          <a:spcPts val="0"/>
                        </a:spcBef>
                        <a:spcAft>
                          <a:spcPts val="0"/>
                        </a:spcAft>
                      </a:pPr>
                      <a:r>
                        <a:rPr lang="en-US" sz="1400" b="1" dirty="0">
                          <a:effectLst/>
                        </a:rPr>
                        <a:t>TIS</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gridSpan="3">
                  <a:txBody>
                    <a:bodyPr/>
                    <a:lstStyle/>
                    <a:p>
                      <a:pPr marL="0" marR="0" algn="ctr">
                        <a:spcBef>
                          <a:spcPts val="0"/>
                        </a:spcBef>
                        <a:spcAft>
                          <a:spcPts val="0"/>
                        </a:spcAft>
                      </a:pPr>
                      <a:r>
                        <a:rPr lang="en-US" sz="1400" b="1" dirty="0">
                          <a:effectLst/>
                        </a:rPr>
                        <a:t>Months</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0"/>
                  </a:ext>
                </a:extLst>
              </a:tr>
              <a:tr h="276330">
                <a:tc>
                  <a:txBody>
                    <a:bodyPr/>
                    <a:lstStyle/>
                    <a:p>
                      <a:pPr marL="0" marR="0" algn="ctr">
                        <a:spcBef>
                          <a:spcPts val="0"/>
                        </a:spcBef>
                        <a:spcAft>
                          <a:spcPts val="0"/>
                        </a:spcAft>
                      </a:pPr>
                      <a:r>
                        <a:rPr lang="en-US" sz="1400">
                          <a:effectLst/>
                        </a:rPr>
                        <a:t>0 TIS</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0</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1"/>
                  </a:ext>
                </a:extLst>
              </a:tr>
              <a:tr h="276330">
                <a:tc>
                  <a:txBody>
                    <a:bodyPr/>
                    <a:lstStyle/>
                    <a:p>
                      <a:pPr marL="0" marR="0" algn="ctr">
                        <a:spcBef>
                          <a:spcPts val="0"/>
                        </a:spcBef>
                        <a:spcAft>
                          <a:spcPts val="0"/>
                        </a:spcAft>
                      </a:pPr>
                      <a:r>
                        <a:rPr lang="en-US" sz="1400">
                          <a:effectLst/>
                        </a:rPr>
                        <a:t>1 TIS</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2"/>
                  </a:ext>
                </a:extLst>
              </a:tr>
              <a:tr h="276330">
                <a:tc>
                  <a:txBody>
                    <a:bodyPr/>
                    <a:lstStyle/>
                    <a:p>
                      <a:pPr marL="0" marR="0" algn="ctr">
                        <a:spcBef>
                          <a:spcPts val="0"/>
                        </a:spcBef>
                        <a:spcAft>
                          <a:spcPts val="0"/>
                        </a:spcAft>
                      </a:pPr>
                      <a:r>
                        <a:rPr lang="en-US" sz="1400">
                          <a:effectLst/>
                        </a:rPr>
                        <a:t>3 TIS</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276330">
                <a:tc>
                  <a:txBody>
                    <a:bodyPr/>
                    <a:lstStyle/>
                    <a:p>
                      <a:pPr marL="0" marR="0" algn="ctr">
                        <a:spcBef>
                          <a:spcPts val="0"/>
                        </a:spcBef>
                        <a:spcAft>
                          <a:spcPts val="0"/>
                        </a:spcAft>
                      </a:pPr>
                      <a:r>
                        <a:rPr lang="en-US" sz="1400">
                          <a:effectLst/>
                        </a:rPr>
                        <a:t>6 TIS</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3</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4</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5</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6</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 </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 </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276330">
                <a:tc>
                  <a:txBody>
                    <a:bodyPr/>
                    <a:lstStyle/>
                    <a:p>
                      <a:pPr marL="0" marR="0" algn="ctr">
                        <a:spcBef>
                          <a:spcPts val="0"/>
                        </a:spcBef>
                        <a:spcAft>
                          <a:spcPts val="0"/>
                        </a:spcAft>
                      </a:pPr>
                      <a:r>
                        <a:rPr lang="en-US" sz="1400">
                          <a:effectLst/>
                        </a:rPr>
                        <a:t>12 TIS</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1</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2</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3</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4</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5</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6</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7</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8</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9</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effectLst/>
                        </a:rPr>
                        <a:t>10</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11</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effectLst/>
                        </a:rPr>
                        <a:t>12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bl>
          </a:graphicData>
        </a:graphic>
      </p:graphicFrame>
      <p:sp>
        <p:nvSpPr>
          <p:cNvPr id="6" name="Rectangle 5">
            <a:extLst>
              <a:ext uri="{FF2B5EF4-FFF2-40B4-BE49-F238E27FC236}">
                <a16:creationId xmlns="" xmlns:a16="http://schemas.microsoft.com/office/drawing/2014/main" id="{E1F5B028-DB88-45AF-8E2F-DD06E8A42E89}"/>
              </a:ext>
            </a:extLst>
          </p:cNvPr>
          <p:cNvSpPr/>
          <p:nvPr/>
        </p:nvSpPr>
        <p:spPr>
          <a:xfrm>
            <a:off x="1524018" y="2775525"/>
            <a:ext cx="6240845" cy="222574"/>
          </a:xfrm>
          <a:prstGeom prst="rect">
            <a:avLst/>
          </a:prstGeom>
          <a:solidFill>
            <a:schemeClr val="bg2"/>
          </a:solidFill>
          <a:ln w="3175">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b="1" dirty="0"/>
              <a:t>Sample Representation</a:t>
            </a:r>
            <a:endParaRPr lang="en-US" sz="1400" b="1" kern="1200" dirty="0"/>
          </a:p>
        </p:txBody>
      </p:sp>
    </p:spTree>
    <p:extLst>
      <p:ext uri="{BB962C8B-B14F-4D97-AF65-F5344CB8AC3E}">
        <p14:creationId xmlns:p14="http://schemas.microsoft.com/office/powerpoint/2010/main" val="293992710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26363" y="422032"/>
            <a:ext cx="8387007" cy="1175656"/>
          </a:xfrm>
        </p:spPr>
        <p:txBody>
          <a:bodyPr>
            <a:normAutofit/>
          </a:bodyPr>
          <a:lstStyle/>
          <a:p>
            <a:pPr lvl="0" algn="just">
              <a:buFont typeface="Wingdings" panose="05000000000000000000" pitchFamily="2" charset="2"/>
              <a:buChar char="§"/>
            </a:pPr>
            <a:r>
              <a:rPr lang="en-US" sz="1600" dirty="0"/>
              <a:t>To achieve the mentioned TIS Buckets, the data needs to be multiplied, which means that 1 Claim Id will be repeated multiple times in the data. </a:t>
            </a:r>
          </a:p>
        </p:txBody>
      </p:sp>
      <p:graphicFrame>
        <p:nvGraphicFramePr>
          <p:cNvPr id="6" name="Table 5"/>
          <p:cNvGraphicFramePr>
            <a:graphicFrameLocks noGrp="1"/>
          </p:cNvGraphicFramePr>
          <p:nvPr>
            <p:extLst>
              <p:ext uri="{D42A27DB-BD31-4B8C-83A1-F6EECF244321}">
                <p14:modId xmlns:p14="http://schemas.microsoft.com/office/powerpoint/2010/main" val="1760437330"/>
              </p:ext>
            </p:extLst>
          </p:nvPr>
        </p:nvGraphicFramePr>
        <p:xfrm>
          <a:off x="363071" y="954740"/>
          <a:ext cx="8498541" cy="3617262"/>
        </p:xfrm>
        <a:graphic>
          <a:graphicData uri="http://schemas.openxmlformats.org/drawingml/2006/table">
            <a:tbl>
              <a:tblPr firstRow="1" firstCol="1" bandRow="1">
                <a:tableStyleId>{5940675A-B579-460E-94D1-54222C63F5DA}</a:tableStyleId>
              </a:tblPr>
              <a:tblGrid>
                <a:gridCol w="1722544">
                  <a:extLst>
                    <a:ext uri="{9D8B030D-6E8A-4147-A177-3AD203B41FA5}">
                      <a16:colId xmlns="" xmlns:a16="http://schemas.microsoft.com/office/drawing/2014/main" val="20000"/>
                    </a:ext>
                  </a:extLst>
                </a:gridCol>
                <a:gridCol w="1510173">
                  <a:extLst>
                    <a:ext uri="{9D8B030D-6E8A-4147-A177-3AD203B41FA5}">
                      <a16:colId xmlns="" xmlns:a16="http://schemas.microsoft.com/office/drawing/2014/main" val="20001"/>
                    </a:ext>
                  </a:extLst>
                </a:gridCol>
                <a:gridCol w="1077774">
                  <a:extLst>
                    <a:ext uri="{9D8B030D-6E8A-4147-A177-3AD203B41FA5}">
                      <a16:colId xmlns="" xmlns:a16="http://schemas.microsoft.com/office/drawing/2014/main" val="20004"/>
                    </a:ext>
                  </a:extLst>
                </a:gridCol>
                <a:gridCol w="926747">
                  <a:extLst>
                    <a:ext uri="{9D8B030D-6E8A-4147-A177-3AD203B41FA5}">
                      <a16:colId xmlns="" xmlns:a16="http://schemas.microsoft.com/office/drawing/2014/main" val="20005"/>
                    </a:ext>
                  </a:extLst>
                </a:gridCol>
                <a:gridCol w="1753684">
                  <a:extLst>
                    <a:ext uri="{9D8B030D-6E8A-4147-A177-3AD203B41FA5}">
                      <a16:colId xmlns="" xmlns:a16="http://schemas.microsoft.com/office/drawing/2014/main" val="20006"/>
                    </a:ext>
                  </a:extLst>
                </a:gridCol>
                <a:gridCol w="1507619">
                  <a:extLst>
                    <a:ext uri="{9D8B030D-6E8A-4147-A177-3AD203B41FA5}">
                      <a16:colId xmlns="" xmlns:a16="http://schemas.microsoft.com/office/drawing/2014/main" val="20007"/>
                    </a:ext>
                  </a:extLst>
                </a:gridCol>
              </a:tblGrid>
              <a:tr h="333582">
                <a:tc>
                  <a:txBody>
                    <a:bodyPr/>
                    <a:lstStyle/>
                    <a:p>
                      <a:pPr marL="0" marR="0" algn="ctr">
                        <a:spcBef>
                          <a:spcPts val="0"/>
                        </a:spcBef>
                        <a:spcAft>
                          <a:spcPts val="0"/>
                        </a:spcAft>
                      </a:pPr>
                      <a:r>
                        <a:rPr lang="en-US" sz="900" b="1" dirty="0">
                          <a:effectLst/>
                        </a:rPr>
                        <a:t>VIN Number</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Claim Id</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Part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Event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Cost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TIS Bucket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extLst>
                  <a:ext uri="{0D108BD9-81ED-4DB2-BD59-A6C34878D82A}">
                    <a16:rowId xmlns="" xmlns:a16="http://schemas.microsoft.com/office/drawing/2014/main" val="10000"/>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1"/>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2"/>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3"/>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8"/>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P2</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 </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9"/>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 </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0"/>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20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1"/>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2"/>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60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3"/>
                  </a:ext>
                </a:extLst>
              </a:tr>
              <a:tr h="218912">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5"/>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6"/>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7"/>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20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8"/>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30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9"/>
                  </a:ext>
                </a:extLst>
              </a:tr>
              <a:tr h="218912">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60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20"/>
                  </a:ext>
                </a:extLst>
              </a:tr>
            </a:tbl>
          </a:graphicData>
        </a:graphic>
      </p:graphicFrame>
    </p:spTree>
    <p:extLst>
      <p:ext uri="{BB962C8B-B14F-4D97-AF65-F5344CB8AC3E}">
        <p14:creationId xmlns:p14="http://schemas.microsoft.com/office/powerpoint/2010/main" val="27760005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67E4D3-12B4-4AE8-9521-633475F8EB7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CC96FA10-AEB5-46E3-9390-61DC71E5EDA5}"/>
              </a:ext>
            </a:extLst>
          </p:cNvPr>
          <p:cNvSpPr>
            <a:spLocks noGrp="1"/>
          </p:cNvSpPr>
          <p:nvPr>
            <p:ph type="body" sz="quarter" idx="12"/>
          </p:nvPr>
        </p:nvSpPr>
        <p:spPr/>
        <p:txBody>
          <a:bodyPr/>
          <a:lstStyle/>
          <a:p>
            <a:endParaRPr lang="en-US"/>
          </a:p>
        </p:txBody>
      </p:sp>
      <p:graphicFrame>
        <p:nvGraphicFramePr>
          <p:cNvPr id="5" name="Table 4">
            <a:extLst>
              <a:ext uri="{FF2B5EF4-FFF2-40B4-BE49-F238E27FC236}">
                <a16:creationId xmlns="" xmlns:a16="http://schemas.microsoft.com/office/drawing/2014/main" id="{6A8C9BFC-3DDE-4123-B903-072BEE2E6E6F}"/>
              </a:ext>
            </a:extLst>
          </p:cNvPr>
          <p:cNvGraphicFramePr>
            <a:graphicFrameLocks noGrp="1"/>
          </p:cNvGraphicFramePr>
          <p:nvPr>
            <p:extLst>
              <p:ext uri="{D42A27DB-BD31-4B8C-83A1-F6EECF244321}">
                <p14:modId xmlns:p14="http://schemas.microsoft.com/office/powerpoint/2010/main" val="3775668350"/>
              </p:ext>
            </p:extLst>
          </p:nvPr>
        </p:nvGraphicFramePr>
        <p:xfrm>
          <a:off x="626364" y="954741"/>
          <a:ext cx="8221800" cy="3810332"/>
        </p:xfrm>
        <a:graphic>
          <a:graphicData uri="http://schemas.openxmlformats.org/drawingml/2006/table">
            <a:tbl>
              <a:tblPr firstRow="1" firstCol="1" bandRow="1">
                <a:tableStyleId>{5940675A-B579-460E-94D1-54222C63F5DA}</a:tableStyleId>
              </a:tblPr>
              <a:tblGrid>
                <a:gridCol w="1177410">
                  <a:extLst>
                    <a:ext uri="{9D8B030D-6E8A-4147-A177-3AD203B41FA5}">
                      <a16:colId xmlns="" xmlns:a16="http://schemas.microsoft.com/office/drawing/2014/main" val="20000"/>
                    </a:ext>
                  </a:extLst>
                </a:gridCol>
                <a:gridCol w="1032248">
                  <a:extLst>
                    <a:ext uri="{9D8B030D-6E8A-4147-A177-3AD203B41FA5}">
                      <a16:colId xmlns="" xmlns:a16="http://schemas.microsoft.com/office/drawing/2014/main" val="20001"/>
                    </a:ext>
                  </a:extLst>
                </a:gridCol>
                <a:gridCol w="1129022">
                  <a:extLst>
                    <a:ext uri="{9D8B030D-6E8A-4147-A177-3AD203B41FA5}">
                      <a16:colId xmlns="" xmlns:a16="http://schemas.microsoft.com/office/drawing/2014/main" val="20002"/>
                    </a:ext>
                  </a:extLst>
                </a:gridCol>
                <a:gridCol w="1161282">
                  <a:extLst>
                    <a:ext uri="{9D8B030D-6E8A-4147-A177-3AD203B41FA5}">
                      <a16:colId xmlns="" xmlns:a16="http://schemas.microsoft.com/office/drawing/2014/main" val="20003"/>
                    </a:ext>
                  </a:extLst>
                </a:gridCol>
                <a:gridCol w="736690">
                  <a:extLst>
                    <a:ext uri="{9D8B030D-6E8A-4147-A177-3AD203B41FA5}">
                      <a16:colId xmlns="" xmlns:a16="http://schemas.microsoft.com/office/drawing/2014/main" val="20004"/>
                    </a:ext>
                  </a:extLst>
                </a:gridCol>
                <a:gridCol w="633459">
                  <a:extLst>
                    <a:ext uri="{9D8B030D-6E8A-4147-A177-3AD203B41FA5}">
                      <a16:colId xmlns="" xmlns:a16="http://schemas.microsoft.com/office/drawing/2014/main" val="20005"/>
                    </a:ext>
                  </a:extLst>
                </a:gridCol>
                <a:gridCol w="1198696">
                  <a:extLst>
                    <a:ext uri="{9D8B030D-6E8A-4147-A177-3AD203B41FA5}">
                      <a16:colId xmlns="" xmlns:a16="http://schemas.microsoft.com/office/drawing/2014/main" val="20006"/>
                    </a:ext>
                  </a:extLst>
                </a:gridCol>
                <a:gridCol w="1152993">
                  <a:extLst>
                    <a:ext uri="{9D8B030D-6E8A-4147-A177-3AD203B41FA5}">
                      <a16:colId xmlns="" xmlns:a16="http://schemas.microsoft.com/office/drawing/2014/main" val="20007"/>
                    </a:ext>
                  </a:extLst>
                </a:gridCol>
              </a:tblGrid>
              <a:tr h="257783">
                <a:tc>
                  <a:txBody>
                    <a:bodyPr/>
                    <a:lstStyle/>
                    <a:p>
                      <a:pPr marL="0" marR="0" algn="ctr">
                        <a:spcBef>
                          <a:spcPts val="0"/>
                        </a:spcBef>
                        <a:spcAft>
                          <a:spcPts val="0"/>
                        </a:spcAft>
                      </a:pPr>
                      <a:r>
                        <a:rPr lang="en-US" sz="900" b="1" dirty="0">
                          <a:effectLst/>
                        </a:rPr>
                        <a:t>VIN Number</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Claim Id</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Group Code</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Comp. Code</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Part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Event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Cost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tc>
                  <a:txBody>
                    <a:bodyPr/>
                    <a:lstStyle/>
                    <a:p>
                      <a:pPr marL="0" marR="0" algn="ctr">
                        <a:spcBef>
                          <a:spcPts val="0"/>
                        </a:spcBef>
                        <a:spcAft>
                          <a:spcPts val="0"/>
                        </a:spcAft>
                      </a:pPr>
                      <a:r>
                        <a:rPr lang="en-US" sz="900" b="1" dirty="0">
                          <a:effectLst/>
                        </a:rPr>
                        <a:t>TIS Bucket</a:t>
                      </a:r>
                      <a:endParaRPr lang="en-US"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solidFill>
                      <a:schemeClr val="bg1">
                        <a:lumMod val="75000"/>
                      </a:schemeClr>
                    </a:solidFill>
                  </a:tcPr>
                </a:tc>
                <a:extLst>
                  <a:ext uri="{0D108BD9-81ED-4DB2-BD59-A6C34878D82A}">
                    <a16:rowId xmlns="" xmlns:a16="http://schemas.microsoft.com/office/drawing/2014/main" val="10000"/>
                  </a:ext>
                </a:extLst>
              </a:tr>
              <a:tr h="169169">
                <a:tc>
                  <a:txBody>
                    <a:bodyPr/>
                    <a:lstStyle/>
                    <a:p>
                      <a:pPr marL="0" marR="0" algn="ctr">
                        <a:spcBef>
                          <a:spcPts val="0"/>
                        </a:spcBef>
                        <a:spcAft>
                          <a:spcPts val="0"/>
                        </a:spcAft>
                      </a:pPr>
                      <a:r>
                        <a:rPr lang="en-US" sz="900" dirty="0">
                          <a:effectLst/>
                        </a:rPr>
                        <a:t>ABC</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1"/>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2"/>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123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3"/>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G1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20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4"/>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G1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30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5"/>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G2</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C3</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60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6"/>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C1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0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7"/>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C1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8"/>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P2</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 </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09"/>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 </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0"/>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20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1"/>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2"/>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60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 TIS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3"/>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1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4"/>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5"/>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6"/>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50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7"/>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20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8"/>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 </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30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19"/>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G2</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60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20"/>
                  </a:ext>
                </a:extLst>
              </a:tr>
              <a:tr h="169169">
                <a:tc>
                  <a:txBody>
                    <a:bodyPr/>
                    <a:lstStyle/>
                    <a:p>
                      <a:pPr marL="0" marR="0" algn="ctr">
                        <a:spcBef>
                          <a:spcPts val="0"/>
                        </a:spcBef>
                        <a:spcAft>
                          <a:spcPts val="0"/>
                        </a:spcAft>
                      </a:pPr>
                      <a:r>
                        <a:rPr lang="en-US" sz="900">
                          <a:effectLst/>
                        </a:rPr>
                        <a:t>ABC</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124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G1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C1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P1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a:effectLst/>
                        </a:rPr>
                        <a:t>100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tc>
                  <a:txBody>
                    <a:bodyPr/>
                    <a:lstStyle/>
                    <a:p>
                      <a:pPr marL="0" marR="0" algn="ctr">
                        <a:spcBef>
                          <a:spcPts val="0"/>
                        </a:spcBef>
                        <a:spcAft>
                          <a:spcPts val="0"/>
                        </a:spcAft>
                      </a:pPr>
                      <a:r>
                        <a:rPr lang="en-US" sz="900" dirty="0">
                          <a:effectLst/>
                        </a:rPr>
                        <a:t>3 TIS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410" marR="55410" marT="0" marB="0" anchor="ctr"/>
                </a:tc>
                <a:extLst>
                  <a:ext uri="{0D108BD9-81ED-4DB2-BD59-A6C34878D82A}">
                    <a16:rowId xmlns="" xmlns:a16="http://schemas.microsoft.com/office/drawing/2014/main" val="10021"/>
                  </a:ext>
                </a:extLst>
              </a:tr>
            </a:tbl>
          </a:graphicData>
        </a:graphic>
      </p:graphicFrame>
    </p:spTree>
    <p:extLst>
      <p:ext uri="{BB962C8B-B14F-4D97-AF65-F5344CB8AC3E}">
        <p14:creationId xmlns:p14="http://schemas.microsoft.com/office/powerpoint/2010/main" val="3860468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35929" y="473850"/>
            <a:ext cx="4572000" cy="4007716"/>
          </a:xfrm>
        </p:spPr>
        <p:txBody>
          <a:bodyPr>
            <a:normAutofit/>
          </a:bodyPr>
          <a:lstStyle/>
          <a:p>
            <a:pPr marL="0" indent="0">
              <a:buNone/>
            </a:pPr>
            <a:endParaRPr lang="en-US" sz="2000" dirty="0"/>
          </a:p>
          <a:p>
            <a:pPr marL="0" indent="0">
              <a:buNone/>
            </a:pPr>
            <a:r>
              <a:rPr lang="en-US" sz="2000" b="1" dirty="0"/>
              <a:t>Step1</a:t>
            </a:r>
          </a:p>
          <a:p>
            <a:r>
              <a:rPr lang="en-US" sz="2000" dirty="0"/>
              <a:t>Create a variable to denote the no. of days between the sale date and Event date in the events data with</a:t>
            </a:r>
          </a:p>
        </p:txBody>
      </p:sp>
      <p:sp>
        <p:nvSpPr>
          <p:cNvPr id="3" name="Text Placeholder 12">
            <a:extLst>
              <a:ext uri="{FF2B5EF4-FFF2-40B4-BE49-F238E27FC236}">
                <a16:creationId xmlns="" xmlns:a16="http://schemas.microsoft.com/office/drawing/2014/main" id="{B8D0EE25-0982-4A22-9E9A-92DD717261BC}"/>
              </a:ext>
            </a:extLst>
          </p:cNvPr>
          <p:cNvSpPr txBox="1">
            <a:spLocks/>
          </p:cNvSpPr>
          <p:nvPr/>
        </p:nvSpPr>
        <p:spPr>
          <a:xfrm flipH="1">
            <a:off x="376331" y="471358"/>
            <a:ext cx="8391338" cy="261886"/>
          </a:xfrm>
          <a:prstGeom prst="rect">
            <a:avLst/>
          </a:prstGeom>
        </p:spPr>
        <p:txBody>
          <a:bodyPr vert="horz" wrap="square" lIns="91440" tIns="45720" rIns="91440" bIns="45720" rtlCol="0" anchor="ctr" anchorCtr="0">
            <a:noAutofit/>
          </a:bodyPr>
          <a:lstStyle>
            <a:lvl1pPr marL="0" indent="0" algn="ctr" defTabSz="365760" rtl="0" eaLnBrk="1" latinLnBrk="0" hangingPunct="1">
              <a:lnSpc>
                <a:spcPct val="100000"/>
              </a:lnSpc>
              <a:spcBef>
                <a:spcPts val="0"/>
              </a:spcBef>
              <a:spcAft>
                <a:spcPts val="0"/>
              </a:spcAft>
              <a:buClr>
                <a:schemeClr val="tx2"/>
              </a:buClr>
              <a:buSzPct val="80000"/>
              <a:buFont typeface="Arial" pitchFamily="34" charset="0"/>
              <a:buNone/>
              <a:defRPr sz="2200" b="0" kern="1200" cap="none" baseline="0">
                <a:solidFill>
                  <a:schemeClr val="accent6"/>
                </a:solidFill>
                <a:latin typeface="+mj-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sz="2000" b="1" cap="all" dirty="0"/>
              <a:t>Solution for challenges Faced</a:t>
            </a:r>
          </a:p>
        </p:txBody>
      </p:sp>
      <p:graphicFrame>
        <p:nvGraphicFramePr>
          <p:cNvPr id="5" name="Table 4">
            <a:extLst>
              <a:ext uri="{FF2B5EF4-FFF2-40B4-BE49-F238E27FC236}">
                <a16:creationId xmlns="" xmlns:a16="http://schemas.microsoft.com/office/drawing/2014/main" id="{CB65203F-256E-4CD7-B671-2BDD1FFCB530}"/>
              </a:ext>
            </a:extLst>
          </p:cNvPr>
          <p:cNvGraphicFramePr>
            <a:graphicFrameLocks noGrp="1"/>
          </p:cNvGraphicFramePr>
          <p:nvPr>
            <p:extLst>
              <p:ext uri="{D42A27DB-BD31-4B8C-83A1-F6EECF244321}">
                <p14:modId xmlns:p14="http://schemas.microsoft.com/office/powerpoint/2010/main" val="467209498"/>
              </p:ext>
            </p:extLst>
          </p:nvPr>
        </p:nvGraphicFramePr>
        <p:xfrm>
          <a:off x="5233534" y="1617785"/>
          <a:ext cx="3764765" cy="2863782"/>
        </p:xfrm>
        <a:graphic>
          <a:graphicData uri="http://schemas.openxmlformats.org/drawingml/2006/table">
            <a:tbl>
              <a:tblPr firstRow="1" firstCol="1" bandRow="1">
                <a:tableStyleId>{5940675A-B579-460E-94D1-54222C63F5DA}</a:tableStyleId>
              </a:tblPr>
              <a:tblGrid>
                <a:gridCol w="3764765">
                  <a:extLst>
                    <a:ext uri="{9D8B030D-6E8A-4147-A177-3AD203B41FA5}">
                      <a16:colId xmlns="" xmlns:a16="http://schemas.microsoft.com/office/drawing/2014/main" val="20000"/>
                    </a:ext>
                  </a:extLst>
                </a:gridCol>
              </a:tblGrid>
              <a:tr h="2863782">
                <a:tc>
                  <a:txBody>
                    <a:bodyPr/>
                    <a:lstStyle/>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length</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_ $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6</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input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min max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_$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rPr>
                        <a:t>infile</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datalines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rPr>
                        <a:t>dlm</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80008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datalines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 TIS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0,90,3 TIS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0,360,12 TIS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run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0" marR="0">
                        <a:spcBef>
                          <a:spcPts val="0"/>
                        </a:spcBef>
                        <a:spcAft>
                          <a:spcPts val="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proc</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80"/>
                          </a:solidFill>
                          <a:effectLst/>
                          <a:latin typeface="Arial" panose="020B0604020202020204" pitchFamily="34" charset="0"/>
                          <a:ea typeface="Times New Roman" panose="02020603050405020304" pitchFamily="18" charset="0"/>
                          <a:cs typeface="Arial" panose="020B0604020202020204" pitchFamily="34" charset="0"/>
                        </a:rPr>
                        <a:t>sql</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create</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table</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events_data1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as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select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b.TIS_bucket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_</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from</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events_data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as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inner</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join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as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on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a.TIS_days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&gt;=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and</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a.TIS_days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b.max</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000" dirty="0">
                          <a:solidFill>
                            <a:srgbClr val="000080"/>
                          </a:solidFill>
                          <a:effectLst/>
                          <a:latin typeface="Arial" panose="020B0604020202020204" pitchFamily="34" charset="0"/>
                          <a:ea typeface="Times New Roman" panose="02020603050405020304" pitchFamily="18" charset="0"/>
                        </a:rPr>
                        <a:t>quit</a:t>
                      </a:r>
                      <a:r>
                        <a:rPr lang="en-US" sz="1000" dirty="0">
                          <a:solidFill>
                            <a:srgbClr val="000000"/>
                          </a:solidFill>
                          <a:effectLst/>
                          <a:latin typeface="Arial" panose="020B0604020202020204" pitchFamily="34" charset="0"/>
                          <a:ea typeface="Times New Roman" panose="02020603050405020304" pitchFamily="18" charset="0"/>
                        </a:rPr>
                        <a:t>;</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bl>
          </a:graphicData>
        </a:graphic>
      </p:graphicFrame>
      <p:sp>
        <p:nvSpPr>
          <p:cNvPr id="2" name="Rectangle 1">
            <a:extLst>
              <a:ext uri="{FF2B5EF4-FFF2-40B4-BE49-F238E27FC236}">
                <a16:creationId xmlns="" xmlns:a16="http://schemas.microsoft.com/office/drawing/2014/main" id="{44E79E97-538A-48A8-8E52-F9AC4BDB824F}"/>
              </a:ext>
            </a:extLst>
          </p:cNvPr>
          <p:cNvSpPr/>
          <p:nvPr/>
        </p:nvSpPr>
        <p:spPr>
          <a:xfrm>
            <a:off x="535929" y="2308658"/>
            <a:ext cx="4572000" cy="2023806"/>
          </a:xfrm>
          <a:prstGeom prst="rect">
            <a:avLst/>
          </a:prstGeom>
        </p:spPr>
        <p:txBody>
          <a:bodyPr vert="horz" wrap="square" lIns="91440" tIns="45720" rIns="91440" bIns="45720" rtlCol="0" anchor="t" anchorCtr="0">
            <a:noAutofit/>
          </a:bodyPr>
          <a:lstStyle/>
          <a:p>
            <a:pPr defTabSz="365760">
              <a:lnSpc>
                <a:spcPct val="85000"/>
              </a:lnSpc>
              <a:spcBef>
                <a:spcPts val="800"/>
              </a:spcBef>
              <a:buClr>
                <a:schemeClr val="tx2"/>
              </a:buClr>
              <a:buSzPct val="80000"/>
            </a:pPr>
            <a:r>
              <a:rPr lang="en-US" sz="2000" b="1" dirty="0">
                <a:solidFill>
                  <a:schemeClr val="tx2"/>
                </a:solidFill>
              </a:rPr>
              <a:t>Step2</a:t>
            </a:r>
          </a:p>
          <a:p>
            <a:pPr marL="285750" indent="-285750" defTabSz="365760">
              <a:lnSpc>
                <a:spcPct val="85000"/>
              </a:lnSpc>
              <a:spcBef>
                <a:spcPts val="800"/>
              </a:spcBef>
              <a:buClr>
                <a:schemeClr val="tx2"/>
              </a:buClr>
              <a:buSzPct val="80000"/>
              <a:buFont typeface="Arial" panose="020B0604020202020204" pitchFamily="34" charset="0"/>
              <a:buChar char="•"/>
            </a:pPr>
            <a:r>
              <a:rPr lang="en-US" sz="2000" dirty="0">
                <a:solidFill>
                  <a:schemeClr val="tx2"/>
                </a:solidFill>
              </a:rPr>
              <a:t>Create a small data set with the required TIS Buckets and join this data set with the events data to multiply the data into temporary TIS Buckets with following logic</a:t>
            </a:r>
          </a:p>
        </p:txBody>
      </p:sp>
      <p:graphicFrame>
        <p:nvGraphicFramePr>
          <p:cNvPr id="7" name="Table 6">
            <a:extLst>
              <a:ext uri="{FF2B5EF4-FFF2-40B4-BE49-F238E27FC236}">
                <a16:creationId xmlns="" xmlns:a16="http://schemas.microsoft.com/office/drawing/2014/main" id="{4D8A0DB9-D182-4E71-9F49-03D40126EA44}"/>
              </a:ext>
            </a:extLst>
          </p:cNvPr>
          <p:cNvGraphicFramePr>
            <a:graphicFrameLocks noGrp="1"/>
          </p:cNvGraphicFramePr>
          <p:nvPr>
            <p:extLst>
              <p:ext uri="{D42A27DB-BD31-4B8C-83A1-F6EECF244321}">
                <p14:modId xmlns:p14="http://schemas.microsoft.com/office/powerpoint/2010/main" val="413229659"/>
              </p:ext>
            </p:extLst>
          </p:nvPr>
        </p:nvGraphicFramePr>
        <p:xfrm>
          <a:off x="5233533" y="1206673"/>
          <a:ext cx="3764765" cy="314277"/>
        </p:xfrm>
        <a:graphic>
          <a:graphicData uri="http://schemas.openxmlformats.org/drawingml/2006/table">
            <a:tbl>
              <a:tblPr firstRow="1" firstCol="1" bandRow="1">
                <a:tableStyleId>{5940675A-B579-460E-94D1-54222C63F5DA}</a:tableStyleId>
              </a:tblPr>
              <a:tblGrid>
                <a:gridCol w="3764765">
                  <a:extLst>
                    <a:ext uri="{9D8B030D-6E8A-4147-A177-3AD203B41FA5}">
                      <a16:colId xmlns="" xmlns:a16="http://schemas.microsoft.com/office/drawing/2014/main" val="20000"/>
                    </a:ext>
                  </a:extLst>
                </a:gridCol>
              </a:tblGrid>
              <a:tr h="314277">
                <a:tc>
                  <a:txBody>
                    <a:bodyPr/>
                    <a:lstStyle/>
                    <a:p>
                      <a:pPr marL="0" marR="0">
                        <a:spcBef>
                          <a:spcPts val="0"/>
                        </a:spcBef>
                        <a:spcAft>
                          <a:spcPts val="0"/>
                        </a:spcAft>
                      </a:pPr>
                      <a:r>
                        <a:rPr lang="en-US" sz="1400" dirty="0" err="1">
                          <a:effectLst/>
                        </a:rPr>
                        <a:t>TIS_days</a:t>
                      </a:r>
                      <a:r>
                        <a:rPr lang="en-US" sz="1400" dirty="0">
                          <a:effectLst/>
                        </a:rPr>
                        <a:t> = </a:t>
                      </a:r>
                      <a:r>
                        <a:rPr lang="en-US" sz="1400" dirty="0" err="1">
                          <a:effectLst/>
                        </a:rPr>
                        <a:t>intck</a:t>
                      </a:r>
                      <a:r>
                        <a:rPr lang="en-US" sz="1400" dirty="0">
                          <a:effectLst/>
                        </a:rPr>
                        <a:t> (days, </a:t>
                      </a:r>
                      <a:r>
                        <a:rPr lang="en-US" sz="1400" dirty="0" err="1">
                          <a:effectLst/>
                        </a:rPr>
                        <a:t>sale_date</a:t>
                      </a:r>
                      <a:r>
                        <a:rPr lang="en-US" sz="1400" dirty="0">
                          <a:effectLst/>
                        </a:rPr>
                        <a:t>, </a:t>
                      </a:r>
                      <a:r>
                        <a:rPr lang="en-US" sz="1400" dirty="0" err="1">
                          <a:effectLst/>
                        </a:rPr>
                        <a:t>Event_date</a:t>
                      </a:r>
                      <a:r>
                        <a:rPr lang="en-US" sz="1400" dirty="0">
                          <a:effectLst/>
                        </a:rPr>
                        <a:t>);</a:t>
                      </a:r>
                    </a:p>
                  </a:txBody>
                  <a:tcPr marL="68580" marR="68580" marT="0" marB="0"/>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4890565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05268-15A4-47F0-BE08-2586A0A7BE7C}"/>
              </a:ext>
            </a:extLst>
          </p:cNvPr>
          <p:cNvSpPr>
            <a:spLocks noGrp="1"/>
          </p:cNvSpPr>
          <p:nvPr>
            <p:ph type="title"/>
          </p:nvPr>
        </p:nvSpPr>
        <p:spPr>
          <a:xfrm>
            <a:off x="0" y="1310555"/>
            <a:ext cx="9144000" cy="1077218"/>
          </a:xfrm>
        </p:spPr>
        <p:txBody>
          <a:bodyPr/>
          <a:lstStyle/>
          <a:p>
            <a:r>
              <a:rPr lang="en-US" dirty="0"/>
              <a:t> </a:t>
            </a:r>
            <a:r>
              <a:rPr lang="en-US" b="1" dirty="0"/>
              <a:t>Unleashing the true Power of SAS® For Warranty Analytics for Automobile Industry</a:t>
            </a:r>
            <a:endParaRPr lang="en-US" dirty="0"/>
          </a:p>
        </p:txBody>
      </p:sp>
      <p:sp>
        <p:nvSpPr>
          <p:cNvPr id="3" name="Text Placeholder 2">
            <a:extLst>
              <a:ext uri="{FF2B5EF4-FFF2-40B4-BE49-F238E27FC236}">
                <a16:creationId xmlns="" xmlns:a16="http://schemas.microsoft.com/office/drawing/2014/main" id="{1E616AFB-9303-4698-909E-5AACCFBEC3EA}"/>
              </a:ext>
            </a:extLst>
          </p:cNvPr>
          <p:cNvSpPr>
            <a:spLocks noGrp="1"/>
          </p:cNvSpPr>
          <p:nvPr>
            <p:ph type="body" sz="quarter" idx="10"/>
          </p:nvPr>
        </p:nvSpPr>
        <p:spPr/>
        <p:txBody>
          <a:bodyPr/>
          <a:lstStyle/>
          <a:p>
            <a:r>
              <a:rPr lang="en-US" dirty="0"/>
              <a:t>Paper 2905</a:t>
            </a:r>
          </a:p>
        </p:txBody>
      </p:sp>
    </p:spTree>
    <p:extLst>
      <p:ext uri="{BB962C8B-B14F-4D97-AF65-F5344CB8AC3E}">
        <p14:creationId xmlns:p14="http://schemas.microsoft.com/office/powerpoint/2010/main" val="6854436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5349" y="488923"/>
            <a:ext cx="3453266" cy="2109522"/>
          </a:xfrm>
        </p:spPr>
        <p:txBody>
          <a:bodyPr>
            <a:normAutofit/>
          </a:bodyPr>
          <a:lstStyle/>
          <a:p>
            <a:pPr marL="0" indent="0">
              <a:buNone/>
            </a:pPr>
            <a:r>
              <a:rPr lang="en-US" sz="2000" b="1" dirty="0"/>
              <a:t>Step3</a:t>
            </a:r>
          </a:p>
          <a:p>
            <a:pPr marL="0" indent="0" algn="just">
              <a:buNone/>
            </a:pPr>
            <a:r>
              <a:rPr lang="en-US" sz="2000" dirty="0"/>
              <a:t>Combining events data with MnS data: Using these temporary TIS Buckets, create separate data sets for each TIS and combine them with the whole </a:t>
            </a:r>
            <a:r>
              <a:rPr lang="en-US" sz="2000" dirty="0" err="1"/>
              <a:t>MnS</a:t>
            </a:r>
            <a:r>
              <a:rPr lang="en-US" sz="2000" dirty="0"/>
              <a:t> data</a:t>
            </a:r>
          </a:p>
          <a:p>
            <a:pPr marL="0" indent="0">
              <a:buNone/>
            </a:pP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1695658"/>
              </p:ext>
            </p:extLst>
          </p:nvPr>
        </p:nvGraphicFramePr>
        <p:xfrm>
          <a:off x="4319666" y="650090"/>
          <a:ext cx="4695912" cy="2362200"/>
        </p:xfrm>
        <a:graphic>
          <a:graphicData uri="http://schemas.openxmlformats.org/drawingml/2006/table">
            <a:tbl>
              <a:tblPr firstRow="1" firstCol="1" bandRow="1">
                <a:tableStyleId>{5940675A-B579-460E-94D1-54222C63F5DA}</a:tableStyleId>
              </a:tblPr>
              <a:tblGrid>
                <a:gridCol w="4695912">
                  <a:extLst>
                    <a:ext uri="{9D8B030D-6E8A-4147-A177-3AD203B41FA5}">
                      <a16:colId xmlns="" xmlns:a16="http://schemas.microsoft.com/office/drawing/2014/main" val="20000"/>
                    </a:ext>
                  </a:extLst>
                </a:gridCol>
              </a:tblGrid>
              <a:tr h="2072900">
                <a:tc>
                  <a:txBody>
                    <a:bodyPr/>
                    <a:lstStyle/>
                    <a:p>
                      <a:pPr marL="0" marR="0">
                        <a:spcBef>
                          <a:spcPts val="0"/>
                        </a:spcBef>
                        <a:spcAft>
                          <a:spcPts val="600"/>
                        </a:spcAft>
                      </a:pP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%macro</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TIS(a);</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proc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sql</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table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join_&amp;a</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 </a:t>
                      </a:r>
                      <a:r>
                        <a:rPr lang="en-US" sz="120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a.</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20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b.</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200" dirty="0">
                          <a:solidFill>
                            <a:srgbClr val="800080"/>
                          </a:solidFill>
                          <a:effectLst/>
                          <a:latin typeface="Arial" panose="020B0604020202020204" pitchFamily="34" charset="0"/>
                          <a:ea typeface="Times New Roman" panose="02020603050405020304" pitchFamily="18" charset="0"/>
                          <a:cs typeface="Arial" panose="020B0604020202020204" pitchFamily="34" charset="0"/>
                        </a:rPr>
                        <a:t>"&amp;a TIS"</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length = </a:t>
                      </a:r>
                      <a:r>
                        <a:rPr lang="en-US" sz="120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6</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from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EVENTS_DATA1 as a right join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MnS_data</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 b on</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a.vin_no</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120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b.</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vin_no</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US" sz="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a.TIS_bucket</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_ = </a:t>
                      </a:r>
                      <a:r>
                        <a:rPr lang="en-US" sz="1200" dirty="0">
                          <a:solidFill>
                            <a:srgbClr val="800080"/>
                          </a:solidFill>
                          <a:effectLst/>
                          <a:latin typeface="Arial" panose="020B0604020202020204" pitchFamily="34" charset="0"/>
                          <a:ea typeface="Times New Roman" panose="02020603050405020304" pitchFamily="18" charset="0"/>
                          <a:cs typeface="Arial" panose="020B0604020202020204" pitchFamily="34" charset="0"/>
                        </a:rPr>
                        <a:t>"&amp;a TIS"</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%mend</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TIS;</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dirty="0">
                          <a:solidFill>
                            <a:srgbClr val="000000"/>
                          </a:solidFill>
                          <a:effectLst/>
                          <a:latin typeface="Arial" panose="020B0604020202020204" pitchFamily="34" charset="0"/>
                          <a:ea typeface="Times New Roman" panose="02020603050405020304" pitchFamily="18" charset="0"/>
                        </a:rPr>
                        <a:t>%</a:t>
                      </a:r>
                      <a:r>
                        <a:rPr lang="en-US" sz="1200" i="1" dirty="0">
                          <a:solidFill>
                            <a:srgbClr val="000000"/>
                          </a:solidFill>
                          <a:effectLst/>
                          <a:latin typeface="Arial" panose="020B0604020202020204" pitchFamily="34" charset="0"/>
                          <a:ea typeface="Times New Roman" panose="02020603050405020304" pitchFamily="18" charset="0"/>
                        </a:rPr>
                        <a:t>TIS</a:t>
                      </a:r>
                      <a:r>
                        <a:rPr lang="en-US" sz="1200" dirty="0">
                          <a:solidFill>
                            <a:srgbClr val="000000"/>
                          </a:solidFill>
                          <a:effectLst/>
                          <a:latin typeface="Arial" panose="020B0604020202020204" pitchFamily="34" charset="0"/>
                          <a:ea typeface="Times New Roman" panose="02020603050405020304" pitchFamily="18" charset="0"/>
                        </a:rPr>
                        <a:t>(</a:t>
                      </a:r>
                      <a:r>
                        <a:rPr lang="en-US" sz="1200" dirty="0">
                          <a:solidFill>
                            <a:srgbClr val="008080"/>
                          </a:solidFill>
                          <a:effectLst/>
                          <a:latin typeface="Arial" panose="020B0604020202020204" pitchFamily="34" charset="0"/>
                          <a:ea typeface="Times New Roman" panose="02020603050405020304" pitchFamily="18" charset="0"/>
                        </a:rPr>
                        <a:t>0</a:t>
                      </a:r>
                      <a:r>
                        <a:rPr lang="en-US" sz="1200" dirty="0">
                          <a:solidFill>
                            <a:srgbClr val="000000"/>
                          </a:solidFill>
                          <a:effectLst/>
                          <a:latin typeface="Arial" panose="020B0604020202020204" pitchFamily="34"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rPr>
                        <a:t>%</a:t>
                      </a:r>
                      <a:r>
                        <a:rPr lang="en-US" sz="1200" i="1" dirty="0">
                          <a:solidFill>
                            <a:srgbClr val="000000"/>
                          </a:solidFill>
                          <a:effectLst/>
                          <a:latin typeface="Arial" panose="020B0604020202020204" pitchFamily="34" charset="0"/>
                          <a:ea typeface="Times New Roman" panose="02020603050405020304" pitchFamily="18" charset="0"/>
                        </a:rPr>
                        <a:t>TIS</a:t>
                      </a:r>
                      <a:r>
                        <a:rPr lang="en-US" sz="1200" dirty="0">
                          <a:solidFill>
                            <a:srgbClr val="000000"/>
                          </a:solidFill>
                          <a:effectLst/>
                          <a:latin typeface="Arial" panose="020B0604020202020204" pitchFamily="34" charset="0"/>
                          <a:ea typeface="Times New Roman" panose="02020603050405020304" pitchFamily="18" charset="0"/>
                        </a:rPr>
                        <a:t>(</a:t>
                      </a:r>
                      <a:r>
                        <a:rPr lang="en-US" sz="1200" dirty="0">
                          <a:solidFill>
                            <a:srgbClr val="008080"/>
                          </a:solidFill>
                          <a:effectLst/>
                          <a:latin typeface="Arial" panose="020B0604020202020204" pitchFamily="34" charset="0"/>
                          <a:ea typeface="Times New Roman" panose="02020603050405020304" pitchFamily="18" charset="0"/>
                        </a:rPr>
                        <a:t>3</a:t>
                      </a:r>
                      <a:r>
                        <a:rPr lang="en-US" sz="1200" dirty="0">
                          <a:solidFill>
                            <a:srgbClr val="000000"/>
                          </a:solidFill>
                          <a:effectLst/>
                          <a:latin typeface="Arial" panose="020B0604020202020204" pitchFamily="34"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rPr>
                        <a:t>%</a:t>
                      </a:r>
                      <a:r>
                        <a:rPr lang="en-US" sz="1200" i="1" dirty="0">
                          <a:solidFill>
                            <a:srgbClr val="000000"/>
                          </a:solidFill>
                          <a:effectLst/>
                          <a:latin typeface="Arial" panose="020B0604020202020204" pitchFamily="34" charset="0"/>
                          <a:ea typeface="Times New Roman" panose="02020603050405020304" pitchFamily="18" charset="0"/>
                        </a:rPr>
                        <a:t>TIS</a:t>
                      </a:r>
                      <a:r>
                        <a:rPr lang="en-US" sz="1200" dirty="0">
                          <a:solidFill>
                            <a:srgbClr val="000000"/>
                          </a:solidFill>
                          <a:effectLst/>
                          <a:latin typeface="Arial" panose="020B0604020202020204" pitchFamily="34" charset="0"/>
                          <a:ea typeface="Times New Roman" panose="02020603050405020304" pitchFamily="18" charset="0"/>
                        </a:rPr>
                        <a:t>(</a:t>
                      </a:r>
                      <a:r>
                        <a:rPr lang="en-US" sz="1200" dirty="0">
                          <a:solidFill>
                            <a:srgbClr val="008080"/>
                          </a:solidFill>
                          <a:effectLst/>
                          <a:latin typeface="Arial" panose="020B0604020202020204" pitchFamily="34" charset="0"/>
                          <a:ea typeface="Times New Roman" panose="02020603050405020304" pitchFamily="18" charset="0"/>
                        </a:rPr>
                        <a:t>12</a:t>
                      </a:r>
                      <a:r>
                        <a:rPr lang="en-US" sz="1200" dirty="0">
                          <a:solidFill>
                            <a:srgbClr val="000000"/>
                          </a:solidFill>
                          <a:effectLst/>
                          <a:latin typeface="Arial" panose="020B0604020202020204" pitchFamily="34" charset="0"/>
                          <a:ea typeface="Times New Roman" panose="02020603050405020304" pitchFamily="18" charset="0"/>
                        </a:rPr>
                        <a: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bl>
          </a:graphicData>
        </a:graphic>
      </p:graphicFrame>
      <p:sp>
        <p:nvSpPr>
          <p:cNvPr id="5" name="Content Placeholder 3"/>
          <p:cNvSpPr txBox="1">
            <a:spLocks/>
          </p:cNvSpPr>
          <p:nvPr/>
        </p:nvSpPr>
        <p:spPr>
          <a:xfrm>
            <a:off x="395784" y="3510542"/>
            <a:ext cx="3789354" cy="641201"/>
          </a:xfrm>
          <a:prstGeom prst="rect">
            <a:avLst/>
          </a:prstGeom>
        </p:spPr>
        <p:txBody>
          <a:bodyPr vert="horz" wrap="square" lIns="91440" tIns="45720" rIns="91440" bIns="45720" rtlCol="0" anchor="t" anchorCtr="0">
            <a:noAutofit/>
          </a:bodyPr>
          <a:lst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Arial" charset="0"/>
              <a:buChar char="•"/>
              <a:defRPr sz="18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r>
              <a:rPr lang="en-US" sz="2000" b="1" dirty="0"/>
              <a:t>Step4</a:t>
            </a:r>
          </a:p>
          <a:p>
            <a:pPr marL="0" indent="0">
              <a:buNone/>
            </a:pPr>
            <a:r>
              <a:rPr lang="en-US" sz="2000" dirty="0"/>
              <a:t>Append these data sets together:</a:t>
            </a:r>
          </a:p>
          <a:p>
            <a:pPr marL="0" indent="0">
              <a:buFont typeface="Arial" pitchFamily="34" charset="0"/>
              <a:buNone/>
            </a:pP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264439590"/>
              </p:ext>
            </p:extLst>
          </p:nvPr>
        </p:nvGraphicFramePr>
        <p:xfrm>
          <a:off x="4319666" y="3708610"/>
          <a:ext cx="4695912" cy="548640"/>
        </p:xfrm>
        <a:graphic>
          <a:graphicData uri="http://schemas.openxmlformats.org/drawingml/2006/table">
            <a:tbl>
              <a:tblPr firstRow="1" firstCol="1" bandRow="1">
                <a:tableStyleId>{5940675A-B579-460E-94D1-54222C63F5DA}</a:tableStyleId>
              </a:tblPr>
              <a:tblGrid>
                <a:gridCol w="4695912">
                  <a:extLst>
                    <a:ext uri="{9D8B030D-6E8A-4147-A177-3AD203B41FA5}">
                      <a16:colId xmlns="" xmlns:a16="http://schemas.microsoft.com/office/drawing/2014/main" val="20000"/>
                    </a:ext>
                  </a:extLst>
                </a:gridCol>
              </a:tblGrid>
              <a:tr h="0">
                <a:tc>
                  <a:txBody>
                    <a:bodyPr/>
                    <a:lstStyle/>
                    <a:p>
                      <a:pPr marL="0" marR="0">
                        <a:spcBef>
                          <a:spcPts val="0"/>
                        </a:spcBef>
                        <a:spcAft>
                          <a:spcPts val="0"/>
                        </a:spcAft>
                      </a:pP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proc</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append</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base</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=join_0 </a:t>
                      </a:r>
                      <a:r>
                        <a:rPr lang="en-US" sz="12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=join_3;</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proc</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append</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base</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=join_0 </a:t>
                      </a:r>
                      <a:r>
                        <a:rPr lang="en-US" sz="12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a:t>
                      </a: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=join_12;</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dirty="0">
                          <a:solidFill>
                            <a:srgbClr val="000080"/>
                          </a:solidFill>
                          <a:effectLst/>
                          <a:latin typeface="Arial" panose="020B0604020202020204" pitchFamily="34" charset="0"/>
                          <a:ea typeface="Times New Roman" panose="02020603050405020304" pitchFamily="18" charset="0"/>
                        </a:rPr>
                        <a:t>run</a:t>
                      </a:r>
                      <a:r>
                        <a:rPr lang="en-US" sz="1200" dirty="0">
                          <a:solidFill>
                            <a:srgbClr val="000000"/>
                          </a:solidFill>
                          <a:effectLst/>
                          <a:latin typeface="Arial" panose="020B0604020202020204" pitchFamily="34" charset="0"/>
                          <a:ea typeface="Times New Roman" panose="02020603050405020304" pitchFamily="18" charset="0"/>
                        </a:rPr>
                        <a: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6212382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38794" y="281355"/>
            <a:ext cx="3828405" cy="2870834"/>
          </a:xfrm>
        </p:spPr>
        <p:txBody>
          <a:bodyPr>
            <a:normAutofit lnSpcReduction="10000"/>
          </a:bodyPr>
          <a:lstStyle/>
          <a:p>
            <a:pPr marL="0" indent="0">
              <a:buNone/>
            </a:pPr>
            <a:r>
              <a:rPr lang="en-US" sz="2000" b="1" dirty="0"/>
              <a:t>Step5</a:t>
            </a:r>
          </a:p>
          <a:p>
            <a:pPr algn="just"/>
            <a:r>
              <a:rPr lang="en-US" sz="2000" dirty="0"/>
              <a:t>Create unique keys to identify events and unique VINs and use them to create flags.</a:t>
            </a:r>
          </a:p>
          <a:p>
            <a:pPr algn="just"/>
            <a:r>
              <a:rPr lang="en-US" sz="2000" dirty="0"/>
              <a:t>Data is sorted twice:</a:t>
            </a:r>
          </a:p>
          <a:p>
            <a:pPr marL="525780" lvl="1" indent="-342900" algn="just">
              <a:buAutoNum type="arabicPeriod"/>
            </a:pPr>
            <a:r>
              <a:rPr lang="en-US" sz="1600" dirty="0"/>
              <a:t>By Event key to create Event flag</a:t>
            </a:r>
          </a:p>
          <a:p>
            <a:pPr marL="525780" lvl="1" indent="-342900" algn="just">
              <a:buAutoNum type="arabicPeriod"/>
            </a:pPr>
            <a:r>
              <a:rPr lang="en-US" sz="1600" dirty="0"/>
              <a:t>By MnS key to create MnS flag.</a:t>
            </a:r>
          </a:p>
          <a:p>
            <a:pPr algn="just"/>
            <a:r>
              <a:rPr lang="en-US" sz="2000" dirty="0"/>
              <a:t>These flags will be used in SAS® VA report builder to calculate Events and MnS Nos.</a:t>
            </a:r>
          </a:p>
          <a:p>
            <a:pPr marL="0"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953152560"/>
              </p:ext>
            </p:extLst>
          </p:nvPr>
        </p:nvGraphicFramePr>
        <p:xfrm>
          <a:off x="4700955" y="281355"/>
          <a:ext cx="4302370" cy="4480560"/>
        </p:xfrm>
        <a:graphic>
          <a:graphicData uri="http://schemas.openxmlformats.org/drawingml/2006/table">
            <a:tbl>
              <a:tblPr firstRow="1" firstCol="1" bandRow="1">
                <a:tableStyleId>{5940675A-B579-460E-94D1-54222C63F5DA}</a:tableStyleId>
              </a:tblPr>
              <a:tblGrid>
                <a:gridCol w="4302370">
                  <a:extLst>
                    <a:ext uri="{9D8B030D-6E8A-4147-A177-3AD203B41FA5}">
                      <a16:colId xmlns="" xmlns:a16="http://schemas.microsoft.com/office/drawing/2014/main" val="20000"/>
                    </a:ext>
                  </a:extLst>
                </a:gridCol>
              </a:tblGrid>
              <a:tr h="4196562">
                <a:tc>
                  <a:txBody>
                    <a:bodyPr/>
                    <a:lstStyle/>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PNI_keys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length</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25</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120</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set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join_0;</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compress(</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Group_code</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Complaint_Code</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compress(VIN||</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TIS_bucket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run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proc</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sort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PNI_keys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out=PN1;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run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pni_keys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set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PN1;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if</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first.MnS_key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then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MnS_flag</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0</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MnS_flag</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1</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run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proc</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sort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pnI_keys</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out=PN2;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descending</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Event;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run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80"/>
                          </a:solidFill>
                          <a:effectLst/>
                          <a:latin typeface="Arial" panose="020B0604020202020204" pitchFamily="34" charset="0"/>
                          <a:ea typeface="Times New Roman" panose="02020603050405020304" pitchFamily="18" charset="0"/>
                          <a:cs typeface="Arial" panose="020B0604020202020204" pitchFamily="34" charset="0"/>
                        </a:rPr>
                        <a:t>data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Data_for_VA</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set</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PN2;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if</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first.event_key</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then</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event_flag</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0</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05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event_flag</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1050" dirty="0">
                          <a:solidFill>
                            <a:srgbClr val="008080"/>
                          </a:solidFill>
                          <a:effectLst/>
                          <a:latin typeface="Arial" panose="020B0604020202020204" pitchFamily="34" charset="0"/>
                          <a:ea typeface="Times New Roman" panose="02020603050405020304" pitchFamily="18" charset="0"/>
                          <a:cs typeface="Arial" panose="020B0604020202020204" pitchFamily="34" charset="0"/>
                        </a:rPr>
                        <a:t>1</a:t>
                      </a:r>
                      <a:r>
                        <a:rPr lang="en-US" sz="10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050" dirty="0">
                          <a:solidFill>
                            <a:srgbClr val="000080"/>
                          </a:solidFill>
                          <a:effectLst/>
                          <a:latin typeface="Arial" panose="020B0604020202020204" pitchFamily="34" charset="0"/>
                          <a:ea typeface="Times New Roman" panose="02020603050405020304" pitchFamily="18" charset="0"/>
                        </a:rPr>
                        <a:t>run</a:t>
                      </a:r>
                      <a:r>
                        <a:rPr lang="en-US" sz="1050" dirty="0">
                          <a:solidFill>
                            <a:srgbClr val="000000"/>
                          </a:solidFill>
                          <a:effectLst/>
                          <a:latin typeface="Arial" panose="020B0604020202020204" pitchFamily="34" charset="0"/>
                          <a:ea typeface="Times New Roman" panose="02020603050405020304" pitchFamily="18" charset="0"/>
                        </a:rPr>
                        <a:t>;</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502" marR="58502" marT="0" marB="0"/>
                </a:tc>
                <a:extLst>
                  <a:ext uri="{0D108BD9-81ED-4DB2-BD59-A6C34878D82A}">
                    <a16:rowId xmlns="" xmlns:a16="http://schemas.microsoft.com/office/drawing/2014/main" val="10000"/>
                  </a:ext>
                </a:extLst>
              </a:tr>
            </a:tbl>
          </a:graphicData>
        </a:graphic>
      </p:graphicFrame>
      <p:sp>
        <p:nvSpPr>
          <p:cNvPr id="6" name="Content Placeholder 3">
            <a:extLst>
              <a:ext uri="{FF2B5EF4-FFF2-40B4-BE49-F238E27FC236}">
                <a16:creationId xmlns="" xmlns:a16="http://schemas.microsoft.com/office/drawing/2014/main" id="{4D3E0C4C-7BA9-401B-AA53-A93D21B66B24}"/>
              </a:ext>
            </a:extLst>
          </p:cNvPr>
          <p:cNvSpPr txBox="1">
            <a:spLocks/>
          </p:cNvSpPr>
          <p:nvPr/>
        </p:nvSpPr>
        <p:spPr>
          <a:xfrm>
            <a:off x="655672" y="3613057"/>
            <a:ext cx="3828405" cy="701037"/>
          </a:xfrm>
          <a:prstGeom prst="rect">
            <a:avLst/>
          </a:prstGeom>
        </p:spPr>
        <p:txBody>
          <a:bodyPr vert="horz" wrap="square" lIns="91440" tIns="45720" rIns="91440" bIns="45720" rtlCol="0" anchor="t" anchorCtr="0">
            <a:normAutofit fontScale="92500" lnSpcReduction="20000"/>
          </a:bodyPr>
          <a:lst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Arial" charset="0"/>
              <a:buChar char="•"/>
              <a:defRPr sz="18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b="1" i="1" dirty="0">
                <a:solidFill>
                  <a:srgbClr val="F19C54"/>
                </a:solidFill>
              </a:rPr>
              <a:t>Further challenges can be resolved through functionalities available in SAS VA</a:t>
            </a:r>
          </a:p>
        </p:txBody>
      </p:sp>
    </p:spTree>
    <p:extLst>
      <p:ext uri="{BB962C8B-B14F-4D97-AF65-F5344CB8AC3E}">
        <p14:creationId xmlns:p14="http://schemas.microsoft.com/office/powerpoint/2010/main" val="34478879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7798300-46DE-4BF3-9E14-4A7A3030E5AE}"/>
              </a:ext>
            </a:extLst>
          </p:cNvPr>
          <p:cNvSpPr>
            <a:spLocks noGrp="1"/>
          </p:cNvSpPr>
          <p:nvPr>
            <p:ph type="title"/>
          </p:nvPr>
        </p:nvSpPr>
        <p:spPr/>
        <p:txBody>
          <a:bodyPr/>
          <a:lstStyle/>
          <a:p>
            <a:r>
              <a:rPr lang="en-US" dirty="0"/>
              <a:t>Report Building</a:t>
            </a:r>
          </a:p>
        </p:txBody>
      </p:sp>
      <p:sp>
        <p:nvSpPr>
          <p:cNvPr id="6" name="Text Placeholder 5">
            <a:extLst>
              <a:ext uri="{FF2B5EF4-FFF2-40B4-BE49-F238E27FC236}">
                <a16:creationId xmlns="" xmlns:a16="http://schemas.microsoft.com/office/drawing/2014/main" id="{31116295-73A3-4947-BDBE-A3AC61BF5D3F}"/>
              </a:ext>
            </a:extLst>
          </p:cNvPr>
          <p:cNvSpPr>
            <a:spLocks noGrp="1"/>
          </p:cNvSpPr>
          <p:nvPr>
            <p:ph type="body" sz="quarter" idx="10"/>
          </p:nvPr>
        </p:nvSpPr>
        <p:spPr/>
        <p:txBody>
          <a:bodyPr/>
          <a:lstStyle/>
          <a:p>
            <a:r>
              <a:rPr lang="en-US" dirty="0"/>
              <a:t>….</a:t>
            </a:r>
          </a:p>
        </p:txBody>
      </p:sp>
    </p:spTree>
    <p:extLst>
      <p:ext uri="{BB962C8B-B14F-4D97-AF65-F5344CB8AC3E}">
        <p14:creationId xmlns:p14="http://schemas.microsoft.com/office/powerpoint/2010/main" val="34758837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 xmlns:a16="http://schemas.microsoft.com/office/drawing/2014/main" id="{27A97579-D8D3-4EC1-885C-D2C5D3299431}"/>
              </a:ext>
            </a:extLst>
          </p:cNvPr>
          <p:cNvSpPr/>
          <p:nvPr/>
        </p:nvSpPr>
        <p:spPr>
          <a:xfrm>
            <a:off x="3235569" y="2906731"/>
            <a:ext cx="2766647" cy="386862"/>
          </a:xfrm>
          <a:prstGeom prst="roundRect">
            <a:avLst/>
          </a:prstGeom>
          <a:solidFill>
            <a:srgbClr val="4867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endParaRPr>
          </a:p>
        </p:txBody>
      </p:sp>
      <p:sp>
        <p:nvSpPr>
          <p:cNvPr id="7" name="Rectangle: Rounded Corners 6">
            <a:extLst>
              <a:ext uri="{FF2B5EF4-FFF2-40B4-BE49-F238E27FC236}">
                <a16:creationId xmlns="" xmlns:a16="http://schemas.microsoft.com/office/drawing/2014/main" id="{5E81DB99-3687-4B87-B8F3-D7EFEAFEBDDF}"/>
              </a:ext>
            </a:extLst>
          </p:cNvPr>
          <p:cNvSpPr/>
          <p:nvPr/>
        </p:nvSpPr>
        <p:spPr>
          <a:xfrm>
            <a:off x="3235568" y="4185681"/>
            <a:ext cx="2766647" cy="386862"/>
          </a:xfrm>
          <a:prstGeom prst="roundRect">
            <a:avLst/>
          </a:prstGeom>
          <a:solidFill>
            <a:srgbClr val="4867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endParaRPr>
          </a:p>
        </p:txBody>
      </p:sp>
      <p:sp>
        <p:nvSpPr>
          <p:cNvPr id="2" name="Title 1"/>
          <p:cNvSpPr>
            <a:spLocks noGrp="1"/>
          </p:cNvSpPr>
          <p:nvPr>
            <p:ph type="title"/>
          </p:nvPr>
        </p:nvSpPr>
        <p:spPr/>
        <p:txBody>
          <a:bodyPr/>
          <a:lstStyle/>
          <a:p>
            <a:r>
              <a:rPr lang="en-US" dirty="0"/>
              <a:t>Report Building</a:t>
            </a:r>
          </a:p>
        </p:txBody>
      </p:sp>
      <p:sp>
        <p:nvSpPr>
          <p:cNvPr id="3" name="Text Placeholder 2"/>
          <p:cNvSpPr>
            <a:spLocks noGrp="1"/>
          </p:cNvSpPr>
          <p:nvPr>
            <p:ph type="body" sz="quarter" idx="12"/>
          </p:nvPr>
        </p:nvSpPr>
        <p:spPr>
          <a:xfrm flipH="1">
            <a:off x="626364" y="675249"/>
            <a:ext cx="7891272" cy="274320"/>
          </a:xfrm>
        </p:spPr>
        <p:txBody>
          <a:bodyPr/>
          <a:lstStyle/>
          <a:p>
            <a:pPr algn="l"/>
            <a:r>
              <a:rPr lang="en-US" dirty="0"/>
              <a:t>1. Event Attribute Filters</a:t>
            </a:r>
          </a:p>
        </p:txBody>
      </p:sp>
      <p:sp>
        <p:nvSpPr>
          <p:cNvPr id="4" name="Content Placeholder 3"/>
          <p:cNvSpPr>
            <a:spLocks noGrp="1"/>
          </p:cNvSpPr>
          <p:nvPr>
            <p:ph sz="quarter" idx="11"/>
          </p:nvPr>
        </p:nvSpPr>
        <p:spPr>
          <a:xfrm>
            <a:off x="626364" y="1016459"/>
            <a:ext cx="8005170" cy="3642853"/>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b="1" dirty="0">
                <a:solidFill>
                  <a:schemeClr val="bg1"/>
                </a:solidFill>
              </a:rPr>
              <a:t>CR = (Event/</a:t>
            </a:r>
            <a:r>
              <a:rPr lang="en-US" b="1" dirty="0" err="1">
                <a:solidFill>
                  <a:schemeClr val="bg1"/>
                </a:solidFill>
              </a:rPr>
              <a:t>MnS</a:t>
            </a:r>
            <a:r>
              <a:rPr lang="en-US" b="1" dirty="0">
                <a:solidFill>
                  <a:schemeClr val="bg1"/>
                </a:solidFill>
              </a:rPr>
              <a:t>) * 100</a:t>
            </a:r>
          </a:p>
          <a:p>
            <a:pPr marL="0" indent="0">
              <a:buNone/>
            </a:pPr>
            <a:endParaRPr lang="en-US" dirty="0"/>
          </a:p>
          <a:p>
            <a:pPr marL="0" indent="0">
              <a:buNone/>
            </a:pPr>
            <a:r>
              <a:rPr lang="en-US" dirty="0"/>
              <a:t>There are 2 unique VINs denoting that 2 vehicles have been and the total no. of events on those vehicles is 5. Hence,</a:t>
            </a:r>
          </a:p>
          <a:p>
            <a:pPr marL="0" indent="0">
              <a:buNone/>
            </a:pPr>
            <a:endParaRPr lang="en-US" dirty="0"/>
          </a:p>
          <a:p>
            <a:pPr marL="0" indent="0" algn="ctr">
              <a:buNone/>
            </a:pPr>
            <a:r>
              <a:rPr lang="en-US" b="1" dirty="0">
                <a:solidFill>
                  <a:schemeClr val="bg1"/>
                </a:solidFill>
              </a:rPr>
              <a:t>CR = 5/2 *100 = 250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422602"/>
              </p:ext>
            </p:extLst>
          </p:nvPr>
        </p:nvGraphicFramePr>
        <p:xfrm>
          <a:off x="710092" y="1206336"/>
          <a:ext cx="7723816" cy="1440180"/>
        </p:xfrm>
        <a:graphic>
          <a:graphicData uri="http://schemas.openxmlformats.org/drawingml/2006/table">
            <a:tbl>
              <a:tblPr firstRow="1" firstCol="1" bandRow="1">
                <a:tableStyleId>{5940675A-B579-460E-94D1-54222C63F5DA}</a:tableStyleId>
              </a:tblPr>
              <a:tblGrid>
                <a:gridCol w="850744">
                  <a:extLst>
                    <a:ext uri="{9D8B030D-6E8A-4147-A177-3AD203B41FA5}">
                      <a16:colId xmlns="" xmlns:a16="http://schemas.microsoft.com/office/drawing/2014/main" val="20000"/>
                    </a:ext>
                  </a:extLst>
                </a:gridCol>
                <a:gridCol w="636412">
                  <a:extLst>
                    <a:ext uri="{9D8B030D-6E8A-4147-A177-3AD203B41FA5}">
                      <a16:colId xmlns="" xmlns:a16="http://schemas.microsoft.com/office/drawing/2014/main" val="20001"/>
                    </a:ext>
                  </a:extLst>
                </a:gridCol>
                <a:gridCol w="859703">
                  <a:extLst>
                    <a:ext uri="{9D8B030D-6E8A-4147-A177-3AD203B41FA5}">
                      <a16:colId xmlns="" xmlns:a16="http://schemas.microsoft.com/office/drawing/2014/main" val="20002"/>
                    </a:ext>
                  </a:extLst>
                </a:gridCol>
                <a:gridCol w="798275">
                  <a:extLst>
                    <a:ext uri="{9D8B030D-6E8A-4147-A177-3AD203B41FA5}">
                      <a16:colId xmlns="" xmlns:a16="http://schemas.microsoft.com/office/drawing/2014/main" val="20003"/>
                    </a:ext>
                  </a:extLst>
                </a:gridCol>
                <a:gridCol w="424142">
                  <a:extLst>
                    <a:ext uri="{9D8B030D-6E8A-4147-A177-3AD203B41FA5}">
                      <a16:colId xmlns="" xmlns:a16="http://schemas.microsoft.com/office/drawing/2014/main" val="20004"/>
                    </a:ext>
                  </a:extLst>
                </a:gridCol>
                <a:gridCol w="741622">
                  <a:extLst>
                    <a:ext uri="{9D8B030D-6E8A-4147-A177-3AD203B41FA5}">
                      <a16:colId xmlns="" xmlns:a16="http://schemas.microsoft.com/office/drawing/2014/main" val="20005"/>
                    </a:ext>
                  </a:extLst>
                </a:gridCol>
                <a:gridCol w="472622">
                  <a:extLst>
                    <a:ext uri="{9D8B030D-6E8A-4147-A177-3AD203B41FA5}">
                      <a16:colId xmlns="" xmlns:a16="http://schemas.microsoft.com/office/drawing/2014/main" val="20006"/>
                    </a:ext>
                  </a:extLst>
                </a:gridCol>
                <a:gridCol w="1145008">
                  <a:extLst>
                    <a:ext uri="{9D8B030D-6E8A-4147-A177-3AD203B41FA5}">
                      <a16:colId xmlns="" xmlns:a16="http://schemas.microsoft.com/office/drawing/2014/main" val="20007"/>
                    </a:ext>
                  </a:extLst>
                </a:gridCol>
                <a:gridCol w="874206">
                  <a:extLst>
                    <a:ext uri="{9D8B030D-6E8A-4147-A177-3AD203B41FA5}">
                      <a16:colId xmlns="" xmlns:a16="http://schemas.microsoft.com/office/drawing/2014/main" val="20008"/>
                    </a:ext>
                  </a:extLst>
                </a:gridCol>
                <a:gridCol w="921082">
                  <a:extLst>
                    <a:ext uri="{9D8B030D-6E8A-4147-A177-3AD203B41FA5}">
                      <a16:colId xmlns="" xmlns:a16="http://schemas.microsoft.com/office/drawing/2014/main" val="20009"/>
                    </a:ext>
                  </a:extLst>
                </a:gridCol>
              </a:tblGrid>
              <a:tr h="153035">
                <a:tc>
                  <a:txBody>
                    <a:bodyPr/>
                    <a:lstStyle/>
                    <a:p>
                      <a:pPr marL="0" marR="0" algn="ctr">
                        <a:spcBef>
                          <a:spcPts val="0"/>
                        </a:spcBef>
                        <a:spcAft>
                          <a:spcPts val="0"/>
                        </a:spcAft>
                      </a:pPr>
                      <a:r>
                        <a:rPr lang="en-US" sz="1050" b="1" dirty="0">
                          <a:effectLst/>
                        </a:rPr>
                        <a:t>VIN Number</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a:effectLst/>
                        </a:rPr>
                        <a:t>Claim Id</a:t>
                      </a:r>
                      <a:endParaRPr lang="en-US" sz="105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a:effectLst/>
                        </a:rPr>
                        <a:t>Group Code</a:t>
                      </a:r>
                      <a:endParaRPr lang="en-US" sz="105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a:effectLst/>
                        </a:rPr>
                        <a:t>Comp. Code</a:t>
                      </a:r>
                      <a:endParaRPr lang="en-US" sz="105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Part</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Event</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Cost</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Cost of Event</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TIS Bucket</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b="1" dirty="0">
                          <a:effectLst/>
                        </a:rPr>
                        <a:t>Prod. Month</a:t>
                      </a:r>
                      <a:endParaRPr lang="en-US"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0"/>
                  </a:ext>
                </a:extLst>
              </a:tr>
              <a:tr h="153035">
                <a:tc>
                  <a:txBody>
                    <a:bodyPr/>
                    <a:lstStyle/>
                    <a:p>
                      <a:pPr marL="0" marR="0" algn="ctr">
                        <a:spcBef>
                          <a:spcPts val="0"/>
                        </a:spcBef>
                        <a:spcAft>
                          <a:spcPts val="0"/>
                        </a:spcAft>
                      </a:pPr>
                      <a:r>
                        <a:rPr lang="en-US" sz="1050" dirty="0">
                          <a:effectLst/>
                        </a:rPr>
                        <a:t>ABC</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123</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G1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C1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P1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rowSpan="3">
                  <a:txBody>
                    <a:bodyPr/>
                    <a:lstStyle/>
                    <a:p>
                      <a:pPr marL="0" marR="0" algn="ctr">
                        <a:spcBef>
                          <a:spcPts val="0"/>
                        </a:spcBef>
                        <a:spcAft>
                          <a:spcPts val="0"/>
                        </a:spcAft>
                      </a:pPr>
                      <a:r>
                        <a:rPr lang="en-US" sz="1050">
                          <a:effectLst/>
                        </a:rPr>
                        <a:t>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a:effectLst/>
                        </a:rPr>
                        <a:t>100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rowSpan="3">
                  <a:txBody>
                    <a:bodyPr/>
                    <a:lstStyle/>
                    <a:p>
                      <a:pPr marL="0" marR="0" algn="ctr">
                        <a:spcBef>
                          <a:spcPts val="0"/>
                        </a:spcBef>
                        <a:spcAft>
                          <a:spcPts val="0"/>
                        </a:spcAft>
                      </a:pPr>
                      <a:r>
                        <a:rPr lang="en-US" sz="1050">
                          <a:effectLst/>
                        </a:rPr>
                        <a:t>200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Jan - 16</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1"/>
                  </a:ext>
                </a:extLst>
              </a:tr>
              <a:tr h="153035">
                <a:tc>
                  <a:txBody>
                    <a:bodyPr/>
                    <a:lstStyle/>
                    <a:p>
                      <a:pPr marL="0" marR="0" algn="ctr">
                        <a:spcBef>
                          <a:spcPts val="0"/>
                        </a:spcBef>
                        <a:spcAft>
                          <a:spcPts val="0"/>
                        </a:spcAft>
                      </a:pPr>
                      <a:r>
                        <a:rPr lang="en-US" sz="1050" dirty="0">
                          <a:effectLst/>
                        </a:rPr>
                        <a:t>ABC</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123</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G1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C1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P2</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a:effectLst/>
                        </a:rPr>
                        <a:t>50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Jan - 16</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2"/>
                  </a:ext>
                </a:extLst>
              </a:tr>
              <a:tr h="153035">
                <a:tc>
                  <a:txBody>
                    <a:bodyPr/>
                    <a:lstStyle/>
                    <a:p>
                      <a:pPr marL="0" marR="0" algn="ctr">
                        <a:spcBef>
                          <a:spcPts val="0"/>
                        </a:spcBef>
                        <a:spcAft>
                          <a:spcPts val="0"/>
                        </a:spcAft>
                      </a:pPr>
                      <a:r>
                        <a:rPr lang="en-US" sz="1050">
                          <a:effectLst/>
                        </a:rPr>
                        <a:t>ABC</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123</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G1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C1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P3</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a:effectLst/>
                        </a:rPr>
                        <a:t>50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Jan - 16</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153035">
                <a:tc>
                  <a:txBody>
                    <a:bodyPr/>
                    <a:lstStyle/>
                    <a:p>
                      <a:pPr marL="0" marR="0" algn="ctr">
                        <a:spcBef>
                          <a:spcPts val="0"/>
                        </a:spcBef>
                        <a:spcAft>
                          <a:spcPts val="0"/>
                        </a:spcAft>
                      </a:pPr>
                      <a:r>
                        <a:rPr lang="en-US" sz="1050">
                          <a:effectLst/>
                        </a:rPr>
                        <a:t>ABC</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123</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G1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C2</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P4</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rowSpan="2">
                  <a:txBody>
                    <a:bodyPr/>
                    <a:lstStyle/>
                    <a:p>
                      <a:pPr marL="0" marR="0" algn="ctr">
                        <a:spcBef>
                          <a:spcPts val="0"/>
                        </a:spcBef>
                        <a:spcAft>
                          <a:spcPts val="0"/>
                        </a:spcAft>
                      </a:pPr>
                      <a:r>
                        <a:rPr lang="en-US" sz="1050">
                          <a:effectLst/>
                        </a:rPr>
                        <a:t>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a:effectLst/>
                        </a:rPr>
                        <a:t>20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rowSpan="2">
                  <a:txBody>
                    <a:bodyPr/>
                    <a:lstStyle/>
                    <a:p>
                      <a:pPr marL="0" marR="0" algn="ctr">
                        <a:spcBef>
                          <a:spcPts val="0"/>
                        </a:spcBef>
                        <a:spcAft>
                          <a:spcPts val="0"/>
                        </a:spcAft>
                      </a:pPr>
                      <a:r>
                        <a:rPr lang="en-US" sz="1050">
                          <a:effectLst/>
                        </a:rPr>
                        <a:t>50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Jan - 16</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153035">
                <a:tc>
                  <a:txBody>
                    <a:bodyPr/>
                    <a:lstStyle/>
                    <a:p>
                      <a:pPr marL="0" marR="0" algn="ctr">
                        <a:spcBef>
                          <a:spcPts val="0"/>
                        </a:spcBef>
                        <a:spcAft>
                          <a:spcPts val="0"/>
                        </a:spcAft>
                      </a:pPr>
                      <a:r>
                        <a:rPr lang="en-US" sz="1050">
                          <a:effectLst/>
                        </a:rPr>
                        <a:t>ABC</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123</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G1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C2</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P5</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dirty="0">
                          <a:effectLst/>
                        </a:rPr>
                        <a:t>30</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spcBef>
                          <a:spcPts val="0"/>
                        </a:spcBef>
                        <a:spcAft>
                          <a:spcPts val="0"/>
                        </a:spcAft>
                      </a:pPr>
                      <a:r>
                        <a:rPr lang="en-US" sz="1050" dirty="0">
                          <a:effectLst/>
                        </a:rPr>
                        <a:t>3 TIS</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Jan - 16</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153035">
                <a:tc>
                  <a:txBody>
                    <a:bodyPr/>
                    <a:lstStyle/>
                    <a:p>
                      <a:pPr marL="0" marR="0" algn="ctr">
                        <a:spcBef>
                          <a:spcPts val="0"/>
                        </a:spcBef>
                        <a:spcAft>
                          <a:spcPts val="0"/>
                        </a:spcAft>
                      </a:pPr>
                      <a:r>
                        <a:rPr lang="en-US" sz="1050">
                          <a:effectLst/>
                        </a:rPr>
                        <a:t>ABC</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123</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G2</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C3</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P6</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60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60</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Jan - 16</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r h="153035">
                <a:tc>
                  <a:txBody>
                    <a:bodyPr/>
                    <a:lstStyle/>
                    <a:p>
                      <a:pPr marL="0" marR="0" algn="ctr">
                        <a:spcBef>
                          <a:spcPts val="0"/>
                        </a:spcBef>
                        <a:spcAft>
                          <a:spcPts val="0"/>
                        </a:spcAft>
                      </a:pPr>
                      <a:r>
                        <a:rPr lang="en-US" sz="1050">
                          <a:effectLst/>
                        </a:rPr>
                        <a:t>ABC</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124</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G1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C1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P1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100</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100</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 TIS</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Jan - 16</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7"/>
                  </a:ext>
                </a:extLst>
              </a:tr>
              <a:tr h="153035">
                <a:tc>
                  <a:txBody>
                    <a:bodyPr/>
                    <a:lstStyle/>
                    <a:p>
                      <a:pPr marL="0" marR="0" algn="ctr">
                        <a:spcBef>
                          <a:spcPts val="0"/>
                        </a:spcBef>
                        <a:spcAft>
                          <a:spcPts val="0"/>
                        </a:spcAft>
                      </a:pPr>
                      <a:r>
                        <a:rPr lang="en-US" sz="1050" dirty="0">
                          <a:effectLst/>
                        </a:rPr>
                        <a:t>EFG</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165</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G3</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C8</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P12</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a:t>
                      </a:r>
                      <a:endParaRPr lang="en-US" sz="105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120</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120</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3 TIS</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Jan - 16</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39178029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 xmlns:a16="http://schemas.microsoft.com/office/drawing/2014/main" id="{C73DF31B-84C8-427A-811E-C5F6811E1735}"/>
              </a:ext>
            </a:extLst>
          </p:cNvPr>
          <p:cNvSpPr/>
          <p:nvPr/>
        </p:nvSpPr>
        <p:spPr>
          <a:xfrm>
            <a:off x="3376252" y="4265858"/>
            <a:ext cx="2766647" cy="36576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endParaRPr>
          </a:p>
        </p:txBody>
      </p:sp>
      <p:sp>
        <p:nvSpPr>
          <p:cNvPr id="7" name="Rectangle: Rounded Corners 6">
            <a:extLst>
              <a:ext uri="{FF2B5EF4-FFF2-40B4-BE49-F238E27FC236}">
                <a16:creationId xmlns="" xmlns:a16="http://schemas.microsoft.com/office/drawing/2014/main" id="{B54436E6-BFA3-4693-AA55-7512D35FA1DB}"/>
              </a:ext>
            </a:extLst>
          </p:cNvPr>
          <p:cNvSpPr/>
          <p:nvPr/>
        </p:nvSpPr>
        <p:spPr>
          <a:xfrm>
            <a:off x="3376252" y="3588133"/>
            <a:ext cx="2766647" cy="365760"/>
          </a:xfrm>
          <a:prstGeom prst="roundRect">
            <a:avLst/>
          </a:prstGeom>
          <a:solidFill>
            <a:srgbClr val="E1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endParaRPr>
          </a:p>
        </p:txBody>
      </p:sp>
      <p:sp>
        <p:nvSpPr>
          <p:cNvPr id="4" name="Content Placeholder 3"/>
          <p:cNvSpPr>
            <a:spLocks noGrp="1"/>
          </p:cNvSpPr>
          <p:nvPr>
            <p:ph sz="quarter" idx="11"/>
          </p:nvPr>
        </p:nvSpPr>
        <p:spPr>
          <a:xfrm>
            <a:off x="626363" y="480647"/>
            <a:ext cx="8266427" cy="4419600"/>
          </a:xfrm>
        </p:spPr>
        <p:txBody>
          <a:bodyPr>
            <a:noAutofit/>
          </a:bodyPr>
          <a:lstStyle/>
          <a:p>
            <a:pPr marL="0" indent="0">
              <a:buNone/>
            </a:pPr>
            <a:r>
              <a:rPr lang="en-US" sz="1800" dirty="0"/>
              <a:t>If user selects G1 from the Group Code Filter, the system would return the highlighted rows: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err="1"/>
              <a:t>MnS</a:t>
            </a:r>
            <a:r>
              <a:rPr lang="en-US" sz="1800" dirty="0"/>
              <a:t> returned by the system now is 1 instead of 2 which leads to the following claim rate calculation:</a:t>
            </a:r>
          </a:p>
          <a:p>
            <a:pPr marL="0" indent="0" algn="ctr">
              <a:buNone/>
            </a:pPr>
            <a:r>
              <a:rPr lang="en-US" sz="1800" b="1" dirty="0">
                <a:solidFill>
                  <a:schemeClr val="bg1"/>
                </a:solidFill>
              </a:rPr>
              <a:t>CR = 3/1 *100 = 300</a:t>
            </a:r>
          </a:p>
          <a:p>
            <a:pPr marL="0" indent="0">
              <a:buNone/>
            </a:pPr>
            <a:r>
              <a:rPr lang="en-US" sz="1800" dirty="0"/>
              <a:t>Whereas, the correct calculation should be:</a:t>
            </a:r>
          </a:p>
          <a:p>
            <a:pPr marL="0" indent="0" algn="ctr">
              <a:buNone/>
            </a:pPr>
            <a:r>
              <a:rPr lang="en-US" sz="1800" b="1" dirty="0">
                <a:solidFill>
                  <a:schemeClr val="bg1"/>
                </a:solidFill>
              </a:rPr>
              <a:t>CR = 3/2 * 100 = 150</a:t>
            </a:r>
          </a:p>
        </p:txBody>
      </p:sp>
      <p:pic>
        <p:nvPicPr>
          <p:cNvPr id="6" name="Picture 5">
            <a:extLst>
              <a:ext uri="{FF2B5EF4-FFF2-40B4-BE49-F238E27FC236}">
                <a16:creationId xmlns="" xmlns:a16="http://schemas.microsoft.com/office/drawing/2014/main" id="{6707D457-5A7B-48BC-A947-8100E60004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616326" y="953965"/>
            <a:ext cx="6286500" cy="2114550"/>
          </a:xfrm>
          <a:prstGeom prst="rect">
            <a:avLst/>
          </a:prstGeom>
        </p:spPr>
      </p:pic>
    </p:spTree>
    <p:extLst>
      <p:ext uri="{BB962C8B-B14F-4D97-AF65-F5344CB8AC3E}">
        <p14:creationId xmlns:p14="http://schemas.microsoft.com/office/powerpoint/2010/main" val="1305359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03617" y="570983"/>
            <a:ext cx="8336766" cy="3403140"/>
          </a:xfrm>
        </p:spPr>
        <p:txBody>
          <a:bodyPr/>
          <a:lstStyle/>
          <a:p>
            <a:pPr marL="0" indent="0">
              <a:buNone/>
            </a:pPr>
            <a:r>
              <a:rPr lang="en-US" sz="2000" b="1" dirty="0"/>
              <a:t>Step1</a:t>
            </a:r>
            <a:r>
              <a:rPr lang="en-US" sz="2000" dirty="0"/>
              <a:t>: Create Parameters on all the control Objects containing Event attributes.</a:t>
            </a:r>
          </a:p>
          <a:p>
            <a:pPr marL="0" indent="0">
              <a:buNone/>
            </a:pPr>
            <a:endParaRPr lang="en-US" dirty="0"/>
          </a:p>
          <a:p>
            <a:pPr marL="0" indent="0">
              <a:buNone/>
            </a:pP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32692" y="1090246"/>
            <a:ext cx="7678616" cy="3501851"/>
          </a:xfrm>
          <a:prstGeom prst="rect">
            <a:avLst/>
          </a:prstGeom>
          <a:ln w="12700">
            <a:solidFill>
              <a:schemeClr val="tx2"/>
            </a:solidFill>
          </a:ln>
        </p:spPr>
      </p:pic>
      <p:sp>
        <p:nvSpPr>
          <p:cNvPr id="6" name="Text Placeholder 2">
            <a:extLst>
              <a:ext uri="{FF2B5EF4-FFF2-40B4-BE49-F238E27FC236}">
                <a16:creationId xmlns="" xmlns:a16="http://schemas.microsoft.com/office/drawing/2014/main" id="{38E6A324-36D1-4D76-AD14-C660E9D875B9}"/>
              </a:ext>
            </a:extLst>
          </p:cNvPr>
          <p:cNvSpPr>
            <a:spLocks noGrp="1"/>
          </p:cNvSpPr>
          <p:nvPr>
            <p:ph type="body" sz="quarter" idx="12"/>
          </p:nvPr>
        </p:nvSpPr>
        <p:spPr>
          <a:xfrm flipH="1">
            <a:off x="626364" y="196614"/>
            <a:ext cx="7891272" cy="274320"/>
          </a:xfrm>
        </p:spPr>
        <p:txBody>
          <a:bodyPr/>
          <a:lstStyle/>
          <a:p>
            <a:r>
              <a:rPr lang="en-US" dirty="0"/>
              <a:t>Solution</a:t>
            </a:r>
          </a:p>
        </p:txBody>
      </p:sp>
    </p:spTree>
    <p:extLst>
      <p:ext uri="{BB962C8B-B14F-4D97-AF65-F5344CB8AC3E}">
        <p14:creationId xmlns:p14="http://schemas.microsoft.com/office/powerpoint/2010/main" val="199068459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24197" y="681512"/>
            <a:ext cx="8373618" cy="3642853"/>
          </a:xfrm>
        </p:spPr>
        <p:txBody>
          <a:bodyPr/>
          <a:lstStyle/>
          <a:p>
            <a:pPr marL="0" indent="0" algn="just">
              <a:buNone/>
            </a:pPr>
            <a:r>
              <a:rPr lang="en-US" sz="2000" b="1" dirty="0"/>
              <a:t>Step2</a:t>
            </a:r>
            <a:r>
              <a:rPr lang="en-US" sz="2000" dirty="0"/>
              <a:t>: Create a new calculated item using Nested “IF_RETURN_ELSE” statement and use this calculated item as Event in the charts/graphs. </a:t>
            </a:r>
          </a:p>
          <a:p>
            <a:pPr marL="0" indent="0">
              <a:buNone/>
            </a:pPr>
            <a:endParaRPr lang="en-US" dirty="0"/>
          </a:p>
        </p:txBody>
      </p:sp>
      <p:pic>
        <p:nvPicPr>
          <p:cNvPr id="6" name="Picture 5" descr="cid:image001.png@01D214C7.20DF53C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24197" y="1529337"/>
            <a:ext cx="3579673" cy="3118339"/>
          </a:xfrm>
          <a:prstGeom prst="rect">
            <a:avLst/>
          </a:prstGeom>
          <a:noFill/>
          <a:ln>
            <a:solidFill>
              <a:schemeClr val="tx2"/>
            </a:solidFill>
          </a:ln>
        </p:spPr>
      </p:pic>
      <p:pic>
        <p:nvPicPr>
          <p:cNvPr id="5" name="Picture 4">
            <a:extLst>
              <a:ext uri="{FF2B5EF4-FFF2-40B4-BE49-F238E27FC236}">
                <a16:creationId xmlns="" xmlns:a16="http://schemas.microsoft.com/office/drawing/2014/main" id="{D01B9075-A869-4F8F-AF1B-EDC922397BE5}"/>
              </a:ext>
            </a:extLst>
          </p:cNvPr>
          <p:cNvPicPr/>
          <p:nvPr/>
        </p:nvPicPr>
        <p:blipFill rotWithShape="1">
          <a:blip r:embed="rId5"/>
          <a:srcRect l="12069" t="3623" r="9820"/>
          <a:stretch/>
        </p:blipFill>
        <p:spPr>
          <a:xfrm>
            <a:off x="4208585" y="1529337"/>
            <a:ext cx="4689230" cy="3118339"/>
          </a:xfrm>
          <a:prstGeom prst="rect">
            <a:avLst/>
          </a:prstGeom>
          <a:ln>
            <a:solidFill>
              <a:schemeClr val="tx2"/>
            </a:solidFill>
          </a:ln>
        </p:spPr>
      </p:pic>
    </p:spTree>
    <p:extLst>
      <p:ext uri="{BB962C8B-B14F-4D97-AF65-F5344CB8AC3E}">
        <p14:creationId xmlns:p14="http://schemas.microsoft.com/office/powerpoint/2010/main" val="361146338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62225" y="621326"/>
            <a:ext cx="8430566" cy="1934305"/>
          </a:xfrm>
        </p:spPr>
        <p:txBody>
          <a:bodyPr>
            <a:normAutofit fontScale="85000" lnSpcReduction="10000"/>
          </a:bodyPr>
          <a:lstStyle/>
          <a:p>
            <a:pPr algn="just"/>
            <a:r>
              <a:rPr lang="en-US" sz="2200" dirty="0"/>
              <a:t>In Trend charts, the trend line for immature Prod. batches was required to be denoted through dotted lines</a:t>
            </a:r>
          </a:p>
          <a:p>
            <a:pPr algn="just"/>
            <a:r>
              <a:rPr lang="en-US" sz="2200" dirty="0"/>
              <a:t>Business understanding for maturity: 95% of the vehicles are sold within 3 months from manufacturing</a:t>
            </a:r>
          </a:p>
          <a:p>
            <a:pPr algn="just"/>
            <a:r>
              <a:rPr lang="en-US" sz="2200" dirty="0"/>
              <a:t>For a Prod. batch to be matured for 0 TIS it should be at least 3 months old. </a:t>
            </a:r>
          </a:p>
          <a:p>
            <a:pPr marL="182880" lvl="1" indent="0" algn="just">
              <a:buNone/>
            </a:pPr>
            <a:r>
              <a:rPr lang="en-US" sz="1800" dirty="0"/>
              <a:t>	E.g.  The Batch of Feb-16 is said to be matured in Jun-16 (T+3Months + TIS = Feb + 3+ 0) for 0 TIS </a:t>
            </a:r>
          </a:p>
          <a:p>
            <a:pPr marL="182880" lvl="1" indent="0" algn="just">
              <a:buNone/>
              <a:tabLst>
                <a:tab pos="515938" algn="l"/>
              </a:tabLst>
            </a:pPr>
            <a:r>
              <a:rPr lang="en-US" sz="1800" dirty="0"/>
              <a:t>	Similarly, the same batch will mature in Sep-16(Feb+3 + 3) for 3 TIS.</a:t>
            </a:r>
          </a:p>
        </p:txBody>
      </p:sp>
      <p:pic>
        <p:nvPicPr>
          <p:cNvPr id="5" name="Picture 4"/>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99291" y="2555631"/>
            <a:ext cx="5334001" cy="2200589"/>
          </a:xfrm>
          <a:prstGeom prst="rect">
            <a:avLst/>
          </a:prstGeom>
          <a:ln>
            <a:solidFill>
              <a:schemeClr val="tx1"/>
            </a:solidFill>
          </a:ln>
        </p:spPr>
      </p:pic>
      <p:sp>
        <p:nvSpPr>
          <p:cNvPr id="7" name="Text Placeholder 2">
            <a:extLst>
              <a:ext uri="{FF2B5EF4-FFF2-40B4-BE49-F238E27FC236}">
                <a16:creationId xmlns="" xmlns:a16="http://schemas.microsoft.com/office/drawing/2014/main" id="{A756650F-1178-40F2-99B3-448C4DA93665}"/>
              </a:ext>
            </a:extLst>
          </p:cNvPr>
          <p:cNvSpPr>
            <a:spLocks noGrp="1"/>
          </p:cNvSpPr>
          <p:nvPr>
            <p:ph type="body" sz="quarter" idx="12"/>
          </p:nvPr>
        </p:nvSpPr>
        <p:spPr>
          <a:xfrm flipH="1">
            <a:off x="462225" y="300113"/>
            <a:ext cx="8055411" cy="274320"/>
          </a:xfrm>
        </p:spPr>
        <p:txBody>
          <a:bodyPr/>
          <a:lstStyle/>
          <a:p>
            <a:pPr algn="l"/>
            <a:r>
              <a:rPr lang="en-US" dirty="0"/>
              <a:t>2. Dotted line to denote immature production batches</a:t>
            </a:r>
          </a:p>
        </p:txBody>
      </p:sp>
      <p:sp>
        <p:nvSpPr>
          <p:cNvPr id="8" name="Content Placeholder 4">
            <a:extLst>
              <a:ext uri="{FF2B5EF4-FFF2-40B4-BE49-F238E27FC236}">
                <a16:creationId xmlns="" xmlns:a16="http://schemas.microsoft.com/office/drawing/2014/main" id="{19058A7E-2B48-4D31-A0BC-2A45A5C430E7}"/>
              </a:ext>
            </a:extLst>
          </p:cNvPr>
          <p:cNvSpPr txBox="1">
            <a:spLocks/>
          </p:cNvSpPr>
          <p:nvPr/>
        </p:nvSpPr>
        <p:spPr>
          <a:xfrm>
            <a:off x="5685692" y="2775525"/>
            <a:ext cx="3207099" cy="1980695"/>
          </a:xfrm>
          <a:prstGeom prst="rect">
            <a:avLst/>
          </a:prstGeom>
          <a:solidFill>
            <a:schemeClr val="accent2">
              <a:lumMod val="20000"/>
              <a:lumOff val="80000"/>
            </a:schemeClr>
          </a:solidFill>
          <a:ln>
            <a:solidFill>
              <a:schemeClr val="tx2"/>
            </a:solidFill>
          </a:ln>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just">
              <a:buNone/>
            </a:pPr>
            <a:r>
              <a:rPr lang="en-US" sz="1600" dirty="0"/>
              <a:t>No display rule can be used for this purpose as:</a:t>
            </a:r>
          </a:p>
          <a:p>
            <a:pPr algn="just"/>
            <a:r>
              <a:rPr lang="en-IN" sz="1600" dirty="0"/>
              <a:t>Display Rules are not dynamic in nature. Every month a new batch matures and the trend line should become solid for that month.</a:t>
            </a:r>
            <a:endParaRPr lang="en-US" sz="1600" dirty="0"/>
          </a:p>
          <a:p>
            <a:pPr algn="just"/>
            <a:r>
              <a:rPr lang="en-IN" sz="1600" dirty="0"/>
              <a:t>Applying different display rules for different TISs is not possible.</a:t>
            </a:r>
          </a:p>
          <a:p>
            <a:pPr algn="just"/>
            <a:endParaRPr lang="en-US" sz="1600" dirty="0"/>
          </a:p>
        </p:txBody>
      </p:sp>
      <p:sp>
        <p:nvSpPr>
          <p:cNvPr id="9" name="Rectangle 8">
            <a:extLst>
              <a:ext uri="{FF2B5EF4-FFF2-40B4-BE49-F238E27FC236}">
                <a16:creationId xmlns="" xmlns:a16="http://schemas.microsoft.com/office/drawing/2014/main" id="{50281903-B40C-4E85-AA86-DA00C6127DBA}"/>
              </a:ext>
            </a:extLst>
          </p:cNvPr>
          <p:cNvSpPr/>
          <p:nvPr/>
        </p:nvSpPr>
        <p:spPr>
          <a:xfrm>
            <a:off x="5685692" y="2549942"/>
            <a:ext cx="3207099" cy="225583"/>
          </a:xfrm>
          <a:prstGeom prst="rect">
            <a:avLst/>
          </a:prstGeom>
          <a:noFill/>
          <a:ln w="3175">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b="1" u="sng" dirty="0">
                <a:solidFill>
                  <a:srgbClr val="F58220"/>
                </a:solidFill>
              </a:rPr>
              <a:t>Challenges</a:t>
            </a:r>
            <a:endParaRPr lang="en-US" sz="1400" b="1" u="sng" kern="1200" dirty="0">
              <a:solidFill>
                <a:srgbClr val="F58220"/>
              </a:solidFill>
            </a:endParaRPr>
          </a:p>
        </p:txBody>
      </p:sp>
    </p:spTree>
    <p:extLst>
      <p:ext uri="{BB962C8B-B14F-4D97-AF65-F5344CB8AC3E}">
        <p14:creationId xmlns:p14="http://schemas.microsoft.com/office/powerpoint/2010/main" val="1734139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 xmlns:a16="http://schemas.microsoft.com/office/drawing/2014/main" id="{1BBEFBC3-428B-431F-B64A-697EDC86678F}"/>
              </a:ext>
            </a:extLst>
          </p:cNvPr>
          <p:cNvGraphicFramePr/>
          <p:nvPr>
            <p:extLst>
              <p:ext uri="{D42A27DB-BD31-4B8C-83A1-F6EECF244321}">
                <p14:modId xmlns:p14="http://schemas.microsoft.com/office/powerpoint/2010/main" val="2232862236"/>
              </p:ext>
            </p:extLst>
          </p:nvPr>
        </p:nvGraphicFramePr>
        <p:xfrm>
          <a:off x="422031" y="586155"/>
          <a:ext cx="8241323" cy="3950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2">
            <a:extLst>
              <a:ext uri="{FF2B5EF4-FFF2-40B4-BE49-F238E27FC236}">
                <a16:creationId xmlns="" xmlns:a16="http://schemas.microsoft.com/office/drawing/2014/main" id="{D18EB64C-646A-4D0B-A9A2-CD010ACBC73B}"/>
              </a:ext>
            </a:extLst>
          </p:cNvPr>
          <p:cNvSpPr txBox="1">
            <a:spLocks/>
          </p:cNvSpPr>
          <p:nvPr/>
        </p:nvSpPr>
        <p:spPr>
          <a:xfrm flipH="1">
            <a:off x="626364" y="196614"/>
            <a:ext cx="7891272" cy="274320"/>
          </a:xfrm>
          <a:prstGeom prst="rect">
            <a:avLst/>
          </a:prstGeom>
        </p:spPr>
        <p:txBody>
          <a:bodyPr vert="horz" wrap="square" lIns="91440" tIns="45720" rIns="91440" bIns="45720" rtlCol="0" anchor="ctr" anchorCtr="0">
            <a:noAutofit/>
          </a:bodyPr>
          <a:lstStyle>
            <a:lvl1pPr marL="0" indent="0" algn="ctr" defTabSz="365760" rtl="0" eaLnBrk="1" latinLnBrk="0" hangingPunct="1">
              <a:lnSpc>
                <a:spcPct val="100000"/>
              </a:lnSpc>
              <a:spcBef>
                <a:spcPts val="0"/>
              </a:spcBef>
              <a:spcAft>
                <a:spcPts val="0"/>
              </a:spcAft>
              <a:buClr>
                <a:schemeClr val="tx2"/>
              </a:buClr>
              <a:buSzPct val="80000"/>
              <a:buFont typeface="Arial" pitchFamily="34" charset="0"/>
              <a:buNone/>
              <a:defRPr sz="2200" b="0" kern="1200" cap="none" baseline="0">
                <a:solidFill>
                  <a:schemeClr val="accent6"/>
                </a:solidFill>
                <a:latin typeface="+mj-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a:t>Solution</a:t>
            </a:r>
            <a:endParaRPr lang="en-US" dirty="0"/>
          </a:p>
        </p:txBody>
      </p:sp>
    </p:spTree>
    <p:extLst>
      <p:ext uri="{BB962C8B-B14F-4D97-AF65-F5344CB8AC3E}">
        <p14:creationId xmlns:p14="http://schemas.microsoft.com/office/powerpoint/2010/main" val="229420739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26364" y="303026"/>
            <a:ext cx="7891272" cy="3642853"/>
          </a:xfrm>
        </p:spPr>
        <p:txBody>
          <a:bodyPr/>
          <a:lstStyle/>
          <a:p>
            <a:pPr marL="0" indent="0">
              <a:buNone/>
            </a:pPr>
            <a:r>
              <a:rPr lang="en-US" sz="2000" b="1" dirty="0"/>
              <a:t>Event1</a:t>
            </a:r>
            <a:r>
              <a:rPr lang="en-US" sz="2000" dirty="0"/>
              <a:t>:</a:t>
            </a:r>
          </a:p>
          <a:p>
            <a:pPr marL="0" indent="0">
              <a:buNone/>
            </a:pPr>
            <a:endParaRPr lang="en-US" dirty="0"/>
          </a:p>
        </p:txBody>
      </p:sp>
      <p:pic>
        <p:nvPicPr>
          <p:cNvPr id="5" name="Picture 4"/>
          <p:cNvPicPr/>
          <p:nvPr/>
        </p:nvPicPr>
        <p:blipFill>
          <a:blip r:embed="rId2"/>
          <a:stretch>
            <a:fillRect/>
          </a:stretch>
        </p:blipFill>
        <p:spPr>
          <a:xfrm>
            <a:off x="806077" y="726098"/>
            <a:ext cx="7531845" cy="3996627"/>
          </a:xfrm>
          <a:prstGeom prst="rect">
            <a:avLst/>
          </a:prstGeom>
          <a:ln>
            <a:solidFill>
              <a:schemeClr val="tx1"/>
            </a:solidFill>
          </a:ln>
        </p:spPr>
      </p:pic>
    </p:spTree>
    <p:extLst>
      <p:ext uri="{BB962C8B-B14F-4D97-AF65-F5344CB8AC3E}">
        <p14:creationId xmlns:p14="http://schemas.microsoft.com/office/powerpoint/2010/main" val="24460760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a:xfrm>
            <a:off x="197907" y="683844"/>
            <a:ext cx="8973178" cy="428863"/>
          </a:xfrm>
        </p:spPr>
        <p:txBody>
          <a:bodyPr/>
          <a:lstStyle/>
          <a:p>
            <a:r>
              <a:rPr lang="en-US" dirty="0"/>
              <a:t>Presenters’ Bio</a:t>
            </a:r>
          </a:p>
        </p:txBody>
      </p:sp>
      <p:grpSp>
        <p:nvGrpSpPr>
          <p:cNvPr id="2" name="Group 1"/>
          <p:cNvGrpSpPr/>
          <p:nvPr/>
        </p:nvGrpSpPr>
        <p:grpSpPr>
          <a:xfrm>
            <a:off x="4684496" y="1369298"/>
            <a:ext cx="4354285" cy="3081105"/>
            <a:chOff x="261257" y="1425464"/>
            <a:chExt cx="4354285" cy="3081105"/>
          </a:xfrm>
        </p:grpSpPr>
        <p:sp>
          <p:nvSpPr>
            <p:cNvPr id="14" name="Text Placeholder 5"/>
            <p:cNvSpPr txBox="1">
              <a:spLocks/>
            </p:cNvSpPr>
            <p:nvPr/>
          </p:nvSpPr>
          <p:spPr>
            <a:xfrm flipH="1">
              <a:off x="261258" y="1425464"/>
              <a:ext cx="4354284" cy="274320"/>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2400" b="1" dirty="0">
                  <a:solidFill>
                    <a:schemeClr val="accent6"/>
                  </a:solidFill>
                </a:rPr>
                <a:t>Prateek Kumar Singh,</a:t>
              </a:r>
            </a:p>
            <a:p>
              <a:pPr marL="0" indent="0" algn="ctr">
                <a:buNone/>
              </a:pPr>
              <a:r>
                <a:rPr lang="en-US" sz="1800" dirty="0">
                  <a:solidFill>
                    <a:schemeClr val="accent6"/>
                  </a:solidFill>
                </a:rPr>
                <a:t>Consultant – </a:t>
              </a:r>
              <a:r>
                <a:rPr lang="sv-SE" sz="1800" dirty="0">
                  <a:solidFill>
                    <a:schemeClr val="accent6"/>
                  </a:solidFill>
                </a:rPr>
                <a:t>Information Insight Centre, Mahindra and Mahindra</a:t>
              </a:r>
              <a:endParaRPr lang="en-US" sz="1800" dirty="0">
                <a:solidFill>
                  <a:schemeClr val="accent6"/>
                </a:solidFill>
              </a:endParaRPr>
            </a:p>
          </p:txBody>
        </p:sp>
        <p:sp>
          <p:nvSpPr>
            <p:cNvPr id="15" name="Content Placeholder 4"/>
            <p:cNvSpPr txBox="1">
              <a:spLocks/>
            </p:cNvSpPr>
            <p:nvPr/>
          </p:nvSpPr>
          <p:spPr>
            <a:xfrm>
              <a:off x="261257" y="2286862"/>
              <a:ext cx="4354285" cy="2219707"/>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just">
                <a:buNone/>
              </a:pPr>
              <a:r>
                <a:rPr lang="en-US" sz="1400" dirty="0"/>
                <a:t>Prateek Kumar Singh is </a:t>
              </a:r>
              <a:r>
                <a:rPr lang="en-US" sz="1400" dirty="0" smtClean="0"/>
                <a:t>a </a:t>
              </a:r>
              <a:r>
                <a:rPr lang="en-US" sz="1400" dirty="0"/>
                <a:t>Consultant at Bristlecone India Ltd</a:t>
              </a:r>
              <a:r>
                <a:rPr lang="en-US" sz="1400" dirty="0"/>
                <a:t>., working with Mahindra &amp; </a:t>
              </a:r>
              <a:r>
                <a:rPr lang="en-US" sz="1400" dirty="0" smtClean="0"/>
                <a:t>Mahindra</a:t>
              </a:r>
              <a:r>
                <a:rPr lang="en-US" sz="1400" dirty="0" smtClean="0"/>
                <a:t>. </a:t>
              </a:r>
              <a:r>
                <a:rPr lang="en-US" sz="1400" dirty="0"/>
                <a:t>Around 4+ years of experience as a SAS Programmer in IT environment with an extensive experience in Banking/Finance domain. Experienced in migration of large data in SAS. Experience with SAS components including SAS/BASE,SAS/SQL, SAS/MACRO, and SAS/ODS. </a:t>
              </a:r>
            </a:p>
            <a:p>
              <a:pPr marL="0" indent="0" algn="just">
                <a:buNone/>
              </a:pPr>
              <a:r>
                <a:rPr lang="en-US" sz="1400" dirty="0"/>
                <a:t>Having excellent command in producing reports, employing various SAS procedures. Adept in mapping business requirements, designing customized solutions with strong analytical skills and ability to analyze business practices and define optimal procedures Good understanding of the functioning of primary and secondary capital markets.</a:t>
              </a:r>
            </a:p>
          </p:txBody>
        </p:sp>
      </p:grpSp>
      <p:grpSp>
        <p:nvGrpSpPr>
          <p:cNvPr id="3" name="Group 2"/>
          <p:cNvGrpSpPr/>
          <p:nvPr/>
        </p:nvGrpSpPr>
        <p:grpSpPr>
          <a:xfrm>
            <a:off x="330876" y="1369298"/>
            <a:ext cx="4049487" cy="2954270"/>
            <a:chOff x="4822371" y="1421794"/>
            <a:chExt cx="4049487" cy="2954270"/>
          </a:xfrm>
        </p:grpSpPr>
        <p:sp>
          <p:nvSpPr>
            <p:cNvPr id="6" name="Text Placeholder 5">
              <a:extLst>
                <a:ext uri="{FF2B5EF4-FFF2-40B4-BE49-F238E27FC236}">
                  <a16:creationId xmlns="" xmlns:a16="http://schemas.microsoft.com/office/drawing/2014/main" id="{29BB3351-1011-44D8-A2B3-2E9F9DD1BEC1}"/>
                </a:ext>
              </a:extLst>
            </p:cNvPr>
            <p:cNvSpPr txBox="1">
              <a:spLocks/>
            </p:cNvSpPr>
            <p:nvPr/>
          </p:nvSpPr>
          <p:spPr>
            <a:xfrm flipH="1">
              <a:off x="4822371" y="1421794"/>
              <a:ext cx="4049487" cy="274320"/>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2400" b="1" dirty="0" smtClean="0">
                  <a:solidFill>
                    <a:schemeClr val="accent6"/>
                  </a:solidFill>
                </a:rPr>
                <a:t>Shiv Kumar, </a:t>
              </a:r>
              <a:endParaRPr lang="en-US" sz="2400" b="1" dirty="0">
                <a:solidFill>
                  <a:schemeClr val="accent6"/>
                </a:solidFill>
              </a:endParaRPr>
            </a:p>
            <a:p>
              <a:pPr marL="0" indent="0" algn="ctr">
                <a:buNone/>
              </a:pPr>
              <a:r>
                <a:rPr lang="en-US" sz="1800" dirty="0" smtClean="0">
                  <a:solidFill>
                    <a:schemeClr val="accent6"/>
                  </a:solidFill>
                </a:rPr>
                <a:t>Dy. General Manager </a:t>
              </a:r>
              <a:r>
                <a:rPr lang="en-US" sz="1800" dirty="0" smtClean="0">
                  <a:solidFill>
                    <a:schemeClr val="accent6"/>
                  </a:solidFill>
                </a:rPr>
                <a:t>- </a:t>
              </a:r>
              <a:r>
                <a:rPr lang="sv-SE" sz="1800" dirty="0" smtClean="0">
                  <a:solidFill>
                    <a:schemeClr val="accent6"/>
                  </a:solidFill>
                </a:rPr>
                <a:t>Information </a:t>
              </a:r>
              <a:r>
                <a:rPr lang="sv-SE" sz="1800" dirty="0">
                  <a:solidFill>
                    <a:schemeClr val="accent6"/>
                  </a:solidFill>
                </a:rPr>
                <a:t>Insight Centre, Mahindra and Mahindra</a:t>
              </a:r>
              <a:endParaRPr lang="en-US" sz="1800" dirty="0">
                <a:solidFill>
                  <a:schemeClr val="accent6"/>
                </a:solidFill>
              </a:endParaRPr>
            </a:p>
          </p:txBody>
        </p:sp>
        <p:sp>
          <p:nvSpPr>
            <p:cNvPr id="7" name="Content Placeholder 4">
              <a:extLst>
                <a:ext uri="{FF2B5EF4-FFF2-40B4-BE49-F238E27FC236}">
                  <a16:creationId xmlns="" xmlns:a16="http://schemas.microsoft.com/office/drawing/2014/main" id="{90058DA5-78E3-42AC-83D3-E8240F43F886}"/>
                </a:ext>
              </a:extLst>
            </p:cNvPr>
            <p:cNvSpPr txBox="1">
              <a:spLocks/>
            </p:cNvSpPr>
            <p:nvPr/>
          </p:nvSpPr>
          <p:spPr>
            <a:xfrm>
              <a:off x="4822372" y="2308989"/>
              <a:ext cx="4049486" cy="2067075"/>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just">
                <a:buNone/>
              </a:pPr>
              <a:r>
                <a:rPr lang="en-IN" sz="1400" dirty="0"/>
                <a:t>Shiv is a data science and Strategy Consulting practitioner with </a:t>
              </a:r>
              <a:r>
                <a:rPr lang="en-IN" sz="1400" dirty="0"/>
                <a:t>1</a:t>
              </a:r>
              <a:r>
                <a:rPr lang="en-IN" sz="1400" dirty="0" smtClean="0"/>
                <a:t>1 </a:t>
              </a:r>
              <a:r>
                <a:rPr lang="en-IN" sz="1400" dirty="0"/>
                <a:t>years of experience in the field of management consulting and predictive analytics </a:t>
              </a:r>
              <a:r>
                <a:rPr lang="en-IN" sz="1400" dirty="0" smtClean="0"/>
                <a:t>solutions. Served </a:t>
              </a:r>
              <a:r>
                <a:rPr lang="en-IN" sz="1400" dirty="0"/>
                <a:t>leading organisations in the area of credit risk, retail analytics, Marketing and Sales Analytics, reliability engineering, Demand forecasting, social media </a:t>
              </a:r>
              <a:r>
                <a:rPr lang="en-IN" sz="1400" dirty="0" smtClean="0"/>
                <a:t>analytics</a:t>
              </a:r>
              <a:r>
                <a:rPr lang="en-IN" sz="1400" dirty="0" smtClean="0"/>
                <a:t>.</a:t>
              </a:r>
            </a:p>
            <a:p>
              <a:pPr marL="0" indent="0" algn="just">
                <a:buNone/>
              </a:pPr>
              <a:r>
                <a:rPr lang="en-IN" sz="1400" dirty="0" smtClean="0"/>
                <a:t>Shiv </a:t>
              </a:r>
              <a:r>
                <a:rPr lang="en-IN" sz="1400" dirty="0"/>
                <a:t>has been speaker on predictive analytics at various professional and academic </a:t>
              </a:r>
              <a:r>
                <a:rPr lang="en-IN" sz="1400" dirty="0" smtClean="0"/>
                <a:t>forums. </a:t>
              </a:r>
              <a:r>
                <a:rPr lang="en-IN" sz="1400" dirty="0" smtClean="0"/>
                <a:t>Graduated </a:t>
              </a:r>
              <a:r>
                <a:rPr lang="en-IN" sz="1400" dirty="0"/>
                <a:t>in mathematical Statistics from Institute of Science – BHU Varanasi and MBA from Indian Institute of Management- Kozhikode</a:t>
              </a:r>
              <a:endParaRPr lang="en-US" sz="1400" dirty="0"/>
            </a:p>
          </p:txBody>
        </p:sp>
      </p:grpSp>
      <p:pic>
        <p:nvPicPr>
          <p:cNvPr id="17" name="Picture 16"/>
          <p:cNvPicPr>
            <a:picLocks noChangeAspect="1"/>
          </p:cNvPicPr>
          <p:nvPr/>
        </p:nvPicPr>
        <p:blipFill>
          <a:blip r:embed="rId2">
            <a:clrChange>
              <a:clrFrom>
                <a:srgbClr val="000000"/>
              </a:clrFrom>
              <a:clrTo>
                <a:srgbClr val="000000">
                  <a:alpha val="0"/>
                </a:srgbClr>
              </a:clrTo>
            </a:clrChange>
          </a:blip>
          <a:stretch>
            <a:fillRect/>
          </a:stretch>
        </p:blipFill>
        <p:spPr>
          <a:xfrm>
            <a:off x="7158247" y="-314628"/>
            <a:ext cx="1437967" cy="1437967"/>
          </a:xfrm>
          <a:prstGeom prst="rect">
            <a:avLst/>
          </a:prstGeom>
        </p:spPr>
      </p:pic>
    </p:spTree>
    <p:extLst>
      <p:ext uri="{BB962C8B-B14F-4D97-AF65-F5344CB8AC3E}">
        <p14:creationId xmlns:p14="http://schemas.microsoft.com/office/powerpoint/2010/main" val="234435800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26363" y="276229"/>
            <a:ext cx="8326717" cy="4801536"/>
          </a:xfrm>
        </p:spPr>
        <p:txBody>
          <a:bodyPr>
            <a:normAutofit fontScale="92500" lnSpcReduction="20000"/>
          </a:bodyPr>
          <a:lstStyle/>
          <a:p>
            <a:pPr marL="0" indent="0">
              <a:buNone/>
            </a:pPr>
            <a:r>
              <a:rPr lang="en-US" sz="2200" b="1" dirty="0"/>
              <a:t>Event2</a:t>
            </a:r>
            <a:r>
              <a:rPr lang="en-US" sz="2200" dirty="0"/>
              <a:t>:</a:t>
            </a:r>
          </a:p>
          <a:p>
            <a:pPr marL="0" indent="0">
              <a:buNone/>
            </a:pPr>
            <a:endParaRPr lang="en-US" sz="19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300" dirty="0"/>
          </a:p>
          <a:p>
            <a:pPr marL="0" indent="0">
              <a:buNone/>
            </a:pPr>
            <a:r>
              <a:rPr lang="en-US" sz="1900" dirty="0"/>
              <a:t>Note: Event1 and Event2 are calculated according to the difference between today and the production Months.</a:t>
            </a:r>
          </a:p>
          <a:p>
            <a:pPr marL="0" indent="0">
              <a:buNone/>
            </a:pPr>
            <a:endParaRPr lang="en-US" dirty="0"/>
          </a:p>
          <a:p>
            <a:pPr marL="0" indent="0">
              <a:buNone/>
            </a:pPr>
            <a:endParaRPr lang="en-US" dirty="0"/>
          </a:p>
        </p:txBody>
      </p:sp>
      <p:pic>
        <p:nvPicPr>
          <p:cNvPr id="6" name="Picture 5"/>
          <p:cNvPicPr/>
          <p:nvPr/>
        </p:nvPicPr>
        <p:blipFill>
          <a:blip r:embed="rId2"/>
          <a:stretch>
            <a:fillRect/>
          </a:stretch>
        </p:blipFill>
        <p:spPr>
          <a:xfrm>
            <a:off x="1330376" y="594504"/>
            <a:ext cx="6918690" cy="3632503"/>
          </a:xfrm>
          <a:prstGeom prst="rect">
            <a:avLst/>
          </a:prstGeom>
          <a:ln>
            <a:solidFill>
              <a:schemeClr val="tx1"/>
            </a:solidFill>
          </a:ln>
        </p:spPr>
      </p:pic>
    </p:spTree>
    <p:extLst>
      <p:ext uri="{BB962C8B-B14F-4D97-AF65-F5344CB8AC3E}">
        <p14:creationId xmlns:p14="http://schemas.microsoft.com/office/powerpoint/2010/main" val="150907457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26364" y="636564"/>
            <a:ext cx="7891272" cy="1485580"/>
          </a:xfrm>
        </p:spPr>
        <p:txBody>
          <a:bodyPr>
            <a:normAutofit/>
          </a:bodyPr>
          <a:lstStyle/>
          <a:p>
            <a:pPr algn="just"/>
            <a:r>
              <a:rPr lang="en-US" sz="2200" dirty="0"/>
              <a:t>Populate the </a:t>
            </a:r>
            <a:r>
              <a:rPr lang="en-US" sz="2200" dirty="0" err="1"/>
              <a:t>MnS</a:t>
            </a:r>
            <a:r>
              <a:rPr lang="en-US" sz="2200" dirty="0"/>
              <a:t> trend line on click of a button on the same graph on which events were plotted to compare the Events from a particular production month with the number of sold vehicles from that batch</a:t>
            </a:r>
          </a:p>
          <a:p>
            <a:pPr algn="just"/>
            <a:endParaRPr lang="en-US" sz="2200" dirty="0"/>
          </a:p>
          <a:p>
            <a:pPr marL="0" indent="0">
              <a:buNone/>
            </a:pPr>
            <a:endParaRPr lang="en-US" dirty="0"/>
          </a:p>
        </p:txBody>
      </p:sp>
      <p:pic>
        <p:nvPicPr>
          <p:cNvPr id="5" name="Picture 4"/>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14012" y="1887414"/>
            <a:ext cx="4206240" cy="2651760"/>
          </a:xfrm>
          <a:prstGeom prst="rect">
            <a:avLst/>
          </a:prstGeom>
        </p:spPr>
      </p:pic>
      <p:sp>
        <p:nvSpPr>
          <p:cNvPr id="9" name="Text Placeholder 2">
            <a:extLst>
              <a:ext uri="{FF2B5EF4-FFF2-40B4-BE49-F238E27FC236}">
                <a16:creationId xmlns="" xmlns:a16="http://schemas.microsoft.com/office/drawing/2014/main" id="{03A0F444-FB4E-48F4-B26E-96D84CB8F039}"/>
              </a:ext>
            </a:extLst>
          </p:cNvPr>
          <p:cNvSpPr txBox="1">
            <a:spLocks/>
          </p:cNvSpPr>
          <p:nvPr/>
        </p:nvSpPr>
        <p:spPr>
          <a:xfrm flipH="1">
            <a:off x="462225" y="300113"/>
            <a:ext cx="8055411" cy="274320"/>
          </a:xfrm>
          <a:prstGeom prst="rect">
            <a:avLst/>
          </a:prstGeom>
        </p:spPr>
        <p:txBody>
          <a:bodyPr vert="horz" wrap="square" lIns="91440" tIns="45720" rIns="91440" bIns="45720" rtlCol="0" anchor="ctr" anchorCtr="0">
            <a:noAutofit/>
          </a:bodyPr>
          <a:lstStyle>
            <a:lvl1pPr marL="0" indent="0" algn="ctr" defTabSz="365760" rtl="0" eaLnBrk="1" latinLnBrk="0" hangingPunct="1">
              <a:lnSpc>
                <a:spcPct val="100000"/>
              </a:lnSpc>
              <a:spcBef>
                <a:spcPts val="0"/>
              </a:spcBef>
              <a:spcAft>
                <a:spcPts val="0"/>
              </a:spcAft>
              <a:buClr>
                <a:schemeClr val="tx2"/>
              </a:buClr>
              <a:buSzPct val="80000"/>
              <a:buFont typeface="Arial" pitchFamily="34" charset="0"/>
              <a:buNone/>
              <a:defRPr sz="2200" b="0" kern="1200" cap="none" baseline="0">
                <a:solidFill>
                  <a:schemeClr val="accent6"/>
                </a:solidFill>
                <a:latin typeface="+mj-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lgn="l"/>
            <a:r>
              <a:rPr lang="en-US" dirty="0"/>
              <a:t>3. Dynamically Display/Remove Trend-line</a:t>
            </a:r>
          </a:p>
        </p:txBody>
      </p:sp>
      <p:pic>
        <p:nvPicPr>
          <p:cNvPr id="10" name="Picture 9">
            <a:extLst>
              <a:ext uri="{FF2B5EF4-FFF2-40B4-BE49-F238E27FC236}">
                <a16:creationId xmlns="" xmlns:a16="http://schemas.microsoft.com/office/drawing/2014/main" id="{BDA82072-B3C1-4E82-8336-E6CABA098AD6}"/>
              </a:ext>
            </a:extLst>
          </p:cNvPr>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696784" y="1887414"/>
            <a:ext cx="4206056" cy="2651760"/>
          </a:xfrm>
          <a:prstGeom prst="rect">
            <a:avLst/>
          </a:prstGeom>
        </p:spPr>
      </p:pic>
      <p:sp>
        <p:nvSpPr>
          <p:cNvPr id="11" name="Content Placeholder 3">
            <a:extLst>
              <a:ext uri="{FF2B5EF4-FFF2-40B4-BE49-F238E27FC236}">
                <a16:creationId xmlns="" xmlns:a16="http://schemas.microsoft.com/office/drawing/2014/main" id="{CAF7FF6E-F304-466D-8A9B-91243BC79848}"/>
              </a:ext>
            </a:extLst>
          </p:cNvPr>
          <p:cNvSpPr txBox="1">
            <a:spLocks/>
          </p:cNvSpPr>
          <p:nvPr/>
        </p:nvSpPr>
        <p:spPr>
          <a:xfrm>
            <a:off x="2502053" y="4569222"/>
            <a:ext cx="7891272" cy="1485580"/>
          </a:xfrm>
          <a:prstGeom prst="rect">
            <a:avLst/>
          </a:prstGeom>
        </p:spPr>
        <p:txBody>
          <a:bodyPr vert="horz" wrap="square" lIns="91440" tIns="45720" rIns="91440" bIns="45720" rtlCol="0" anchor="t" anchorCtr="0">
            <a:normAutofit/>
          </a:bodyPr>
          <a:lst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Arial" charset="0"/>
              <a:buChar char="•"/>
              <a:defRPr sz="18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a:t>Trend line for MnS nos. displayed on click of a button</a:t>
            </a:r>
            <a:endParaRPr lang="en-US" sz="1400" dirty="0"/>
          </a:p>
        </p:txBody>
      </p:sp>
    </p:spTree>
    <p:extLst>
      <p:ext uri="{BB962C8B-B14F-4D97-AF65-F5344CB8AC3E}">
        <p14:creationId xmlns:p14="http://schemas.microsoft.com/office/powerpoint/2010/main" val="309048851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626364" y="208001"/>
            <a:ext cx="7891272" cy="274320"/>
          </a:xfrm>
        </p:spPr>
        <p:txBody>
          <a:bodyPr/>
          <a:lstStyle/>
          <a:p>
            <a:r>
              <a:rPr lang="en-US" dirty="0"/>
              <a:t>Solution</a:t>
            </a:r>
          </a:p>
        </p:txBody>
      </p:sp>
      <p:sp>
        <p:nvSpPr>
          <p:cNvPr id="4" name="Content Placeholder 3"/>
          <p:cNvSpPr>
            <a:spLocks noGrp="1"/>
          </p:cNvSpPr>
          <p:nvPr>
            <p:ph sz="quarter" idx="11"/>
          </p:nvPr>
        </p:nvSpPr>
        <p:spPr>
          <a:xfrm>
            <a:off x="626364" y="514043"/>
            <a:ext cx="8125750" cy="721906"/>
          </a:xfrm>
        </p:spPr>
        <p:txBody>
          <a:bodyPr>
            <a:normAutofit fontScale="70000" lnSpcReduction="20000"/>
          </a:bodyPr>
          <a:lstStyle/>
          <a:p>
            <a:pPr marL="0" indent="0">
              <a:buNone/>
            </a:pPr>
            <a:r>
              <a:rPr lang="en-US" dirty="0"/>
              <a:t>The solution lies in Parameters and Calculated Items:</a:t>
            </a:r>
          </a:p>
          <a:p>
            <a:pPr marL="0" lvl="0" indent="0">
              <a:buNone/>
            </a:pPr>
            <a:r>
              <a:rPr lang="en-US" b="1" dirty="0"/>
              <a:t>Step1</a:t>
            </a:r>
            <a:r>
              <a:rPr lang="en-US" dirty="0"/>
              <a:t>: </a:t>
            </a:r>
            <a:r>
              <a:rPr lang="en-IN" dirty="0"/>
              <a:t>Create a calculated item in the report (A character with value “</a:t>
            </a:r>
            <a:r>
              <a:rPr lang="en-IN" dirty="0" err="1"/>
              <a:t>MnS</a:t>
            </a:r>
            <a:r>
              <a:rPr lang="en-IN" dirty="0"/>
              <a:t>”)</a:t>
            </a:r>
            <a:endParaRPr lang="en-US" dirty="0"/>
          </a:p>
          <a:p>
            <a:endParaRPr lang="en-US" dirty="0"/>
          </a:p>
        </p:txBody>
      </p:sp>
      <p:pic>
        <p:nvPicPr>
          <p:cNvPr id="5" name="Picture 4"/>
          <p:cNvPicPr/>
          <p:nvPr/>
        </p:nvPicPr>
        <p:blipFill>
          <a:blip r:embed="rId2"/>
          <a:stretch>
            <a:fillRect/>
          </a:stretch>
        </p:blipFill>
        <p:spPr>
          <a:xfrm>
            <a:off x="1591302" y="1235949"/>
            <a:ext cx="6186121" cy="3364617"/>
          </a:xfrm>
          <a:prstGeom prst="rect">
            <a:avLst/>
          </a:prstGeom>
          <a:ln>
            <a:solidFill>
              <a:schemeClr val="tx1"/>
            </a:solidFill>
          </a:ln>
        </p:spPr>
      </p:pic>
    </p:spTree>
    <p:extLst>
      <p:ext uri="{BB962C8B-B14F-4D97-AF65-F5344CB8AC3E}">
        <p14:creationId xmlns:p14="http://schemas.microsoft.com/office/powerpoint/2010/main" val="29806718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27073" y="902552"/>
            <a:ext cx="3957359" cy="3059848"/>
          </a:xfrm>
        </p:spPr>
        <p:txBody>
          <a:bodyPr>
            <a:normAutofit fontScale="55000" lnSpcReduction="20000"/>
          </a:bodyPr>
          <a:lstStyle/>
          <a:p>
            <a:pPr marL="0" indent="0" algn="just">
              <a:buNone/>
            </a:pPr>
            <a:r>
              <a:rPr lang="en-US" sz="3200" b="1" dirty="0"/>
              <a:t>Step 2</a:t>
            </a:r>
            <a:r>
              <a:rPr lang="en-US" sz="3200" dirty="0"/>
              <a:t>: </a:t>
            </a:r>
            <a:r>
              <a:rPr lang="en-IN" sz="2900" dirty="0"/>
              <a:t>Assign this item to a button Bar and create a Character Parameter on the Button</a:t>
            </a:r>
          </a:p>
          <a:p>
            <a:pPr marL="0" indent="0" algn="just">
              <a:buNone/>
            </a:pPr>
            <a:endParaRPr lang="en-US" sz="2900" dirty="0"/>
          </a:p>
          <a:p>
            <a:pPr marL="0" indent="0" algn="just">
              <a:buNone/>
            </a:pPr>
            <a:endParaRPr lang="en-US" sz="3200" b="1" dirty="0"/>
          </a:p>
          <a:p>
            <a:pPr marL="0" indent="0" algn="just">
              <a:buNone/>
            </a:pPr>
            <a:endParaRPr lang="en-US" sz="3200" b="1" dirty="0"/>
          </a:p>
          <a:p>
            <a:pPr marL="0" indent="0" algn="just">
              <a:buNone/>
            </a:pPr>
            <a:r>
              <a:rPr lang="en-US" sz="3200" b="1" dirty="0"/>
              <a:t>Step 3</a:t>
            </a:r>
            <a:r>
              <a:rPr lang="en-US" sz="3200" dirty="0"/>
              <a:t>: </a:t>
            </a:r>
            <a:r>
              <a:rPr lang="en-IN" sz="2900" dirty="0"/>
              <a:t>Calculate the </a:t>
            </a:r>
            <a:r>
              <a:rPr lang="en-IN" sz="2900" dirty="0" err="1"/>
              <a:t>MnS</a:t>
            </a:r>
            <a:r>
              <a:rPr lang="en-IN" sz="2900" dirty="0"/>
              <a:t> nos. as:</a:t>
            </a:r>
          </a:p>
          <a:p>
            <a:pPr marL="182880" lvl="1" indent="0" algn="just">
              <a:buNone/>
            </a:pPr>
            <a:r>
              <a:rPr lang="en-IN" sz="2500" dirty="0"/>
              <a:t>If </a:t>
            </a:r>
            <a:r>
              <a:rPr lang="en-IN" sz="2500" dirty="0" err="1"/>
              <a:t>MnS</a:t>
            </a:r>
            <a:r>
              <a:rPr lang="en-IN" sz="2500" dirty="0"/>
              <a:t> parameter is missing, </a:t>
            </a:r>
          </a:p>
          <a:p>
            <a:pPr marL="182880" lvl="1" indent="0" algn="just">
              <a:buNone/>
            </a:pPr>
            <a:r>
              <a:rPr lang="en-IN" sz="2600" dirty="0"/>
              <a:t>then Sales = . (missing) </a:t>
            </a:r>
          </a:p>
          <a:p>
            <a:pPr marL="182880" lvl="1" indent="0" algn="just">
              <a:buNone/>
            </a:pPr>
            <a:endParaRPr lang="en-IN" sz="2900" dirty="0"/>
          </a:p>
          <a:p>
            <a:pPr marL="182880" lvl="1" indent="0" algn="just">
              <a:buNone/>
            </a:pPr>
            <a:r>
              <a:rPr lang="en-IN" sz="2600" dirty="0"/>
              <a:t>If </a:t>
            </a:r>
            <a:r>
              <a:rPr lang="en-IN" sz="2600" dirty="0" err="1"/>
              <a:t>MnS</a:t>
            </a:r>
            <a:r>
              <a:rPr lang="en-IN" sz="2600" dirty="0"/>
              <a:t> parameter = “</a:t>
            </a:r>
            <a:r>
              <a:rPr lang="en-IN" sz="2600" dirty="0" err="1"/>
              <a:t>MnS</a:t>
            </a:r>
            <a:r>
              <a:rPr lang="en-IN" sz="2600" dirty="0"/>
              <a:t>”, </a:t>
            </a:r>
          </a:p>
          <a:p>
            <a:pPr marL="182880" lvl="1" indent="0" algn="just">
              <a:buNone/>
            </a:pPr>
            <a:r>
              <a:rPr lang="en-IN" sz="2600" dirty="0"/>
              <a:t>then sales = ‘Sold Qty.’</a:t>
            </a:r>
            <a:endParaRPr lang="en-US" sz="2300" dirty="0"/>
          </a:p>
        </p:txBody>
      </p:sp>
      <p:pic>
        <p:nvPicPr>
          <p:cNvPr id="14" name="Picture 13"/>
          <p:cNvPicPr/>
          <p:nvPr/>
        </p:nvPicPr>
        <p:blipFill>
          <a:blip r:embed="rId2"/>
          <a:stretch>
            <a:fillRect/>
          </a:stretch>
        </p:blipFill>
        <p:spPr>
          <a:xfrm>
            <a:off x="1985962" y="1409657"/>
            <a:ext cx="600075" cy="333375"/>
          </a:xfrm>
          <a:prstGeom prst="rect">
            <a:avLst/>
          </a:prstGeom>
        </p:spPr>
      </p:pic>
      <p:pic>
        <p:nvPicPr>
          <p:cNvPr id="15" name="Picture 14"/>
          <p:cNvPicPr/>
          <p:nvPr/>
        </p:nvPicPr>
        <p:blipFill>
          <a:blip r:embed="rId3"/>
          <a:stretch>
            <a:fillRect/>
          </a:stretch>
        </p:blipFill>
        <p:spPr>
          <a:xfrm>
            <a:off x="4783015" y="785321"/>
            <a:ext cx="4176292" cy="3177079"/>
          </a:xfrm>
          <a:prstGeom prst="rect">
            <a:avLst/>
          </a:prstGeom>
          <a:ln>
            <a:solidFill>
              <a:schemeClr val="tx1"/>
            </a:solidFill>
          </a:ln>
        </p:spPr>
      </p:pic>
      <p:sp>
        <p:nvSpPr>
          <p:cNvPr id="12" name="Rectangle 11"/>
          <p:cNvSpPr/>
          <p:nvPr/>
        </p:nvSpPr>
        <p:spPr>
          <a:xfrm>
            <a:off x="4783015" y="3997569"/>
            <a:ext cx="4176292" cy="307777"/>
          </a:xfrm>
          <a:prstGeom prst="rect">
            <a:avLst/>
          </a:prstGeom>
          <a:solidFill>
            <a:schemeClr val="accent2">
              <a:lumMod val="20000"/>
              <a:lumOff val="80000"/>
            </a:schemeClr>
          </a:solidFill>
        </p:spPr>
        <p:txBody>
          <a:bodyPr wrap="square">
            <a:spAutoFit/>
          </a:bodyPr>
          <a:lstStyle/>
          <a:p>
            <a:pPr algn="just"/>
            <a:r>
              <a:rPr lang="en-US" sz="1400" dirty="0"/>
              <a:t>Logic for Trend line show hide on click of </a:t>
            </a:r>
            <a:r>
              <a:rPr lang="en-US" sz="1400" dirty="0" err="1"/>
              <a:t>MnS</a:t>
            </a:r>
            <a:r>
              <a:rPr lang="en-US" sz="1400" dirty="0"/>
              <a:t> button.</a:t>
            </a:r>
          </a:p>
        </p:txBody>
      </p:sp>
    </p:spTree>
    <p:extLst>
      <p:ext uri="{BB962C8B-B14F-4D97-AF65-F5344CB8AC3E}">
        <p14:creationId xmlns:p14="http://schemas.microsoft.com/office/powerpoint/2010/main" val="342815945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626364" y="148856"/>
            <a:ext cx="7891272" cy="701749"/>
          </a:xfrm>
        </p:spPr>
        <p:txBody>
          <a:bodyPr vert="horz" wrap="square" lIns="91440" tIns="45720" rIns="91440" bIns="45720" rtlCol="0" anchor="ctr" anchorCtr="0">
            <a:noAutofit/>
          </a:bodyPr>
          <a:lstStyle/>
          <a:p>
            <a:pPr defTabSz="182880">
              <a:spcBef>
                <a:spcPct val="0"/>
              </a:spcBef>
            </a:pPr>
            <a:r>
              <a:rPr lang="en-US" sz="2800" dirty="0">
                <a:solidFill>
                  <a:schemeClr val="tx2"/>
                </a:solidFill>
                <a:ea typeface="+mj-ea"/>
                <a:cs typeface="+mj-cs"/>
              </a:rPr>
              <a:t>Scope for Future </a:t>
            </a:r>
            <a:r>
              <a:rPr lang="en-US" sz="2800" dirty="0" smtClean="0">
                <a:solidFill>
                  <a:schemeClr val="tx2"/>
                </a:solidFill>
                <a:ea typeface="+mj-ea"/>
                <a:cs typeface="+mj-cs"/>
              </a:rPr>
              <a:t>Work</a:t>
            </a:r>
          </a:p>
          <a:p>
            <a:pPr defTabSz="182880">
              <a:spcBef>
                <a:spcPct val="0"/>
              </a:spcBef>
            </a:pPr>
            <a:r>
              <a:rPr lang="en-US" sz="2400" dirty="0" smtClean="0">
                <a:solidFill>
                  <a:srgbClr val="FB8A29"/>
                </a:solidFill>
                <a:ea typeface="+mj-ea"/>
                <a:cs typeface="+mj-cs"/>
              </a:rPr>
              <a:t>A </a:t>
            </a:r>
            <a:r>
              <a:rPr lang="en-US" sz="2400" dirty="0">
                <a:solidFill>
                  <a:srgbClr val="FB8A29"/>
                </a:solidFill>
                <a:ea typeface="+mj-ea"/>
                <a:cs typeface="+mj-cs"/>
              </a:rPr>
              <a:t>ground to take-off Predictive Journey for Warranty Analytics</a:t>
            </a:r>
            <a:endParaRPr lang="en-US" sz="2400" dirty="0">
              <a:solidFill>
                <a:srgbClr val="FB8A29"/>
              </a:solidFill>
              <a:ea typeface="+mj-ea"/>
              <a:cs typeface="+mj-cs"/>
            </a:endParaRPr>
          </a:p>
        </p:txBody>
      </p:sp>
      <p:sp>
        <p:nvSpPr>
          <p:cNvPr id="4" name="Content Placeholder 3"/>
          <p:cNvSpPr>
            <a:spLocks noGrp="1"/>
          </p:cNvSpPr>
          <p:nvPr>
            <p:ph sz="quarter" idx="11"/>
          </p:nvPr>
        </p:nvSpPr>
        <p:spPr>
          <a:xfrm>
            <a:off x="626364" y="1041704"/>
            <a:ext cx="7891272" cy="3455873"/>
          </a:xfrm>
        </p:spPr>
        <p:txBody>
          <a:bodyPr>
            <a:normAutofit/>
          </a:bodyPr>
          <a:lstStyle/>
          <a:p>
            <a:pPr>
              <a:buFont typeface="Wingdings" panose="05000000000000000000" pitchFamily="2" charset="2"/>
              <a:buChar char="§"/>
            </a:pPr>
            <a:r>
              <a:rPr lang="en-US" sz="2400" dirty="0"/>
              <a:t>Going beyond Visual Analytics (Descriptive Analytics) – Using other SAS tools for Predictive and Prescriptive Analytics:</a:t>
            </a:r>
          </a:p>
          <a:p>
            <a:pPr lvl="1">
              <a:buFont typeface="Wingdings" panose="05000000000000000000" pitchFamily="2" charset="2"/>
              <a:buChar char="§"/>
            </a:pPr>
            <a:r>
              <a:rPr lang="en-US" sz="1800" dirty="0"/>
              <a:t>End-to-end solution for warranty analytics - </a:t>
            </a:r>
            <a:r>
              <a:rPr lang="en-US" sz="1800" b="1" dirty="0"/>
              <a:t>SAS Field Quality Analytics</a:t>
            </a:r>
          </a:p>
          <a:p>
            <a:pPr lvl="1">
              <a:buFont typeface="Wingdings" panose="05000000000000000000" pitchFamily="2" charset="2"/>
              <a:buChar char="§"/>
            </a:pPr>
            <a:r>
              <a:rPr lang="en-US" sz="1800" b="1" dirty="0"/>
              <a:t>Early Warning Analysis </a:t>
            </a:r>
            <a:r>
              <a:rPr lang="en-US" sz="1800" dirty="0"/>
              <a:t>for emerging issues identification</a:t>
            </a:r>
          </a:p>
          <a:p>
            <a:pPr lvl="1">
              <a:buFont typeface="Wingdings" panose="05000000000000000000" pitchFamily="2" charset="2"/>
              <a:buChar char="§"/>
            </a:pPr>
            <a:r>
              <a:rPr lang="en-US" sz="1800" b="1" dirty="0"/>
              <a:t>Reliability Analysis </a:t>
            </a:r>
            <a:r>
              <a:rPr lang="en-US" sz="1800" dirty="0"/>
              <a:t>for warranty claim cost and frequency forecasting to initiate proactive maintenance </a:t>
            </a:r>
          </a:p>
          <a:p>
            <a:pPr lvl="1">
              <a:buFont typeface="Wingdings" panose="05000000000000000000" pitchFamily="2" charset="2"/>
              <a:buChar char="§"/>
            </a:pPr>
            <a:r>
              <a:rPr lang="en-US" sz="1800" dirty="0"/>
              <a:t>Efficient </a:t>
            </a:r>
            <a:r>
              <a:rPr lang="en-US" sz="1800" b="1" dirty="0"/>
              <a:t>Text Mining </a:t>
            </a:r>
            <a:r>
              <a:rPr lang="en-US" sz="1800" dirty="0"/>
              <a:t>on Technician and Customer Comment</a:t>
            </a:r>
          </a:p>
          <a:p>
            <a:pPr>
              <a:buFont typeface="Wingdings" panose="05000000000000000000" pitchFamily="2" charset="2"/>
              <a:buChar char="§"/>
            </a:pPr>
            <a:r>
              <a:rPr lang="en-US" sz="2400" dirty="0"/>
              <a:t>On-demand solution to cater needs for Warranty Analytics:</a:t>
            </a:r>
          </a:p>
          <a:p>
            <a:pPr lvl="1">
              <a:buFont typeface="Wingdings" panose="05000000000000000000" pitchFamily="2" charset="2"/>
              <a:buChar char="§"/>
            </a:pPr>
            <a:r>
              <a:rPr lang="en-US" sz="1800" dirty="0"/>
              <a:t>Automated system for Real time Tracking and Sustenance of Concerns</a:t>
            </a:r>
          </a:p>
          <a:p>
            <a:pPr lvl="1">
              <a:buFont typeface="Wingdings" panose="05000000000000000000" pitchFamily="2" charset="2"/>
              <a:buChar char="§"/>
            </a:pPr>
            <a:r>
              <a:rPr lang="en-US" sz="1800" dirty="0"/>
              <a:t>Interactive platform for prediction of RPT/CPU for immature </a:t>
            </a:r>
            <a:r>
              <a:rPr lang="en-US" sz="1800" dirty="0" smtClean="0"/>
              <a:t>batches</a:t>
            </a:r>
            <a:endParaRPr lang="en-US" sz="1800" dirty="0"/>
          </a:p>
        </p:txBody>
      </p:sp>
    </p:spTree>
    <p:extLst>
      <p:ext uri="{BB962C8B-B14F-4D97-AF65-F5344CB8AC3E}">
        <p14:creationId xmlns:p14="http://schemas.microsoft.com/office/powerpoint/2010/main" val="377041591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626364" y="345161"/>
            <a:ext cx="7891272" cy="274320"/>
          </a:xfrm>
        </p:spPr>
        <p:txBody>
          <a:bodyPr/>
          <a:lstStyle/>
          <a:p>
            <a:r>
              <a:rPr lang="en-US" sz="2800" dirty="0">
                <a:solidFill>
                  <a:schemeClr val="tx2"/>
                </a:solidFill>
                <a:ea typeface="+mj-ea"/>
                <a:cs typeface="+mj-cs"/>
              </a:rPr>
              <a:t>Summary</a:t>
            </a:r>
          </a:p>
        </p:txBody>
      </p:sp>
      <p:sp>
        <p:nvSpPr>
          <p:cNvPr id="4" name="Content Placeholder 3"/>
          <p:cNvSpPr>
            <a:spLocks noGrp="1"/>
          </p:cNvSpPr>
          <p:nvPr>
            <p:ph sz="quarter" idx="11"/>
          </p:nvPr>
        </p:nvSpPr>
        <p:spPr>
          <a:xfrm>
            <a:off x="626364" y="765249"/>
            <a:ext cx="7891272" cy="3619181"/>
          </a:xfrm>
        </p:spPr>
        <p:txBody>
          <a:bodyPr>
            <a:normAutofit/>
          </a:bodyPr>
          <a:lstStyle/>
          <a:p>
            <a:pPr algn="just">
              <a:spcBef>
                <a:spcPts val="1800"/>
              </a:spcBef>
              <a:buFont typeface="Wingdings" panose="05000000000000000000" pitchFamily="2" charset="2"/>
              <a:buChar char="§"/>
            </a:pPr>
            <a:r>
              <a:rPr lang="en-US" sz="2400" b="1" dirty="0"/>
              <a:t>Calculated items </a:t>
            </a:r>
            <a:r>
              <a:rPr lang="en-US" sz="2400" dirty="0"/>
              <a:t>in combination with parameters enables to create a number of functionalities that aren’t directly available in SAS Visual Analytics 7.3 or earlier versions </a:t>
            </a:r>
          </a:p>
          <a:p>
            <a:pPr algn="just">
              <a:spcBef>
                <a:spcPts val="1800"/>
              </a:spcBef>
              <a:buFont typeface="Wingdings" panose="05000000000000000000" pitchFamily="2" charset="2"/>
              <a:buChar char="§"/>
            </a:pPr>
            <a:r>
              <a:rPr lang="en-US" sz="2400" dirty="0"/>
              <a:t>These functionalities/techniques can be applied in </a:t>
            </a:r>
            <a:r>
              <a:rPr lang="en-US" sz="2400" b="1" dirty="0"/>
              <a:t>analytics across industries</a:t>
            </a:r>
            <a:r>
              <a:rPr lang="en-US" sz="2400" dirty="0"/>
              <a:t> for different purposes and requirements</a:t>
            </a:r>
          </a:p>
          <a:p>
            <a:pPr algn="just">
              <a:spcBef>
                <a:spcPts val="1800"/>
              </a:spcBef>
              <a:buFont typeface="Wingdings" panose="05000000000000000000" pitchFamily="2" charset="2"/>
              <a:buChar char="§"/>
            </a:pPr>
            <a:r>
              <a:rPr lang="en-US" sz="2400" dirty="0"/>
              <a:t>SAS Visual Analytics is a strong analytical tool that can be used for </a:t>
            </a:r>
            <a:r>
              <a:rPr lang="en-US" sz="2400" b="1" dirty="0"/>
              <a:t>‘on-the-fly’ reporting</a:t>
            </a:r>
            <a:r>
              <a:rPr lang="en-US" sz="2400" dirty="0"/>
              <a:t> and analysis of data  where the value of a KPI depends upon the user’s selection </a:t>
            </a:r>
          </a:p>
          <a:p>
            <a:pPr>
              <a:spcBef>
                <a:spcPts val="1800"/>
              </a:spcBef>
              <a:buFont typeface="Wingdings" panose="05000000000000000000" pitchFamily="2" charset="2"/>
              <a:buChar char="§"/>
            </a:pPr>
            <a:endParaRPr lang="en-US" sz="2400" dirty="0"/>
          </a:p>
        </p:txBody>
      </p:sp>
    </p:spTree>
    <p:extLst>
      <p:ext uri="{BB962C8B-B14F-4D97-AF65-F5344CB8AC3E}">
        <p14:creationId xmlns:p14="http://schemas.microsoft.com/office/powerpoint/2010/main" val="219100300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6364" y="155688"/>
            <a:ext cx="7891272" cy="457200"/>
          </a:xfrm>
        </p:spPr>
        <p:txBody>
          <a:bodyPr/>
          <a:lstStyle/>
          <a:p>
            <a:r>
              <a:rPr lang="en-US" dirty="0"/>
              <a:t>Your Feedback Counts!</a:t>
            </a:r>
          </a:p>
        </p:txBody>
      </p:sp>
      <p:sp>
        <p:nvSpPr>
          <p:cNvPr id="9" name="Text Placeholder 8"/>
          <p:cNvSpPr>
            <a:spLocks noGrp="1"/>
          </p:cNvSpPr>
          <p:nvPr>
            <p:ph type="body" sz="quarter" idx="11"/>
          </p:nvPr>
        </p:nvSpPr>
        <p:spPr>
          <a:xfrm flipH="1">
            <a:off x="534407" y="994069"/>
            <a:ext cx="8075184" cy="628970"/>
          </a:xfrm>
        </p:spPr>
        <p:txBody>
          <a:bodyPr/>
          <a:lstStyle/>
          <a:p>
            <a:r>
              <a:rPr lang="en-US" sz="2400" dirty="0"/>
              <a:t>Don't forget to complete the session survey</a:t>
            </a:r>
            <a:br>
              <a:rPr lang="en-US" sz="2400" dirty="0"/>
            </a:br>
            <a:r>
              <a:rPr lang="en-US" sz="2400" dirty="0"/>
              <a:t>in your conference mobile app. </a:t>
            </a:r>
          </a:p>
        </p:txBody>
      </p:sp>
      <p:sp>
        <p:nvSpPr>
          <p:cNvPr id="6" name="Content Placeholder 5"/>
          <p:cNvSpPr>
            <a:spLocks noGrp="1"/>
          </p:cNvSpPr>
          <p:nvPr>
            <p:ph sz="quarter" idx="12"/>
          </p:nvPr>
        </p:nvSpPr>
        <p:spPr>
          <a:xfrm>
            <a:off x="908758" y="1863508"/>
            <a:ext cx="7326483" cy="2251981"/>
          </a:xfrm>
        </p:spPr>
        <p:txBody>
          <a:bodyPr>
            <a:noAutofit/>
          </a:bodyPr>
          <a:lstStyle/>
          <a:p>
            <a:pPr marL="457200" indent="-457200">
              <a:spcAft>
                <a:spcPts val="1200"/>
              </a:spcAft>
              <a:buFont typeface="+mj-lt"/>
              <a:buAutoNum type="arabicPeriod"/>
            </a:pPr>
            <a:r>
              <a:rPr lang="en-US" dirty="0"/>
              <a:t>Go to the Agenda icon in the conference app.</a:t>
            </a:r>
          </a:p>
          <a:p>
            <a:pPr marL="457200" indent="-457200">
              <a:spcAft>
                <a:spcPts val="1200"/>
              </a:spcAft>
              <a:buFont typeface="+mj-lt"/>
              <a:buAutoNum type="arabicPeriod"/>
            </a:pPr>
            <a:r>
              <a:rPr lang="en-US" dirty="0"/>
              <a:t>Find this session title and select it. </a:t>
            </a:r>
          </a:p>
          <a:p>
            <a:pPr marL="457200" indent="-457200">
              <a:spcAft>
                <a:spcPts val="1200"/>
              </a:spcAft>
              <a:buFont typeface="+mj-lt"/>
              <a:buAutoNum type="arabicPeriod"/>
            </a:pPr>
            <a:r>
              <a:rPr lang="en-US" dirty="0"/>
              <a:t>On the Sessions page, scroll down to Surveys and select the name of the survey. </a:t>
            </a:r>
          </a:p>
          <a:p>
            <a:pPr marL="457200" indent="-457200">
              <a:spcAft>
                <a:spcPts val="1200"/>
              </a:spcAft>
              <a:buFont typeface="+mj-lt"/>
              <a:buAutoNum type="arabicPeriod"/>
            </a:pPr>
            <a:r>
              <a:rPr lang="en-US" dirty="0"/>
              <a:t>Complete the survey and click Finish. </a:t>
            </a:r>
          </a:p>
        </p:txBody>
      </p:sp>
    </p:spTree>
    <p:extLst>
      <p:ext uri="{BB962C8B-B14F-4D97-AF65-F5344CB8AC3E}">
        <p14:creationId xmlns:p14="http://schemas.microsoft.com/office/powerpoint/2010/main" val="7691461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678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p:cNvSpPr txBox="1">
            <a:spLocks/>
          </p:cNvSpPr>
          <p:nvPr/>
        </p:nvSpPr>
        <p:spPr>
          <a:xfrm flipH="1">
            <a:off x="261257" y="1132113"/>
            <a:ext cx="4094781" cy="274320"/>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2400" b="1" dirty="0">
                <a:solidFill>
                  <a:schemeClr val="accent6"/>
                </a:solidFill>
              </a:rPr>
              <a:t>Paresh Peter Rodrigues, </a:t>
            </a:r>
          </a:p>
          <a:p>
            <a:pPr marL="0" indent="0" algn="ctr">
              <a:buNone/>
            </a:pPr>
            <a:r>
              <a:rPr lang="en-US" sz="1800" dirty="0" smtClean="0">
                <a:solidFill>
                  <a:schemeClr val="accent6"/>
                </a:solidFill>
              </a:rPr>
              <a:t>Associate Consultant </a:t>
            </a:r>
            <a:r>
              <a:rPr lang="en-US" sz="1800" dirty="0">
                <a:solidFill>
                  <a:schemeClr val="accent6"/>
                </a:solidFill>
              </a:rPr>
              <a:t>– </a:t>
            </a:r>
            <a:r>
              <a:rPr lang="sv-SE" sz="1800" dirty="0">
                <a:solidFill>
                  <a:schemeClr val="accent6"/>
                </a:solidFill>
              </a:rPr>
              <a:t>Information Insight Centre, Mahindra and Mahindra</a:t>
            </a:r>
            <a:endParaRPr lang="en-US" sz="1800" dirty="0">
              <a:solidFill>
                <a:schemeClr val="accent6"/>
              </a:solidFill>
            </a:endParaRPr>
          </a:p>
        </p:txBody>
      </p:sp>
      <p:sp>
        <p:nvSpPr>
          <p:cNvPr id="15" name="Content Placeholder 4"/>
          <p:cNvSpPr txBox="1">
            <a:spLocks/>
          </p:cNvSpPr>
          <p:nvPr/>
        </p:nvSpPr>
        <p:spPr>
          <a:xfrm>
            <a:off x="261258" y="2068286"/>
            <a:ext cx="4060372" cy="2067075"/>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just">
              <a:buNone/>
            </a:pPr>
            <a:r>
              <a:rPr lang="en-US" sz="1400" dirty="0"/>
              <a:t>Paresh Peter Rodrigues is </a:t>
            </a:r>
            <a:r>
              <a:rPr lang="en-US" sz="1400" dirty="0" smtClean="0"/>
              <a:t>a Associate </a:t>
            </a:r>
            <a:r>
              <a:rPr lang="en-US" sz="1400" dirty="0"/>
              <a:t>Consultant at Bristlecone India Ltd</a:t>
            </a:r>
            <a:r>
              <a:rPr lang="en-US" sz="1400" dirty="0" smtClean="0"/>
              <a:t>., working with Mahindra &amp; Mahindra </a:t>
            </a:r>
            <a:r>
              <a:rPr lang="en-US" sz="1400" dirty="0"/>
              <a:t>where he has been since 2015. Around 3+ years of experience as a SAS Programmer. He is a SAS Certified Professional and perceived Bachelor of Computer Engineering from Xavier Institute of Engineering, Mumbai as a full time graduate. Also have been learning various tools in SAS while working for Mahindra being a Client. </a:t>
            </a:r>
          </a:p>
          <a:p>
            <a:pPr marL="0" indent="0" algn="just">
              <a:buNone/>
            </a:pPr>
            <a:r>
              <a:rPr lang="en-US" sz="1400" dirty="0"/>
              <a:t>Along with Base and Advanced SAS, Paresh is enthusiast for working and developing things in SAS Visual Analytics. He currently lives in Mumbai, Maharashtra, India and looking ahead to work and grow ahead in SAS.</a:t>
            </a:r>
          </a:p>
        </p:txBody>
      </p:sp>
      <p:sp>
        <p:nvSpPr>
          <p:cNvPr id="6" name="Content Placeholder 4"/>
          <p:cNvSpPr txBox="1">
            <a:spLocks/>
          </p:cNvSpPr>
          <p:nvPr/>
        </p:nvSpPr>
        <p:spPr>
          <a:xfrm>
            <a:off x="4741109" y="2066767"/>
            <a:ext cx="4060372" cy="2067075"/>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just">
              <a:buNone/>
            </a:pPr>
            <a:r>
              <a:rPr lang="en-US" sz="1400" dirty="0"/>
              <a:t>Saket Shubham is Consultant at Bristlecone India Ltd</a:t>
            </a:r>
            <a:r>
              <a:rPr lang="en-US" sz="1400" dirty="0"/>
              <a:t>., working with Mahindra &amp; Mahindra</a:t>
            </a:r>
            <a:r>
              <a:rPr lang="en-US" sz="1400" dirty="0" smtClean="0"/>
              <a:t>. </a:t>
            </a:r>
            <a:r>
              <a:rPr lang="en-US" sz="1400" dirty="0"/>
              <a:t>A data science professional with around 3 years of experience in predictive analytics field. Served leading organizations in the domain of Warranty, Automobile, Insurance, Telecom, Banking and Marketing (Sales Forecasting). </a:t>
            </a:r>
          </a:p>
          <a:p>
            <a:pPr marL="0" indent="0" algn="just">
              <a:buNone/>
            </a:pPr>
            <a:r>
              <a:rPr lang="en-US" sz="1400" dirty="0"/>
              <a:t>Adept in mapping business requirements, designing customized solutions with strong analytical skills and ability to analyze business practices and define optimal procedures. Graduated from Indian Institute of Technology, Kharagpur in Industrial Engineering.</a:t>
            </a:r>
          </a:p>
        </p:txBody>
      </p:sp>
      <p:sp>
        <p:nvSpPr>
          <p:cNvPr id="8" name="Text Placeholder 5"/>
          <p:cNvSpPr txBox="1">
            <a:spLocks/>
          </p:cNvSpPr>
          <p:nvPr/>
        </p:nvSpPr>
        <p:spPr>
          <a:xfrm flipH="1">
            <a:off x="4741107" y="1135119"/>
            <a:ext cx="4060373" cy="274320"/>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sz="2400" b="1" dirty="0">
                <a:solidFill>
                  <a:schemeClr val="accent6"/>
                </a:solidFill>
              </a:rPr>
              <a:t>Saket Shubham,  </a:t>
            </a:r>
          </a:p>
          <a:p>
            <a:pPr marL="0" indent="0" algn="ctr">
              <a:buNone/>
            </a:pPr>
            <a:r>
              <a:rPr lang="en-US" sz="1800" dirty="0">
                <a:solidFill>
                  <a:schemeClr val="accent6"/>
                </a:solidFill>
              </a:rPr>
              <a:t>Consultant – </a:t>
            </a:r>
            <a:r>
              <a:rPr lang="sv-SE" sz="1800" dirty="0">
                <a:solidFill>
                  <a:schemeClr val="accent6"/>
                </a:solidFill>
              </a:rPr>
              <a:t>Information Insight Centre, Mahindra and Mahindra</a:t>
            </a:r>
            <a:endParaRPr lang="en-US" sz="1800" dirty="0">
              <a:solidFill>
                <a:schemeClr val="accent6"/>
              </a:solidFill>
            </a:endParaRPr>
          </a:p>
        </p:txBody>
      </p:sp>
      <p:sp>
        <p:nvSpPr>
          <p:cNvPr id="9" name="Title 3"/>
          <p:cNvSpPr>
            <a:spLocks noGrp="1"/>
          </p:cNvSpPr>
          <p:nvPr>
            <p:ph type="title"/>
          </p:nvPr>
        </p:nvSpPr>
        <p:spPr>
          <a:xfrm>
            <a:off x="197907" y="609413"/>
            <a:ext cx="8973178" cy="428863"/>
          </a:xfrm>
        </p:spPr>
        <p:txBody>
          <a:bodyPr/>
          <a:lstStyle/>
          <a:p>
            <a:r>
              <a:rPr lang="en-US" dirty="0"/>
              <a:t>Presenters’ Bio</a:t>
            </a:r>
          </a:p>
        </p:txBody>
      </p:sp>
      <p:pic>
        <p:nvPicPr>
          <p:cNvPr id="3" name="Picture 2"/>
          <p:cNvPicPr>
            <a:picLocks noChangeAspect="1"/>
          </p:cNvPicPr>
          <p:nvPr/>
        </p:nvPicPr>
        <p:blipFill>
          <a:blip r:embed="rId2">
            <a:clrChange>
              <a:clrFrom>
                <a:srgbClr val="000000"/>
              </a:clrFrom>
              <a:clrTo>
                <a:srgbClr val="000000">
                  <a:alpha val="0"/>
                </a:srgbClr>
              </a:clrTo>
            </a:clrChange>
          </a:blip>
          <a:stretch>
            <a:fillRect/>
          </a:stretch>
        </p:blipFill>
        <p:spPr>
          <a:xfrm>
            <a:off x="7158247" y="-314628"/>
            <a:ext cx="1437967" cy="1437967"/>
          </a:xfrm>
          <a:prstGeom prst="rect">
            <a:avLst/>
          </a:prstGeom>
        </p:spPr>
      </p:pic>
    </p:spTree>
    <p:extLst>
      <p:ext uri="{BB962C8B-B14F-4D97-AF65-F5344CB8AC3E}">
        <p14:creationId xmlns:p14="http://schemas.microsoft.com/office/powerpoint/2010/main" val="25215137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p:cNvSpPr txBox="1">
            <a:spLocks/>
          </p:cNvSpPr>
          <p:nvPr/>
        </p:nvSpPr>
        <p:spPr>
          <a:xfrm flipH="1">
            <a:off x="711774" y="457200"/>
            <a:ext cx="7891272" cy="274320"/>
          </a:xfrm>
          <a:prstGeom prst="rect">
            <a:avLst/>
          </a:prstGeom>
        </p:spPr>
        <p:txBody>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endParaRPr lang="en-US" dirty="0">
              <a:solidFill>
                <a:schemeClr val="accent6"/>
              </a:solidFill>
            </a:endParaRPr>
          </a:p>
        </p:txBody>
      </p:sp>
      <p:sp>
        <p:nvSpPr>
          <p:cNvPr id="16" name="Title 3"/>
          <p:cNvSpPr txBox="1">
            <a:spLocks/>
          </p:cNvSpPr>
          <p:nvPr/>
        </p:nvSpPr>
        <p:spPr>
          <a:xfrm>
            <a:off x="711775" y="0"/>
            <a:ext cx="7891272" cy="457200"/>
          </a:xfrm>
          <a:prstGeom prst="rect">
            <a:avLst/>
          </a:prstGeom>
        </p:spPr>
        <p:txBody>
          <a:bodyPr vert="horz" wrap="square" lIns="91440" tIns="45720" rIns="91440" bIns="45720" rtlCol="0" anchor="ctr" anchorCtr="0">
            <a:noAutofit/>
          </a:bodyPr>
          <a:lstStyle>
            <a:lvl1pPr algn="ctr" defTabSz="182880" rtl="0" eaLnBrk="1" latinLnBrk="0" hangingPunct="1">
              <a:spcBef>
                <a:spcPct val="0"/>
              </a:spcBef>
              <a:buNone/>
              <a:defRPr lang="en-US" sz="2800" kern="1200" cap="none" baseline="0">
                <a:solidFill>
                  <a:schemeClr val="tx2"/>
                </a:solidFill>
                <a:latin typeface="+mj-lt"/>
                <a:ea typeface="+mj-ea"/>
                <a:cs typeface="+mj-cs"/>
              </a:defRPr>
            </a:lvl1pPr>
          </a:lstStyle>
          <a:p>
            <a:r>
              <a:rPr lang="en-US" sz="2400" dirty="0"/>
              <a:t>Agenda</a:t>
            </a:r>
          </a:p>
        </p:txBody>
      </p:sp>
      <p:sp>
        <p:nvSpPr>
          <p:cNvPr id="2" name="Title 1">
            <a:extLst>
              <a:ext uri="{FF2B5EF4-FFF2-40B4-BE49-F238E27FC236}">
                <a16:creationId xmlns="" xmlns:a16="http://schemas.microsoft.com/office/drawing/2014/main" id="{18487C3A-8BA4-40ED-BA11-8CD3C6CD1A51}"/>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 xmlns:a16="http://schemas.microsoft.com/office/drawing/2014/main" id="{0F58B12B-0279-4FE4-8820-0AB8AD5020C5}"/>
              </a:ext>
            </a:extLst>
          </p:cNvPr>
          <p:cNvSpPr>
            <a:spLocks noGrp="1"/>
          </p:cNvSpPr>
          <p:nvPr>
            <p:ph type="body" sz="quarter" idx="11"/>
          </p:nvPr>
        </p:nvSpPr>
        <p:spPr>
          <a:xfrm flipH="1">
            <a:off x="626364" y="832301"/>
            <a:ext cx="7891272" cy="274320"/>
          </a:xfrm>
        </p:spPr>
        <p:txBody>
          <a:bodyPr/>
          <a:lstStyle/>
          <a:p>
            <a:endParaRPr lang="en-US"/>
          </a:p>
        </p:txBody>
      </p:sp>
      <p:sp>
        <p:nvSpPr>
          <p:cNvPr id="8" name="Content Placeholder 4">
            <a:extLst>
              <a:ext uri="{FF2B5EF4-FFF2-40B4-BE49-F238E27FC236}">
                <a16:creationId xmlns="" xmlns:a16="http://schemas.microsoft.com/office/drawing/2014/main" id="{96224EC3-0AD7-433D-AD48-E21DD0A2E958}"/>
              </a:ext>
            </a:extLst>
          </p:cNvPr>
          <p:cNvSpPr txBox="1">
            <a:spLocks noGrp="1"/>
          </p:cNvSpPr>
          <p:nvPr>
            <p:ph sz="quarter" idx="12"/>
          </p:nvPr>
        </p:nvSpPr>
        <p:spPr>
          <a:xfrm>
            <a:off x="626364" y="1207402"/>
            <a:ext cx="7891272" cy="3358896"/>
          </a:xfrm>
          <a:prstGeom prst="rect">
            <a:avLst/>
          </a:prstGeom>
        </p:spPr>
        <p:txBody>
          <a:bodyPr>
            <a:normAutofit fontScale="92500" lnSpcReduction="20000"/>
          </a:bodyPr>
          <a:lstStyle>
            <a:lvl1pPr marL="182880" indent="-182880" algn="l" defTabSz="365760" rtl="0" eaLnBrk="1" latinLnBrk="0" hangingPunct="1">
              <a:lnSpc>
                <a:spcPct val="85000"/>
              </a:lnSpc>
              <a:spcBef>
                <a:spcPts val="800"/>
              </a:spcBef>
              <a:spcAft>
                <a:spcPts val="0"/>
              </a:spcAft>
              <a:buClr>
                <a:srgbClr val="5F9A4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lgn="just">
              <a:buFont typeface="Wingdings" panose="05000000000000000000" pitchFamily="2" charset="2"/>
              <a:buChar char="§"/>
            </a:pPr>
            <a:r>
              <a:rPr lang="en-US" dirty="0"/>
              <a:t>Introduction to Warranty Analytics</a:t>
            </a:r>
          </a:p>
          <a:p>
            <a:pPr algn="just">
              <a:buFont typeface="Wingdings" panose="05000000000000000000" pitchFamily="2" charset="2"/>
              <a:buChar char="§"/>
            </a:pPr>
            <a:r>
              <a:rPr lang="en-US" dirty="0"/>
              <a:t>SAS Visual Analytics – an overview</a:t>
            </a:r>
          </a:p>
          <a:p>
            <a:pPr algn="just">
              <a:buFont typeface="Wingdings" panose="05000000000000000000" pitchFamily="2" charset="2"/>
              <a:buChar char="§"/>
            </a:pPr>
            <a:r>
              <a:rPr lang="en-US" dirty="0"/>
              <a:t>Introduction to Data</a:t>
            </a:r>
          </a:p>
          <a:p>
            <a:pPr lvl="1" algn="just">
              <a:buFont typeface="Wingdings" panose="05000000000000000000" pitchFamily="2" charset="2"/>
              <a:buChar char="§"/>
            </a:pPr>
            <a:r>
              <a:rPr lang="en-US" dirty="0"/>
              <a:t>Events Data and Manufactured &amp; Sold Data</a:t>
            </a:r>
          </a:p>
          <a:p>
            <a:pPr lvl="1" algn="just">
              <a:buFont typeface="Wingdings" panose="05000000000000000000" pitchFamily="2" charset="2"/>
              <a:buChar char="§"/>
            </a:pPr>
            <a:r>
              <a:rPr lang="en-US" dirty="0"/>
              <a:t>Key terminologies and KPIs</a:t>
            </a:r>
          </a:p>
          <a:p>
            <a:pPr algn="just">
              <a:buFont typeface="Wingdings" panose="05000000000000000000" pitchFamily="2" charset="2"/>
              <a:buChar char="§"/>
            </a:pPr>
            <a:r>
              <a:rPr lang="en-US" dirty="0"/>
              <a:t>Data Manipulation</a:t>
            </a:r>
          </a:p>
          <a:p>
            <a:pPr lvl="1" algn="just">
              <a:buFont typeface="Wingdings" panose="05000000000000000000" pitchFamily="2" charset="2"/>
              <a:buChar char="§"/>
            </a:pPr>
            <a:r>
              <a:rPr lang="en-US" dirty="0"/>
              <a:t>Complexities in Combining data</a:t>
            </a:r>
          </a:p>
          <a:p>
            <a:pPr lvl="1" algn="just">
              <a:buFont typeface="Wingdings" panose="05000000000000000000" pitchFamily="2" charset="2"/>
              <a:buChar char="§"/>
            </a:pPr>
            <a:r>
              <a:rPr lang="en-US" dirty="0"/>
              <a:t>Time-in-Service bins creation</a:t>
            </a:r>
          </a:p>
          <a:p>
            <a:pPr algn="just">
              <a:buFont typeface="Wingdings" panose="05000000000000000000" pitchFamily="2" charset="2"/>
              <a:buChar char="§"/>
            </a:pPr>
            <a:r>
              <a:rPr lang="en-US" dirty="0"/>
              <a:t>Innovative report building on VA</a:t>
            </a:r>
          </a:p>
          <a:p>
            <a:pPr algn="just">
              <a:buFont typeface="Wingdings" panose="05000000000000000000" pitchFamily="2" charset="2"/>
              <a:buChar char="§"/>
            </a:pPr>
            <a:r>
              <a:rPr lang="en-US" dirty="0"/>
              <a:t>Scaling-up to Predictive Analytics using the organized data</a:t>
            </a:r>
          </a:p>
          <a:p>
            <a:pPr algn="just">
              <a:buFont typeface="Wingdings" panose="05000000000000000000" pitchFamily="2" charset="2"/>
              <a:buChar char="§"/>
            </a:pPr>
            <a:r>
              <a:rPr lang="en-US" dirty="0"/>
              <a:t>Key Take-aways</a:t>
            </a:r>
          </a:p>
        </p:txBody>
      </p:sp>
      <p:sp>
        <p:nvSpPr>
          <p:cNvPr id="4" name="Rectangle 3">
            <a:extLst>
              <a:ext uri="{FF2B5EF4-FFF2-40B4-BE49-F238E27FC236}">
                <a16:creationId xmlns="" xmlns:a16="http://schemas.microsoft.com/office/drawing/2014/main" id="{92FDC1AB-0782-445A-B912-C19BD231C759}"/>
              </a:ext>
            </a:extLst>
          </p:cNvPr>
          <p:cNvSpPr/>
          <p:nvPr/>
        </p:nvSpPr>
        <p:spPr>
          <a:xfrm>
            <a:off x="6028267" y="2043289"/>
            <a:ext cx="1851377" cy="1286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33249212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7798300-46DE-4BF3-9E14-4A7A3030E5AE}"/>
              </a:ext>
            </a:extLst>
          </p:cNvPr>
          <p:cNvSpPr>
            <a:spLocks noGrp="1"/>
          </p:cNvSpPr>
          <p:nvPr>
            <p:ph type="title"/>
          </p:nvPr>
        </p:nvSpPr>
        <p:spPr/>
        <p:txBody>
          <a:bodyPr/>
          <a:lstStyle/>
          <a:p>
            <a:r>
              <a:rPr lang="en-US" dirty="0"/>
              <a:t>Introduction to Warranty Analytics</a:t>
            </a:r>
          </a:p>
        </p:txBody>
      </p:sp>
      <p:sp>
        <p:nvSpPr>
          <p:cNvPr id="6" name="Text Placeholder 5">
            <a:extLst>
              <a:ext uri="{FF2B5EF4-FFF2-40B4-BE49-F238E27FC236}">
                <a16:creationId xmlns="" xmlns:a16="http://schemas.microsoft.com/office/drawing/2014/main" id="{31116295-73A3-4947-BDBE-A3AC61BF5D3F}"/>
              </a:ext>
            </a:extLst>
          </p:cNvPr>
          <p:cNvSpPr>
            <a:spLocks noGrp="1"/>
          </p:cNvSpPr>
          <p:nvPr>
            <p:ph type="body" sz="quarter" idx="10"/>
          </p:nvPr>
        </p:nvSpPr>
        <p:spPr/>
        <p:txBody>
          <a:bodyPr/>
          <a:lstStyle/>
          <a:p>
            <a:r>
              <a:rPr lang="en-US" dirty="0"/>
              <a:t>Current Challenges and Roadblocks</a:t>
            </a:r>
          </a:p>
        </p:txBody>
      </p:sp>
    </p:spTree>
    <p:extLst>
      <p:ext uri="{BB962C8B-B14F-4D97-AF65-F5344CB8AC3E}">
        <p14:creationId xmlns:p14="http://schemas.microsoft.com/office/powerpoint/2010/main" val="17702891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3F5995B-7BC2-4594-9621-23AFD169CD71}"/>
              </a:ext>
            </a:extLst>
          </p:cNvPr>
          <p:cNvSpPr>
            <a:spLocks noGrp="1"/>
          </p:cNvSpPr>
          <p:nvPr>
            <p:ph type="title"/>
          </p:nvPr>
        </p:nvSpPr>
        <p:spPr/>
        <p:txBody>
          <a:bodyPr/>
          <a:lstStyle/>
          <a:p>
            <a:r>
              <a:rPr lang="en-US" b="1" dirty="0"/>
              <a:t>Introduction to Warranty Analytics</a:t>
            </a:r>
          </a:p>
        </p:txBody>
      </p:sp>
      <p:sp>
        <p:nvSpPr>
          <p:cNvPr id="6" name="Text Placeholder 5">
            <a:extLst>
              <a:ext uri="{FF2B5EF4-FFF2-40B4-BE49-F238E27FC236}">
                <a16:creationId xmlns="" xmlns:a16="http://schemas.microsoft.com/office/drawing/2014/main" id="{3367B166-C3F5-4F02-AB80-61305C8A1A25}"/>
              </a:ext>
            </a:extLst>
          </p:cNvPr>
          <p:cNvSpPr>
            <a:spLocks noGrp="1"/>
          </p:cNvSpPr>
          <p:nvPr>
            <p:ph type="body" sz="quarter" idx="12"/>
          </p:nvPr>
        </p:nvSpPr>
        <p:spPr>
          <a:xfrm flipH="1">
            <a:off x="4385036" y="1470400"/>
            <a:ext cx="4391484" cy="453317"/>
          </a:xfrm>
        </p:spPr>
        <p:txBody>
          <a:bodyPr/>
          <a:lstStyle/>
          <a:p>
            <a:r>
              <a:rPr lang="en-US" sz="1800" b="1" dirty="0"/>
              <a:t>Why Warranty Analytics?</a:t>
            </a:r>
          </a:p>
        </p:txBody>
      </p:sp>
      <p:sp>
        <p:nvSpPr>
          <p:cNvPr id="11" name="Rectangle 10">
            <a:extLst>
              <a:ext uri="{FF2B5EF4-FFF2-40B4-BE49-F238E27FC236}">
                <a16:creationId xmlns="" xmlns:a16="http://schemas.microsoft.com/office/drawing/2014/main" id="{7108417C-515A-442E-A449-BE1261A291A1}"/>
              </a:ext>
            </a:extLst>
          </p:cNvPr>
          <p:cNvSpPr/>
          <p:nvPr/>
        </p:nvSpPr>
        <p:spPr>
          <a:xfrm>
            <a:off x="102346" y="556558"/>
            <a:ext cx="8834826" cy="1077218"/>
          </a:xfrm>
          <a:prstGeom prst="rect">
            <a:avLst/>
          </a:prstGeom>
        </p:spPr>
        <p:txBody>
          <a:bodyPr wrap="square">
            <a:spAutoFit/>
          </a:bodyPr>
          <a:lstStyle/>
          <a:p>
            <a:pPr marL="285750" indent="-285750">
              <a:buFont typeface="Arial" panose="020B0604020202020204" pitchFamily="34" charset="0"/>
              <a:buChar char="•"/>
            </a:pPr>
            <a:r>
              <a:rPr lang="en-US" sz="1600" dirty="0"/>
              <a:t>Warranty Analytics involves combining warranty and other field data with key customer, product and geographic information </a:t>
            </a:r>
          </a:p>
          <a:p>
            <a:pPr marL="285750" indent="-285750">
              <a:buFont typeface="Arial" panose="020B0604020202020204" pitchFamily="34" charset="0"/>
              <a:buChar char="•"/>
            </a:pPr>
            <a:r>
              <a:rPr lang="en-US" sz="1600" dirty="0"/>
              <a:t>It enables organizations to quicken detection and reduce time to correction, lowering warranty costs and increasing customer satisfaction.</a:t>
            </a:r>
          </a:p>
        </p:txBody>
      </p:sp>
      <p:graphicFrame>
        <p:nvGraphicFramePr>
          <p:cNvPr id="14" name="Chart 13">
            <a:extLst>
              <a:ext uri="{FF2B5EF4-FFF2-40B4-BE49-F238E27FC236}">
                <a16:creationId xmlns="" xmlns:a16="http://schemas.microsoft.com/office/drawing/2014/main" id="{886B264C-B105-4EC6-B07D-724CBE494FBE}"/>
              </a:ext>
            </a:extLst>
          </p:cNvPr>
          <p:cNvGraphicFramePr/>
          <p:nvPr>
            <p:extLst>
              <p:ext uri="{D42A27DB-BD31-4B8C-83A1-F6EECF244321}">
                <p14:modId xmlns:p14="http://schemas.microsoft.com/office/powerpoint/2010/main" val="1047972046"/>
              </p:ext>
            </p:extLst>
          </p:nvPr>
        </p:nvGraphicFramePr>
        <p:xfrm>
          <a:off x="4114012" y="1862626"/>
          <a:ext cx="2062551" cy="152159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1" descr="image001">
            <a:extLst>
              <a:ext uri="{FF2B5EF4-FFF2-40B4-BE49-F238E27FC236}">
                <a16:creationId xmlns="" xmlns:a16="http://schemas.microsoft.com/office/drawing/2014/main" id="{D3611AA5-7075-454C-BF55-06E980FE66D5}"/>
              </a:ext>
            </a:extLst>
          </p:cNvPr>
          <p:cNvPicPr>
            <a:picLocks noChangeAspect="1" noChangeArrowheads="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3455" t="21701" r="14239"/>
          <a:stretch/>
        </p:blipFill>
        <p:spPr bwMode="auto">
          <a:xfrm>
            <a:off x="3962429" y="3474314"/>
            <a:ext cx="2345420" cy="124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Chart 17">
            <a:extLst>
              <a:ext uri="{FF2B5EF4-FFF2-40B4-BE49-F238E27FC236}">
                <a16:creationId xmlns="" xmlns:a16="http://schemas.microsoft.com/office/drawing/2014/main" id="{CCF9F53E-52D9-4D9F-B919-BD760404E980}"/>
              </a:ext>
            </a:extLst>
          </p:cNvPr>
          <p:cNvGraphicFramePr/>
          <p:nvPr>
            <p:extLst>
              <p:ext uri="{D42A27DB-BD31-4B8C-83A1-F6EECF244321}">
                <p14:modId xmlns:p14="http://schemas.microsoft.com/office/powerpoint/2010/main" val="2111713329"/>
              </p:ext>
            </p:extLst>
          </p:nvPr>
        </p:nvGraphicFramePr>
        <p:xfrm>
          <a:off x="6567662" y="1697058"/>
          <a:ext cx="2366682" cy="1645845"/>
        </p:xfrm>
        <a:graphic>
          <a:graphicData uri="http://schemas.openxmlformats.org/drawingml/2006/chart">
            <c:chart xmlns:c="http://schemas.openxmlformats.org/drawingml/2006/chart" xmlns:r="http://schemas.openxmlformats.org/officeDocument/2006/relationships" r:id="rId6"/>
          </a:graphicData>
        </a:graphic>
      </p:graphicFrame>
      <p:sp>
        <p:nvSpPr>
          <p:cNvPr id="30" name="Text Placeholder 5">
            <a:extLst>
              <a:ext uri="{FF2B5EF4-FFF2-40B4-BE49-F238E27FC236}">
                <a16:creationId xmlns="" xmlns:a16="http://schemas.microsoft.com/office/drawing/2014/main" id="{EFF85388-D7B4-42D8-AA19-AEC910612965}"/>
              </a:ext>
            </a:extLst>
          </p:cNvPr>
          <p:cNvSpPr txBox="1">
            <a:spLocks/>
          </p:cNvSpPr>
          <p:nvPr/>
        </p:nvSpPr>
        <p:spPr>
          <a:xfrm flipH="1">
            <a:off x="-72612" y="1598452"/>
            <a:ext cx="4122554" cy="330567"/>
          </a:xfrm>
          <a:prstGeom prst="rect">
            <a:avLst/>
          </a:prstGeom>
        </p:spPr>
        <p:txBody>
          <a:bodyPr vert="horz" wrap="square" lIns="91440" tIns="45720" rIns="91440" bIns="45720" rtlCol="0" anchor="ctr" anchorCtr="0">
            <a:noAutofit/>
          </a:bodyPr>
          <a:lstStyle>
            <a:lvl1pPr marL="0" indent="0" algn="ctr" defTabSz="365760" rtl="0" eaLnBrk="1" latinLnBrk="0" hangingPunct="1">
              <a:lnSpc>
                <a:spcPct val="100000"/>
              </a:lnSpc>
              <a:spcBef>
                <a:spcPts val="0"/>
              </a:spcBef>
              <a:spcAft>
                <a:spcPts val="0"/>
              </a:spcAft>
              <a:buClr>
                <a:schemeClr val="tx2"/>
              </a:buClr>
              <a:buSzPct val="80000"/>
              <a:buFont typeface="Arial" pitchFamily="34" charset="0"/>
              <a:buNone/>
              <a:defRPr sz="2200" b="0" kern="1200" cap="none" baseline="0">
                <a:solidFill>
                  <a:schemeClr val="accent6"/>
                </a:solidFill>
                <a:latin typeface="+mj-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r>
              <a:rPr lang="en-US" sz="1800" b="1" dirty="0"/>
              <a:t>Industries using Warranty Analytics</a:t>
            </a:r>
          </a:p>
        </p:txBody>
      </p:sp>
      <p:sp>
        <p:nvSpPr>
          <p:cNvPr id="31" name="Rectangle 30">
            <a:extLst>
              <a:ext uri="{FF2B5EF4-FFF2-40B4-BE49-F238E27FC236}">
                <a16:creationId xmlns="" xmlns:a16="http://schemas.microsoft.com/office/drawing/2014/main" id="{8E007FB0-B903-4D4E-8386-A4A40938CCBB}"/>
              </a:ext>
            </a:extLst>
          </p:cNvPr>
          <p:cNvSpPr/>
          <p:nvPr/>
        </p:nvSpPr>
        <p:spPr>
          <a:xfrm>
            <a:off x="352583" y="2739334"/>
            <a:ext cx="1413451" cy="225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Automobiles</a:t>
            </a:r>
          </a:p>
        </p:txBody>
      </p:sp>
      <p:sp>
        <p:nvSpPr>
          <p:cNvPr id="32" name="Rectangle 31">
            <a:extLst>
              <a:ext uri="{FF2B5EF4-FFF2-40B4-BE49-F238E27FC236}">
                <a16:creationId xmlns="" xmlns:a16="http://schemas.microsoft.com/office/drawing/2014/main" id="{946172DC-10E0-4BBC-AD7F-1A5E552F19C0}"/>
              </a:ext>
            </a:extLst>
          </p:cNvPr>
          <p:cNvSpPr/>
          <p:nvPr/>
        </p:nvSpPr>
        <p:spPr>
          <a:xfrm>
            <a:off x="2045713" y="2735825"/>
            <a:ext cx="1287864"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Electronics</a:t>
            </a:r>
          </a:p>
        </p:txBody>
      </p:sp>
      <p:sp>
        <p:nvSpPr>
          <p:cNvPr id="33" name="Rectangle 32">
            <a:extLst>
              <a:ext uri="{FF2B5EF4-FFF2-40B4-BE49-F238E27FC236}">
                <a16:creationId xmlns="" xmlns:a16="http://schemas.microsoft.com/office/drawing/2014/main" id="{AD603CF2-D36E-4107-A5B1-469180A77AD7}"/>
              </a:ext>
            </a:extLst>
          </p:cNvPr>
          <p:cNvSpPr/>
          <p:nvPr/>
        </p:nvSpPr>
        <p:spPr>
          <a:xfrm>
            <a:off x="323881" y="4263402"/>
            <a:ext cx="1238430" cy="22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Aviation</a:t>
            </a:r>
          </a:p>
        </p:txBody>
      </p:sp>
      <p:sp>
        <p:nvSpPr>
          <p:cNvPr id="34" name="Rectangle 33">
            <a:extLst>
              <a:ext uri="{FF2B5EF4-FFF2-40B4-BE49-F238E27FC236}">
                <a16:creationId xmlns="" xmlns:a16="http://schemas.microsoft.com/office/drawing/2014/main" id="{623DC087-7A5C-4D65-92CF-1E58844963A1}"/>
              </a:ext>
            </a:extLst>
          </p:cNvPr>
          <p:cNvSpPr/>
          <p:nvPr/>
        </p:nvSpPr>
        <p:spPr>
          <a:xfrm>
            <a:off x="2067313" y="4244483"/>
            <a:ext cx="1296249" cy="2446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Appliances</a:t>
            </a:r>
          </a:p>
        </p:txBody>
      </p:sp>
      <p:pic>
        <p:nvPicPr>
          <p:cNvPr id="35" name="Picture 34">
            <a:extLst>
              <a:ext uri="{FF2B5EF4-FFF2-40B4-BE49-F238E27FC236}">
                <a16:creationId xmlns="" xmlns:a16="http://schemas.microsoft.com/office/drawing/2014/main" id="{BA6DD65C-5569-4921-9F51-3E57DAEE34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364" y="1930309"/>
            <a:ext cx="797461" cy="805516"/>
          </a:xfrm>
          <a:prstGeom prst="rect">
            <a:avLst/>
          </a:prstGeom>
        </p:spPr>
      </p:pic>
      <p:pic>
        <p:nvPicPr>
          <p:cNvPr id="36" name="Picture 35">
            <a:extLst>
              <a:ext uri="{FF2B5EF4-FFF2-40B4-BE49-F238E27FC236}">
                <a16:creationId xmlns="" xmlns:a16="http://schemas.microsoft.com/office/drawing/2014/main" id="{D7D68D3B-F0A1-4C61-A42A-00AA04CF52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819" y="3450949"/>
            <a:ext cx="974631" cy="808944"/>
          </a:xfrm>
          <a:prstGeom prst="rect">
            <a:avLst/>
          </a:prstGeom>
        </p:spPr>
      </p:pic>
      <p:pic>
        <p:nvPicPr>
          <p:cNvPr id="37" name="Picture 36">
            <a:extLst>
              <a:ext uri="{FF2B5EF4-FFF2-40B4-BE49-F238E27FC236}">
                <a16:creationId xmlns="" xmlns:a16="http://schemas.microsoft.com/office/drawing/2014/main" id="{A94FCE21-9622-4967-A991-64F01B506D5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1369" y="2013077"/>
            <a:ext cx="636551" cy="636551"/>
          </a:xfrm>
          <a:prstGeom prst="rect">
            <a:avLst/>
          </a:prstGeom>
          <a:ln w="19050">
            <a:solidFill>
              <a:srgbClr val="425581"/>
            </a:solidFill>
          </a:ln>
        </p:spPr>
      </p:pic>
      <p:pic>
        <p:nvPicPr>
          <p:cNvPr id="1027" name="Picture 1" descr="image001">
            <a:extLst>
              <a:ext uri="{FF2B5EF4-FFF2-40B4-BE49-F238E27FC236}">
                <a16:creationId xmlns="" xmlns:a16="http://schemas.microsoft.com/office/drawing/2014/main" id="{D6CEB86C-85AB-4DC4-9E50-DBA459A5B107}"/>
              </a:ext>
            </a:extLst>
          </p:cNvPr>
          <p:cNvPicPr>
            <a:picLocks noChangeAspect="1" noChangeArrowheads="1"/>
          </p:cNvPicPr>
          <p:nvPr/>
        </p:nvPicPr>
        <p:blipFill rotWithShape="1">
          <a:blip r:embed="rId10">
            <a:clrChange>
              <a:clrFrom>
                <a:srgbClr val="FFFFFF"/>
              </a:clrFrom>
              <a:clrTo>
                <a:srgbClr val="FFFFFF">
                  <a:alpha val="0"/>
                </a:srgbClr>
              </a:clrTo>
            </a:clrChange>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l="2189" t="12352" b="5346"/>
          <a:stretch/>
        </p:blipFill>
        <p:spPr bwMode="auto">
          <a:xfrm>
            <a:off x="6777318" y="3366624"/>
            <a:ext cx="2157026" cy="135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 xmlns:a16="http://schemas.microsoft.com/office/drawing/2014/main" id="{7921609F-1F3C-4F7B-8E39-695888102325}"/>
              </a:ext>
            </a:extLst>
          </p:cNvPr>
          <p:cNvCxnSpPr/>
          <p:nvPr/>
        </p:nvCxnSpPr>
        <p:spPr>
          <a:xfrm>
            <a:off x="3859306" y="1633776"/>
            <a:ext cx="0" cy="3086894"/>
          </a:xfrm>
          <a:prstGeom prst="line">
            <a:avLst/>
          </a:prstGeom>
        </p:spPr>
        <p:style>
          <a:lnRef idx="1">
            <a:schemeClr val="accent4"/>
          </a:lnRef>
          <a:fillRef idx="0">
            <a:schemeClr val="accent4"/>
          </a:fillRef>
          <a:effectRef idx="0">
            <a:schemeClr val="accent4"/>
          </a:effectRef>
          <a:fontRef idx="minor">
            <a:schemeClr val="tx1"/>
          </a:fontRef>
        </p:style>
      </p:cxnSp>
      <p:pic>
        <p:nvPicPr>
          <p:cNvPr id="1028" name="Picture 4" descr="image004">
            <a:extLst>
              <a:ext uri="{FF2B5EF4-FFF2-40B4-BE49-F238E27FC236}">
                <a16:creationId xmlns="" xmlns:a16="http://schemas.microsoft.com/office/drawing/2014/main" id="{50DB9365-0605-4D1E-A886-3529E1A5DD4C}"/>
              </a:ext>
            </a:extLst>
          </p:cNvPr>
          <p:cNvPicPr>
            <a:picLocks noChangeAspect="1" noChangeArrowheads="1"/>
          </p:cNvPicPr>
          <p:nvPr/>
        </p:nvPicPr>
        <p:blipFill rotWithShape="1">
          <a:blip r:embed="rId12" cstate="print">
            <a:clrChange>
              <a:clrFrom>
                <a:srgbClr val="08468E"/>
              </a:clrFrom>
              <a:clrTo>
                <a:srgbClr val="08468E">
                  <a:alpha val="0"/>
                </a:srgbClr>
              </a:clrTo>
            </a:clrChange>
            <a:duotone>
              <a:prstClr val="black"/>
              <a:schemeClr val="accent1">
                <a:tint val="45000"/>
                <a:satMod val="400000"/>
              </a:schemeClr>
            </a:duotone>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val="0"/>
              </a:ext>
            </a:extLst>
          </a:blip>
          <a:srcRect l="9362" t="4401" r="3339" b="9935"/>
          <a:stretch/>
        </p:blipFill>
        <p:spPr bwMode="auto">
          <a:xfrm>
            <a:off x="2318491" y="3450949"/>
            <a:ext cx="793891" cy="7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39">
            <a:extLst>
              <a:ext uri="{FF2B5EF4-FFF2-40B4-BE49-F238E27FC236}">
                <a16:creationId xmlns="" xmlns:a16="http://schemas.microsoft.com/office/drawing/2014/main" id="{81898225-9431-42A9-8130-349E268A85CC}"/>
              </a:ext>
            </a:extLst>
          </p:cNvPr>
          <p:cNvSpPr/>
          <p:nvPr/>
        </p:nvSpPr>
        <p:spPr>
          <a:xfrm>
            <a:off x="2311280" y="3450949"/>
            <a:ext cx="756728" cy="775850"/>
          </a:xfrm>
          <a:prstGeom prst="ellipse">
            <a:avLst/>
          </a:prstGeom>
          <a:noFill/>
          <a:ln w="19050">
            <a:solidFill>
              <a:srgbClr val="1931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Rectangle 43">
            <a:extLst>
              <a:ext uri="{FF2B5EF4-FFF2-40B4-BE49-F238E27FC236}">
                <a16:creationId xmlns="" xmlns:a16="http://schemas.microsoft.com/office/drawing/2014/main" id="{142B0766-1831-459D-9D82-4D6AA68A6168}"/>
              </a:ext>
            </a:extLst>
          </p:cNvPr>
          <p:cNvSpPr/>
          <p:nvPr/>
        </p:nvSpPr>
        <p:spPr>
          <a:xfrm>
            <a:off x="4051237" y="2011987"/>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1</a:t>
            </a:r>
          </a:p>
        </p:txBody>
      </p:sp>
      <p:sp>
        <p:nvSpPr>
          <p:cNvPr id="45" name="Rectangle 44">
            <a:extLst>
              <a:ext uri="{FF2B5EF4-FFF2-40B4-BE49-F238E27FC236}">
                <a16:creationId xmlns="" xmlns:a16="http://schemas.microsoft.com/office/drawing/2014/main" id="{B23C1953-7A98-45F7-976B-0C401ABB02AF}"/>
              </a:ext>
            </a:extLst>
          </p:cNvPr>
          <p:cNvSpPr/>
          <p:nvPr/>
        </p:nvSpPr>
        <p:spPr>
          <a:xfrm>
            <a:off x="6568671" y="2013077"/>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2</a:t>
            </a:r>
          </a:p>
        </p:txBody>
      </p:sp>
      <p:sp>
        <p:nvSpPr>
          <p:cNvPr id="46" name="Rectangle 45">
            <a:extLst>
              <a:ext uri="{FF2B5EF4-FFF2-40B4-BE49-F238E27FC236}">
                <a16:creationId xmlns="" xmlns:a16="http://schemas.microsoft.com/office/drawing/2014/main" id="{FF82833B-2E9D-4527-8A73-748DA7EB0D12}"/>
              </a:ext>
            </a:extLst>
          </p:cNvPr>
          <p:cNvSpPr/>
          <p:nvPr/>
        </p:nvSpPr>
        <p:spPr>
          <a:xfrm>
            <a:off x="4045872" y="3413151"/>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3</a:t>
            </a:r>
          </a:p>
        </p:txBody>
      </p:sp>
      <p:sp>
        <p:nvSpPr>
          <p:cNvPr id="47" name="Rectangle 46">
            <a:extLst>
              <a:ext uri="{FF2B5EF4-FFF2-40B4-BE49-F238E27FC236}">
                <a16:creationId xmlns="" xmlns:a16="http://schemas.microsoft.com/office/drawing/2014/main" id="{038DBE9F-0A0A-47E5-9861-1062E45D986C}"/>
              </a:ext>
            </a:extLst>
          </p:cNvPr>
          <p:cNvSpPr/>
          <p:nvPr/>
        </p:nvSpPr>
        <p:spPr>
          <a:xfrm>
            <a:off x="6554476" y="3413528"/>
            <a:ext cx="182880" cy="18288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4</a:t>
            </a:r>
          </a:p>
        </p:txBody>
      </p:sp>
      <p:cxnSp>
        <p:nvCxnSpPr>
          <p:cNvPr id="48" name="Straight Connector 47">
            <a:extLst>
              <a:ext uri="{FF2B5EF4-FFF2-40B4-BE49-F238E27FC236}">
                <a16:creationId xmlns="" xmlns:a16="http://schemas.microsoft.com/office/drawing/2014/main" id="{07916DC2-57E7-4DAB-AAC1-31C17485653D}"/>
              </a:ext>
            </a:extLst>
          </p:cNvPr>
          <p:cNvCxnSpPr/>
          <p:nvPr/>
        </p:nvCxnSpPr>
        <p:spPr>
          <a:xfrm>
            <a:off x="6418729" y="1862626"/>
            <a:ext cx="0" cy="2743200"/>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 xmlns:a16="http://schemas.microsoft.com/office/drawing/2014/main" id="{374F0C8F-07F4-4C6F-AAD9-7D80C0C2C348}"/>
              </a:ext>
            </a:extLst>
          </p:cNvPr>
          <p:cNvCxnSpPr>
            <a:cxnSpLocks/>
          </p:cNvCxnSpPr>
          <p:nvPr/>
        </p:nvCxnSpPr>
        <p:spPr>
          <a:xfrm>
            <a:off x="4045872" y="3257973"/>
            <a:ext cx="4730648" cy="0"/>
          </a:xfrm>
          <a:prstGeom prst="line">
            <a:avLst/>
          </a:prstGeom>
          <a:ln>
            <a:prstDash val="dash"/>
          </a:ln>
        </p:spPr>
        <p:style>
          <a:lnRef idx="1">
            <a:schemeClr val="accent5"/>
          </a:lnRef>
          <a:fillRef idx="0">
            <a:schemeClr val="accent5"/>
          </a:fillRef>
          <a:effectRef idx="0">
            <a:schemeClr val="accent5"/>
          </a:effectRef>
          <a:fontRef idx="minor">
            <a:schemeClr val="tx1"/>
          </a:fontRef>
        </p:style>
      </p:cxnSp>
      <p:sp>
        <p:nvSpPr>
          <p:cNvPr id="26" name="Rectangle 25">
            <a:extLst>
              <a:ext uri="{FF2B5EF4-FFF2-40B4-BE49-F238E27FC236}">
                <a16:creationId xmlns="" xmlns:a16="http://schemas.microsoft.com/office/drawing/2014/main" id="{5CF4A642-A5F2-4CA7-B312-1D8AA6201597}"/>
              </a:ext>
            </a:extLst>
          </p:cNvPr>
          <p:cNvSpPr/>
          <p:nvPr/>
        </p:nvSpPr>
        <p:spPr>
          <a:xfrm>
            <a:off x="4763113" y="2722045"/>
            <a:ext cx="759882" cy="307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accent5">
                    <a:lumMod val="50000"/>
                  </a:schemeClr>
                </a:solidFill>
              </a:rPr>
              <a:t>Total Sales</a:t>
            </a:r>
          </a:p>
        </p:txBody>
      </p:sp>
    </p:spTree>
    <p:extLst>
      <p:ext uri="{BB962C8B-B14F-4D97-AF65-F5344CB8AC3E}">
        <p14:creationId xmlns:p14="http://schemas.microsoft.com/office/powerpoint/2010/main" val="37042499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700" b="1" dirty="0"/>
              <a:t>SAS Visual Analytics (VA)</a:t>
            </a:r>
          </a:p>
        </p:txBody>
      </p:sp>
      <p:sp>
        <p:nvSpPr>
          <p:cNvPr id="13" name="Text Placeholder 12">
            <a:extLst>
              <a:ext uri="{FF2B5EF4-FFF2-40B4-BE49-F238E27FC236}">
                <a16:creationId xmlns="" xmlns:a16="http://schemas.microsoft.com/office/drawing/2014/main" id="{8198EBA8-8061-469F-B0C3-82C8CCE0796B}"/>
              </a:ext>
            </a:extLst>
          </p:cNvPr>
          <p:cNvSpPr>
            <a:spLocks noGrp="1"/>
          </p:cNvSpPr>
          <p:nvPr>
            <p:ph type="body" sz="quarter" idx="12"/>
          </p:nvPr>
        </p:nvSpPr>
        <p:spPr>
          <a:xfrm flipH="1">
            <a:off x="521644" y="2134771"/>
            <a:ext cx="5756064" cy="274320"/>
          </a:xfrm>
        </p:spPr>
        <p:txBody>
          <a:bodyPr/>
          <a:lstStyle/>
          <a:p>
            <a:pPr algn="l"/>
            <a:r>
              <a:rPr lang="en-US" sz="2400" b="1" dirty="0"/>
              <a:t>Key Features</a:t>
            </a:r>
          </a:p>
        </p:txBody>
      </p:sp>
      <p:graphicFrame>
        <p:nvGraphicFramePr>
          <p:cNvPr id="11" name="Diagram 10">
            <a:extLst>
              <a:ext uri="{FF2B5EF4-FFF2-40B4-BE49-F238E27FC236}">
                <a16:creationId xmlns="" xmlns:a16="http://schemas.microsoft.com/office/drawing/2014/main" id="{96BDCA0E-3E8D-4075-BEDC-AFBFDEF85E04}"/>
              </a:ext>
            </a:extLst>
          </p:cNvPr>
          <p:cNvGraphicFramePr/>
          <p:nvPr>
            <p:extLst>
              <p:ext uri="{D42A27DB-BD31-4B8C-83A1-F6EECF244321}">
                <p14:modId xmlns:p14="http://schemas.microsoft.com/office/powerpoint/2010/main" val="3583503065"/>
              </p:ext>
            </p:extLst>
          </p:nvPr>
        </p:nvGraphicFramePr>
        <p:xfrm>
          <a:off x="521644" y="2426375"/>
          <a:ext cx="5756064" cy="2321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bwMode="gray">
          <a:xfrm>
            <a:off x="521644" y="581504"/>
            <a:ext cx="8248500" cy="34289"/>
          </a:xfrm>
          <a:prstGeom prst="rect">
            <a:avLst/>
          </a:prstGeom>
          <a:solidFill>
            <a:schemeClr val="accent1"/>
          </a:solidFill>
          <a:ln w="9525">
            <a:noFill/>
            <a:miter lim="800000"/>
            <a:headEnd/>
            <a:tailEnd/>
          </a:ln>
        </p:spPr>
        <p:txBody>
          <a:bodyPr vert="horz" wrap="square" lIns="0" tIns="0" rIns="0" bIns="135000" numCol="1" anchor="b" anchorCtr="0" compatLnSpc="1">
            <a:prstTxWarp prst="textNoShape">
              <a:avLst/>
            </a:prstTxWarp>
            <a:noAutofit/>
          </a:bodyPr>
          <a:lstStyle>
            <a:lvl1pPr algn="l" defTabSz="914400" rtl="0" eaLnBrk="1" latinLnBrk="0" hangingPunct="1">
              <a:spcBef>
                <a:spcPct val="0"/>
              </a:spcBef>
              <a:buNone/>
              <a:defRPr lang="en-US" sz="3200" b="1" kern="1200" dirty="0">
                <a:solidFill>
                  <a:schemeClr val="tx2"/>
                </a:solidFill>
                <a:latin typeface="+mj-lt"/>
                <a:ea typeface="+mj-ea"/>
                <a:cs typeface="+mj-cs"/>
              </a:defRPr>
            </a:lvl1pPr>
          </a:lstStyle>
          <a:p>
            <a:pPr algn="ctr"/>
            <a:endParaRPr sz="1050">
              <a:solidFill>
                <a:srgbClr val="E31837"/>
              </a:solidFill>
            </a:endParaRPr>
          </a:p>
        </p:txBody>
      </p:sp>
      <p:grpSp>
        <p:nvGrpSpPr>
          <p:cNvPr id="10" name="Group 9"/>
          <p:cNvGrpSpPr/>
          <p:nvPr/>
        </p:nvGrpSpPr>
        <p:grpSpPr>
          <a:xfrm>
            <a:off x="6454510" y="713334"/>
            <a:ext cx="2291972" cy="3914386"/>
            <a:chOff x="8606013" y="1053630"/>
            <a:chExt cx="3055962" cy="5219183"/>
          </a:xfrm>
        </p:grpSpPr>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73300" y="5166274"/>
              <a:ext cx="2531346" cy="1106539"/>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6013" y="1053630"/>
              <a:ext cx="3055962" cy="1635783"/>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06013" y="2710156"/>
              <a:ext cx="3055962" cy="1289131"/>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6013" y="4009040"/>
              <a:ext cx="3055962" cy="1147480"/>
            </a:xfrm>
            <a:prstGeom prst="rect">
              <a:avLst/>
            </a:prstGeom>
          </p:spPr>
        </p:pic>
      </p:grpSp>
      <p:sp>
        <p:nvSpPr>
          <p:cNvPr id="8" name="Rectangle 7"/>
          <p:cNvSpPr/>
          <p:nvPr/>
        </p:nvSpPr>
        <p:spPr>
          <a:xfrm>
            <a:off x="521644" y="666441"/>
            <a:ext cx="5756064" cy="1468330"/>
          </a:xfrm>
          <a:prstGeom prst="rect">
            <a:avLst/>
          </a:prstGeom>
          <a:solidFill>
            <a:schemeClr val="bg1"/>
          </a:solidFill>
          <a:ln w="19050">
            <a:solidFill>
              <a:srgbClr val="4472C4"/>
            </a:solidFill>
            <a:miter lim="800000"/>
            <a:headEnd/>
            <a:tailEnd/>
          </a:ln>
          <a:effectLst>
            <a:outerShdw blurRad="50800" dist="38100" dir="2700000" algn="tl" rotWithShape="0">
              <a:prstClr val="black">
                <a:alpha val="40000"/>
              </a:prstClr>
            </a:outerShdw>
          </a:effectLst>
        </p:spPr>
        <p:txBody>
          <a:bodyPr vert="horz" wrap="square" lIns="54864" tIns="54864" rIns="54864" bIns="54864" numCol="1" rtlCol="0" anchor="ctr" anchorCtr="0" compatLnSpc="1">
            <a:prstTxWarp prst="textNoShape">
              <a:avLst/>
            </a:prstTxWarp>
            <a:noAutofit/>
          </a:bodyPr>
          <a:lstStyle/>
          <a:p>
            <a:pPr>
              <a:lnSpc>
                <a:spcPct val="90000"/>
              </a:lnSpc>
              <a:spcBef>
                <a:spcPts val="450"/>
              </a:spcBef>
              <a:buClr>
                <a:srgbClr val="4472C4"/>
              </a:buClr>
            </a:pPr>
            <a:r>
              <a:rPr lang="en-US" sz="1600" b="1" dirty="0">
                <a:solidFill>
                  <a:prstClr val="black"/>
                </a:solidFill>
                <a:cs typeface="Arial" panose="020B0604020202020204" pitchFamily="34" charset="0"/>
              </a:rPr>
              <a:t>SAS Visual Analytics </a:t>
            </a:r>
            <a:r>
              <a:rPr lang="en-US" sz="1600" dirty="0">
                <a:solidFill>
                  <a:prstClr val="black"/>
                </a:solidFill>
                <a:cs typeface="Arial" panose="020B0604020202020204" pitchFamily="34" charset="0"/>
              </a:rPr>
              <a:t>provides a complete platform for </a:t>
            </a:r>
            <a:r>
              <a:rPr lang="en-US" sz="1600" b="1" dirty="0">
                <a:solidFill>
                  <a:prstClr val="black"/>
                </a:solidFill>
                <a:cs typeface="Arial" panose="020B0604020202020204" pitchFamily="34" charset="0"/>
              </a:rPr>
              <a:t>analytics visualization</a:t>
            </a:r>
            <a:r>
              <a:rPr lang="en-US" sz="1600" dirty="0">
                <a:solidFill>
                  <a:prstClr val="black"/>
                </a:solidFill>
                <a:cs typeface="Arial" panose="020B0604020202020204" pitchFamily="34" charset="0"/>
              </a:rPr>
              <a:t>, enabling to identify patterns and relationships in data that weren’t initially evident</a:t>
            </a:r>
          </a:p>
          <a:p>
            <a:pPr>
              <a:lnSpc>
                <a:spcPct val="90000"/>
              </a:lnSpc>
              <a:spcBef>
                <a:spcPts val="450"/>
              </a:spcBef>
              <a:buClr>
                <a:srgbClr val="4472C4"/>
              </a:buClr>
            </a:pPr>
            <a:r>
              <a:rPr lang="en-US" sz="1600" b="1" dirty="0">
                <a:solidFill>
                  <a:prstClr val="black"/>
                </a:solidFill>
                <a:cs typeface="Arial" panose="020B0604020202020204" pitchFamily="34" charset="0"/>
              </a:rPr>
              <a:t>Interactive, self-service BI and reporting capabilities</a:t>
            </a:r>
            <a:r>
              <a:rPr lang="en-US" sz="1600" dirty="0">
                <a:solidFill>
                  <a:prstClr val="black"/>
                </a:solidFill>
                <a:cs typeface="Arial" panose="020B0604020202020204" pitchFamily="34" charset="0"/>
              </a:rPr>
              <a:t> are combined with out-of-the-box advanced analytics so everyone can discover insights from any size and type of data, including text. </a:t>
            </a:r>
          </a:p>
        </p:txBody>
      </p:sp>
    </p:spTree>
    <p:extLst>
      <p:ext uri="{BB962C8B-B14F-4D97-AF65-F5344CB8AC3E}">
        <p14:creationId xmlns:p14="http://schemas.microsoft.com/office/powerpoint/2010/main" val="856822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7798300-46DE-4BF3-9E14-4A7A3030E5AE}"/>
              </a:ext>
            </a:extLst>
          </p:cNvPr>
          <p:cNvSpPr>
            <a:spLocks noGrp="1"/>
          </p:cNvSpPr>
          <p:nvPr>
            <p:ph type="title"/>
          </p:nvPr>
        </p:nvSpPr>
        <p:spPr/>
        <p:txBody>
          <a:bodyPr/>
          <a:lstStyle/>
          <a:p>
            <a:r>
              <a:rPr lang="en-US" dirty="0"/>
              <a:t>Introduction to Data</a:t>
            </a:r>
          </a:p>
        </p:txBody>
      </p:sp>
      <p:sp>
        <p:nvSpPr>
          <p:cNvPr id="6" name="Text Placeholder 5">
            <a:extLst>
              <a:ext uri="{FF2B5EF4-FFF2-40B4-BE49-F238E27FC236}">
                <a16:creationId xmlns="" xmlns:a16="http://schemas.microsoft.com/office/drawing/2014/main" id="{31116295-73A3-4947-BDBE-A3AC61BF5D3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4411289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c1c2d922-bbb0-4695-b9b1-e31c8453457b"/>
</p:tagLst>
</file>

<file path=ppt/theme/theme1.xml><?xml version="1.0" encoding="utf-8"?>
<a:theme xmlns:a="http://schemas.openxmlformats.org/drawingml/2006/main" name="SAS Global Forum">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C711A0A3-BFA7-1C4B-88B4-5E2549CF554C}"/>
    </a:ext>
  </a:extLst>
</a:theme>
</file>

<file path=ppt/theme/theme2.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SAS-External-16x9</Template>
  <TotalTime>0</TotalTime>
  <Words>3896</Words>
  <Application>Microsoft Office PowerPoint</Application>
  <PresentationFormat>On-screen Show (16:9)</PresentationFormat>
  <Paragraphs>871</Paragraphs>
  <Slides>37</Slides>
  <Notes>14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SAS Global Forum</vt:lpstr>
      <vt:lpstr>PowerPoint Presentation</vt:lpstr>
      <vt:lpstr> Unleashing the true Power of SAS® For Warranty Analytics for Automobile Industry</vt:lpstr>
      <vt:lpstr>Presenters’ Bio</vt:lpstr>
      <vt:lpstr>Presenters’ Bio</vt:lpstr>
      <vt:lpstr>AGENDA</vt:lpstr>
      <vt:lpstr>Introduction to Warranty Analytics</vt:lpstr>
      <vt:lpstr>Introduction to Warranty Analytics</vt:lpstr>
      <vt:lpstr>SAS Visual Analytics (VA)</vt:lpstr>
      <vt:lpstr>Introduction to Data</vt:lpstr>
      <vt:lpstr>Data needed for Warranty Analytics</vt:lpstr>
      <vt:lpstr>PowerPoint Presentation</vt:lpstr>
      <vt:lpstr>PowerPoint Presentation</vt:lpstr>
      <vt:lpstr>PowerPoint Presentation</vt:lpstr>
      <vt:lpstr>PowerPoint Presentation</vt:lpstr>
      <vt:lpstr>Data Manipulation – Complexities and solutions</vt:lpstr>
      <vt:lpstr>PowerPoint Presentation</vt:lpstr>
      <vt:lpstr>PowerPoint Presentation</vt:lpstr>
      <vt:lpstr>PowerPoint Presentation</vt:lpstr>
      <vt:lpstr>PowerPoint Presentation</vt:lpstr>
      <vt:lpstr>PowerPoint Presentation</vt:lpstr>
      <vt:lpstr>PowerPoint Presentation</vt:lpstr>
      <vt:lpstr>Report Building</vt:lpstr>
      <vt:lpstr>Report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Feedback Counts!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2017-01-12T19:36:50Z</dcterms:created>
  <dcterms:modified xsi:type="dcterms:W3CDTF">2018-03-23T11:41:34Z</dcterms:modified>
</cp:coreProperties>
</file>