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l" initials="D" lastIdx="1" clrIdx="0">
    <p:extLst>
      <p:ext uri="{19B8F6BF-5375-455C-9EA6-DF929625EA0E}">
        <p15:presenceInfo xmlns:p15="http://schemas.microsoft.com/office/powerpoint/2012/main" userId="Dev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D98C4-B70D-4FF7-B6F5-9D07E62BA3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48B848-E954-4996-843A-47A81E27A910}">
      <dgm:prSet/>
      <dgm:spPr/>
      <dgm:t>
        <a:bodyPr/>
        <a:lstStyle/>
        <a:p>
          <a:pPr rtl="0"/>
          <a:r>
            <a:rPr lang="en-IN" b="1" dirty="0" smtClean="0"/>
            <a:t>Follows a Normal Distribution</a:t>
          </a:r>
          <a:endParaRPr lang="en-IN" dirty="0"/>
        </a:p>
      </dgm:t>
    </dgm:pt>
    <dgm:pt modelId="{E2C4660F-5F27-41D3-9156-21D09E4A6809}" type="parTrans" cxnId="{4C28A59C-179B-4743-AB44-D9DABAF8F49A}">
      <dgm:prSet/>
      <dgm:spPr/>
      <dgm:t>
        <a:bodyPr/>
        <a:lstStyle/>
        <a:p>
          <a:endParaRPr lang="en-IN"/>
        </a:p>
      </dgm:t>
    </dgm:pt>
    <dgm:pt modelId="{6A4ACF05-F417-4A6B-BA20-00F69AF88AFA}" type="sibTrans" cxnId="{4C28A59C-179B-4743-AB44-D9DABAF8F49A}">
      <dgm:prSet/>
      <dgm:spPr/>
      <dgm:t>
        <a:bodyPr/>
        <a:lstStyle/>
        <a:p>
          <a:endParaRPr lang="en-IN"/>
        </a:p>
      </dgm:t>
    </dgm:pt>
    <dgm:pt modelId="{80EBD8A7-68FC-4D2E-A1C6-32894FD16650}" type="pres">
      <dgm:prSet presAssocID="{F3BD98C4-B70D-4FF7-B6F5-9D07E62BA3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A5E162-A1DE-48F0-8551-574961B88EDC}" type="pres">
      <dgm:prSet presAssocID="{F048B848-E954-4996-843A-47A81E27A910}" presName="linNode" presStyleCnt="0"/>
      <dgm:spPr/>
    </dgm:pt>
    <dgm:pt modelId="{2292D972-6193-4363-A887-C1DA226DD665}" type="pres">
      <dgm:prSet presAssocID="{F048B848-E954-4996-843A-47A81E27A91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984D70-E953-446C-A026-3A0711AA5FE9}" type="presOf" srcId="{F048B848-E954-4996-843A-47A81E27A910}" destId="{2292D972-6193-4363-A887-C1DA226DD665}" srcOrd="0" destOrd="0" presId="urn:microsoft.com/office/officeart/2005/8/layout/vList5"/>
    <dgm:cxn modelId="{4C28A59C-179B-4743-AB44-D9DABAF8F49A}" srcId="{F3BD98C4-B70D-4FF7-B6F5-9D07E62BA3D9}" destId="{F048B848-E954-4996-843A-47A81E27A910}" srcOrd="0" destOrd="0" parTransId="{E2C4660F-5F27-41D3-9156-21D09E4A6809}" sibTransId="{6A4ACF05-F417-4A6B-BA20-00F69AF88AFA}"/>
    <dgm:cxn modelId="{FE2EE225-2101-4525-A719-0AB8E82FA00C}" type="presOf" srcId="{F3BD98C4-B70D-4FF7-B6F5-9D07E62BA3D9}" destId="{80EBD8A7-68FC-4D2E-A1C6-32894FD16650}" srcOrd="0" destOrd="0" presId="urn:microsoft.com/office/officeart/2005/8/layout/vList5"/>
    <dgm:cxn modelId="{E6C9A65E-24BA-41A9-B05C-7E5DF37B5C92}" type="presParOf" srcId="{80EBD8A7-68FC-4D2E-A1C6-32894FD16650}" destId="{F8A5E162-A1DE-48F0-8551-574961B88EDC}" srcOrd="0" destOrd="0" presId="urn:microsoft.com/office/officeart/2005/8/layout/vList5"/>
    <dgm:cxn modelId="{5A5EF101-9135-4A5C-8CD5-156F0E3C1895}" type="presParOf" srcId="{F8A5E162-A1DE-48F0-8551-574961B88EDC}" destId="{2292D972-6193-4363-A887-C1DA226DD6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hange4media.com/industry-briefing-news/icc-cricket-world-cup-2019-watched-by-509m-viewers-ipl-by-424m-on-star-sports-barc-10367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ekz.com/list/popular-t20-cricket-leagu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IPL Match Winner Predictor 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6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47" y="113549"/>
            <a:ext cx="10364451" cy="159617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Which is the TEAM to be Beat Batting First Or Chasing ?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4" y="1293681"/>
            <a:ext cx="8228958" cy="4527301"/>
          </a:xfrm>
        </p:spPr>
      </p:pic>
      <p:sp>
        <p:nvSpPr>
          <p:cNvPr id="13" name="TextBox 12"/>
          <p:cNvSpPr txBox="1"/>
          <p:nvPr/>
        </p:nvSpPr>
        <p:spPr>
          <a:xfrm>
            <a:off x="709683" y="5903896"/>
            <a:ext cx="218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 is the Team to the beat when chasing</a:t>
            </a:r>
            <a:endParaRPr lang="en-IN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6137" y="4067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18256" y="4713792"/>
            <a:ext cx="218364" cy="132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89172" y="2740127"/>
            <a:ext cx="273897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While there is no clear team </a:t>
            </a:r>
            <a:endParaRPr lang="en-IN" sz="2000" b="1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sz="200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 see while batting first(CSK,MI,SRH)</a:t>
            </a:r>
            <a:endParaRPr lang="en-IN" sz="2000" b="1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898340" y="3179928"/>
            <a:ext cx="812528" cy="8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23701" y="3058833"/>
            <a:ext cx="3725838" cy="13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01504" y="2956770"/>
            <a:ext cx="7574508" cy="30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8" y="1419446"/>
            <a:ext cx="9322046" cy="48438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25" y="27985"/>
            <a:ext cx="10364451" cy="159617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First Innings Scores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38271330"/>
              </p:ext>
            </p:extLst>
          </p:nvPr>
        </p:nvGraphicFramePr>
        <p:xfrm>
          <a:off x="8685024" y="2126471"/>
          <a:ext cx="1537150" cy="2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879925"/>
              </a:tblGrid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161.5458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std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30.10571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min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50%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75%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/>
                </a:tc>
              </a:tr>
              <a:tr h="2888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768551383"/>
              </p:ext>
            </p:extLst>
          </p:nvPr>
        </p:nvGraphicFramePr>
        <p:xfrm>
          <a:off x="3084435" y="2357279"/>
          <a:ext cx="2879637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2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4" y="140845"/>
            <a:ext cx="10364451" cy="159617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Lets See ,</a:t>
            </a:r>
            <a:br>
              <a:rPr lang="en-IN" dirty="0" smtClean="0">
                <a:solidFill>
                  <a:srgbClr val="00B050"/>
                </a:solidFill>
              </a:rPr>
            </a:br>
            <a:r>
              <a:rPr lang="en-IN" dirty="0" smtClean="0">
                <a:solidFill>
                  <a:srgbClr val="00B050"/>
                </a:solidFill>
              </a:rPr>
              <a:t>What is an Ideal First Innings Winning Score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18" y="1535240"/>
            <a:ext cx="6002156" cy="4181277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2" y="2050584"/>
            <a:ext cx="5676986" cy="3621968"/>
          </a:xfrm>
        </p:spPr>
      </p:pic>
      <p:sp>
        <p:nvSpPr>
          <p:cNvPr id="16" name="Rectangle 15"/>
          <p:cNvSpPr/>
          <p:nvPr/>
        </p:nvSpPr>
        <p:spPr>
          <a:xfrm>
            <a:off x="416032" y="5704316"/>
            <a:ext cx="508401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Shows the Confidence Interval(166.43, 174.53) first innings score for winning a match</a:t>
            </a:r>
            <a:endParaRPr lang="en-IN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2088" y="5700638"/>
            <a:ext cx="508401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RCB has to score the maximum runs 185 to be able  defend successfully,</a:t>
            </a:r>
          </a:p>
          <a:p>
            <a:pPr algn="ctr"/>
            <a:r>
              <a:rPr lang="en-IN" sz="1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While GL has to restrict to side to at least below 165 to able to chase that score</a:t>
            </a:r>
            <a:endParaRPr lang="en-IN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0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63" y="0"/>
            <a:ext cx="8257521" cy="859809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The Heat MAP Inference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8" y="859809"/>
            <a:ext cx="7710984" cy="5889920"/>
          </a:xfrm>
        </p:spPr>
      </p:pic>
      <p:sp>
        <p:nvSpPr>
          <p:cNvPr id="12" name="TextBox 11"/>
          <p:cNvSpPr txBox="1"/>
          <p:nvPr/>
        </p:nvSpPr>
        <p:spPr>
          <a:xfrm>
            <a:off x="8789158" y="709684"/>
            <a:ext cx="20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8907" y="1223862"/>
            <a:ext cx="3234520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12 Teams &amp; 12 Seasons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CSK and RR have missed 2 seasons 2016,17 due to the Spot Fixing Scandals.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GL and RPS played in placed of CSK and RR in 2016,17 IPL seasons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KTK has played just one season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PW franchise was there for 3 years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RCB tend to have the highest first innings scores over the IPL, due to the ground having shorter boundaries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CSK again the most consistent team with 160+ average totals in every season of the IPL</a:t>
            </a:r>
            <a:endParaRPr lang="en-IN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94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Do you know every 6</a:t>
            </a:r>
            <a:r>
              <a:rPr lang="en-IN" baseline="30000" dirty="0" smtClean="0">
                <a:solidFill>
                  <a:srgbClr val="00B050"/>
                </a:solidFill>
              </a:rPr>
              <a:t>th</a:t>
            </a:r>
            <a:r>
              <a:rPr lang="en-IN" dirty="0" smtClean="0">
                <a:solidFill>
                  <a:srgbClr val="00B050"/>
                </a:solidFill>
              </a:rPr>
              <a:t> ball is hit for a boundary in IPL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1" y="2076055"/>
            <a:ext cx="4291864" cy="34242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2" y="2076055"/>
            <a:ext cx="4788991" cy="3378970"/>
          </a:xfrm>
        </p:spPr>
      </p:pic>
      <p:sp>
        <p:nvSpPr>
          <p:cNvPr id="7" name="TextBox 6"/>
          <p:cNvSpPr txBox="1"/>
          <p:nvPr/>
        </p:nvSpPr>
        <p:spPr>
          <a:xfrm>
            <a:off x="913775" y="5500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158" y="5521429"/>
            <a:ext cx="59113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</a:rPr>
              <a:t>Only Approx. </a:t>
            </a:r>
            <a:r>
              <a:rPr lang="en-I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</a:rPr>
              <a:t>16% of the Total balls have been hit for a </a:t>
            </a:r>
            <a:r>
              <a:rPr lang="en-IN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</a:rPr>
              <a:t>Boundary</a:t>
            </a:r>
          </a:p>
          <a:p>
            <a:pPr algn="ctr"/>
            <a:endParaRPr lang="en-IN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IN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</a:rPr>
              <a:t>And Out of these 16%(2% of the Total Boundaries are scored by MI)</a:t>
            </a:r>
            <a:endParaRPr lang="en-IN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31521" y="5500292"/>
            <a:ext cx="4423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And MI has won 4 IPL titles, May be their boundary hitting capabilities are helping them win more titles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 you know IPL is the 2nd most viewed league in the world , Only after the esteemed ICC cricket world cup</a:t>
            </a:r>
            <a:r>
              <a:rPr lang="en-IN" dirty="0" smtClean="0"/>
              <a:t>, which </a:t>
            </a:r>
            <a:r>
              <a:rPr lang="en-IN" dirty="0"/>
              <a:t>happens every 4 years.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b="1" i="1" dirty="0" smtClean="0">
                <a:solidFill>
                  <a:srgbClr val="00B0F0"/>
                </a:solidFill>
              </a:rPr>
              <a:t>"</a:t>
            </a:r>
            <a:r>
              <a:rPr lang="en-IN" b="1" i="1" dirty="0">
                <a:solidFill>
                  <a:srgbClr val="00B0F0"/>
                </a:solidFill>
              </a:rPr>
              <a:t>ICC Cricket World Cup 2019 watched by 509M viewers, IPL by 424M on Star Sports: </a:t>
            </a:r>
            <a:r>
              <a:rPr lang="en-IN" b="1" i="1" dirty="0" smtClean="0">
                <a:solidFill>
                  <a:srgbClr val="00B0F0"/>
                </a:solidFill>
              </a:rPr>
              <a:t>BARC“</a:t>
            </a:r>
          </a:p>
          <a:p>
            <a:pPr lvl="1"/>
            <a:r>
              <a:rPr lang="en-IN" sz="1200" b="1" i="1" dirty="0" smtClean="0">
                <a:solidFill>
                  <a:srgbClr val="00B0F0"/>
                </a:solidFill>
                <a:hlinkClick r:id="rId2"/>
              </a:rPr>
              <a:t>https://www.exchange4media.com/industry-briefing-news/icc-cricket-world-cup-2019-watched-by-509m-viewers-ipl-by-424m-on-star-sports-barc-103679.html</a:t>
            </a:r>
            <a:endParaRPr lang="en-IN" sz="1200" b="1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you know IPL is most followed premier league in the world in cricket, </a:t>
            </a:r>
            <a:r>
              <a:rPr lang="en-IN" dirty="0" err="1"/>
              <a:t>ofcourse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800" cap="none" dirty="0" smtClean="0">
                <a:hlinkClick r:id="rId2"/>
              </a:rPr>
              <a:t>https://www.sportekz.com/list/popular-t20-cricket-leagues/</a:t>
            </a:r>
            <a:endParaRPr lang="en-IN" sz="1800" cap="none" dirty="0"/>
          </a:p>
        </p:txBody>
      </p:sp>
    </p:spTree>
    <p:extLst>
      <p:ext uri="{BB962C8B-B14F-4D97-AF65-F5344CB8AC3E}">
        <p14:creationId xmlns:p14="http://schemas.microsoft.com/office/powerpoint/2010/main" val="41043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02" y="206393"/>
            <a:ext cx="10364451" cy="1596177"/>
          </a:xfrm>
        </p:spPr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6196" y="1645876"/>
            <a:ext cx="9170385" cy="3119308"/>
          </a:xfrm>
        </p:spPr>
        <p:txBody>
          <a:bodyPr>
            <a:noAutofit/>
          </a:bodyPr>
          <a:lstStyle/>
          <a:p>
            <a:r>
              <a:rPr lang="en-IN" sz="1600" b="1" dirty="0" smtClean="0">
                <a:latin typeface="Calibri" panose="020F0502020204030204" pitchFamily="34" charset="0"/>
              </a:rPr>
              <a:t>IPL matches produce a lot of enthusiasm and often go right down to the last ball, if still not enough to decide a winner, The match goes into a super over</a:t>
            </a:r>
          </a:p>
          <a:p>
            <a:endParaRPr lang="en-IN" sz="1600" b="1" dirty="0">
              <a:latin typeface="Calibri" panose="020F0502020204030204" pitchFamily="34" charset="0"/>
            </a:endParaRPr>
          </a:p>
          <a:p>
            <a:r>
              <a:rPr lang="en-IN" sz="1600" b="1" dirty="0" smtClean="0">
                <a:latin typeface="Calibri" panose="020F0502020204030204" pitchFamily="34" charset="0"/>
              </a:rPr>
              <a:t>What if it is possible to find the winner before the Toss accurately? There is nothing impossible in this world.</a:t>
            </a:r>
          </a:p>
          <a:p>
            <a:endParaRPr lang="en-IN" sz="1600" b="1" dirty="0">
              <a:latin typeface="Calibri" panose="020F0502020204030204" pitchFamily="34" charset="0"/>
            </a:endParaRPr>
          </a:p>
          <a:p>
            <a:r>
              <a:rPr lang="en-IN" sz="1600" b="1" dirty="0" smtClean="0">
                <a:latin typeface="Calibri" panose="020F0502020204030204" pitchFamily="34" charset="0"/>
              </a:rPr>
              <a:t>Using the past to predict the future, Great , right.</a:t>
            </a:r>
          </a:p>
          <a:p>
            <a:endParaRPr lang="en-IN" sz="1600" b="1" dirty="0">
              <a:latin typeface="Calibri" panose="020F0502020204030204" pitchFamily="34" charset="0"/>
            </a:endParaRPr>
          </a:p>
          <a:p>
            <a:endParaRPr lang="en-IN" sz="1600" b="1" dirty="0" smtClean="0">
              <a:latin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</a:rPr>
              <a:t>Let us see How?</a:t>
            </a:r>
          </a:p>
          <a:p>
            <a:endParaRPr lang="en-IN" sz="1600" b="1" dirty="0">
              <a:latin typeface="Calibri" panose="020F0502020204030204" pitchFamily="34" charset="0"/>
            </a:endParaRPr>
          </a:p>
          <a:p>
            <a:r>
              <a:rPr lang="en-IN" sz="1600" b="1" dirty="0" smtClean="0">
                <a:latin typeface="Calibri" panose="020F0502020204030204" pitchFamily="34" charset="0"/>
              </a:rPr>
              <a:t>let us see some interesting analysis first</a:t>
            </a:r>
            <a:endParaRPr lang="en-IN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1981" y="2068945"/>
            <a:ext cx="10364451" cy="1596177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THE POWER OF DATA SCIENCE</a:t>
            </a:r>
            <a:endParaRPr lang="en-IN" sz="44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0" y="2135865"/>
            <a:ext cx="5233775" cy="36553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6" y="1295395"/>
            <a:ext cx="5722884" cy="55626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1419" y="190299"/>
            <a:ext cx="508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B050"/>
                </a:solidFill>
              </a:rPr>
              <a:t>Who is most team Successful all though the IPL?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7545" y="80413"/>
            <a:ext cx="534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70C0"/>
                </a:solidFill>
              </a:rPr>
              <a:t>Who is most Successful when they win or lose the toss?</a:t>
            </a: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6148"/>
            <a:ext cx="4828419" cy="34242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8" y="2556149"/>
            <a:ext cx="4828419" cy="3424237"/>
          </a:xfrm>
        </p:spPr>
      </p:pic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Home/Away Performances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IS toss the Boss?(</a:t>
            </a:r>
            <a:r>
              <a:rPr lang="en-IN" cap="none" dirty="0" smtClean="0">
                <a:solidFill>
                  <a:srgbClr val="00B050"/>
                </a:solidFill>
              </a:rPr>
              <a:t>decides who will win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7" y="2356583"/>
            <a:ext cx="5676212" cy="40172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39" y="2939787"/>
            <a:ext cx="5908622" cy="28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Does Toss Decision matter?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85322" y="5807729"/>
            <a:ext cx="876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As clearly it shows, it is evident from the both the graphs above that, Toss Decision also does not have much effect on deciding the winner</a:t>
            </a:r>
            <a:r>
              <a:rPr lang="en-IN" dirty="0" smtClean="0"/>
              <a:t>. Fielding teams tends to win or lose most of the matches.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2" y="2383492"/>
            <a:ext cx="4717562" cy="342423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53" y="2366963"/>
            <a:ext cx="4601693" cy="3424237"/>
          </a:xfrm>
        </p:spPr>
      </p:pic>
    </p:spTree>
    <p:extLst>
      <p:ext uri="{BB962C8B-B14F-4D97-AF65-F5344CB8AC3E}">
        <p14:creationId xmlns:p14="http://schemas.microsoft.com/office/powerpoint/2010/main" val="5013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1224</TotalTime>
  <Words>508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Tw Cen MT</vt:lpstr>
      <vt:lpstr>Droplet</vt:lpstr>
      <vt:lpstr>IPL Match Winner Predictor Using Machine Learning</vt:lpstr>
      <vt:lpstr>Do you know IPL is the 2nd most viewed league in the world , Only after the esteemed ICC cricket world cup, which happens every 4 years.</vt:lpstr>
      <vt:lpstr>Do you know IPL is most followed premier league in the world in cricket, ofcourse.</vt:lpstr>
      <vt:lpstr>Motivation</vt:lpstr>
      <vt:lpstr>THE POWER OF DATA SCIENCE</vt:lpstr>
      <vt:lpstr>PowerPoint Presentation</vt:lpstr>
      <vt:lpstr>Home/Away Performances</vt:lpstr>
      <vt:lpstr>IS toss the Boss?(decides who will win)</vt:lpstr>
      <vt:lpstr>Does Toss Decision matter?</vt:lpstr>
      <vt:lpstr>Which is the TEAM to be Beat Batting First Or Chasing ?</vt:lpstr>
      <vt:lpstr>First Innings Scores</vt:lpstr>
      <vt:lpstr>Lets See , What is an Ideal First Innings Winning Score</vt:lpstr>
      <vt:lpstr>The Heat MAP Inference</vt:lpstr>
      <vt:lpstr>Do you know every 6th ball is hit for a boundary in IPL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Match Winner Predictor Using Machine Learning</dc:title>
  <dc:creator>Devil</dc:creator>
  <cp:lastModifiedBy>Devil</cp:lastModifiedBy>
  <cp:revision>43</cp:revision>
  <dcterms:created xsi:type="dcterms:W3CDTF">2020-05-30T16:08:45Z</dcterms:created>
  <dcterms:modified xsi:type="dcterms:W3CDTF">2020-05-31T13:19:11Z</dcterms:modified>
</cp:coreProperties>
</file>