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AAACA17-6765-4C4C-A5DC-5A30B5831661}">
  <a:tblStyle styleId="{2AAACA17-6765-4C4C-A5DC-5A30B583166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104443eec2d_0_40:notes"/>
          <p:cNvSpPr txBox="1"/>
          <p:nvPr>
            <p:ph idx="12" type="sldNum"/>
          </p:nvPr>
        </p:nvSpPr>
        <p:spPr>
          <a:xfrm>
            <a:off x="3884414" y="8685894"/>
            <a:ext cx="29721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550" lIns="91100" spcFirstLastPara="1" rIns="91100" wrap="square" tIns="455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 sz="1300"/>
              <a:t>‹#›</a:t>
            </a:fld>
            <a:endParaRPr sz="1300"/>
          </a:p>
        </p:txBody>
      </p:sp>
      <p:sp>
        <p:nvSpPr>
          <p:cNvPr id="45" name="Google Shape;45;g104443eec2d_0_40:notes"/>
          <p:cNvSpPr/>
          <p:nvPr>
            <p:ph idx="2" type="sldImg"/>
          </p:nvPr>
        </p:nvSpPr>
        <p:spPr>
          <a:xfrm>
            <a:off x="428625" y="686405"/>
            <a:ext cx="6000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" name="Google Shape;46;g104443eec2d_0_40:notes"/>
          <p:cNvSpPr txBox="1"/>
          <p:nvPr>
            <p:ph idx="1" type="body"/>
          </p:nvPr>
        </p:nvSpPr>
        <p:spPr>
          <a:xfrm>
            <a:off x="686098" y="4343703"/>
            <a:ext cx="5485800" cy="41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550" lIns="91100" spcFirstLastPara="1" rIns="91100" wrap="square" tIns="455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0467f4d2c8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0467f4d2c8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0467f4d2c8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0467f4d2c8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0467f4d2c8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0467f4d2c8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0467f4d2c8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0467f4d2c8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0467f4d2c8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0467f4d2c8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0467f4d2c8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0467f4d2c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04443eec2d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04443eec2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04443eec2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04443eec2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4443eec2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04443eec2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fbf3f9665d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fbf3f9665d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04443eec2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04443eec2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4443eec2d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04443eec2d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0467f4d2c8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0467f4d2c8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04443eec2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04443eec2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0467f4d2c8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0467f4d2c8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04443eec2d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04443eec2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/>
            </a:lvl1pPr>
            <a:lvl2pPr lvl="1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/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/>
            </a:lvl3pPr>
            <a:lvl4pPr lvl="3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/>
            </a:lvl4pPr>
            <a:lvl5pPr lvl="4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/>
            </a:lvl5pPr>
            <a:lvl6pPr lvl="5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/>
            </a:lvl6pPr>
            <a:lvl7pPr lvl="6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/>
            </a:lvl7pPr>
            <a:lvl8pPr lvl="7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/>
            </a:lvl8pPr>
            <a:lvl9pPr lvl="8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showMasterSp="0" type="txAndObj">
  <p:cSld name="TEXT_AND_OBJEC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1"/>
          <p:cNvSpPr txBox="1"/>
          <p:nvPr>
            <p:ph idx="1" type="body"/>
          </p:nvPr>
        </p:nvSpPr>
        <p:spPr>
          <a:xfrm>
            <a:off x="457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2" type="body"/>
          </p:nvPr>
        </p:nvSpPr>
        <p:spPr>
          <a:xfrm>
            <a:off x="4648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showMasterSp="0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  <a:defRPr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–"/>
              <a:defRPr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  <a:defRPr/>
            </a:lvl3pPr>
            <a:lvl4pPr indent="-381000" lvl="3" marL="18288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–"/>
              <a:defRPr/>
            </a:lvl4pPr>
            <a:lvl5pPr indent="-381000" lvl="4" marL="2286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»"/>
              <a:defRPr/>
            </a:lvl5pPr>
            <a:lvl6pPr indent="-381000" lvl="5" marL="2743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»"/>
              <a:defRPr/>
            </a:lvl6pPr>
            <a:lvl7pPr indent="-381000" lvl="6" marL="3200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»"/>
              <a:defRPr/>
            </a:lvl7pPr>
            <a:lvl8pPr indent="-381000" lvl="7" marL="3657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»"/>
              <a:defRPr/>
            </a:lvl8pPr>
            <a:lvl9pPr indent="-381000" lvl="8" marL="41148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able" showMasterSp="0" type="tbl">
  <p:cSld name="TAB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/>
          <p:nvPr>
            <p:ph type="title"/>
          </p:nvPr>
        </p:nvSpPr>
        <p:spPr>
          <a:xfrm>
            <a:off x="722313" y="3305175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5"/>
          <p:cNvSpPr txBox="1"/>
          <p:nvPr>
            <p:ph idx="1" type="body"/>
          </p:nvPr>
        </p:nvSpPr>
        <p:spPr>
          <a:xfrm>
            <a:off x="722313" y="2180035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showMasterSp="0" type="twoTxTwoObj">
  <p:cSld name="TWO_OBJECTS_WITH_TEX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6"/>
          <p:cNvSpPr txBox="1"/>
          <p:nvPr>
            <p:ph idx="1" type="body"/>
          </p:nvPr>
        </p:nvSpPr>
        <p:spPr>
          <a:xfrm>
            <a:off x="457200" y="1151335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22" name="Google Shape;22;p6"/>
          <p:cNvSpPr txBox="1"/>
          <p:nvPr>
            <p:ph idx="2" type="body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23" name="Google Shape;23;p6"/>
          <p:cNvSpPr txBox="1"/>
          <p:nvPr>
            <p:ph idx="3" type="body"/>
          </p:nvPr>
        </p:nvSpPr>
        <p:spPr>
          <a:xfrm>
            <a:off x="4645025" y="1151335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24" name="Google Shape;24;p6"/>
          <p:cNvSpPr txBox="1"/>
          <p:nvPr>
            <p:ph idx="4" type="body"/>
          </p:nvPr>
        </p:nvSpPr>
        <p:spPr>
          <a:xfrm>
            <a:off x="4645025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/>
          <p:nvPr>
            <p:ph type="title"/>
          </p:nvPr>
        </p:nvSpPr>
        <p:spPr>
          <a:xfrm>
            <a:off x="457200" y="204788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7"/>
          <p:cNvSpPr txBox="1"/>
          <p:nvPr>
            <p:ph idx="1" type="body"/>
          </p:nvPr>
        </p:nvSpPr>
        <p:spPr>
          <a:xfrm>
            <a:off x="3575050" y="204788"/>
            <a:ext cx="5111700" cy="43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28" name="Google Shape;28;p7"/>
          <p:cNvSpPr txBox="1"/>
          <p:nvPr>
            <p:ph idx="2" type="body"/>
          </p:nvPr>
        </p:nvSpPr>
        <p:spPr>
          <a:xfrm>
            <a:off x="457200" y="1076325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FF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FF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8"/>
          <p:cNvSpPr txBox="1"/>
          <p:nvPr>
            <p:ph idx="1" type="body"/>
          </p:nvPr>
        </p:nvSpPr>
        <p:spPr>
          <a:xfrm>
            <a:off x="1792288" y="4025503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FF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FF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showMasterSp="0" type="vertTx">
  <p:cSld name="VERTICAL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1" type="body"/>
          </p:nvPr>
        </p:nvSpPr>
        <p:spPr>
          <a:xfrm rot="5400000">
            <a:off x="2874749" y="-1217400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/>
          <p:nvPr>
            <p:ph type="title"/>
          </p:nvPr>
        </p:nvSpPr>
        <p:spPr>
          <a:xfrm rot="5400000">
            <a:off x="5463749" y="1371628"/>
            <a:ext cx="43887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" type="body"/>
          </p:nvPr>
        </p:nvSpPr>
        <p:spPr>
          <a:xfrm rot="5400000">
            <a:off x="1272750" y="-609571"/>
            <a:ext cx="43887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CC">
            <a:alpha val="0"/>
          </a:srgbClr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»"/>
              <a:defRPr b="0" i="0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»"/>
              <a:defRPr b="0" i="0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»"/>
              <a:defRPr b="0" i="0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»"/>
              <a:defRPr b="0" i="0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»"/>
              <a:defRPr b="0" i="0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twitter.com/hashtag/earthquake?src=hashtag_click" TargetMode="External"/><Relationship Id="rId4" Type="http://schemas.openxmlformats.org/officeDocument/2006/relationships/hyperlink" Target="https://twitter.com/hashtag/earthquake?src=hashtag_click" TargetMode="External"/><Relationship Id="rId11" Type="http://schemas.openxmlformats.org/officeDocument/2006/relationships/hyperlink" Target="https://twitter.com/hashtag/sound?src=hashtag_click" TargetMode="External"/><Relationship Id="rId10" Type="http://schemas.openxmlformats.org/officeDocument/2006/relationships/hyperlink" Target="https://twitter.com/hashtag/disaster?src=hashtag_click" TargetMode="External"/><Relationship Id="rId12" Type="http://schemas.openxmlformats.org/officeDocument/2006/relationships/hyperlink" Target="https://twitter.com/hashtag/sound?src=hashtag_click" TargetMode="External"/><Relationship Id="rId9" Type="http://schemas.openxmlformats.org/officeDocument/2006/relationships/hyperlink" Target="https://twitter.com/hashtag/disaster?src=hashtag_click" TargetMode="External"/><Relationship Id="rId5" Type="http://schemas.openxmlformats.org/officeDocument/2006/relationships/hyperlink" Target="https://twitter.com/hashtag/tremors?src=hashtag_click" TargetMode="External"/><Relationship Id="rId6" Type="http://schemas.openxmlformats.org/officeDocument/2006/relationships/hyperlink" Target="https://twitter.com/hashtag/tremors?src=hashtag_click" TargetMode="External"/><Relationship Id="rId7" Type="http://schemas.openxmlformats.org/officeDocument/2006/relationships/hyperlink" Target="https://twitter.com/hashtag/Bengaluru?src=hashtag_click" TargetMode="External"/><Relationship Id="rId8" Type="http://schemas.openxmlformats.org/officeDocument/2006/relationships/hyperlink" Target="https://twitter.com/hashtag/Bengaluru?src=hashtag_click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aclanthology.org/W16-6201.pdf" TargetMode="External"/><Relationship Id="rId4" Type="http://schemas.openxmlformats.org/officeDocument/2006/relationships/hyperlink" Target="https://www.mdpi.com/1999-5903/13/7/163" TargetMode="External"/><Relationship Id="rId9" Type="http://schemas.openxmlformats.org/officeDocument/2006/relationships/hyperlink" Target="https://ojs.aaai.org/index.php/ICWSM/article/view/14119" TargetMode="External"/><Relationship Id="rId5" Type="http://schemas.openxmlformats.org/officeDocument/2006/relationships/hyperlink" Target="https://arxiv.org/pdf/1903.11024" TargetMode="External"/><Relationship Id="rId6" Type="http://schemas.openxmlformats.org/officeDocument/2006/relationships/hyperlink" Target="https://aclanthology.org/2020.acl-srw.39.pdf" TargetMode="External"/><Relationship Id="rId7" Type="http://schemas.openxmlformats.org/officeDocument/2006/relationships/hyperlink" Target="https://aclanthology.org/2020.acl-srw.39.pdf" TargetMode="External"/><Relationship Id="rId8" Type="http://schemas.openxmlformats.org/officeDocument/2006/relationships/hyperlink" Target="https://aclanthology.org/2020.acl-srw.39.pdf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/>
          <p:nvPr>
            <p:ph idx="1" type="subTitle"/>
          </p:nvPr>
        </p:nvSpPr>
        <p:spPr>
          <a:xfrm>
            <a:off x="115887" y="2457450"/>
            <a:ext cx="86106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/>
              <a:t>Singamsetty Sandeep, 213050064</a:t>
            </a:r>
            <a:endParaRPr sz="32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/>
              <a:t>Anmol Namdev, 213050044</a:t>
            </a:r>
            <a:endParaRPr sz="32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8637"/>
              </a:buClr>
              <a:buSzPts val="2240"/>
              <a:buNone/>
            </a:pPr>
            <a:r>
              <a:rPr lang="en" sz="3200"/>
              <a:t>Sakharam Sahadeo Gawade, 213050027</a:t>
            </a:r>
            <a:endParaRPr sz="32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8637"/>
              </a:buClr>
              <a:buSzPts val="2240"/>
              <a:buNone/>
            </a:pPr>
            <a:r>
              <a:t/>
            </a:r>
            <a:endParaRPr sz="32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8637"/>
              </a:buClr>
              <a:buSzPts val="2240"/>
              <a:buNone/>
            </a:pPr>
            <a:r>
              <a:rPr lang="en" sz="3200"/>
              <a:t>27 November 2021</a:t>
            </a:r>
            <a:endParaRPr sz="3200"/>
          </a:p>
        </p:txBody>
      </p:sp>
      <p:sp>
        <p:nvSpPr>
          <p:cNvPr id="49" name="Google Shape;49;p12"/>
          <p:cNvSpPr txBox="1"/>
          <p:nvPr>
            <p:ph type="ctrTitle"/>
          </p:nvPr>
        </p:nvSpPr>
        <p:spPr>
          <a:xfrm>
            <a:off x="304800" y="571500"/>
            <a:ext cx="8686800" cy="16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 sz="3900"/>
              <a:t>CS626: Project Discussion</a:t>
            </a:r>
            <a:endParaRPr b="1" sz="39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3400"/>
              <a:t>Tweet Classification for Crisis Response</a:t>
            </a:r>
            <a:endParaRPr b="1" sz="3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457200" y="-22622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12" name="Google Shape;112;p21"/>
          <p:cNvSpPr txBox="1"/>
          <p:nvPr/>
        </p:nvSpPr>
        <p:spPr>
          <a:xfrm>
            <a:off x="45448" y="4678950"/>
            <a:ext cx="495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SVM-BERT cross Domain Results: </a:t>
            </a:r>
            <a:r>
              <a:rPr lang="en"/>
              <a:t>https://bit.ly/3nXOKGC</a:t>
            </a:r>
            <a:endParaRPr/>
          </a:p>
        </p:txBody>
      </p:sp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80" y="1179539"/>
            <a:ext cx="4560776" cy="1732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31834" y="1114481"/>
            <a:ext cx="4560784" cy="17677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28848" y="2948379"/>
            <a:ext cx="4838959" cy="184197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1"/>
          <p:cNvSpPr txBox="1"/>
          <p:nvPr/>
        </p:nvSpPr>
        <p:spPr>
          <a:xfrm>
            <a:off x="7303375" y="193175"/>
            <a:ext cx="1476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r>
              <a:rPr lang="en"/>
              <a:t>: Critical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0: Non- Critical</a:t>
            </a:r>
            <a:endParaRPr/>
          </a:p>
        </p:txBody>
      </p:sp>
      <p:sp>
        <p:nvSpPr>
          <p:cNvPr id="117" name="Google Shape;117;p21"/>
          <p:cNvSpPr txBox="1"/>
          <p:nvPr/>
        </p:nvSpPr>
        <p:spPr>
          <a:xfrm>
            <a:off x="48253" y="712400"/>
            <a:ext cx="8773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1500"/>
              <a:buChar char="•"/>
            </a:pPr>
            <a:r>
              <a:rPr lang="en" sz="1500">
                <a:solidFill>
                  <a:srgbClr val="0000FF"/>
                </a:solidFill>
              </a:rPr>
              <a:t>SVM - TF_IDF and Feature Engineering </a:t>
            </a:r>
            <a:r>
              <a:rPr lang="en" sz="1500">
                <a:solidFill>
                  <a:srgbClr val="0000FF"/>
                </a:solidFill>
              </a:rPr>
              <a:t>Model trained on Individual Crisis (0 shot learning)</a:t>
            </a:r>
            <a:endParaRPr sz="9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of True Positives</a:t>
            </a:r>
            <a:endParaRPr/>
          </a:p>
        </p:txBody>
      </p:sp>
      <p:sp>
        <p:nvSpPr>
          <p:cNvPr id="123" name="Google Shape;123;p22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2000"/>
              <a:t>Correctly classified</a:t>
            </a:r>
            <a:r>
              <a:rPr lang="en" sz="2000"/>
              <a:t> </a:t>
            </a:r>
            <a:endParaRPr sz="20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2000"/>
              <a:t>Actual - Critical</a:t>
            </a:r>
            <a:r>
              <a:rPr lang="en" sz="2000"/>
              <a:t>   </a:t>
            </a:r>
            <a:r>
              <a:rPr b="1" lang="en" sz="2000"/>
              <a:t>Predicted - Critical</a:t>
            </a:r>
            <a:r>
              <a:rPr lang="en" sz="2000"/>
              <a:t> </a:t>
            </a:r>
            <a:endParaRPr sz="20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48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nepal earthquake </a:t>
            </a:r>
            <a:r>
              <a:rPr lang="en" sz="2000">
                <a:solidFill>
                  <a:srgbClr val="FF0000"/>
                </a:solidFill>
              </a:rPr>
              <a:t>deathtoll</a:t>
            </a:r>
            <a:r>
              <a:rPr lang="en" sz="2000"/>
              <a:t> rises nepalearthquake </a:t>
            </a:r>
            <a:r>
              <a:rPr lang="en" sz="2000">
                <a:solidFill>
                  <a:srgbClr val="FF0000"/>
                </a:solidFill>
              </a:rPr>
              <a:t>prayfornepal</a:t>
            </a:r>
            <a:r>
              <a:rPr lang="en" sz="2000"/>
              <a:t> earthquake</a:t>
            </a:r>
            <a:endParaRPr sz="20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48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watch incredible drone footage nepals heritage spots shows widespread </a:t>
            </a:r>
            <a:r>
              <a:rPr lang="en" sz="2000">
                <a:solidFill>
                  <a:srgbClr val="FF0000"/>
                </a:solidFill>
              </a:rPr>
              <a:t>damage</a:t>
            </a:r>
            <a:endParaRPr sz="2000">
              <a:solidFill>
                <a:srgbClr val="FF0000"/>
              </a:solidFill>
            </a:endParaRPr>
          </a:p>
          <a:p>
            <a:pPr indent="0" lvl="0" marL="4572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of False Positives</a:t>
            </a:r>
            <a:endParaRPr/>
          </a:p>
        </p:txBody>
      </p:sp>
      <p:sp>
        <p:nvSpPr>
          <p:cNvPr id="129" name="Google Shape;129;p23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/>
              <a:t>Actual - Not-Critical</a:t>
            </a:r>
            <a:r>
              <a:rPr lang="en" sz="2000"/>
              <a:t>  </a:t>
            </a:r>
            <a:r>
              <a:rPr b="1" lang="en" sz="2000"/>
              <a:t>Predicted - Critical</a:t>
            </a:r>
            <a:endParaRPr b="1" sz="20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48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>
                <a:solidFill>
                  <a:srgbClr val="FF0000"/>
                </a:solidFill>
              </a:rPr>
              <a:t>report</a:t>
            </a:r>
            <a:r>
              <a:rPr lang="en" sz="2000"/>
              <a:t> foreign tourists turning aid workers trekking expeditions converted humanitarian </a:t>
            </a:r>
            <a:r>
              <a:rPr lang="en" sz="2000">
                <a:solidFill>
                  <a:srgbClr val="FF0000"/>
                </a:solidFill>
              </a:rPr>
              <a:t>missions</a:t>
            </a:r>
            <a:endParaRPr sz="2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48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life is so unpredictable allah be wid d families hav </a:t>
            </a:r>
            <a:r>
              <a:rPr lang="en" sz="2000">
                <a:solidFill>
                  <a:srgbClr val="FF0000"/>
                </a:solidFill>
              </a:rPr>
              <a:t>lost</a:t>
            </a:r>
            <a:r>
              <a:rPr lang="en" sz="2000"/>
              <a:t> loved s nepal n indiaallahreham pls</a:t>
            </a:r>
            <a:endParaRPr sz="20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48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even after </a:t>
            </a:r>
            <a:r>
              <a:rPr lang="en" sz="2000">
                <a:solidFill>
                  <a:srgbClr val="FF0000"/>
                </a:solidFill>
              </a:rPr>
              <a:t>damage</a:t>
            </a:r>
            <a:r>
              <a:rPr lang="en" sz="2000"/>
              <a:t> by earthquake tourists continue visit napa valley</a:t>
            </a:r>
            <a:endParaRPr sz="20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of False Negatives </a:t>
            </a:r>
            <a:endParaRPr/>
          </a:p>
        </p:txBody>
      </p:sp>
      <p:sp>
        <p:nvSpPr>
          <p:cNvPr id="135" name="Google Shape;135;p24"/>
          <p:cNvSpPr txBox="1"/>
          <p:nvPr>
            <p:ph idx="1" type="body"/>
          </p:nvPr>
        </p:nvSpPr>
        <p:spPr>
          <a:xfrm>
            <a:off x="457200" y="1200150"/>
            <a:ext cx="8229600" cy="3714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/>
              <a:t>Actual - Critical</a:t>
            </a:r>
            <a:r>
              <a:rPr lang="en" sz="2000"/>
              <a:t>  </a:t>
            </a:r>
            <a:r>
              <a:rPr b="1" lang="en" sz="2000"/>
              <a:t>Predicted - Not critical</a:t>
            </a:r>
            <a:r>
              <a:rPr lang="en" sz="2000"/>
              <a:t> </a:t>
            </a:r>
            <a:endParaRPr sz="20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48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napa earthquake prompts calls early warning system shut down nuclear plant</a:t>
            </a:r>
            <a:endParaRPr sz="20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48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quake magnitude has struck northern chile triggering tsunami alert killing least people  ( modifying the above tweet as , </a:t>
            </a:r>
            <a:r>
              <a:rPr b="1" lang="en" sz="2000"/>
              <a:t>people died</a:t>
            </a:r>
            <a:r>
              <a:rPr lang="en" sz="2000"/>
              <a:t>, its being predicted as </a:t>
            </a:r>
            <a:r>
              <a:rPr b="1" lang="en" sz="2000"/>
              <a:t>‘critical’</a:t>
            </a:r>
            <a:r>
              <a:rPr lang="en" sz="2000"/>
              <a:t> )</a:t>
            </a:r>
            <a:endParaRPr sz="20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48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phones jammed nepal thankfully whatsapp communicating messages</a:t>
            </a:r>
            <a:endParaRPr sz="20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of True Negatives</a:t>
            </a:r>
            <a:endParaRPr/>
          </a:p>
        </p:txBody>
      </p:sp>
      <p:sp>
        <p:nvSpPr>
          <p:cNvPr id="141" name="Google Shape;141;p25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Actual - Not-critical</a:t>
            </a:r>
            <a:r>
              <a:rPr lang="en"/>
              <a:t> 	</a:t>
            </a:r>
            <a:r>
              <a:rPr b="1" lang="en"/>
              <a:t>Predicted - Not critical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big day nepal people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landslide fears nepal quakes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pakistan earthquake reportedly creates new island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Ablation Study</a:t>
            </a:r>
            <a:endParaRPr/>
          </a:p>
        </p:txBody>
      </p:sp>
      <p:pic>
        <p:nvPicPr>
          <p:cNvPr id="147" name="Google Shape;14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0975" y="1426525"/>
            <a:ext cx="8729874" cy="325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/>
          <p:nvPr>
            <p:ph type="title"/>
          </p:nvPr>
        </p:nvSpPr>
        <p:spPr>
          <a:xfrm>
            <a:off x="328400" y="205978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and Future Work</a:t>
            </a:r>
            <a:endParaRPr/>
          </a:p>
        </p:txBody>
      </p:sp>
      <p:sp>
        <p:nvSpPr>
          <p:cNvPr id="153" name="Google Shape;153;p27"/>
          <p:cNvSpPr txBox="1"/>
          <p:nvPr>
            <p:ph idx="1" type="body"/>
          </p:nvPr>
        </p:nvSpPr>
        <p:spPr>
          <a:xfrm>
            <a:off x="457200" y="1200150"/>
            <a:ext cx="8229600" cy="3824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48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Preprocessing the tweets for </a:t>
            </a:r>
            <a:r>
              <a:rPr b="1" lang="en" sz="2000"/>
              <a:t>spelling mistakes</a:t>
            </a:r>
            <a:r>
              <a:rPr lang="en" sz="2000"/>
              <a:t> can improve accuracy.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b="1" lang="en" sz="2000"/>
              <a:t>Dealing with Sarcasm</a:t>
            </a:r>
            <a:r>
              <a:rPr lang="en" sz="2000"/>
              <a:t> is a challenge, </a:t>
            </a:r>
            <a:r>
              <a:rPr lang="en" sz="2000"/>
              <a:t>identifying</a:t>
            </a:r>
            <a:r>
              <a:rPr lang="en" sz="2000"/>
              <a:t> sarcasm can help classifying tweets better. ( </a:t>
            </a:r>
            <a:r>
              <a:rPr b="1" i="1" lang="en" sz="1800"/>
              <a:t>Please save me, I am dying!! starving since a week,  the rats in my neighbourhood are partying with my food #hungry #starving #saveme</a:t>
            </a:r>
            <a:r>
              <a:rPr lang="en" sz="1800"/>
              <a:t> </a:t>
            </a:r>
            <a:r>
              <a:rPr lang="en" sz="2000"/>
              <a:t>)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Model trained on combined dataset performed better on individual crisis in comparison to model trained on individual crisis.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Using Deep Learning Models, the accuracy can be improved.</a:t>
            </a:r>
            <a:endParaRPr sz="20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2000"/>
              <a:t>Future Work : </a:t>
            </a:r>
            <a:endParaRPr sz="20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2000"/>
              <a:t>Using SentiBERT + CNN can improve accuracy.</a:t>
            </a:r>
            <a:endParaRPr sz="20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4572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159" name="Google Shape;159;p28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2100" lvl="0" marL="457200" rtl="0" algn="l">
              <a:spcBef>
                <a:spcPts val="480"/>
              </a:spcBef>
              <a:spcAft>
                <a:spcPts val="0"/>
              </a:spcAft>
              <a:buSzPts val="1000"/>
              <a:buChar char="●"/>
            </a:pPr>
            <a:r>
              <a:rPr lang="en" sz="2200"/>
              <a:t>Twitter is medium where information is shared in a concise</a:t>
            </a:r>
            <a:r>
              <a:rPr lang="en" sz="2200"/>
              <a:t> manner</a:t>
            </a:r>
            <a:r>
              <a:rPr lang="en" sz="2200"/>
              <a:t>.</a:t>
            </a:r>
            <a:endParaRPr sz="2200"/>
          </a:p>
          <a:p>
            <a:pPr indent="-292100" lvl="0" marL="457200" rtl="0" algn="l">
              <a:spcBef>
                <a:spcPts val="480"/>
              </a:spcBef>
              <a:spcAft>
                <a:spcPts val="0"/>
              </a:spcAft>
              <a:buSzPts val="1000"/>
              <a:buChar char="●"/>
            </a:pPr>
            <a:r>
              <a:rPr lang="en" sz="2200"/>
              <a:t>Critical Information and Insights can be gained from the tweets which can be used to make a speedy rescue plan.</a:t>
            </a:r>
            <a:endParaRPr sz="2200"/>
          </a:p>
          <a:p>
            <a:pPr indent="-292100" lvl="0" marL="457200" rtl="0" algn="l">
              <a:spcBef>
                <a:spcPts val="480"/>
              </a:spcBef>
              <a:spcAft>
                <a:spcPts val="0"/>
              </a:spcAft>
              <a:buSzPts val="1000"/>
              <a:buChar char="●"/>
            </a:pPr>
            <a:r>
              <a:rPr lang="en" sz="2200"/>
              <a:t>For this it is not just important to know if the tweets are related to a disaster or not but also to distinguish between critical and non critical tweets.</a:t>
            </a:r>
            <a:endParaRPr sz="13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457200" y="-22622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457200" y="742950"/>
            <a:ext cx="8229600" cy="3950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48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Classification of Crisis Tweets</a:t>
            </a:r>
            <a:endParaRPr sz="1800"/>
          </a:p>
          <a:p>
            <a:pPr indent="-342900" lvl="0" marL="457200" rtl="0" algn="l">
              <a:spcBef>
                <a:spcPts val="48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Training SVM models and comparing them across different disasters and an aggregated dataset</a:t>
            </a:r>
            <a:endParaRPr sz="1800"/>
          </a:p>
          <a:p>
            <a:pPr indent="-342900" lvl="1" marL="914400" rtl="0" algn="l">
              <a:spcBef>
                <a:spcPts val="480"/>
              </a:spcBef>
              <a:spcAft>
                <a:spcPts val="0"/>
              </a:spcAft>
              <a:buSzPts val="1800"/>
              <a:buChar char="–"/>
            </a:pPr>
            <a:r>
              <a:rPr lang="en" sz="1800"/>
              <a:t>Input: Tweets</a:t>
            </a:r>
            <a:endParaRPr sz="1200"/>
          </a:p>
          <a:p>
            <a:pPr indent="-342900" lvl="1" marL="914400" rtl="0" algn="l">
              <a:spcBef>
                <a:spcPts val="480"/>
              </a:spcBef>
              <a:spcAft>
                <a:spcPts val="0"/>
              </a:spcAft>
              <a:buSzPts val="1800"/>
              <a:buChar char="–"/>
            </a:pPr>
            <a:r>
              <a:rPr lang="en" sz="1800"/>
              <a:t>Output(Binary-class classification): </a:t>
            </a:r>
            <a:endParaRPr sz="1800"/>
          </a:p>
          <a:p>
            <a:pPr indent="-342900" lvl="3" marL="1828800" rtl="0" algn="l">
              <a:spcBef>
                <a:spcPts val="480"/>
              </a:spcBef>
              <a:spcAft>
                <a:spcPts val="0"/>
              </a:spcAft>
              <a:buSzPts val="1800"/>
              <a:buChar char="–"/>
            </a:pPr>
            <a:r>
              <a:rPr lang="en" sz="1800"/>
              <a:t>Critical</a:t>
            </a:r>
            <a:endParaRPr sz="1800"/>
          </a:p>
          <a:p>
            <a:pPr indent="-342900" lvl="3" marL="1828800" rtl="0" algn="l">
              <a:spcBef>
                <a:spcPts val="480"/>
              </a:spcBef>
              <a:spcAft>
                <a:spcPts val="0"/>
              </a:spcAft>
              <a:buSzPts val="1800"/>
              <a:buChar char="–"/>
            </a:pPr>
            <a:r>
              <a:rPr lang="en" sz="1800"/>
              <a:t>Not Critical</a:t>
            </a:r>
            <a:endParaRPr sz="18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/>
              <a:t>Examples:</a:t>
            </a:r>
            <a:endParaRPr sz="18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/>
              <a:t>1.</a:t>
            </a:r>
            <a:r>
              <a:rPr lang="en" sz="1900"/>
              <a:t> </a:t>
            </a:r>
            <a:r>
              <a:rPr lang="en" sz="1650">
                <a:solidFill>
                  <a:srgbClr val="0F1419"/>
                </a:solidFill>
              </a:rPr>
              <a:t>NO</a:t>
            </a:r>
            <a:r>
              <a:rPr lang="en" sz="1650">
                <a:solidFill>
                  <a:srgbClr val="0F1419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b="1" lang="en" sz="1650">
                <a:solidFill>
                  <a:srgbClr val="1D9BF0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#earthquake</a:t>
            </a:r>
            <a:r>
              <a:rPr lang="en" sz="1650">
                <a:solidFill>
                  <a:srgbClr val="0F1419"/>
                </a:solidFill>
              </a:rPr>
              <a:t> or</a:t>
            </a:r>
            <a:r>
              <a:rPr lang="en" sz="1650">
                <a:solidFill>
                  <a:srgbClr val="0F1419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650">
                <a:solidFill>
                  <a:srgbClr val="1D9BF0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#tremors</a:t>
            </a:r>
            <a:r>
              <a:rPr lang="en" sz="1650">
                <a:solidFill>
                  <a:srgbClr val="0F1419"/>
                </a:solidFill>
              </a:rPr>
              <a:t> in</a:t>
            </a:r>
            <a:r>
              <a:rPr lang="en" sz="1650">
                <a:solidFill>
                  <a:srgbClr val="0F1419"/>
                </a:solidFill>
                <a:uFill>
                  <a:noFill/>
                </a:u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650">
                <a:solidFill>
                  <a:srgbClr val="1D9BF0"/>
                </a:solidFill>
                <a:uFill>
                  <a:noFill/>
                </a:u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#Bengaluru</a:t>
            </a:r>
            <a:r>
              <a:rPr lang="en" sz="1650">
                <a:solidFill>
                  <a:srgbClr val="0F1419"/>
                </a:solidFill>
              </a:rPr>
              <a:t>, say</a:t>
            </a:r>
            <a:r>
              <a:rPr lang="en" sz="1650">
                <a:solidFill>
                  <a:srgbClr val="0F1419"/>
                </a:solidFill>
                <a:uFill>
                  <a:noFill/>
                </a:uFill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b="1" lang="en" sz="1650">
                <a:solidFill>
                  <a:srgbClr val="1D9BF0"/>
                </a:solidFill>
                <a:uFill>
                  <a:noFill/>
                </a:uFill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#disaster</a:t>
            </a:r>
            <a:r>
              <a:rPr lang="en" sz="1650">
                <a:solidFill>
                  <a:srgbClr val="0F1419"/>
                </a:solidFill>
              </a:rPr>
              <a:t> monitoring centre after a loud</a:t>
            </a:r>
            <a:r>
              <a:rPr lang="en" sz="1650">
                <a:solidFill>
                  <a:srgbClr val="0F1419"/>
                </a:solidFill>
                <a:uFill>
                  <a:noFill/>
                </a:uFill>
                <a:hlinkClick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650">
                <a:solidFill>
                  <a:srgbClr val="1D9BF0"/>
                </a:solidFill>
                <a:uFill>
                  <a:noFill/>
                </a:uFill>
                <a:hlinkClick r:id="rId1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#sound</a:t>
            </a:r>
            <a:r>
              <a:rPr lang="en" sz="1650">
                <a:solidFill>
                  <a:srgbClr val="0F1419"/>
                </a:solidFill>
              </a:rPr>
              <a:t> was reported in some areas. - </a:t>
            </a:r>
            <a:r>
              <a:rPr b="1" lang="en" sz="1650">
                <a:solidFill>
                  <a:srgbClr val="0F1419"/>
                </a:solidFill>
              </a:rPr>
              <a:t>Not Critical</a:t>
            </a:r>
            <a:endParaRPr b="1" sz="1650">
              <a:solidFill>
                <a:srgbClr val="0F1419"/>
              </a:solidFill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650">
                <a:solidFill>
                  <a:srgbClr val="0F1419"/>
                </a:solidFill>
              </a:rPr>
              <a:t>2. Massive </a:t>
            </a:r>
            <a:r>
              <a:rPr b="1" lang="en" sz="1650">
                <a:solidFill>
                  <a:srgbClr val="0F1419"/>
                </a:solidFill>
              </a:rPr>
              <a:t>floods</a:t>
            </a:r>
            <a:r>
              <a:rPr lang="en" sz="1650">
                <a:solidFill>
                  <a:srgbClr val="0F1419"/>
                </a:solidFill>
              </a:rPr>
              <a:t> in Chittoor district of </a:t>
            </a:r>
            <a:r>
              <a:rPr b="1" lang="en" sz="1650">
                <a:solidFill>
                  <a:srgbClr val="0F1419"/>
                </a:solidFill>
              </a:rPr>
              <a:t>Andhra</a:t>
            </a:r>
            <a:r>
              <a:rPr lang="en" sz="1650">
                <a:solidFill>
                  <a:srgbClr val="0F1419"/>
                </a:solidFill>
              </a:rPr>
              <a:t> Pradesh. Heavy rains lashing parts of the region including Tirupathi. - </a:t>
            </a:r>
            <a:r>
              <a:rPr b="1" lang="en" sz="1650">
                <a:solidFill>
                  <a:srgbClr val="0F1419"/>
                </a:solidFill>
              </a:rPr>
              <a:t>Critical</a:t>
            </a:r>
            <a:endParaRPr b="1" sz="1650">
              <a:solidFill>
                <a:srgbClr val="0F1419"/>
              </a:solidFill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rgbClr val="0F1419"/>
                </a:solidFill>
              </a:rPr>
              <a:t>3. </a:t>
            </a:r>
            <a:r>
              <a:rPr lang="en" sz="1650">
                <a:solidFill>
                  <a:srgbClr val="0F1419"/>
                </a:solidFill>
              </a:rPr>
              <a:t>44 dead, 16 missing; 211 villages submerge in </a:t>
            </a:r>
            <a:r>
              <a:rPr b="1" lang="en" sz="1650">
                <a:solidFill>
                  <a:srgbClr val="0F1419"/>
                </a:solidFill>
              </a:rPr>
              <a:t>Andhra</a:t>
            </a:r>
            <a:r>
              <a:rPr lang="en" sz="1650">
                <a:solidFill>
                  <a:srgbClr val="0F1419"/>
                </a:solidFill>
              </a:rPr>
              <a:t> </a:t>
            </a:r>
            <a:r>
              <a:rPr b="1" lang="en" sz="1650">
                <a:solidFill>
                  <a:srgbClr val="0F1419"/>
                </a:solidFill>
              </a:rPr>
              <a:t>floods - Critical </a:t>
            </a:r>
            <a:endParaRPr b="1" sz="2050">
              <a:solidFill>
                <a:srgbClr val="0F1419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457200" y="205974"/>
            <a:ext cx="8229600" cy="1143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Supporting Papers (Literature survey)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457200" y="1433425"/>
            <a:ext cx="8229600" cy="3161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3850" lvl="0" marL="457200" rtl="0" algn="l">
              <a:spcBef>
                <a:spcPts val="480"/>
              </a:spcBef>
              <a:spcAft>
                <a:spcPts val="0"/>
              </a:spcAft>
              <a:buSzPts val="1500"/>
              <a:buChar char="•"/>
            </a:pPr>
            <a:r>
              <a:rPr lang="en" sz="1500">
                <a:uFill>
                  <a:noFill/>
                </a:uFill>
                <a:hlinkClick r:id="rId3"/>
              </a:rPr>
              <a:t>Identifying and Categorizing Disaster-Related Tweets by Stowe et. al. ,"Proceedings of The Fourth International Workshop on Natural Language Processing for Social Media",2016. ACL</a:t>
            </a:r>
            <a:endParaRPr sz="14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" sz="1500">
                <a:uFill>
                  <a:noFill/>
                </a:uFill>
                <a:hlinkClick r:id="rId4"/>
              </a:rPr>
              <a:t>A Sentiment-Aware Contextual Model for Real-Time Disaster Prediction Using Twitter Data by Song et. al., Future Internet, Volume 13, 2021</a:t>
            </a:r>
            <a:endParaRPr sz="14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" sz="1500">
                <a:uFill>
                  <a:noFill/>
                </a:uFill>
                <a:hlinkClick r:id="rId5"/>
              </a:rPr>
              <a:t>Deep Learning and Word Embeddings for Tweet Classification for Crisis Response by ALRashdi et al.,The 3rd National Computing Colleges Conference, 2018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" sz="1500">
                <a:uFill>
                  <a:noFill/>
                </a:uFill>
                <a:hlinkClick r:id="rId6"/>
              </a:rPr>
              <a:t>Cross-Lingual Disaster-related Multi-label Tweet Classification with Manifold Mixup by Ray Chowdhury</a:t>
            </a:r>
            <a:br>
              <a:rPr lang="en" sz="1500">
                <a:uFill>
                  <a:noFill/>
                </a:uFill>
                <a:hlinkClick r:id="rId7"/>
              </a:rPr>
            </a:br>
            <a:r>
              <a:rPr lang="en" sz="1500">
                <a:uFill>
                  <a:noFill/>
                </a:uFill>
                <a:hlinkClick r:id="rId8"/>
              </a:rPr>
              <a:t>et. al., Proceedings of the 58th Annual Meeting of the Association for Computational Linguistics: Student Research Workshop, 2020. ACL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" sz="1500">
                <a:uFill>
                  <a:noFill/>
                </a:uFill>
                <a:hlinkClick r:id="rId9"/>
              </a:rPr>
              <a:t>Natural Language Processing to the Rescue?: Extracting “Situational Awareness” Tweets During Mass Emergency, Verma et. al. Proceedings of the Fifth International Conference on Weblogs and Social Media, 2011. AAAI</a:t>
            </a:r>
            <a:endParaRPr sz="1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457200" y="-22622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457200" y="680400"/>
            <a:ext cx="8229600" cy="3782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/>
              <a:t>The data set covers various domains :</a:t>
            </a:r>
            <a:endParaRPr b="1" sz="2000"/>
          </a:p>
          <a:p>
            <a:pPr indent="-355600" lvl="0" marL="457200" rtl="0" algn="l">
              <a:spcBef>
                <a:spcPts val="480"/>
              </a:spcBef>
              <a:spcAft>
                <a:spcPts val="0"/>
              </a:spcAft>
              <a:buClr>
                <a:srgbClr val="FF9900"/>
              </a:buClr>
              <a:buSzPts val="2000"/>
              <a:buAutoNum type="arabicPeriod"/>
            </a:pPr>
            <a:r>
              <a:rPr lang="en" sz="2000">
                <a:solidFill>
                  <a:srgbClr val="FF9900"/>
                </a:solidFill>
              </a:rPr>
              <a:t>Nepal Earthquake, 2015</a:t>
            </a:r>
            <a:endParaRPr sz="2000">
              <a:solidFill>
                <a:srgbClr val="FF99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000"/>
              <a:buAutoNum type="arabicPeriod"/>
            </a:pPr>
            <a:r>
              <a:rPr lang="en" sz="2000">
                <a:solidFill>
                  <a:srgbClr val="FF9900"/>
                </a:solidFill>
              </a:rPr>
              <a:t>Chile Earthquake, 2014</a:t>
            </a:r>
            <a:endParaRPr sz="2000">
              <a:solidFill>
                <a:srgbClr val="FF99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000"/>
              <a:buAutoNum type="arabicPeriod"/>
            </a:pPr>
            <a:r>
              <a:rPr lang="en" sz="2000">
                <a:solidFill>
                  <a:srgbClr val="FF9900"/>
                </a:solidFill>
              </a:rPr>
              <a:t>California Earthquake, 2014</a:t>
            </a:r>
            <a:endParaRPr sz="2000">
              <a:solidFill>
                <a:srgbClr val="FF99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000"/>
              <a:buAutoNum type="arabicPeriod"/>
            </a:pPr>
            <a:r>
              <a:rPr lang="en" sz="2000">
                <a:solidFill>
                  <a:srgbClr val="FF9900"/>
                </a:solidFill>
              </a:rPr>
              <a:t>Pakistan Earthquake, 2013</a:t>
            </a:r>
            <a:endParaRPr sz="2000">
              <a:solidFill>
                <a:srgbClr val="FF99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9900"/>
              </a:buClr>
              <a:buSzPts val="2000"/>
              <a:buAutoNum type="arabicPeriod"/>
            </a:pPr>
            <a:r>
              <a:rPr lang="en" sz="2000">
                <a:solidFill>
                  <a:srgbClr val="009900"/>
                </a:solidFill>
              </a:rPr>
              <a:t>Cyclone Pam, 2015</a:t>
            </a:r>
            <a:endParaRPr sz="2000">
              <a:solidFill>
                <a:srgbClr val="0099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9900"/>
              </a:buClr>
              <a:buSzPts val="2000"/>
              <a:buAutoNum type="arabicPeriod"/>
            </a:pPr>
            <a:r>
              <a:rPr lang="en" sz="2000">
                <a:solidFill>
                  <a:srgbClr val="009900"/>
                </a:solidFill>
              </a:rPr>
              <a:t>Philippines Typhoon Hagupit, 2014</a:t>
            </a:r>
            <a:endParaRPr sz="2000">
              <a:solidFill>
                <a:srgbClr val="0099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9900"/>
              </a:buClr>
              <a:buSzPts val="2000"/>
              <a:buAutoNum type="arabicPeriod"/>
            </a:pPr>
            <a:r>
              <a:rPr lang="en" sz="2000">
                <a:solidFill>
                  <a:srgbClr val="009900"/>
                </a:solidFill>
              </a:rPr>
              <a:t>Hurricane Odile Mexico, 2014</a:t>
            </a:r>
            <a:endParaRPr sz="2000">
              <a:solidFill>
                <a:srgbClr val="0099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Pakistan Floods, 2014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India Floods, 2014</a:t>
            </a:r>
            <a:endParaRPr sz="20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2000"/>
              <a:t>Tweets Statistics: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8515 Earthquake Tweets :	1825 Critical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5276 Hurricane Tweets	  :	1318 Critical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3589 Flood Tweets	 	  :	1494 Critical</a:t>
            </a:r>
            <a:endParaRPr sz="19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74" name="Google Shape;74;p16"/>
          <p:cNvSpPr txBox="1"/>
          <p:nvPr/>
        </p:nvSpPr>
        <p:spPr>
          <a:xfrm>
            <a:off x="5943600" y="1143000"/>
            <a:ext cx="30000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combined: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the training set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Total No of tweets: 13904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of critical tweets: 3143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of non-critical tweets: 10761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the test set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Total No of tweets: 3476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of critical tweets: 1494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of non-critical tweets: 1982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457200" y="-22622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80" name="Google Shape;80;p17"/>
          <p:cNvSpPr txBox="1"/>
          <p:nvPr/>
        </p:nvSpPr>
        <p:spPr>
          <a:xfrm>
            <a:off x="457200" y="4906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Bigrams in Train-dataset</a:t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890875"/>
            <a:ext cx="3600225" cy="201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8700" y="834775"/>
            <a:ext cx="3760028" cy="19213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7"/>
          <p:cNvSpPr txBox="1"/>
          <p:nvPr/>
        </p:nvSpPr>
        <p:spPr>
          <a:xfrm>
            <a:off x="112700" y="4364800"/>
            <a:ext cx="403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Entire Data Analysis: https://bit.ly/3rglqNE</a:t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38700" y="2982009"/>
            <a:ext cx="3600225" cy="21157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457200" y="742950"/>
            <a:ext cx="8229600" cy="4198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480"/>
              </a:spcBef>
              <a:spcAft>
                <a:spcPts val="0"/>
              </a:spcAft>
              <a:buSzPts val="2000"/>
              <a:buAutoNum type="arabicPeriod"/>
            </a:pPr>
            <a:r>
              <a:rPr b="1" lang="en" sz="2000"/>
              <a:t>SVM</a:t>
            </a:r>
            <a:r>
              <a:rPr lang="en" sz="2000"/>
              <a:t> with feature engineering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Features: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b="1" lang="en" sz="2000"/>
              <a:t>TF-IDF</a:t>
            </a:r>
            <a:r>
              <a:rPr lang="en" sz="2000"/>
              <a:t> over verbs, adverbs, adjectives and common nouns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" sz="2000"/>
              <a:t>Words describing calamity </a:t>
            </a:r>
            <a:endParaRPr sz="2000"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Actual Calamity (e.g. “earthquake”, “flood”)</a:t>
            </a:r>
            <a:endParaRPr sz="2000"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Subsequent Calamities (e.g. “tsunami”, “fire”)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" sz="2000"/>
              <a:t>Words describing effects of calamity</a:t>
            </a:r>
            <a:endParaRPr sz="2000"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Casualties (e.g. “death”, “injury”)</a:t>
            </a:r>
            <a:endParaRPr sz="2000"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Missing People (e.g. “missing”, “evacuate”, “lost”)</a:t>
            </a:r>
            <a:endParaRPr sz="2000"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Identifying Intensity (e.g. “dozens”, “thousands”)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" sz="2000"/>
              <a:t>Sentiment Score (Using Vader Library)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b="1" lang="en" sz="2000"/>
              <a:t>SVM</a:t>
            </a:r>
            <a:r>
              <a:rPr lang="en" sz="2000"/>
              <a:t> with </a:t>
            </a:r>
            <a:r>
              <a:rPr b="1" lang="en" sz="2000"/>
              <a:t>BERT</a:t>
            </a:r>
            <a:r>
              <a:rPr lang="en" sz="2000"/>
              <a:t> Encodings</a:t>
            </a:r>
            <a:endParaRPr sz="2000"/>
          </a:p>
        </p:txBody>
      </p:sp>
      <p:sp>
        <p:nvSpPr>
          <p:cNvPr id="90" name="Google Shape;90;p18"/>
          <p:cNvSpPr txBox="1"/>
          <p:nvPr>
            <p:ph type="title"/>
          </p:nvPr>
        </p:nvSpPr>
        <p:spPr>
          <a:xfrm>
            <a:off x="457200" y="-22622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Technique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Contribution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9250" lvl="0" marL="457200" rtl="0" algn="l">
              <a:spcBef>
                <a:spcPts val="48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Preparation of </a:t>
            </a:r>
            <a:r>
              <a:rPr lang="en" sz="1900"/>
              <a:t>derived dataset that can be used for classifying critical tweets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Use of verbs, adverbs, adjectives and common nouns as Features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We have analyzed Data and selected features. ( Feature selection and extraction based on Data composition</a:t>
            </a:r>
            <a:r>
              <a:rPr lang="en" sz="2200"/>
              <a:t>)</a:t>
            </a:r>
            <a:endParaRPr sz="22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Zero shot learning and Cross Domain Analysis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Usage of sentiment score as a Feature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Analysis of results using the idea of Model Interpretation ( Motivation from LIME )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Pre-processing of tweets ( Fixing out of vocabulary words, removing useless text etc. )</a:t>
            </a:r>
            <a:endParaRPr sz="1900"/>
          </a:p>
          <a:p>
            <a:pPr indent="0" lvl="0" marL="4572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97" name="Google Shape;97;p19"/>
          <p:cNvSpPr txBox="1"/>
          <p:nvPr/>
        </p:nvSpPr>
        <p:spPr>
          <a:xfrm>
            <a:off x="76200" y="4658446"/>
            <a:ext cx="552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Derived</a:t>
            </a:r>
            <a:r>
              <a:rPr lang="en"/>
              <a:t> Dataset for critical classification: </a:t>
            </a:r>
            <a:r>
              <a:rPr lang="en"/>
              <a:t>https://bit.ly/3cWdrwV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457200" y="666750"/>
            <a:ext cx="8229600" cy="4476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48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SVM - BERT Model trained on Entire data</a:t>
            </a:r>
            <a:endParaRPr sz="20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48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SVM - TF_IDF and Feature Engineering </a:t>
            </a:r>
            <a:r>
              <a:rPr lang="en" sz="2000"/>
              <a:t>Model on Entire data</a:t>
            </a:r>
            <a:endParaRPr sz="2000"/>
          </a:p>
        </p:txBody>
      </p:sp>
      <p:sp>
        <p:nvSpPr>
          <p:cNvPr id="103" name="Google Shape;103;p20"/>
          <p:cNvSpPr txBox="1"/>
          <p:nvPr>
            <p:ph type="title"/>
          </p:nvPr>
        </p:nvSpPr>
        <p:spPr>
          <a:xfrm>
            <a:off x="457200" y="-22622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graphicFrame>
        <p:nvGraphicFramePr>
          <p:cNvPr id="104" name="Google Shape;104;p20"/>
          <p:cNvGraphicFramePr/>
          <p:nvPr/>
        </p:nvGraphicFramePr>
        <p:xfrm>
          <a:off x="1083475" y="10932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{2AAACA17-6765-4C4C-A5DC-5A30B5831661}</a:tableStyleId>
              </a:tblPr>
              <a:tblGrid>
                <a:gridCol w="1409700"/>
                <a:gridCol w="638175"/>
                <a:gridCol w="628650"/>
                <a:gridCol w="590550"/>
                <a:gridCol w="638175"/>
                <a:gridCol w="571500"/>
                <a:gridCol w="571500"/>
                <a:gridCol w="895350"/>
              </a:tblGrid>
              <a:tr h="266700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Tested on</a:t>
                      </a:r>
                      <a:endParaRPr b="1" sz="1100"/>
                    </a:p>
                  </a:txBody>
                  <a:tcPr marT="63500" marB="63500" marR="63500" marL="63500"/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Precision</a:t>
                      </a:r>
                      <a:endParaRPr b="1" sz="1100"/>
                    </a:p>
                  </a:txBody>
                  <a:tcPr marT="63500" marB="63500" marR="63500" marL="63500"/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Recall</a:t>
                      </a:r>
                      <a:endParaRPr b="1" sz="1100"/>
                    </a:p>
                  </a:txBody>
                  <a:tcPr marT="63500" marB="63500" marR="63500" marL="63500"/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F Score</a:t>
                      </a:r>
                      <a:endParaRPr b="1" sz="1100"/>
                    </a:p>
                  </a:txBody>
                  <a:tcPr marT="63500" marB="63500" marR="63500" marL="63500"/>
                </a:tc>
                <a:tc hMerge="1"/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Accuracy</a:t>
                      </a:r>
                      <a:endParaRPr b="1" sz="1100"/>
                    </a:p>
                  </a:txBody>
                  <a:tcPr marT="63500" marB="63500" marR="63500" marL="63500"/>
                </a:tc>
              </a:tr>
              <a:tr h="2667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0</a:t>
                      </a:r>
                      <a:endParaRPr b="1"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1</a:t>
                      </a:r>
                      <a:endParaRPr b="1"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0</a:t>
                      </a:r>
                      <a:endParaRPr b="1"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1</a:t>
                      </a:r>
                      <a:endParaRPr b="1"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0</a:t>
                      </a:r>
                      <a:endParaRPr b="1"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1</a:t>
                      </a:r>
                      <a:endParaRPr b="1" sz="1100"/>
                    </a:p>
                  </a:txBody>
                  <a:tcPr marT="63500" marB="63500" marR="63500" marL="63500"/>
                </a:tc>
                <a:tc vMerge="1"/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Earthquake</a:t>
                      </a:r>
                      <a:endParaRPr b="1"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0.9453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0.6893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0.8970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0.8150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0.9205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0.7469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0.8790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Floods</a:t>
                      </a:r>
                      <a:endParaRPr b="1"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0.9582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0.7910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0.8398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0.9431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0.8951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0.8951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0.8802</a:t>
                      </a:r>
                      <a:endParaRPr b="1"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Hurricane</a:t>
                      </a:r>
                      <a:endParaRPr b="1"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0.9495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0.7245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0.8866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0.8635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0.9170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0.7879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0.8807</a:t>
                      </a:r>
                      <a:endParaRPr b="1"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Combined data</a:t>
                      </a:r>
                      <a:endParaRPr b="1"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0.9370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0.7038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0.8732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0.8370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0.9040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0.7646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0.8636</a:t>
                      </a:r>
                      <a:endParaRPr sz="11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graphicFrame>
        <p:nvGraphicFramePr>
          <p:cNvPr id="105" name="Google Shape;105;p20"/>
          <p:cNvGraphicFramePr/>
          <p:nvPr/>
        </p:nvGraphicFramePr>
        <p:xfrm>
          <a:off x="1083475" y="329879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{2AAACA17-6765-4C4C-A5DC-5A30B5831661}</a:tableStyleId>
              </a:tblPr>
              <a:tblGrid>
                <a:gridCol w="1409700"/>
                <a:gridCol w="638175"/>
                <a:gridCol w="628650"/>
                <a:gridCol w="590550"/>
                <a:gridCol w="638175"/>
                <a:gridCol w="571500"/>
                <a:gridCol w="571500"/>
                <a:gridCol w="895350"/>
              </a:tblGrid>
              <a:tr h="266700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Tested on</a:t>
                      </a:r>
                      <a:endParaRPr b="1" sz="1100"/>
                    </a:p>
                  </a:txBody>
                  <a:tcPr marT="63500" marB="63500" marR="63500" marL="63500"/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Precision</a:t>
                      </a:r>
                      <a:endParaRPr b="1" sz="1100"/>
                    </a:p>
                  </a:txBody>
                  <a:tcPr marT="63500" marB="63500" marR="63500" marL="63500"/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Recall</a:t>
                      </a:r>
                      <a:endParaRPr b="1" sz="1100"/>
                    </a:p>
                  </a:txBody>
                  <a:tcPr marT="63500" marB="63500" marR="63500" marL="63500"/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F Score</a:t>
                      </a:r>
                      <a:endParaRPr b="1" sz="1100"/>
                    </a:p>
                  </a:txBody>
                  <a:tcPr marT="63500" marB="63500" marR="63500" marL="63500"/>
                </a:tc>
                <a:tc hMerge="1"/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Accuracy</a:t>
                      </a:r>
                      <a:endParaRPr b="1" sz="1100"/>
                    </a:p>
                  </a:txBody>
                  <a:tcPr marT="63500" marB="63500" marR="63500" marL="63500"/>
                </a:tc>
              </a:tr>
              <a:tr h="2667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0</a:t>
                      </a:r>
                      <a:endParaRPr b="1"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1</a:t>
                      </a:r>
                      <a:endParaRPr b="1"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0</a:t>
                      </a:r>
                      <a:endParaRPr b="1"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1</a:t>
                      </a:r>
                      <a:endParaRPr b="1"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0</a:t>
                      </a:r>
                      <a:endParaRPr b="1"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1</a:t>
                      </a:r>
                      <a:endParaRPr b="1" sz="1100"/>
                    </a:p>
                  </a:txBody>
                  <a:tcPr marT="63500" marB="63500" marR="63500" marL="63500"/>
                </a:tc>
                <a:tc vMerge="1"/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Earthquake</a:t>
                      </a:r>
                      <a:endParaRPr b="1"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0.9548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0.7118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0.9154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0.8280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0.9347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0.7655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0.8978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Floods</a:t>
                      </a:r>
                      <a:endParaRPr b="1"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0.8444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0.8050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0.9384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0.5953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0.8889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0.6845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0.8357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Hurricane</a:t>
                      </a:r>
                      <a:endParaRPr b="1"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0.9333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0.7742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0.9411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0.7500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0.9372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0.7619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0.9006</a:t>
                      </a:r>
                      <a:endParaRPr b="1"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Combined data</a:t>
                      </a:r>
                      <a:endParaRPr b="1"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0.8006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0.8816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0.9299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0.6828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0.8604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0.7759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0.8280</a:t>
                      </a:r>
                      <a:endParaRPr sz="11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sp>
        <p:nvSpPr>
          <p:cNvPr id="106" name="Google Shape;106;p20"/>
          <p:cNvSpPr txBox="1"/>
          <p:nvPr/>
        </p:nvSpPr>
        <p:spPr>
          <a:xfrm>
            <a:off x="7303375" y="311425"/>
            <a:ext cx="1476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1: Critical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0: Non- Critical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