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sldIdLst>
    <p:sldId id="256" r:id="rId5"/>
    <p:sldId id="257" r:id="rId6"/>
    <p:sldId id="260" r:id="rId7"/>
    <p:sldId id="258" r:id="rId8"/>
    <p:sldId id="259" r:id="rId9"/>
  </p:sldIdLst>
  <p:sldSz cx="18288000" cy="10287000"/>
  <p:notesSz cx="6858000" cy="9144000"/>
  <p:embeddedFontLst>
    <p:embeddedFont>
      <p:font typeface="Canva Sans Bold" panose="020B0604020202020204" charset="0"/>
      <p:regular r:id="rId10"/>
    </p:embeddedFont>
    <p:embeddedFont>
      <p:font typeface="Helios Bold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02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2.fntdata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red Royden Botha, Vodacom (External)" userId="S::jaredroyden.botha@vcontractor.co.za::c71b199a-2fcc-4afa-9935-dd0dcb996f8e" providerId="AD" clId="Web-{AE525D05-7DD6-903B-4603-7D8183DFABAB}"/>
    <pc:docChg chg="mod modSld modMainMaster">
      <pc:chgData name="Jared Royden Botha, Vodacom (External)" userId="S::jaredroyden.botha@vcontractor.co.za::c71b199a-2fcc-4afa-9935-dd0dcb996f8e" providerId="AD" clId="Web-{AE525D05-7DD6-903B-4603-7D8183DFABAB}" dt="2024-09-11T06:14:48.282" v="109" actId="20577"/>
      <pc:docMkLst>
        <pc:docMk/>
      </pc:docMkLst>
      <pc:sldChg chg="modSp">
        <pc:chgData name="Jared Royden Botha, Vodacom (External)" userId="S::jaredroyden.botha@vcontractor.co.za::c71b199a-2fcc-4afa-9935-dd0dcb996f8e" providerId="AD" clId="Web-{AE525D05-7DD6-903B-4603-7D8183DFABAB}" dt="2024-09-11T06:14:48.282" v="109" actId="20577"/>
        <pc:sldMkLst>
          <pc:docMk/>
          <pc:sldMk cId="0" sldId="256"/>
        </pc:sldMkLst>
        <pc:spChg chg="mod">
          <ac:chgData name="Jared Royden Botha, Vodacom (External)" userId="S::jaredroyden.botha@vcontractor.co.za::c71b199a-2fcc-4afa-9935-dd0dcb996f8e" providerId="AD" clId="Web-{AE525D05-7DD6-903B-4603-7D8183DFABAB}" dt="2024-09-11T06:14:48.282" v="109" actId="20577"/>
          <ac:spMkLst>
            <pc:docMk/>
            <pc:sldMk cId="0" sldId="256"/>
            <ac:spMk id="25" creationId="{00000000-0000-0000-0000-000000000000}"/>
          </ac:spMkLst>
        </pc:spChg>
        <pc:spChg chg="mod">
          <ac:chgData name="Jared Royden Botha, Vodacom (External)" userId="S::jaredroyden.botha@vcontractor.co.za::c71b199a-2fcc-4afa-9935-dd0dcb996f8e" providerId="AD" clId="Web-{AE525D05-7DD6-903B-4603-7D8183DFABAB}" dt="2024-09-11T06:13:19.842" v="70" actId="20577"/>
          <ac:spMkLst>
            <pc:docMk/>
            <pc:sldMk cId="0" sldId="256"/>
            <ac:spMk id="54" creationId="{00000000-0000-0000-0000-000000000000}"/>
          </ac:spMkLst>
        </pc:spChg>
      </pc:sldChg>
      <pc:sldMasterChg chg="addSp">
        <pc:chgData name="Jared Royden Botha, Vodacom (External)" userId="S::jaredroyden.botha@vcontractor.co.za::c71b199a-2fcc-4afa-9935-dd0dcb996f8e" providerId="AD" clId="Web-{AE525D05-7DD6-903B-4603-7D8183DFABAB}" dt="2024-09-11T06:08:47.896" v="0" actId="33475"/>
        <pc:sldMasterMkLst>
          <pc:docMk/>
          <pc:sldMasterMk cId="0" sldId="2147483648"/>
        </pc:sldMasterMkLst>
        <pc:spChg chg="add">
          <ac:chgData name="Jared Royden Botha, Vodacom (External)" userId="S::jaredroyden.botha@vcontractor.co.za::c71b199a-2fcc-4afa-9935-dd0dcb996f8e" providerId="AD" clId="Web-{AE525D05-7DD6-903B-4603-7D8183DFABAB}" dt="2024-09-11T06:08:47.896" v="0" actId="33475"/>
          <ac:spMkLst>
            <pc:docMk/>
            <pc:sldMasterMk cId="0" sldId="2147483648"/>
            <ac:spMk id="8" creationId="{6EA24B3A-7A8F-34FD-9157-E7E035D9DD2A}"/>
          </ac:spMkLst>
        </pc:sp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A24B3A-7A8F-34FD-9157-E7E035D9DD2A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90500" y="9989820"/>
            <a:ext cx="419100" cy="1066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7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C2 General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>
            <a:off x="3810000" y="-5865010"/>
            <a:ext cx="10287000" cy="220218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0" y="18288000"/>
                </a:moveTo>
                <a:lnTo>
                  <a:pt x="0" y="0"/>
                </a:ln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6" name="AutoShape 6"/>
          <p:cNvSpPr/>
          <p:nvPr/>
        </p:nvSpPr>
        <p:spPr>
          <a:xfrm flipH="1">
            <a:off x="3891380" y="1551796"/>
            <a:ext cx="3423815" cy="1122734"/>
          </a:xfrm>
          <a:prstGeom prst="line">
            <a:avLst/>
          </a:prstGeom>
          <a:ln w="28575" cap="flat">
            <a:solidFill>
              <a:srgbClr val="FF0000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n-ZA"/>
          </a:p>
        </p:txBody>
      </p:sp>
      <p:sp>
        <p:nvSpPr>
          <p:cNvPr id="11" name="Freeform 11"/>
          <p:cNvSpPr/>
          <p:nvPr/>
        </p:nvSpPr>
        <p:spPr>
          <a:xfrm>
            <a:off x="2017375" y="2688938"/>
            <a:ext cx="12451828" cy="7115947"/>
          </a:xfrm>
          <a:custGeom>
            <a:avLst/>
            <a:gdLst/>
            <a:ahLst/>
            <a:cxnLst/>
            <a:rect l="l" t="t" r="r" b="b"/>
            <a:pathLst>
              <a:path w="12451828" h="6737221">
                <a:moveTo>
                  <a:pt x="0" y="0"/>
                </a:moveTo>
                <a:lnTo>
                  <a:pt x="12451828" y="0"/>
                </a:lnTo>
                <a:lnTo>
                  <a:pt x="12451828" y="6737221"/>
                </a:lnTo>
                <a:lnTo>
                  <a:pt x="0" y="67372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grpSp>
        <p:nvGrpSpPr>
          <p:cNvPr id="12" name="Group 12"/>
          <p:cNvGrpSpPr/>
          <p:nvPr/>
        </p:nvGrpSpPr>
        <p:grpSpPr>
          <a:xfrm>
            <a:off x="7078985" y="4042423"/>
            <a:ext cx="7279414" cy="1606583"/>
            <a:chOff x="0" y="0"/>
            <a:chExt cx="2036324" cy="61774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036324" cy="617748"/>
            </a:xfrm>
            <a:custGeom>
              <a:avLst/>
              <a:gdLst/>
              <a:ahLst/>
              <a:cxnLst/>
              <a:rect l="l" t="t" r="r" b="b"/>
              <a:pathLst>
                <a:path w="2036324" h="617748">
                  <a:moveTo>
                    <a:pt x="0" y="0"/>
                  </a:moveTo>
                  <a:lnTo>
                    <a:pt x="2036324" y="0"/>
                  </a:lnTo>
                  <a:lnTo>
                    <a:pt x="2036324" y="617748"/>
                  </a:lnTo>
                  <a:lnTo>
                    <a:pt x="0" y="6177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E8223B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036324" cy="655848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2368298" y="840728"/>
            <a:ext cx="12001723" cy="1237493"/>
            <a:chOff x="-511595" y="-128465"/>
            <a:chExt cx="939479" cy="354436"/>
          </a:xfrm>
        </p:grpSpPr>
        <p:sp>
          <p:nvSpPr>
            <p:cNvPr id="16" name="Freeform 16"/>
            <p:cNvSpPr/>
            <p:nvPr/>
          </p:nvSpPr>
          <p:spPr>
            <a:xfrm>
              <a:off x="-511595" y="-126044"/>
              <a:ext cx="939479" cy="344618"/>
            </a:xfrm>
            <a:custGeom>
              <a:avLst/>
              <a:gdLst/>
              <a:ahLst/>
              <a:cxnLst/>
              <a:rect l="l" t="t" r="r" b="b"/>
              <a:pathLst>
                <a:path w="924675" h="263450">
                  <a:moveTo>
                    <a:pt x="0" y="0"/>
                  </a:moveTo>
                  <a:lnTo>
                    <a:pt x="924675" y="0"/>
                  </a:lnTo>
                  <a:lnTo>
                    <a:pt x="924675" y="263450"/>
                  </a:lnTo>
                  <a:lnTo>
                    <a:pt x="0" y="263450"/>
                  </a:lnTo>
                  <a:close/>
                </a:path>
              </a:pathLst>
            </a:custGeom>
            <a:noFill/>
            <a:ln w="9525" cap="sq">
              <a:solidFill>
                <a:srgbClr val="2A2E3A"/>
              </a:solidFill>
              <a:prstDash val="dash"/>
              <a:miter/>
            </a:ln>
          </p:spPr>
          <p:txBody>
            <a:bodyPr/>
            <a:lstStyle/>
            <a:p>
              <a:endParaRPr lang="en-ZA" sz="1600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-483787" y="-128465"/>
              <a:ext cx="860771" cy="354436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2800">
                  <a:solidFill>
                    <a:schemeClr val="bg1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USSD tiers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2020173" y="2728750"/>
            <a:ext cx="4717236" cy="3554660"/>
            <a:chOff x="-277573" y="-843085"/>
            <a:chExt cx="1536809" cy="1460833"/>
          </a:xfrm>
        </p:grpSpPr>
        <p:sp>
          <p:nvSpPr>
            <p:cNvPr id="19" name="Freeform 19"/>
            <p:cNvSpPr/>
            <p:nvPr/>
          </p:nvSpPr>
          <p:spPr>
            <a:xfrm>
              <a:off x="-277573" y="-843085"/>
              <a:ext cx="1260970" cy="501696"/>
            </a:xfrm>
            <a:custGeom>
              <a:avLst/>
              <a:gdLst/>
              <a:ahLst/>
              <a:cxnLst/>
              <a:rect l="l" t="t" r="r" b="b"/>
              <a:pathLst>
                <a:path w="1259236" h="617748">
                  <a:moveTo>
                    <a:pt x="0" y="0"/>
                  </a:moveTo>
                  <a:lnTo>
                    <a:pt x="1259236" y="0"/>
                  </a:lnTo>
                  <a:lnTo>
                    <a:pt x="1259236" y="617748"/>
                  </a:lnTo>
                  <a:lnTo>
                    <a:pt x="0" y="6177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E8223B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1259236" cy="655848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21" name="AutoShape 21"/>
          <p:cNvSpPr/>
          <p:nvPr/>
        </p:nvSpPr>
        <p:spPr>
          <a:xfrm>
            <a:off x="4578654" y="2545475"/>
            <a:ext cx="0" cy="378112"/>
          </a:xfrm>
          <a:prstGeom prst="line">
            <a:avLst/>
          </a:prstGeom>
          <a:ln w="28575" cap="flat">
            <a:solidFill>
              <a:srgbClr val="2A2E3A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n-ZA"/>
          </a:p>
        </p:txBody>
      </p:sp>
      <p:sp>
        <p:nvSpPr>
          <p:cNvPr id="22" name="AutoShape 22"/>
          <p:cNvSpPr/>
          <p:nvPr/>
        </p:nvSpPr>
        <p:spPr>
          <a:xfrm flipV="1">
            <a:off x="14358399" y="4938506"/>
            <a:ext cx="596906" cy="1"/>
          </a:xfrm>
          <a:prstGeom prst="line">
            <a:avLst/>
          </a:prstGeom>
          <a:ln w="28575" cap="flat">
            <a:solidFill>
              <a:srgbClr val="FF0000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n-ZA"/>
          </a:p>
        </p:txBody>
      </p:sp>
      <p:grpSp>
        <p:nvGrpSpPr>
          <p:cNvPr id="23" name="Group 23"/>
          <p:cNvGrpSpPr/>
          <p:nvPr/>
        </p:nvGrpSpPr>
        <p:grpSpPr>
          <a:xfrm>
            <a:off x="14955305" y="3982329"/>
            <a:ext cx="4475695" cy="1985650"/>
            <a:chOff x="0" y="0"/>
            <a:chExt cx="854257" cy="456467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54257" cy="456467"/>
            </a:xfrm>
            <a:custGeom>
              <a:avLst/>
              <a:gdLst/>
              <a:ahLst/>
              <a:cxnLst/>
              <a:rect l="l" t="t" r="r" b="b"/>
              <a:pathLst>
                <a:path w="854257" h="456467">
                  <a:moveTo>
                    <a:pt x="0" y="0"/>
                  </a:moveTo>
                  <a:lnTo>
                    <a:pt x="854257" y="0"/>
                  </a:lnTo>
                  <a:lnTo>
                    <a:pt x="854257" y="456467"/>
                  </a:lnTo>
                  <a:lnTo>
                    <a:pt x="0" y="456467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2A2E3A"/>
              </a:solidFill>
              <a:prstDash val="dash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854257" cy="494567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 Average response time line graph for the specified applications</a:t>
              </a:r>
            </a:p>
          </p:txBody>
        </p:sp>
      </p:grpSp>
      <p:sp>
        <p:nvSpPr>
          <p:cNvPr id="26" name="AutoShape 26"/>
          <p:cNvSpPr/>
          <p:nvPr/>
        </p:nvSpPr>
        <p:spPr>
          <a:xfrm>
            <a:off x="14319701" y="6745225"/>
            <a:ext cx="596906" cy="0"/>
          </a:xfrm>
          <a:prstGeom prst="line">
            <a:avLst/>
          </a:prstGeom>
          <a:ln w="28575" cap="flat">
            <a:solidFill>
              <a:srgbClr val="FF0000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n-ZA"/>
          </a:p>
        </p:txBody>
      </p:sp>
      <p:sp>
        <p:nvSpPr>
          <p:cNvPr id="27" name="AutoShape 27"/>
          <p:cNvSpPr/>
          <p:nvPr/>
        </p:nvSpPr>
        <p:spPr>
          <a:xfrm>
            <a:off x="10795043" y="2665705"/>
            <a:ext cx="0" cy="257882"/>
          </a:xfrm>
          <a:prstGeom prst="line">
            <a:avLst/>
          </a:prstGeom>
          <a:ln w="28575" cap="flat">
            <a:solidFill>
              <a:srgbClr val="2A2E3A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n-ZA"/>
          </a:p>
        </p:txBody>
      </p:sp>
      <p:grpSp>
        <p:nvGrpSpPr>
          <p:cNvPr id="28" name="Group 28"/>
          <p:cNvGrpSpPr/>
          <p:nvPr/>
        </p:nvGrpSpPr>
        <p:grpSpPr>
          <a:xfrm>
            <a:off x="2088757" y="4046913"/>
            <a:ext cx="4921644" cy="1688664"/>
            <a:chOff x="0" y="0"/>
            <a:chExt cx="3295560" cy="386477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3295560" cy="386477"/>
            </a:xfrm>
            <a:custGeom>
              <a:avLst/>
              <a:gdLst/>
              <a:ahLst/>
              <a:cxnLst/>
              <a:rect l="l" t="t" r="r" b="b"/>
              <a:pathLst>
                <a:path w="3295560" h="386477">
                  <a:moveTo>
                    <a:pt x="0" y="0"/>
                  </a:moveTo>
                  <a:lnTo>
                    <a:pt x="3295560" y="0"/>
                  </a:lnTo>
                  <a:lnTo>
                    <a:pt x="3295560" y="386477"/>
                  </a:lnTo>
                  <a:lnTo>
                    <a:pt x="0" y="38647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E8223B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0" y="-38100"/>
              <a:ext cx="3295560" cy="424577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3598999" y="97949"/>
            <a:ext cx="526251" cy="631586"/>
            <a:chOff x="0" y="0"/>
            <a:chExt cx="2656504" cy="3188238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2656586" cy="3188208"/>
            </a:xfrm>
            <a:custGeom>
              <a:avLst/>
              <a:gdLst/>
              <a:ahLst/>
              <a:cxnLst/>
              <a:rect l="l" t="t" r="r" b="b"/>
              <a:pathLst>
                <a:path w="2656586" h="3188208">
                  <a:moveTo>
                    <a:pt x="1342263" y="0"/>
                  </a:moveTo>
                  <a:cubicBezTo>
                    <a:pt x="587248" y="0"/>
                    <a:pt x="0" y="587248"/>
                    <a:pt x="0" y="1342390"/>
                  </a:cubicBezTo>
                  <a:cubicBezTo>
                    <a:pt x="0" y="1957705"/>
                    <a:pt x="419481" y="2489073"/>
                    <a:pt x="1006729" y="2628900"/>
                  </a:cubicBezTo>
                  <a:cubicBezTo>
                    <a:pt x="1342263" y="3188208"/>
                    <a:pt x="1342263" y="3188208"/>
                    <a:pt x="1342263" y="3188208"/>
                  </a:cubicBezTo>
                  <a:cubicBezTo>
                    <a:pt x="1649857" y="2628900"/>
                    <a:pt x="1649857" y="2628900"/>
                    <a:pt x="1649857" y="2628900"/>
                  </a:cubicBezTo>
                  <a:cubicBezTo>
                    <a:pt x="2237105" y="2489073"/>
                    <a:pt x="2656586" y="1957705"/>
                    <a:pt x="2656586" y="1342390"/>
                  </a:cubicBezTo>
                  <a:cubicBezTo>
                    <a:pt x="2656459" y="587248"/>
                    <a:pt x="2069338" y="0"/>
                    <a:pt x="1342263" y="0"/>
                  </a:cubicBezTo>
                  <a:close/>
                  <a:moveTo>
                    <a:pt x="1342263" y="2461133"/>
                  </a:moveTo>
                  <a:cubicBezTo>
                    <a:pt x="727075" y="2461133"/>
                    <a:pt x="223774" y="1957705"/>
                    <a:pt x="223774" y="1342390"/>
                  </a:cubicBezTo>
                  <a:cubicBezTo>
                    <a:pt x="223774" y="727075"/>
                    <a:pt x="727075" y="223647"/>
                    <a:pt x="1342263" y="223647"/>
                  </a:cubicBezTo>
                  <a:cubicBezTo>
                    <a:pt x="1957451" y="223647"/>
                    <a:pt x="2432812" y="727075"/>
                    <a:pt x="2432812" y="1342390"/>
                  </a:cubicBezTo>
                  <a:cubicBezTo>
                    <a:pt x="2432812" y="1957705"/>
                    <a:pt x="1957451" y="2461133"/>
                    <a:pt x="1342263" y="2461133"/>
                  </a:cubicBezTo>
                  <a:close/>
                </a:path>
              </a:pathLst>
            </a:custGeom>
            <a:solidFill>
              <a:srgbClr val="33CC66"/>
            </a:solidFill>
          </p:spPr>
          <p:txBody>
            <a:bodyPr/>
            <a:lstStyle/>
            <a:p>
              <a:endParaRPr lang="en-ZA"/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3697510" y="196193"/>
            <a:ext cx="333013" cy="333363"/>
            <a:chOff x="0" y="0"/>
            <a:chExt cx="2054880" cy="205704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2054860" cy="2057146"/>
            </a:xfrm>
            <a:custGeom>
              <a:avLst/>
              <a:gdLst/>
              <a:ahLst/>
              <a:cxnLst/>
              <a:rect l="l" t="t" r="r" b="b"/>
              <a:pathLst>
                <a:path w="2054860" h="2057146">
                  <a:moveTo>
                    <a:pt x="0" y="1028573"/>
                  </a:moveTo>
                  <a:cubicBezTo>
                    <a:pt x="0" y="460502"/>
                    <a:pt x="459994" y="0"/>
                    <a:pt x="1027430" y="0"/>
                  </a:cubicBezTo>
                  <a:cubicBezTo>
                    <a:pt x="1594866" y="0"/>
                    <a:pt x="2054860" y="460502"/>
                    <a:pt x="2054860" y="1028573"/>
                  </a:cubicBezTo>
                  <a:cubicBezTo>
                    <a:pt x="2054860" y="1596644"/>
                    <a:pt x="1594866" y="2057146"/>
                    <a:pt x="1027430" y="2057146"/>
                  </a:cubicBezTo>
                  <a:cubicBezTo>
                    <a:pt x="459994" y="2057146"/>
                    <a:pt x="0" y="1596517"/>
                    <a:pt x="0" y="1028573"/>
                  </a:cubicBezTo>
                  <a:close/>
                </a:path>
              </a:pathLst>
            </a:custGeom>
            <a:solidFill>
              <a:srgbClr val="33CC66"/>
            </a:solidFill>
          </p:spPr>
          <p:txBody>
            <a:bodyPr/>
            <a:lstStyle/>
            <a:p>
              <a:endParaRPr lang="en-ZA"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4168578" y="97563"/>
            <a:ext cx="2518564" cy="569555"/>
            <a:chOff x="0" y="0"/>
            <a:chExt cx="703959" cy="178290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703959" cy="178290"/>
            </a:xfrm>
            <a:custGeom>
              <a:avLst/>
              <a:gdLst/>
              <a:ahLst/>
              <a:cxnLst/>
              <a:rect l="l" t="t" r="r" b="b"/>
              <a:pathLst>
                <a:path w="703959" h="178290">
                  <a:moveTo>
                    <a:pt x="0" y="0"/>
                  </a:moveTo>
                  <a:lnTo>
                    <a:pt x="703959" y="0"/>
                  </a:lnTo>
                  <a:lnTo>
                    <a:pt x="703959" y="178290"/>
                  </a:lnTo>
                  <a:lnTo>
                    <a:pt x="0" y="17829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2A2E3A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0" y="-38100"/>
              <a:ext cx="703959" cy="21639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Good/Healthy/Normal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7058952" y="116370"/>
            <a:ext cx="526251" cy="631586"/>
            <a:chOff x="0" y="0"/>
            <a:chExt cx="2656504" cy="3188238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2656586" cy="3188208"/>
            </a:xfrm>
            <a:custGeom>
              <a:avLst/>
              <a:gdLst/>
              <a:ahLst/>
              <a:cxnLst/>
              <a:rect l="l" t="t" r="r" b="b"/>
              <a:pathLst>
                <a:path w="2656586" h="3188208">
                  <a:moveTo>
                    <a:pt x="1342263" y="0"/>
                  </a:moveTo>
                  <a:cubicBezTo>
                    <a:pt x="587248" y="0"/>
                    <a:pt x="0" y="587248"/>
                    <a:pt x="0" y="1342390"/>
                  </a:cubicBezTo>
                  <a:cubicBezTo>
                    <a:pt x="0" y="1957705"/>
                    <a:pt x="419481" y="2489073"/>
                    <a:pt x="1006729" y="2628900"/>
                  </a:cubicBezTo>
                  <a:cubicBezTo>
                    <a:pt x="1342263" y="3188208"/>
                    <a:pt x="1342263" y="3188208"/>
                    <a:pt x="1342263" y="3188208"/>
                  </a:cubicBezTo>
                  <a:cubicBezTo>
                    <a:pt x="1649857" y="2628900"/>
                    <a:pt x="1649857" y="2628900"/>
                    <a:pt x="1649857" y="2628900"/>
                  </a:cubicBezTo>
                  <a:cubicBezTo>
                    <a:pt x="2237105" y="2489073"/>
                    <a:pt x="2656586" y="1957705"/>
                    <a:pt x="2656586" y="1342390"/>
                  </a:cubicBezTo>
                  <a:cubicBezTo>
                    <a:pt x="2656459" y="587248"/>
                    <a:pt x="2069338" y="0"/>
                    <a:pt x="1342263" y="0"/>
                  </a:cubicBezTo>
                  <a:close/>
                  <a:moveTo>
                    <a:pt x="1342263" y="2461133"/>
                  </a:moveTo>
                  <a:cubicBezTo>
                    <a:pt x="727075" y="2461133"/>
                    <a:pt x="223774" y="1957705"/>
                    <a:pt x="223774" y="1342390"/>
                  </a:cubicBezTo>
                  <a:cubicBezTo>
                    <a:pt x="223774" y="727075"/>
                    <a:pt x="727075" y="223647"/>
                    <a:pt x="1342263" y="223647"/>
                  </a:cubicBezTo>
                  <a:cubicBezTo>
                    <a:pt x="1957451" y="223647"/>
                    <a:pt x="2432812" y="727075"/>
                    <a:pt x="2432812" y="1342390"/>
                  </a:cubicBezTo>
                  <a:cubicBezTo>
                    <a:pt x="2432812" y="1957705"/>
                    <a:pt x="1957451" y="2461133"/>
                    <a:pt x="1342263" y="2461133"/>
                  </a:cubicBezTo>
                  <a:close/>
                </a:path>
              </a:pathLst>
            </a:custGeom>
            <a:solidFill>
              <a:srgbClr val="FFFF00"/>
            </a:solidFill>
          </p:spPr>
          <p:txBody>
            <a:bodyPr/>
            <a:lstStyle/>
            <a:p>
              <a:endParaRPr lang="en-ZA"/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7160651" y="212600"/>
            <a:ext cx="333013" cy="333363"/>
            <a:chOff x="0" y="0"/>
            <a:chExt cx="2054880" cy="2057040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2054860" cy="2057146"/>
            </a:xfrm>
            <a:custGeom>
              <a:avLst/>
              <a:gdLst/>
              <a:ahLst/>
              <a:cxnLst/>
              <a:rect l="l" t="t" r="r" b="b"/>
              <a:pathLst>
                <a:path w="2054860" h="2057146">
                  <a:moveTo>
                    <a:pt x="0" y="1028573"/>
                  </a:moveTo>
                  <a:cubicBezTo>
                    <a:pt x="0" y="460502"/>
                    <a:pt x="459994" y="0"/>
                    <a:pt x="1027430" y="0"/>
                  </a:cubicBezTo>
                  <a:cubicBezTo>
                    <a:pt x="1594866" y="0"/>
                    <a:pt x="2054860" y="460502"/>
                    <a:pt x="2054860" y="1028573"/>
                  </a:cubicBezTo>
                  <a:cubicBezTo>
                    <a:pt x="2054860" y="1596644"/>
                    <a:pt x="1594866" y="2057146"/>
                    <a:pt x="1027430" y="2057146"/>
                  </a:cubicBezTo>
                  <a:cubicBezTo>
                    <a:pt x="459994" y="2057146"/>
                    <a:pt x="0" y="1596517"/>
                    <a:pt x="0" y="1028573"/>
                  </a:cubicBezTo>
                  <a:close/>
                </a:path>
              </a:pathLst>
            </a:custGeom>
            <a:solidFill>
              <a:srgbClr val="FFFF00"/>
            </a:solidFill>
          </p:spPr>
          <p:txBody>
            <a:bodyPr/>
            <a:lstStyle/>
            <a:p>
              <a:endParaRPr lang="en-ZA"/>
            </a:p>
          </p:txBody>
        </p:sp>
      </p:grpSp>
      <p:grpSp>
        <p:nvGrpSpPr>
          <p:cNvPr id="42" name="Group 42"/>
          <p:cNvGrpSpPr/>
          <p:nvPr/>
        </p:nvGrpSpPr>
        <p:grpSpPr>
          <a:xfrm>
            <a:off x="7706655" y="111969"/>
            <a:ext cx="2669744" cy="531203"/>
            <a:chOff x="0" y="0"/>
            <a:chExt cx="703959" cy="178290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703959" cy="178290"/>
            </a:xfrm>
            <a:custGeom>
              <a:avLst/>
              <a:gdLst/>
              <a:ahLst/>
              <a:cxnLst/>
              <a:rect l="l" t="t" r="r" b="b"/>
              <a:pathLst>
                <a:path w="703959" h="178290">
                  <a:moveTo>
                    <a:pt x="0" y="0"/>
                  </a:moveTo>
                  <a:lnTo>
                    <a:pt x="703959" y="0"/>
                  </a:lnTo>
                  <a:lnTo>
                    <a:pt x="703959" y="178290"/>
                  </a:lnTo>
                  <a:lnTo>
                    <a:pt x="0" y="17829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2A2E3A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44" name="TextBox 44"/>
            <p:cNvSpPr txBox="1"/>
            <p:nvPr/>
          </p:nvSpPr>
          <p:spPr>
            <a:xfrm>
              <a:off x="0" y="-38100"/>
              <a:ext cx="703959" cy="21639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Warning/Caution</a:t>
              </a:r>
            </a:p>
          </p:txBody>
        </p:sp>
      </p:grpSp>
      <p:grpSp>
        <p:nvGrpSpPr>
          <p:cNvPr id="45" name="Group 45"/>
          <p:cNvGrpSpPr/>
          <p:nvPr/>
        </p:nvGrpSpPr>
        <p:grpSpPr>
          <a:xfrm>
            <a:off x="10823368" y="97505"/>
            <a:ext cx="526251" cy="631586"/>
            <a:chOff x="0" y="0"/>
            <a:chExt cx="2656504" cy="3188238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2656586" cy="3188208"/>
            </a:xfrm>
            <a:custGeom>
              <a:avLst/>
              <a:gdLst/>
              <a:ahLst/>
              <a:cxnLst/>
              <a:rect l="l" t="t" r="r" b="b"/>
              <a:pathLst>
                <a:path w="2656586" h="3188208">
                  <a:moveTo>
                    <a:pt x="1342263" y="0"/>
                  </a:moveTo>
                  <a:cubicBezTo>
                    <a:pt x="587248" y="0"/>
                    <a:pt x="0" y="587248"/>
                    <a:pt x="0" y="1342390"/>
                  </a:cubicBezTo>
                  <a:cubicBezTo>
                    <a:pt x="0" y="1957705"/>
                    <a:pt x="419481" y="2489073"/>
                    <a:pt x="1006729" y="2628900"/>
                  </a:cubicBezTo>
                  <a:cubicBezTo>
                    <a:pt x="1342263" y="3188208"/>
                    <a:pt x="1342263" y="3188208"/>
                    <a:pt x="1342263" y="3188208"/>
                  </a:cubicBezTo>
                  <a:cubicBezTo>
                    <a:pt x="1649857" y="2628900"/>
                    <a:pt x="1649857" y="2628900"/>
                    <a:pt x="1649857" y="2628900"/>
                  </a:cubicBezTo>
                  <a:cubicBezTo>
                    <a:pt x="2237105" y="2489073"/>
                    <a:pt x="2656586" y="1957705"/>
                    <a:pt x="2656586" y="1342390"/>
                  </a:cubicBezTo>
                  <a:cubicBezTo>
                    <a:pt x="2656459" y="587248"/>
                    <a:pt x="2069338" y="0"/>
                    <a:pt x="1342263" y="0"/>
                  </a:cubicBezTo>
                  <a:close/>
                  <a:moveTo>
                    <a:pt x="1342263" y="2461133"/>
                  </a:moveTo>
                  <a:cubicBezTo>
                    <a:pt x="727075" y="2461133"/>
                    <a:pt x="223774" y="1957705"/>
                    <a:pt x="223774" y="1342390"/>
                  </a:cubicBezTo>
                  <a:cubicBezTo>
                    <a:pt x="223774" y="727075"/>
                    <a:pt x="727075" y="223647"/>
                    <a:pt x="1342263" y="223647"/>
                  </a:cubicBezTo>
                  <a:cubicBezTo>
                    <a:pt x="1957451" y="223647"/>
                    <a:pt x="2432812" y="727075"/>
                    <a:pt x="2432812" y="1342390"/>
                  </a:cubicBezTo>
                  <a:cubicBezTo>
                    <a:pt x="2432812" y="1957705"/>
                    <a:pt x="1957451" y="2461133"/>
                    <a:pt x="1342263" y="2461133"/>
                  </a:cubicBezTo>
                  <a:close/>
                </a:path>
              </a:pathLst>
            </a:custGeom>
            <a:solidFill>
              <a:srgbClr val="FF0000"/>
            </a:solidFill>
          </p:spPr>
          <p:txBody>
            <a:bodyPr/>
            <a:lstStyle/>
            <a:p>
              <a:endParaRPr lang="en-ZA"/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10924630" y="193741"/>
            <a:ext cx="333013" cy="333363"/>
            <a:chOff x="0" y="0"/>
            <a:chExt cx="2054880" cy="2057040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2054860" cy="2057146"/>
            </a:xfrm>
            <a:custGeom>
              <a:avLst/>
              <a:gdLst/>
              <a:ahLst/>
              <a:cxnLst/>
              <a:rect l="l" t="t" r="r" b="b"/>
              <a:pathLst>
                <a:path w="2054860" h="2057146">
                  <a:moveTo>
                    <a:pt x="0" y="1028573"/>
                  </a:moveTo>
                  <a:cubicBezTo>
                    <a:pt x="0" y="460502"/>
                    <a:pt x="459994" y="0"/>
                    <a:pt x="1027430" y="0"/>
                  </a:cubicBezTo>
                  <a:cubicBezTo>
                    <a:pt x="1594866" y="0"/>
                    <a:pt x="2054860" y="460502"/>
                    <a:pt x="2054860" y="1028573"/>
                  </a:cubicBezTo>
                  <a:cubicBezTo>
                    <a:pt x="2054860" y="1596644"/>
                    <a:pt x="1594866" y="2057146"/>
                    <a:pt x="1027430" y="2057146"/>
                  </a:cubicBezTo>
                  <a:cubicBezTo>
                    <a:pt x="459994" y="2057146"/>
                    <a:pt x="0" y="1596517"/>
                    <a:pt x="0" y="1028573"/>
                  </a:cubicBezTo>
                  <a:close/>
                </a:path>
              </a:pathLst>
            </a:custGeom>
            <a:solidFill>
              <a:srgbClr val="FF0000"/>
            </a:solidFill>
          </p:spPr>
          <p:txBody>
            <a:bodyPr/>
            <a:lstStyle/>
            <a:p>
              <a:endParaRPr lang="en-ZA"/>
            </a:p>
          </p:txBody>
        </p:sp>
      </p:grpSp>
      <p:grpSp>
        <p:nvGrpSpPr>
          <p:cNvPr id="49" name="Group 49"/>
          <p:cNvGrpSpPr/>
          <p:nvPr/>
        </p:nvGrpSpPr>
        <p:grpSpPr>
          <a:xfrm>
            <a:off x="11470069" y="95518"/>
            <a:ext cx="2669744" cy="547654"/>
            <a:chOff x="0" y="0"/>
            <a:chExt cx="703959" cy="178290"/>
          </a:xfrm>
        </p:grpSpPr>
        <p:sp>
          <p:nvSpPr>
            <p:cNvPr id="50" name="Freeform 50"/>
            <p:cNvSpPr/>
            <p:nvPr/>
          </p:nvSpPr>
          <p:spPr>
            <a:xfrm>
              <a:off x="0" y="0"/>
              <a:ext cx="703959" cy="178290"/>
            </a:xfrm>
            <a:custGeom>
              <a:avLst/>
              <a:gdLst/>
              <a:ahLst/>
              <a:cxnLst/>
              <a:rect l="l" t="t" r="r" b="b"/>
              <a:pathLst>
                <a:path w="703959" h="178290">
                  <a:moveTo>
                    <a:pt x="0" y="0"/>
                  </a:moveTo>
                  <a:lnTo>
                    <a:pt x="703959" y="0"/>
                  </a:lnTo>
                  <a:lnTo>
                    <a:pt x="703959" y="178290"/>
                  </a:lnTo>
                  <a:lnTo>
                    <a:pt x="0" y="17829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2A2E3A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51" name="TextBox 51"/>
            <p:cNvSpPr txBox="1"/>
            <p:nvPr/>
          </p:nvSpPr>
          <p:spPr>
            <a:xfrm>
              <a:off x="0" y="-38100"/>
              <a:ext cx="703959" cy="21639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Critical/Error/Failure</a:t>
              </a:r>
            </a:p>
          </p:txBody>
        </p:sp>
      </p:grpSp>
      <p:grpSp>
        <p:nvGrpSpPr>
          <p:cNvPr id="52" name="Group 52"/>
          <p:cNvGrpSpPr/>
          <p:nvPr/>
        </p:nvGrpSpPr>
        <p:grpSpPr>
          <a:xfrm>
            <a:off x="-1851661" y="2881941"/>
            <a:ext cx="3563335" cy="2569879"/>
            <a:chOff x="-441826" y="-38816"/>
            <a:chExt cx="934577" cy="856613"/>
          </a:xfrm>
        </p:grpSpPr>
        <p:sp>
          <p:nvSpPr>
            <p:cNvPr id="53" name="Freeform 53"/>
            <p:cNvSpPr/>
            <p:nvPr/>
          </p:nvSpPr>
          <p:spPr>
            <a:xfrm>
              <a:off x="-441826" y="0"/>
              <a:ext cx="915766" cy="817797"/>
            </a:xfrm>
            <a:custGeom>
              <a:avLst/>
              <a:gdLst/>
              <a:ahLst/>
              <a:cxnLst/>
              <a:rect l="l" t="t" r="r" b="b"/>
              <a:pathLst>
                <a:path w="473940" h="817797">
                  <a:moveTo>
                    <a:pt x="0" y="0"/>
                  </a:moveTo>
                  <a:lnTo>
                    <a:pt x="473940" y="0"/>
                  </a:lnTo>
                  <a:lnTo>
                    <a:pt x="473940" y="817797"/>
                  </a:lnTo>
                  <a:lnTo>
                    <a:pt x="0" y="817797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2A2E3A"/>
              </a:solidFill>
              <a:prstDash val="dash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54" name="TextBox 54"/>
            <p:cNvSpPr txBox="1"/>
            <p:nvPr/>
          </p:nvSpPr>
          <p:spPr>
            <a:xfrm>
              <a:off x="-391564" y="-38816"/>
              <a:ext cx="884315" cy="855897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</a:rPr>
                <a:t>Health status based on error percentage. Warning at 1% and Critical at 2 %</a:t>
              </a:r>
            </a:p>
          </p:txBody>
        </p:sp>
      </p:grpSp>
      <p:sp>
        <p:nvSpPr>
          <p:cNvPr id="55" name="AutoShape 55"/>
          <p:cNvSpPr/>
          <p:nvPr/>
        </p:nvSpPr>
        <p:spPr>
          <a:xfrm flipV="1">
            <a:off x="1624421" y="4407191"/>
            <a:ext cx="768252" cy="6235"/>
          </a:xfrm>
          <a:prstGeom prst="line">
            <a:avLst/>
          </a:prstGeom>
          <a:ln w="28575" cap="flat">
            <a:solidFill>
              <a:srgbClr val="FF0000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n-ZA"/>
          </a:p>
        </p:txBody>
      </p:sp>
      <p:grpSp>
        <p:nvGrpSpPr>
          <p:cNvPr id="56" name="Group 56"/>
          <p:cNvGrpSpPr/>
          <p:nvPr/>
        </p:nvGrpSpPr>
        <p:grpSpPr>
          <a:xfrm>
            <a:off x="2080746" y="4125811"/>
            <a:ext cx="12852793" cy="3235315"/>
            <a:chOff x="-75418" y="-38100"/>
            <a:chExt cx="3370978" cy="848544"/>
          </a:xfrm>
        </p:grpSpPr>
        <p:sp>
          <p:nvSpPr>
            <p:cNvPr id="57" name="Freeform 57"/>
            <p:cNvSpPr/>
            <p:nvPr/>
          </p:nvSpPr>
          <p:spPr>
            <a:xfrm>
              <a:off x="-75418" y="384102"/>
              <a:ext cx="1972434" cy="426342"/>
            </a:xfrm>
            <a:custGeom>
              <a:avLst/>
              <a:gdLst/>
              <a:ahLst/>
              <a:cxnLst/>
              <a:rect l="l" t="t" r="r" b="b"/>
              <a:pathLst>
                <a:path w="3295560" h="340222">
                  <a:moveTo>
                    <a:pt x="0" y="0"/>
                  </a:moveTo>
                  <a:lnTo>
                    <a:pt x="3295560" y="0"/>
                  </a:lnTo>
                  <a:lnTo>
                    <a:pt x="3295560" y="340222"/>
                  </a:lnTo>
                  <a:lnTo>
                    <a:pt x="0" y="3402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E8223B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58" name="TextBox 58"/>
            <p:cNvSpPr txBox="1"/>
            <p:nvPr/>
          </p:nvSpPr>
          <p:spPr>
            <a:xfrm>
              <a:off x="0" y="-38100"/>
              <a:ext cx="3295560" cy="378322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59" name="Group 59"/>
          <p:cNvGrpSpPr/>
          <p:nvPr/>
        </p:nvGrpSpPr>
        <p:grpSpPr>
          <a:xfrm>
            <a:off x="-1856404" y="5568270"/>
            <a:ext cx="3649029" cy="1852949"/>
            <a:chOff x="0" y="0"/>
            <a:chExt cx="498221" cy="851450"/>
          </a:xfrm>
        </p:grpSpPr>
        <p:sp>
          <p:nvSpPr>
            <p:cNvPr id="60" name="Freeform 60"/>
            <p:cNvSpPr/>
            <p:nvPr/>
          </p:nvSpPr>
          <p:spPr>
            <a:xfrm>
              <a:off x="0" y="0"/>
              <a:ext cx="473940" cy="817797"/>
            </a:xfrm>
            <a:custGeom>
              <a:avLst/>
              <a:gdLst/>
              <a:ahLst/>
              <a:cxnLst/>
              <a:rect l="l" t="t" r="r" b="b"/>
              <a:pathLst>
                <a:path w="473940" h="817797">
                  <a:moveTo>
                    <a:pt x="0" y="0"/>
                  </a:moveTo>
                  <a:lnTo>
                    <a:pt x="473940" y="0"/>
                  </a:lnTo>
                  <a:lnTo>
                    <a:pt x="473940" y="817797"/>
                  </a:lnTo>
                  <a:lnTo>
                    <a:pt x="0" y="817797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2A2E3A"/>
              </a:solidFill>
              <a:prstDash val="dash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61" name="TextBox 61"/>
            <p:cNvSpPr txBox="1"/>
            <p:nvPr/>
          </p:nvSpPr>
          <p:spPr>
            <a:xfrm>
              <a:off x="0" y="13648"/>
              <a:ext cx="498221" cy="837802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Information points and analytics graph displaying the overall revenue for each application, compared to a default baseline.</a:t>
              </a:r>
            </a:p>
          </p:txBody>
        </p:sp>
      </p:grpSp>
      <p:sp>
        <p:nvSpPr>
          <p:cNvPr id="62" name="AutoShape 62"/>
          <p:cNvSpPr/>
          <p:nvPr/>
        </p:nvSpPr>
        <p:spPr>
          <a:xfrm>
            <a:off x="1527358" y="6527112"/>
            <a:ext cx="460593" cy="64290"/>
          </a:xfrm>
          <a:prstGeom prst="line">
            <a:avLst/>
          </a:prstGeom>
          <a:ln w="28575" cap="flat">
            <a:solidFill>
              <a:srgbClr val="FF0000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n-ZA"/>
          </a:p>
        </p:txBody>
      </p:sp>
      <p:grpSp>
        <p:nvGrpSpPr>
          <p:cNvPr id="63" name="Group 63"/>
          <p:cNvGrpSpPr/>
          <p:nvPr/>
        </p:nvGrpSpPr>
        <p:grpSpPr>
          <a:xfrm>
            <a:off x="9651660" y="5735576"/>
            <a:ext cx="4703000" cy="1696803"/>
            <a:chOff x="0" y="0"/>
            <a:chExt cx="3295560" cy="355113"/>
          </a:xfrm>
        </p:grpSpPr>
        <p:sp>
          <p:nvSpPr>
            <p:cNvPr id="64" name="Freeform 64"/>
            <p:cNvSpPr/>
            <p:nvPr/>
          </p:nvSpPr>
          <p:spPr>
            <a:xfrm>
              <a:off x="0" y="0"/>
              <a:ext cx="3295560" cy="355113"/>
            </a:xfrm>
            <a:custGeom>
              <a:avLst/>
              <a:gdLst/>
              <a:ahLst/>
              <a:cxnLst/>
              <a:rect l="l" t="t" r="r" b="b"/>
              <a:pathLst>
                <a:path w="3295560" h="355113">
                  <a:moveTo>
                    <a:pt x="0" y="0"/>
                  </a:moveTo>
                  <a:lnTo>
                    <a:pt x="3295560" y="0"/>
                  </a:lnTo>
                  <a:lnTo>
                    <a:pt x="3295560" y="355113"/>
                  </a:lnTo>
                  <a:lnTo>
                    <a:pt x="0" y="3551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E8223B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65" name="TextBox 65"/>
            <p:cNvSpPr txBox="1"/>
            <p:nvPr/>
          </p:nvSpPr>
          <p:spPr>
            <a:xfrm>
              <a:off x="0" y="-38100"/>
              <a:ext cx="3295560" cy="393213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66" name="Group 66"/>
          <p:cNvGrpSpPr/>
          <p:nvPr/>
        </p:nvGrpSpPr>
        <p:grpSpPr>
          <a:xfrm>
            <a:off x="15048100" y="7775914"/>
            <a:ext cx="4475695" cy="1917442"/>
            <a:chOff x="0" y="-47613"/>
            <a:chExt cx="850729" cy="419799"/>
          </a:xfrm>
        </p:grpSpPr>
        <p:sp>
          <p:nvSpPr>
            <p:cNvPr id="67" name="Freeform 67"/>
            <p:cNvSpPr/>
            <p:nvPr/>
          </p:nvSpPr>
          <p:spPr>
            <a:xfrm>
              <a:off x="0" y="0"/>
              <a:ext cx="850729" cy="372186"/>
            </a:xfrm>
            <a:custGeom>
              <a:avLst/>
              <a:gdLst/>
              <a:ahLst/>
              <a:cxnLst/>
              <a:rect l="l" t="t" r="r" b="b"/>
              <a:pathLst>
                <a:path w="850729" h="372186">
                  <a:moveTo>
                    <a:pt x="0" y="0"/>
                  </a:moveTo>
                  <a:lnTo>
                    <a:pt x="850729" y="0"/>
                  </a:lnTo>
                  <a:lnTo>
                    <a:pt x="850729" y="372186"/>
                  </a:lnTo>
                  <a:lnTo>
                    <a:pt x="0" y="372186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2A2E3A"/>
              </a:solidFill>
              <a:prstDash val="dash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68" name="TextBox 68"/>
            <p:cNvSpPr txBox="1"/>
            <p:nvPr/>
          </p:nvSpPr>
          <p:spPr>
            <a:xfrm>
              <a:off x="0" y="-47613"/>
              <a:ext cx="850729" cy="419799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Status of physical infrastructure and network metrics, packet loss, and data throughout the applications</a:t>
              </a:r>
            </a:p>
          </p:txBody>
        </p:sp>
      </p:grpSp>
      <p:sp>
        <p:nvSpPr>
          <p:cNvPr id="69" name="AutoShape 69"/>
          <p:cNvSpPr/>
          <p:nvPr/>
        </p:nvSpPr>
        <p:spPr>
          <a:xfrm>
            <a:off x="14469202" y="8877300"/>
            <a:ext cx="578897" cy="0"/>
          </a:xfrm>
          <a:prstGeom prst="line">
            <a:avLst/>
          </a:prstGeom>
          <a:ln w="28575" cap="flat">
            <a:solidFill>
              <a:srgbClr val="FF0000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n-ZA"/>
          </a:p>
        </p:txBody>
      </p:sp>
      <p:grpSp>
        <p:nvGrpSpPr>
          <p:cNvPr id="73" name="Group 73"/>
          <p:cNvGrpSpPr/>
          <p:nvPr/>
        </p:nvGrpSpPr>
        <p:grpSpPr>
          <a:xfrm>
            <a:off x="1081676" y="213576"/>
            <a:ext cx="292706" cy="292706"/>
            <a:chOff x="0" y="0"/>
            <a:chExt cx="812800" cy="812800"/>
          </a:xfrm>
        </p:grpSpPr>
        <p:sp>
          <p:nvSpPr>
            <p:cNvPr id="74" name="Freeform 7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ZA"/>
            </a:p>
          </p:txBody>
        </p:sp>
        <p:sp>
          <p:nvSpPr>
            <p:cNvPr id="75" name="TextBox 7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6" name="TextBox 76"/>
          <p:cNvSpPr txBox="1"/>
          <p:nvPr/>
        </p:nvSpPr>
        <p:spPr>
          <a:xfrm>
            <a:off x="-1143893" y="132406"/>
            <a:ext cx="2287786" cy="4903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59"/>
              </a:lnSpc>
            </a:pPr>
            <a:r>
              <a:rPr lang="en-US" sz="28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USSD </a:t>
            </a:r>
          </a:p>
        </p:txBody>
      </p:sp>
      <p:grpSp>
        <p:nvGrpSpPr>
          <p:cNvPr id="80" name="Group 80"/>
          <p:cNvGrpSpPr/>
          <p:nvPr/>
        </p:nvGrpSpPr>
        <p:grpSpPr>
          <a:xfrm>
            <a:off x="-1499084" y="214078"/>
            <a:ext cx="292706" cy="292706"/>
            <a:chOff x="0" y="0"/>
            <a:chExt cx="812800" cy="812800"/>
          </a:xfrm>
        </p:grpSpPr>
        <p:sp>
          <p:nvSpPr>
            <p:cNvPr id="81" name="Freeform 8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ZA"/>
            </a:p>
          </p:txBody>
        </p:sp>
        <p:sp>
          <p:nvSpPr>
            <p:cNvPr id="82" name="TextBox 8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3" name="Group 83"/>
          <p:cNvGrpSpPr/>
          <p:nvPr/>
        </p:nvGrpSpPr>
        <p:grpSpPr>
          <a:xfrm>
            <a:off x="14948036" y="5649006"/>
            <a:ext cx="4482964" cy="2162260"/>
            <a:chOff x="-4800" y="-89301"/>
            <a:chExt cx="862389" cy="388429"/>
          </a:xfrm>
        </p:grpSpPr>
        <p:sp>
          <p:nvSpPr>
            <p:cNvPr id="84" name="Freeform 84"/>
            <p:cNvSpPr/>
            <p:nvPr/>
          </p:nvSpPr>
          <p:spPr>
            <a:xfrm>
              <a:off x="3332" y="-6255"/>
              <a:ext cx="854257" cy="305383"/>
            </a:xfrm>
            <a:custGeom>
              <a:avLst/>
              <a:gdLst/>
              <a:ahLst/>
              <a:cxnLst/>
              <a:rect l="l" t="t" r="r" b="b"/>
              <a:pathLst>
                <a:path w="854257" h="279202">
                  <a:moveTo>
                    <a:pt x="0" y="0"/>
                  </a:moveTo>
                  <a:lnTo>
                    <a:pt x="854257" y="0"/>
                  </a:lnTo>
                  <a:lnTo>
                    <a:pt x="854257" y="279202"/>
                  </a:lnTo>
                  <a:lnTo>
                    <a:pt x="0" y="279202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2A2E3A"/>
              </a:solidFill>
              <a:prstDash val="dash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85" name="TextBox 85"/>
            <p:cNvSpPr txBox="1"/>
            <p:nvPr/>
          </p:nvSpPr>
          <p:spPr>
            <a:xfrm>
              <a:off x="-4800" y="-89301"/>
              <a:ext cx="854257" cy="348809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Overall application performance checking </a:t>
              </a:r>
              <a:r>
                <a:rPr lang="en-US" sz="1500" err="1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Ussd</a:t>
              </a:r>
              <a:r>
                <a:rPr lang="en-US" sz="1500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, </a:t>
              </a:r>
              <a:r>
                <a:rPr lang="en-US" sz="1500" err="1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Myvodacom</a:t>
              </a:r>
              <a:r>
                <a:rPr lang="en-US" sz="1500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, </a:t>
              </a:r>
              <a:r>
                <a:rPr lang="en-US" sz="1500" err="1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coreservice</a:t>
              </a:r>
              <a:r>
                <a:rPr lang="en-US" sz="1500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 front end and backend calls per minute load</a:t>
              </a:r>
            </a:p>
          </p:txBody>
        </p:sp>
      </p:grpSp>
      <p:grpSp>
        <p:nvGrpSpPr>
          <p:cNvPr id="97" name="Group 18">
            <a:extLst>
              <a:ext uri="{FF2B5EF4-FFF2-40B4-BE49-F238E27FC236}">
                <a16:creationId xmlns:a16="http://schemas.microsoft.com/office/drawing/2014/main" id="{A804724E-5B1B-9863-ACE3-567E384AD212}"/>
              </a:ext>
            </a:extLst>
          </p:cNvPr>
          <p:cNvGrpSpPr/>
          <p:nvPr/>
        </p:nvGrpSpPr>
        <p:grpSpPr>
          <a:xfrm>
            <a:off x="5966571" y="2733483"/>
            <a:ext cx="4609132" cy="4011742"/>
            <a:chOff x="-507919" y="-853850"/>
            <a:chExt cx="2892324" cy="1471598"/>
          </a:xfrm>
        </p:grpSpPr>
        <p:sp>
          <p:nvSpPr>
            <p:cNvPr id="98" name="Freeform 19">
              <a:extLst>
                <a:ext uri="{FF2B5EF4-FFF2-40B4-BE49-F238E27FC236}">
                  <a16:creationId xmlns:a16="http://schemas.microsoft.com/office/drawing/2014/main" id="{DBAC839D-61A8-E64B-3B5F-0EC58F19BFEE}"/>
                </a:ext>
              </a:extLst>
            </p:cNvPr>
            <p:cNvSpPr/>
            <p:nvPr/>
          </p:nvSpPr>
          <p:spPr>
            <a:xfrm>
              <a:off x="-507919" y="-853850"/>
              <a:ext cx="2892324" cy="446074"/>
            </a:xfrm>
            <a:custGeom>
              <a:avLst/>
              <a:gdLst/>
              <a:ahLst/>
              <a:cxnLst/>
              <a:rect l="l" t="t" r="r" b="b"/>
              <a:pathLst>
                <a:path w="1259236" h="617748">
                  <a:moveTo>
                    <a:pt x="0" y="0"/>
                  </a:moveTo>
                  <a:lnTo>
                    <a:pt x="1259236" y="0"/>
                  </a:lnTo>
                  <a:lnTo>
                    <a:pt x="1259236" y="617748"/>
                  </a:lnTo>
                  <a:lnTo>
                    <a:pt x="0" y="6177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E8223B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99" name="TextBox 20">
              <a:extLst>
                <a:ext uri="{FF2B5EF4-FFF2-40B4-BE49-F238E27FC236}">
                  <a16:creationId xmlns:a16="http://schemas.microsoft.com/office/drawing/2014/main" id="{68365BB8-0631-B582-7F25-ABE8B22B098B}"/>
                </a:ext>
              </a:extLst>
            </p:cNvPr>
            <p:cNvSpPr txBox="1"/>
            <p:nvPr/>
          </p:nvSpPr>
          <p:spPr>
            <a:xfrm>
              <a:off x="0" y="-38100"/>
              <a:ext cx="1259236" cy="655848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100" name="AutoShape 6">
            <a:extLst>
              <a:ext uri="{FF2B5EF4-FFF2-40B4-BE49-F238E27FC236}">
                <a16:creationId xmlns:a16="http://schemas.microsoft.com/office/drawing/2014/main" id="{60C665A5-F328-F84B-C188-795CF76ECDF0}"/>
              </a:ext>
            </a:extLst>
          </p:cNvPr>
          <p:cNvSpPr/>
          <p:nvPr/>
        </p:nvSpPr>
        <p:spPr>
          <a:xfrm flipH="1">
            <a:off x="7805955" y="1563533"/>
            <a:ext cx="0" cy="1122734"/>
          </a:xfrm>
          <a:prstGeom prst="line">
            <a:avLst/>
          </a:prstGeom>
          <a:ln w="28575" cap="flat">
            <a:solidFill>
              <a:srgbClr val="FF0000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n-ZA"/>
          </a:p>
        </p:txBody>
      </p:sp>
      <p:sp>
        <p:nvSpPr>
          <p:cNvPr id="101" name="Freeform 57">
            <a:extLst>
              <a:ext uri="{FF2B5EF4-FFF2-40B4-BE49-F238E27FC236}">
                <a16:creationId xmlns:a16="http://schemas.microsoft.com/office/drawing/2014/main" id="{5153FC0C-24BB-1436-2155-81F60BED937F}"/>
              </a:ext>
            </a:extLst>
          </p:cNvPr>
          <p:cNvSpPr/>
          <p:nvPr/>
        </p:nvSpPr>
        <p:spPr>
          <a:xfrm>
            <a:off x="2020173" y="7421220"/>
            <a:ext cx="12334487" cy="2340017"/>
          </a:xfrm>
          <a:custGeom>
            <a:avLst/>
            <a:gdLst/>
            <a:ahLst/>
            <a:cxnLst/>
            <a:rect l="l" t="t" r="r" b="b"/>
            <a:pathLst>
              <a:path w="3295560" h="340222">
                <a:moveTo>
                  <a:pt x="0" y="0"/>
                </a:moveTo>
                <a:lnTo>
                  <a:pt x="3295560" y="0"/>
                </a:lnTo>
                <a:lnTo>
                  <a:pt x="3295560" y="340222"/>
                </a:lnTo>
                <a:lnTo>
                  <a:pt x="0" y="340222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47625" cap="sq">
            <a:solidFill>
              <a:srgbClr val="E8223B"/>
            </a:solidFill>
            <a:prstDash val="solid"/>
            <a:miter/>
          </a:ln>
        </p:spPr>
        <p:txBody>
          <a:bodyPr/>
          <a:lstStyle/>
          <a:p>
            <a:endParaRPr lang="en-ZA"/>
          </a:p>
        </p:txBody>
      </p:sp>
      <p:sp>
        <p:nvSpPr>
          <p:cNvPr id="103" name="Freeform 19">
            <a:extLst>
              <a:ext uri="{FF2B5EF4-FFF2-40B4-BE49-F238E27FC236}">
                <a16:creationId xmlns:a16="http://schemas.microsoft.com/office/drawing/2014/main" id="{605604F6-7C14-09A5-8786-80505C05297F}"/>
              </a:ext>
            </a:extLst>
          </p:cNvPr>
          <p:cNvSpPr/>
          <p:nvPr/>
        </p:nvSpPr>
        <p:spPr>
          <a:xfrm>
            <a:off x="10684199" y="2674531"/>
            <a:ext cx="3745299" cy="1307798"/>
          </a:xfrm>
          <a:custGeom>
            <a:avLst/>
            <a:gdLst/>
            <a:ahLst/>
            <a:cxnLst/>
            <a:rect l="l" t="t" r="r" b="b"/>
            <a:pathLst>
              <a:path w="1259236" h="617748">
                <a:moveTo>
                  <a:pt x="0" y="0"/>
                </a:moveTo>
                <a:lnTo>
                  <a:pt x="1259236" y="0"/>
                </a:lnTo>
                <a:lnTo>
                  <a:pt x="1259236" y="617748"/>
                </a:lnTo>
                <a:lnTo>
                  <a:pt x="0" y="617748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47625" cap="sq">
            <a:solidFill>
              <a:srgbClr val="E8223B"/>
            </a:solidFill>
            <a:prstDash val="solid"/>
            <a:miter/>
          </a:ln>
        </p:spPr>
        <p:txBody>
          <a:bodyPr/>
          <a:lstStyle/>
          <a:p>
            <a:endParaRPr lang="en-ZA"/>
          </a:p>
        </p:txBody>
      </p:sp>
      <p:sp>
        <p:nvSpPr>
          <p:cNvPr id="111" name="AutoShape 6">
            <a:extLst>
              <a:ext uri="{FF2B5EF4-FFF2-40B4-BE49-F238E27FC236}">
                <a16:creationId xmlns:a16="http://schemas.microsoft.com/office/drawing/2014/main" id="{5FA33DE4-3506-5632-966F-04F23B65B17C}"/>
              </a:ext>
            </a:extLst>
          </p:cNvPr>
          <p:cNvSpPr/>
          <p:nvPr/>
        </p:nvSpPr>
        <p:spPr>
          <a:xfrm>
            <a:off x="9004354" y="1551796"/>
            <a:ext cx="3227288" cy="1012667"/>
          </a:xfrm>
          <a:prstGeom prst="line">
            <a:avLst/>
          </a:prstGeom>
          <a:ln w="28575" cap="flat">
            <a:solidFill>
              <a:srgbClr val="FF0000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n-ZA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528CEE75-CF42-C3B0-0C5F-B13524B13BFF}"/>
              </a:ext>
            </a:extLst>
          </p:cNvPr>
          <p:cNvSpPr/>
          <p:nvPr/>
        </p:nvSpPr>
        <p:spPr>
          <a:xfrm>
            <a:off x="16301365" y="83547"/>
            <a:ext cx="3429598" cy="880477"/>
          </a:xfrm>
          <a:custGeom>
            <a:avLst/>
            <a:gdLst/>
            <a:ahLst/>
            <a:cxnLst/>
            <a:rect l="l" t="t" r="r" b="b"/>
            <a:pathLst>
              <a:path w="3941997" h="991412">
                <a:moveTo>
                  <a:pt x="0" y="0"/>
                </a:moveTo>
                <a:lnTo>
                  <a:pt x="3941997" y="0"/>
                </a:lnTo>
                <a:lnTo>
                  <a:pt x="3941997" y="991412"/>
                </a:lnTo>
                <a:lnTo>
                  <a:pt x="0" y="9914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>
            <a:off x="3144208" y="-5867400"/>
            <a:ext cx="10501651" cy="220218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0" y="18288000"/>
                </a:moveTo>
                <a:lnTo>
                  <a:pt x="0" y="0"/>
                </a:ln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ZA"/>
          </a:p>
        </p:txBody>
      </p:sp>
      <p:grpSp>
        <p:nvGrpSpPr>
          <p:cNvPr id="15" name="Group 15"/>
          <p:cNvGrpSpPr/>
          <p:nvPr/>
        </p:nvGrpSpPr>
        <p:grpSpPr>
          <a:xfrm>
            <a:off x="2368298" y="840728"/>
            <a:ext cx="12001723" cy="1237493"/>
            <a:chOff x="-511595" y="-128465"/>
            <a:chExt cx="939479" cy="354436"/>
          </a:xfrm>
        </p:grpSpPr>
        <p:sp>
          <p:nvSpPr>
            <p:cNvPr id="16" name="Freeform 16"/>
            <p:cNvSpPr/>
            <p:nvPr/>
          </p:nvSpPr>
          <p:spPr>
            <a:xfrm>
              <a:off x="-511595" y="-126044"/>
              <a:ext cx="939479" cy="344618"/>
            </a:xfrm>
            <a:custGeom>
              <a:avLst/>
              <a:gdLst/>
              <a:ahLst/>
              <a:cxnLst/>
              <a:rect l="l" t="t" r="r" b="b"/>
              <a:pathLst>
                <a:path w="924675" h="263450">
                  <a:moveTo>
                    <a:pt x="0" y="0"/>
                  </a:moveTo>
                  <a:lnTo>
                    <a:pt x="924675" y="0"/>
                  </a:lnTo>
                  <a:lnTo>
                    <a:pt x="924675" y="263450"/>
                  </a:lnTo>
                  <a:lnTo>
                    <a:pt x="0" y="263450"/>
                  </a:lnTo>
                  <a:close/>
                </a:path>
              </a:pathLst>
            </a:custGeom>
            <a:noFill/>
            <a:ln w="9525" cap="sq">
              <a:solidFill>
                <a:srgbClr val="2A2E3A"/>
              </a:solidFill>
              <a:prstDash val="dash"/>
              <a:miter/>
            </a:ln>
          </p:spPr>
          <p:txBody>
            <a:bodyPr/>
            <a:lstStyle/>
            <a:p>
              <a:endParaRPr lang="en-ZA" sz="1600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-483787" y="-128465"/>
              <a:ext cx="860771" cy="354436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2800">
                  <a:solidFill>
                    <a:schemeClr val="bg1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Monitored Metrics</a:t>
              </a:r>
            </a:p>
          </p:txBody>
        </p:sp>
      </p:grpSp>
      <p:sp>
        <p:nvSpPr>
          <p:cNvPr id="21" name="AutoShape 21"/>
          <p:cNvSpPr/>
          <p:nvPr/>
        </p:nvSpPr>
        <p:spPr>
          <a:xfrm>
            <a:off x="4578654" y="2545475"/>
            <a:ext cx="0" cy="378112"/>
          </a:xfrm>
          <a:prstGeom prst="line">
            <a:avLst/>
          </a:prstGeom>
          <a:ln w="28575" cap="flat">
            <a:solidFill>
              <a:srgbClr val="2A2E3A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n-ZA"/>
          </a:p>
        </p:txBody>
      </p:sp>
      <p:sp>
        <p:nvSpPr>
          <p:cNvPr id="22" name="AutoShape 22"/>
          <p:cNvSpPr/>
          <p:nvPr/>
        </p:nvSpPr>
        <p:spPr>
          <a:xfrm flipV="1">
            <a:off x="1039102" y="3600862"/>
            <a:ext cx="596906" cy="1"/>
          </a:xfrm>
          <a:prstGeom prst="line">
            <a:avLst/>
          </a:prstGeom>
          <a:ln w="28575" cap="flat">
            <a:solidFill>
              <a:srgbClr val="FF0000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n-ZA"/>
          </a:p>
        </p:txBody>
      </p:sp>
      <p:sp>
        <p:nvSpPr>
          <p:cNvPr id="26" name="AutoShape 26"/>
          <p:cNvSpPr/>
          <p:nvPr/>
        </p:nvSpPr>
        <p:spPr>
          <a:xfrm>
            <a:off x="5427860" y="3600862"/>
            <a:ext cx="596906" cy="0"/>
          </a:xfrm>
          <a:prstGeom prst="line">
            <a:avLst/>
          </a:prstGeom>
          <a:ln w="28575" cap="flat">
            <a:solidFill>
              <a:srgbClr val="FF0000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n-ZA"/>
          </a:p>
        </p:txBody>
      </p:sp>
      <p:grpSp>
        <p:nvGrpSpPr>
          <p:cNvPr id="31" name="Group 31"/>
          <p:cNvGrpSpPr/>
          <p:nvPr/>
        </p:nvGrpSpPr>
        <p:grpSpPr>
          <a:xfrm>
            <a:off x="3598999" y="97949"/>
            <a:ext cx="526251" cy="631586"/>
            <a:chOff x="0" y="0"/>
            <a:chExt cx="2656504" cy="3188238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2656586" cy="3188208"/>
            </a:xfrm>
            <a:custGeom>
              <a:avLst/>
              <a:gdLst/>
              <a:ahLst/>
              <a:cxnLst/>
              <a:rect l="l" t="t" r="r" b="b"/>
              <a:pathLst>
                <a:path w="2656586" h="3188208">
                  <a:moveTo>
                    <a:pt x="1342263" y="0"/>
                  </a:moveTo>
                  <a:cubicBezTo>
                    <a:pt x="587248" y="0"/>
                    <a:pt x="0" y="587248"/>
                    <a:pt x="0" y="1342390"/>
                  </a:cubicBezTo>
                  <a:cubicBezTo>
                    <a:pt x="0" y="1957705"/>
                    <a:pt x="419481" y="2489073"/>
                    <a:pt x="1006729" y="2628900"/>
                  </a:cubicBezTo>
                  <a:cubicBezTo>
                    <a:pt x="1342263" y="3188208"/>
                    <a:pt x="1342263" y="3188208"/>
                    <a:pt x="1342263" y="3188208"/>
                  </a:cubicBezTo>
                  <a:cubicBezTo>
                    <a:pt x="1649857" y="2628900"/>
                    <a:pt x="1649857" y="2628900"/>
                    <a:pt x="1649857" y="2628900"/>
                  </a:cubicBezTo>
                  <a:cubicBezTo>
                    <a:pt x="2237105" y="2489073"/>
                    <a:pt x="2656586" y="1957705"/>
                    <a:pt x="2656586" y="1342390"/>
                  </a:cubicBezTo>
                  <a:cubicBezTo>
                    <a:pt x="2656459" y="587248"/>
                    <a:pt x="2069338" y="0"/>
                    <a:pt x="1342263" y="0"/>
                  </a:cubicBezTo>
                  <a:close/>
                  <a:moveTo>
                    <a:pt x="1342263" y="2461133"/>
                  </a:moveTo>
                  <a:cubicBezTo>
                    <a:pt x="727075" y="2461133"/>
                    <a:pt x="223774" y="1957705"/>
                    <a:pt x="223774" y="1342390"/>
                  </a:cubicBezTo>
                  <a:cubicBezTo>
                    <a:pt x="223774" y="727075"/>
                    <a:pt x="727075" y="223647"/>
                    <a:pt x="1342263" y="223647"/>
                  </a:cubicBezTo>
                  <a:cubicBezTo>
                    <a:pt x="1957451" y="223647"/>
                    <a:pt x="2432812" y="727075"/>
                    <a:pt x="2432812" y="1342390"/>
                  </a:cubicBezTo>
                  <a:cubicBezTo>
                    <a:pt x="2432812" y="1957705"/>
                    <a:pt x="1957451" y="2461133"/>
                    <a:pt x="1342263" y="2461133"/>
                  </a:cubicBezTo>
                  <a:close/>
                </a:path>
              </a:pathLst>
            </a:custGeom>
            <a:solidFill>
              <a:srgbClr val="33CC66"/>
            </a:solidFill>
          </p:spPr>
          <p:txBody>
            <a:bodyPr/>
            <a:lstStyle/>
            <a:p>
              <a:endParaRPr lang="en-ZA"/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3697510" y="196193"/>
            <a:ext cx="333013" cy="333363"/>
            <a:chOff x="0" y="0"/>
            <a:chExt cx="2054880" cy="205704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2054860" cy="2057146"/>
            </a:xfrm>
            <a:custGeom>
              <a:avLst/>
              <a:gdLst/>
              <a:ahLst/>
              <a:cxnLst/>
              <a:rect l="l" t="t" r="r" b="b"/>
              <a:pathLst>
                <a:path w="2054860" h="2057146">
                  <a:moveTo>
                    <a:pt x="0" y="1028573"/>
                  </a:moveTo>
                  <a:cubicBezTo>
                    <a:pt x="0" y="460502"/>
                    <a:pt x="459994" y="0"/>
                    <a:pt x="1027430" y="0"/>
                  </a:cubicBezTo>
                  <a:cubicBezTo>
                    <a:pt x="1594866" y="0"/>
                    <a:pt x="2054860" y="460502"/>
                    <a:pt x="2054860" y="1028573"/>
                  </a:cubicBezTo>
                  <a:cubicBezTo>
                    <a:pt x="2054860" y="1596644"/>
                    <a:pt x="1594866" y="2057146"/>
                    <a:pt x="1027430" y="2057146"/>
                  </a:cubicBezTo>
                  <a:cubicBezTo>
                    <a:pt x="459994" y="2057146"/>
                    <a:pt x="0" y="1596517"/>
                    <a:pt x="0" y="1028573"/>
                  </a:cubicBezTo>
                  <a:close/>
                </a:path>
              </a:pathLst>
            </a:custGeom>
            <a:solidFill>
              <a:srgbClr val="33CC66"/>
            </a:solidFill>
          </p:spPr>
          <p:txBody>
            <a:bodyPr/>
            <a:lstStyle/>
            <a:p>
              <a:endParaRPr lang="en-ZA"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4168578" y="97563"/>
            <a:ext cx="2518564" cy="569555"/>
            <a:chOff x="0" y="0"/>
            <a:chExt cx="703959" cy="178290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703959" cy="178290"/>
            </a:xfrm>
            <a:custGeom>
              <a:avLst/>
              <a:gdLst/>
              <a:ahLst/>
              <a:cxnLst/>
              <a:rect l="l" t="t" r="r" b="b"/>
              <a:pathLst>
                <a:path w="703959" h="178290">
                  <a:moveTo>
                    <a:pt x="0" y="0"/>
                  </a:moveTo>
                  <a:lnTo>
                    <a:pt x="703959" y="0"/>
                  </a:lnTo>
                  <a:lnTo>
                    <a:pt x="703959" y="178290"/>
                  </a:lnTo>
                  <a:lnTo>
                    <a:pt x="0" y="17829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2A2E3A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0" y="-38100"/>
              <a:ext cx="703959" cy="21639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Good/Healthy/Normal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7058952" y="116370"/>
            <a:ext cx="526251" cy="631586"/>
            <a:chOff x="0" y="0"/>
            <a:chExt cx="2656504" cy="3188238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2656586" cy="3188208"/>
            </a:xfrm>
            <a:custGeom>
              <a:avLst/>
              <a:gdLst/>
              <a:ahLst/>
              <a:cxnLst/>
              <a:rect l="l" t="t" r="r" b="b"/>
              <a:pathLst>
                <a:path w="2656586" h="3188208">
                  <a:moveTo>
                    <a:pt x="1342263" y="0"/>
                  </a:moveTo>
                  <a:cubicBezTo>
                    <a:pt x="587248" y="0"/>
                    <a:pt x="0" y="587248"/>
                    <a:pt x="0" y="1342390"/>
                  </a:cubicBezTo>
                  <a:cubicBezTo>
                    <a:pt x="0" y="1957705"/>
                    <a:pt x="419481" y="2489073"/>
                    <a:pt x="1006729" y="2628900"/>
                  </a:cubicBezTo>
                  <a:cubicBezTo>
                    <a:pt x="1342263" y="3188208"/>
                    <a:pt x="1342263" y="3188208"/>
                    <a:pt x="1342263" y="3188208"/>
                  </a:cubicBezTo>
                  <a:cubicBezTo>
                    <a:pt x="1649857" y="2628900"/>
                    <a:pt x="1649857" y="2628900"/>
                    <a:pt x="1649857" y="2628900"/>
                  </a:cubicBezTo>
                  <a:cubicBezTo>
                    <a:pt x="2237105" y="2489073"/>
                    <a:pt x="2656586" y="1957705"/>
                    <a:pt x="2656586" y="1342390"/>
                  </a:cubicBezTo>
                  <a:cubicBezTo>
                    <a:pt x="2656459" y="587248"/>
                    <a:pt x="2069338" y="0"/>
                    <a:pt x="1342263" y="0"/>
                  </a:cubicBezTo>
                  <a:close/>
                  <a:moveTo>
                    <a:pt x="1342263" y="2461133"/>
                  </a:moveTo>
                  <a:cubicBezTo>
                    <a:pt x="727075" y="2461133"/>
                    <a:pt x="223774" y="1957705"/>
                    <a:pt x="223774" y="1342390"/>
                  </a:cubicBezTo>
                  <a:cubicBezTo>
                    <a:pt x="223774" y="727075"/>
                    <a:pt x="727075" y="223647"/>
                    <a:pt x="1342263" y="223647"/>
                  </a:cubicBezTo>
                  <a:cubicBezTo>
                    <a:pt x="1957451" y="223647"/>
                    <a:pt x="2432812" y="727075"/>
                    <a:pt x="2432812" y="1342390"/>
                  </a:cubicBezTo>
                  <a:cubicBezTo>
                    <a:pt x="2432812" y="1957705"/>
                    <a:pt x="1957451" y="2461133"/>
                    <a:pt x="1342263" y="2461133"/>
                  </a:cubicBezTo>
                  <a:close/>
                </a:path>
              </a:pathLst>
            </a:custGeom>
            <a:solidFill>
              <a:srgbClr val="FFFF00"/>
            </a:solidFill>
          </p:spPr>
          <p:txBody>
            <a:bodyPr/>
            <a:lstStyle/>
            <a:p>
              <a:endParaRPr lang="en-ZA"/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7160651" y="212600"/>
            <a:ext cx="333013" cy="333363"/>
            <a:chOff x="0" y="0"/>
            <a:chExt cx="2054880" cy="2057040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2054860" cy="2057146"/>
            </a:xfrm>
            <a:custGeom>
              <a:avLst/>
              <a:gdLst/>
              <a:ahLst/>
              <a:cxnLst/>
              <a:rect l="l" t="t" r="r" b="b"/>
              <a:pathLst>
                <a:path w="2054860" h="2057146">
                  <a:moveTo>
                    <a:pt x="0" y="1028573"/>
                  </a:moveTo>
                  <a:cubicBezTo>
                    <a:pt x="0" y="460502"/>
                    <a:pt x="459994" y="0"/>
                    <a:pt x="1027430" y="0"/>
                  </a:cubicBezTo>
                  <a:cubicBezTo>
                    <a:pt x="1594866" y="0"/>
                    <a:pt x="2054860" y="460502"/>
                    <a:pt x="2054860" y="1028573"/>
                  </a:cubicBezTo>
                  <a:cubicBezTo>
                    <a:pt x="2054860" y="1596644"/>
                    <a:pt x="1594866" y="2057146"/>
                    <a:pt x="1027430" y="2057146"/>
                  </a:cubicBezTo>
                  <a:cubicBezTo>
                    <a:pt x="459994" y="2057146"/>
                    <a:pt x="0" y="1596517"/>
                    <a:pt x="0" y="1028573"/>
                  </a:cubicBezTo>
                  <a:close/>
                </a:path>
              </a:pathLst>
            </a:custGeom>
            <a:solidFill>
              <a:srgbClr val="FFFF00"/>
            </a:solidFill>
          </p:spPr>
          <p:txBody>
            <a:bodyPr/>
            <a:lstStyle/>
            <a:p>
              <a:endParaRPr lang="en-ZA"/>
            </a:p>
          </p:txBody>
        </p:sp>
      </p:grpSp>
      <p:grpSp>
        <p:nvGrpSpPr>
          <p:cNvPr id="42" name="Group 42"/>
          <p:cNvGrpSpPr/>
          <p:nvPr/>
        </p:nvGrpSpPr>
        <p:grpSpPr>
          <a:xfrm>
            <a:off x="7706655" y="111969"/>
            <a:ext cx="2669744" cy="531203"/>
            <a:chOff x="0" y="0"/>
            <a:chExt cx="703959" cy="178290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703959" cy="178290"/>
            </a:xfrm>
            <a:custGeom>
              <a:avLst/>
              <a:gdLst/>
              <a:ahLst/>
              <a:cxnLst/>
              <a:rect l="l" t="t" r="r" b="b"/>
              <a:pathLst>
                <a:path w="703959" h="178290">
                  <a:moveTo>
                    <a:pt x="0" y="0"/>
                  </a:moveTo>
                  <a:lnTo>
                    <a:pt x="703959" y="0"/>
                  </a:lnTo>
                  <a:lnTo>
                    <a:pt x="703959" y="178290"/>
                  </a:lnTo>
                  <a:lnTo>
                    <a:pt x="0" y="17829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2A2E3A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44" name="TextBox 44"/>
            <p:cNvSpPr txBox="1"/>
            <p:nvPr/>
          </p:nvSpPr>
          <p:spPr>
            <a:xfrm>
              <a:off x="0" y="-38100"/>
              <a:ext cx="703959" cy="21639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Warning/Caution</a:t>
              </a:r>
            </a:p>
          </p:txBody>
        </p:sp>
      </p:grpSp>
      <p:grpSp>
        <p:nvGrpSpPr>
          <p:cNvPr id="45" name="Group 45"/>
          <p:cNvGrpSpPr/>
          <p:nvPr/>
        </p:nvGrpSpPr>
        <p:grpSpPr>
          <a:xfrm>
            <a:off x="10823368" y="97505"/>
            <a:ext cx="526251" cy="631586"/>
            <a:chOff x="0" y="0"/>
            <a:chExt cx="2656504" cy="3188238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2656586" cy="3188208"/>
            </a:xfrm>
            <a:custGeom>
              <a:avLst/>
              <a:gdLst/>
              <a:ahLst/>
              <a:cxnLst/>
              <a:rect l="l" t="t" r="r" b="b"/>
              <a:pathLst>
                <a:path w="2656586" h="3188208">
                  <a:moveTo>
                    <a:pt x="1342263" y="0"/>
                  </a:moveTo>
                  <a:cubicBezTo>
                    <a:pt x="587248" y="0"/>
                    <a:pt x="0" y="587248"/>
                    <a:pt x="0" y="1342390"/>
                  </a:cubicBezTo>
                  <a:cubicBezTo>
                    <a:pt x="0" y="1957705"/>
                    <a:pt x="419481" y="2489073"/>
                    <a:pt x="1006729" y="2628900"/>
                  </a:cubicBezTo>
                  <a:cubicBezTo>
                    <a:pt x="1342263" y="3188208"/>
                    <a:pt x="1342263" y="3188208"/>
                    <a:pt x="1342263" y="3188208"/>
                  </a:cubicBezTo>
                  <a:cubicBezTo>
                    <a:pt x="1649857" y="2628900"/>
                    <a:pt x="1649857" y="2628900"/>
                    <a:pt x="1649857" y="2628900"/>
                  </a:cubicBezTo>
                  <a:cubicBezTo>
                    <a:pt x="2237105" y="2489073"/>
                    <a:pt x="2656586" y="1957705"/>
                    <a:pt x="2656586" y="1342390"/>
                  </a:cubicBezTo>
                  <a:cubicBezTo>
                    <a:pt x="2656459" y="587248"/>
                    <a:pt x="2069338" y="0"/>
                    <a:pt x="1342263" y="0"/>
                  </a:cubicBezTo>
                  <a:close/>
                  <a:moveTo>
                    <a:pt x="1342263" y="2461133"/>
                  </a:moveTo>
                  <a:cubicBezTo>
                    <a:pt x="727075" y="2461133"/>
                    <a:pt x="223774" y="1957705"/>
                    <a:pt x="223774" y="1342390"/>
                  </a:cubicBezTo>
                  <a:cubicBezTo>
                    <a:pt x="223774" y="727075"/>
                    <a:pt x="727075" y="223647"/>
                    <a:pt x="1342263" y="223647"/>
                  </a:cubicBezTo>
                  <a:cubicBezTo>
                    <a:pt x="1957451" y="223647"/>
                    <a:pt x="2432812" y="727075"/>
                    <a:pt x="2432812" y="1342390"/>
                  </a:cubicBezTo>
                  <a:cubicBezTo>
                    <a:pt x="2432812" y="1957705"/>
                    <a:pt x="1957451" y="2461133"/>
                    <a:pt x="1342263" y="2461133"/>
                  </a:cubicBezTo>
                  <a:close/>
                </a:path>
              </a:pathLst>
            </a:custGeom>
            <a:solidFill>
              <a:srgbClr val="FF0000"/>
            </a:solidFill>
          </p:spPr>
          <p:txBody>
            <a:bodyPr/>
            <a:lstStyle/>
            <a:p>
              <a:endParaRPr lang="en-ZA"/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10924630" y="193741"/>
            <a:ext cx="333013" cy="333363"/>
            <a:chOff x="0" y="0"/>
            <a:chExt cx="2054880" cy="2057040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2054860" cy="2057146"/>
            </a:xfrm>
            <a:custGeom>
              <a:avLst/>
              <a:gdLst/>
              <a:ahLst/>
              <a:cxnLst/>
              <a:rect l="l" t="t" r="r" b="b"/>
              <a:pathLst>
                <a:path w="2054860" h="2057146">
                  <a:moveTo>
                    <a:pt x="0" y="1028573"/>
                  </a:moveTo>
                  <a:cubicBezTo>
                    <a:pt x="0" y="460502"/>
                    <a:pt x="459994" y="0"/>
                    <a:pt x="1027430" y="0"/>
                  </a:cubicBezTo>
                  <a:cubicBezTo>
                    <a:pt x="1594866" y="0"/>
                    <a:pt x="2054860" y="460502"/>
                    <a:pt x="2054860" y="1028573"/>
                  </a:cubicBezTo>
                  <a:cubicBezTo>
                    <a:pt x="2054860" y="1596644"/>
                    <a:pt x="1594866" y="2057146"/>
                    <a:pt x="1027430" y="2057146"/>
                  </a:cubicBezTo>
                  <a:cubicBezTo>
                    <a:pt x="459994" y="2057146"/>
                    <a:pt x="0" y="1596517"/>
                    <a:pt x="0" y="1028573"/>
                  </a:cubicBezTo>
                  <a:close/>
                </a:path>
              </a:pathLst>
            </a:custGeom>
            <a:solidFill>
              <a:srgbClr val="FF0000"/>
            </a:solidFill>
          </p:spPr>
          <p:txBody>
            <a:bodyPr/>
            <a:lstStyle/>
            <a:p>
              <a:endParaRPr lang="en-ZA"/>
            </a:p>
          </p:txBody>
        </p:sp>
      </p:grpSp>
      <p:grpSp>
        <p:nvGrpSpPr>
          <p:cNvPr id="49" name="Group 49"/>
          <p:cNvGrpSpPr/>
          <p:nvPr/>
        </p:nvGrpSpPr>
        <p:grpSpPr>
          <a:xfrm>
            <a:off x="11470069" y="95518"/>
            <a:ext cx="2669744" cy="547654"/>
            <a:chOff x="0" y="0"/>
            <a:chExt cx="703959" cy="178290"/>
          </a:xfrm>
        </p:grpSpPr>
        <p:sp>
          <p:nvSpPr>
            <p:cNvPr id="50" name="Freeform 50"/>
            <p:cNvSpPr/>
            <p:nvPr/>
          </p:nvSpPr>
          <p:spPr>
            <a:xfrm>
              <a:off x="0" y="0"/>
              <a:ext cx="703959" cy="178290"/>
            </a:xfrm>
            <a:custGeom>
              <a:avLst/>
              <a:gdLst/>
              <a:ahLst/>
              <a:cxnLst/>
              <a:rect l="l" t="t" r="r" b="b"/>
              <a:pathLst>
                <a:path w="703959" h="178290">
                  <a:moveTo>
                    <a:pt x="0" y="0"/>
                  </a:moveTo>
                  <a:lnTo>
                    <a:pt x="703959" y="0"/>
                  </a:lnTo>
                  <a:lnTo>
                    <a:pt x="703959" y="178290"/>
                  </a:lnTo>
                  <a:lnTo>
                    <a:pt x="0" y="17829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2A2E3A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51" name="TextBox 51"/>
            <p:cNvSpPr txBox="1"/>
            <p:nvPr/>
          </p:nvSpPr>
          <p:spPr>
            <a:xfrm>
              <a:off x="0" y="-38100"/>
              <a:ext cx="703959" cy="21639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Critical/Error/Failure</a:t>
              </a:r>
            </a:p>
          </p:txBody>
        </p:sp>
      </p:grpSp>
      <p:grpSp>
        <p:nvGrpSpPr>
          <p:cNvPr id="63" name="Group 63"/>
          <p:cNvGrpSpPr/>
          <p:nvPr/>
        </p:nvGrpSpPr>
        <p:grpSpPr>
          <a:xfrm>
            <a:off x="5997242" y="2862321"/>
            <a:ext cx="13157269" cy="1302292"/>
            <a:chOff x="0" y="0"/>
            <a:chExt cx="3295560" cy="355113"/>
          </a:xfrm>
        </p:grpSpPr>
        <p:sp>
          <p:nvSpPr>
            <p:cNvPr id="64" name="Freeform 64"/>
            <p:cNvSpPr/>
            <p:nvPr/>
          </p:nvSpPr>
          <p:spPr>
            <a:xfrm>
              <a:off x="0" y="0"/>
              <a:ext cx="3295560" cy="355113"/>
            </a:xfrm>
            <a:custGeom>
              <a:avLst/>
              <a:gdLst/>
              <a:ahLst/>
              <a:cxnLst/>
              <a:rect l="l" t="t" r="r" b="b"/>
              <a:pathLst>
                <a:path w="3295560" h="355113">
                  <a:moveTo>
                    <a:pt x="0" y="0"/>
                  </a:moveTo>
                  <a:lnTo>
                    <a:pt x="3295560" y="0"/>
                  </a:lnTo>
                  <a:lnTo>
                    <a:pt x="3295560" y="355113"/>
                  </a:lnTo>
                  <a:lnTo>
                    <a:pt x="0" y="3551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E8223B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65" name="TextBox 65"/>
            <p:cNvSpPr txBox="1"/>
            <p:nvPr/>
          </p:nvSpPr>
          <p:spPr>
            <a:xfrm>
              <a:off x="0" y="-38100"/>
              <a:ext cx="3295560" cy="393213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66" name="Group 66"/>
          <p:cNvGrpSpPr/>
          <p:nvPr/>
        </p:nvGrpSpPr>
        <p:grpSpPr>
          <a:xfrm>
            <a:off x="14709795" y="1527507"/>
            <a:ext cx="4475695" cy="1012668"/>
            <a:chOff x="0" y="0"/>
            <a:chExt cx="850729" cy="372186"/>
          </a:xfrm>
        </p:grpSpPr>
        <p:sp>
          <p:nvSpPr>
            <p:cNvPr id="67" name="Freeform 67"/>
            <p:cNvSpPr/>
            <p:nvPr/>
          </p:nvSpPr>
          <p:spPr>
            <a:xfrm>
              <a:off x="0" y="0"/>
              <a:ext cx="850729" cy="372186"/>
            </a:xfrm>
            <a:custGeom>
              <a:avLst/>
              <a:gdLst/>
              <a:ahLst/>
              <a:cxnLst/>
              <a:rect l="l" t="t" r="r" b="b"/>
              <a:pathLst>
                <a:path w="850729" h="372186">
                  <a:moveTo>
                    <a:pt x="0" y="0"/>
                  </a:moveTo>
                  <a:lnTo>
                    <a:pt x="850729" y="0"/>
                  </a:lnTo>
                  <a:lnTo>
                    <a:pt x="850729" y="372186"/>
                  </a:lnTo>
                  <a:lnTo>
                    <a:pt x="0" y="372186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2A2E3A"/>
              </a:solidFill>
              <a:prstDash val="dash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68" name="TextBox 68"/>
            <p:cNvSpPr txBox="1"/>
            <p:nvPr/>
          </p:nvSpPr>
          <p:spPr>
            <a:xfrm>
              <a:off x="0" y="122746"/>
              <a:ext cx="850729" cy="24944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The nodes under each tier</a:t>
              </a:r>
            </a:p>
          </p:txBody>
        </p:sp>
      </p:grpSp>
      <p:sp>
        <p:nvSpPr>
          <p:cNvPr id="69" name="AutoShape 69"/>
          <p:cNvSpPr/>
          <p:nvPr/>
        </p:nvSpPr>
        <p:spPr>
          <a:xfrm flipH="1">
            <a:off x="11887200" y="4150280"/>
            <a:ext cx="5755" cy="533400"/>
          </a:xfrm>
          <a:prstGeom prst="line">
            <a:avLst/>
          </a:prstGeom>
          <a:ln w="28575" cap="flat">
            <a:solidFill>
              <a:srgbClr val="FF0000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n-ZA"/>
          </a:p>
        </p:txBody>
      </p:sp>
      <p:grpSp>
        <p:nvGrpSpPr>
          <p:cNvPr id="73" name="Group 73"/>
          <p:cNvGrpSpPr/>
          <p:nvPr/>
        </p:nvGrpSpPr>
        <p:grpSpPr>
          <a:xfrm>
            <a:off x="1081676" y="213576"/>
            <a:ext cx="292706" cy="292706"/>
            <a:chOff x="0" y="0"/>
            <a:chExt cx="812800" cy="812800"/>
          </a:xfrm>
        </p:grpSpPr>
        <p:sp>
          <p:nvSpPr>
            <p:cNvPr id="74" name="Freeform 7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ZA"/>
            </a:p>
          </p:txBody>
        </p:sp>
        <p:sp>
          <p:nvSpPr>
            <p:cNvPr id="75" name="TextBox 7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6" name="TextBox 76"/>
          <p:cNvSpPr txBox="1"/>
          <p:nvPr/>
        </p:nvSpPr>
        <p:spPr>
          <a:xfrm>
            <a:off x="-1143893" y="132406"/>
            <a:ext cx="2287786" cy="4903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59"/>
              </a:lnSpc>
            </a:pPr>
            <a:r>
              <a:rPr lang="en-US" sz="28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USSD </a:t>
            </a:r>
          </a:p>
        </p:txBody>
      </p:sp>
      <p:grpSp>
        <p:nvGrpSpPr>
          <p:cNvPr id="80" name="Group 80"/>
          <p:cNvGrpSpPr/>
          <p:nvPr/>
        </p:nvGrpSpPr>
        <p:grpSpPr>
          <a:xfrm>
            <a:off x="-1499084" y="214078"/>
            <a:ext cx="292706" cy="292706"/>
            <a:chOff x="0" y="0"/>
            <a:chExt cx="812800" cy="812800"/>
          </a:xfrm>
        </p:grpSpPr>
        <p:sp>
          <p:nvSpPr>
            <p:cNvPr id="81" name="Freeform 8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ZA"/>
            </a:p>
          </p:txBody>
        </p:sp>
        <p:sp>
          <p:nvSpPr>
            <p:cNvPr id="82" name="TextBox 8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3" name="Group 83"/>
          <p:cNvGrpSpPr/>
          <p:nvPr/>
        </p:nvGrpSpPr>
        <p:grpSpPr>
          <a:xfrm>
            <a:off x="1693835" y="5057586"/>
            <a:ext cx="3548186" cy="2004042"/>
            <a:chOff x="-4800" y="-72484"/>
            <a:chExt cx="862389" cy="371612"/>
          </a:xfrm>
        </p:grpSpPr>
        <p:sp>
          <p:nvSpPr>
            <p:cNvPr id="84" name="Freeform 84"/>
            <p:cNvSpPr/>
            <p:nvPr/>
          </p:nvSpPr>
          <p:spPr>
            <a:xfrm>
              <a:off x="3332" y="-6255"/>
              <a:ext cx="854257" cy="305383"/>
            </a:xfrm>
            <a:custGeom>
              <a:avLst/>
              <a:gdLst/>
              <a:ahLst/>
              <a:cxnLst/>
              <a:rect l="l" t="t" r="r" b="b"/>
              <a:pathLst>
                <a:path w="854257" h="279202">
                  <a:moveTo>
                    <a:pt x="0" y="0"/>
                  </a:moveTo>
                  <a:lnTo>
                    <a:pt x="854257" y="0"/>
                  </a:lnTo>
                  <a:lnTo>
                    <a:pt x="854257" y="279202"/>
                  </a:lnTo>
                  <a:lnTo>
                    <a:pt x="0" y="279202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2A2E3A"/>
              </a:solidFill>
              <a:prstDash val="dash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85" name="TextBox 85"/>
            <p:cNvSpPr txBox="1"/>
            <p:nvPr/>
          </p:nvSpPr>
          <p:spPr>
            <a:xfrm>
              <a:off x="-4800" y="-72484"/>
              <a:ext cx="854257" cy="331992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These tiers also are fetched by adding a widget as the screenshot shows</a:t>
              </a:r>
            </a:p>
          </p:txBody>
        </p:sp>
      </p:grpSp>
      <p:sp>
        <p:nvSpPr>
          <p:cNvPr id="111" name="AutoShape 6">
            <a:extLst>
              <a:ext uri="{FF2B5EF4-FFF2-40B4-BE49-F238E27FC236}">
                <a16:creationId xmlns:a16="http://schemas.microsoft.com/office/drawing/2014/main" id="{5FA33DE4-3506-5632-966F-04F23B65B17C}"/>
              </a:ext>
            </a:extLst>
          </p:cNvPr>
          <p:cNvSpPr/>
          <p:nvPr/>
        </p:nvSpPr>
        <p:spPr>
          <a:xfrm>
            <a:off x="9126794" y="1801456"/>
            <a:ext cx="3227288" cy="1012667"/>
          </a:xfrm>
          <a:prstGeom prst="line">
            <a:avLst/>
          </a:prstGeom>
          <a:ln w="28575" cap="flat">
            <a:solidFill>
              <a:srgbClr val="FF0000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n-ZA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528CEE75-CF42-C3B0-0C5F-B13524B13BFF}"/>
              </a:ext>
            </a:extLst>
          </p:cNvPr>
          <p:cNvSpPr/>
          <p:nvPr/>
        </p:nvSpPr>
        <p:spPr>
          <a:xfrm>
            <a:off x="15724913" y="-64233"/>
            <a:ext cx="3429598" cy="880477"/>
          </a:xfrm>
          <a:custGeom>
            <a:avLst/>
            <a:gdLst/>
            <a:ahLst/>
            <a:cxnLst/>
            <a:rect l="l" t="t" r="r" b="b"/>
            <a:pathLst>
              <a:path w="3941997" h="991412">
                <a:moveTo>
                  <a:pt x="0" y="0"/>
                </a:moveTo>
                <a:lnTo>
                  <a:pt x="3941997" y="0"/>
                </a:lnTo>
                <a:lnTo>
                  <a:pt x="3941997" y="991412"/>
                </a:lnTo>
                <a:lnTo>
                  <a:pt x="0" y="9914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1735B1E4-E5F6-B461-E29A-E5E09025EE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439069" y="3113870"/>
            <a:ext cx="3520745" cy="1036410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347F8DCA-CD34-9008-B91C-42F7ED8446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8012" y="2787100"/>
            <a:ext cx="3779848" cy="2151364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CC5D3C73-92BD-09CD-B51D-222F4D5E79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0418" y="2943806"/>
            <a:ext cx="13126551" cy="1139322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6A9B37F9-84EC-5455-5126-358F0D5BB8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49824" y="4729086"/>
            <a:ext cx="9580975" cy="5557914"/>
          </a:xfrm>
          <a:prstGeom prst="rect">
            <a:avLst/>
          </a:prstGeom>
        </p:spPr>
      </p:pic>
      <p:sp>
        <p:nvSpPr>
          <p:cNvPr id="96" name="AutoShape 69">
            <a:extLst>
              <a:ext uri="{FF2B5EF4-FFF2-40B4-BE49-F238E27FC236}">
                <a16:creationId xmlns:a16="http://schemas.microsoft.com/office/drawing/2014/main" id="{3F52409D-1846-4F7E-CFE0-F0FD36356C89}"/>
              </a:ext>
            </a:extLst>
          </p:cNvPr>
          <p:cNvSpPr/>
          <p:nvPr/>
        </p:nvSpPr>
        <p:spPr>
          <a:xfrm>
            <a:off x="5451868" y="4542853"/>
            <a:ext cx="2797955" cy="830059"/>
          </a:xfrm>
          <a:prstGeom prst="line">
            <a:avLst/>
          </a:prstGeom>
          <a:ln w="28575" cap="flat">
            <a:solidFill>
              <a:srgbClr val="FF0000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n-ZA"/>
          </a:p>
        </p:txBody>
      </p:sp>
      <p:grpSp>
        <p:nvGrpSpPr>
          <p:cNvPr id="104" name="Group 63">
            <a:extLst>
              <a:ext uri="{FF2B5EF4-FFF2-40B4-BE49-F238E27FC236}">
                <a16:creationId xmlns:a16="http://schemas.microsoft.com/office/drawing/2014/main" id="{58E40F9D-5434-38A4-0E0C-C10FBAFAE8A7}"/>
              </a:ext>
            </a:extLst>
          </p:cNvPr>
          <p:cNvGrpSpPr/>
          <p:nvPr/>
        </p:nvGrpSpPr>
        <p:grpSpPr>
          <a:xfrm>
            <a:off x="1636009" y="2794002"/>
            <a:ext cx="3803856" cy="2151364"/>
            <a:chOff x="0" y="0"/>
            <a:chExt cx="3295560" cy="355113"/>
          </a:xfrm>
        </p:grpSpPr>
        <p:sp>
          <p:nvSpPr>
            <p:cNvPr id="105" name="Freeform 64">
              <a:extLst>
                <a:ext uri="{FF2B5EF4-FFF2-40B4-BE49-F238E27FC236}">
                  <a16:creationId xmlns:a16="http://schemas.microsoft.com/office/drawing/2014/main" id="{1C6E05D5-4CBD-882D-675B-4C80C93A0405}"/>
                </a:ext>
              </a:extLst>
            </p:cNvPr>
            <p:cNvSpPr/>
            <p:nvPr/>
          </p:nvSpPr>
          <p:spPr>
            <a:xfrm>
              <a:off x="0" y="0"/>
              <a:ext cx="3295560" cy="355113"/>
            </a:xfrm>
            <a:custGeom>
              <a:avLst/>
              <a:gdLst/>
              <a:ahLst/>
              <a:cxnLst/>
              <a:rect l="l" t="t" r="r" b="b"/>
              <a:pathLst>
                <a:path w="3295560" h="355113">
                  <a:moveTo>
                    <a:pt x="0" y="0"/>
                  </a:moveTo>
                  <a:lnTo>
                    <a:pt x="3295560" y="0"/>
                  </a:lnTo>
                  <a:lnTo>
                    <a:pt x="3295560" y="355113"/>
                  </a:lnTo>
                  <a:lnTo>
                    <a:pt x="0" y="3551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E8223B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106" name="TextBox 65">
              <a:extLst>
                <a:ext uri="{FF2B5EF4-FFF2-40B4-BE49-F238E27FC236}">
                  <a16:creationId xmlns:a16="http://schemas.microsoft.com/office/drawing/2014/main" id="{236BC5D9-A408-3FA6-D692-1EA7FACA3503}"/>
                </a:ext>
              </a:extLst>
            </p:cNvPr>
            <p:cNvSpPr txBox="1"/>
            <p:nvPr/>
          </p:nvSpPr>
          <p:spPr>
            <a:xfrm>
              <a:off x="0" y="-38100"/>
              <a:ext cx="3295560" cy="393213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107" name="Group 63">
            <a:extLst>
              <a:ext uri="{FF2B5EF4-FFF2-40B4-BE49-F238E27FC236}">
                <a16:creationId xmlns:a16="http://schemas.microsoft.com/office/drawing/2014/main" id="{F8BDED7A-0B47-0380-9391-E8413422C6B7}"/>
              </a:ext>
            </a:extLst>
          </p:cNvPr>
          <p:cNvGrpSpPr/>
          <p:nvPr/>
        </p:nvGrpSpPr>
        <p:grpSpPr>
          <a:xfrm>
            <a:off x="-2472372" y="3062572"/>
            <a:ext cx="3554048" cy="1096812"/>
            <a:chOff x="0" y="0"/>
            <a:chExt cx="3295560" cy="355113"/>
          </a:xfrm>
        </p:grpSpPr>
        <p:sp>
          <p:nvSpPr>
            <p:cNvPr id="108" name="Freeform 64">
              <a:extLst>
                <a:ext uri="{FF2B5EF4-FFF2-40B4-BE49-F238E27FC236}">
                  <a16:creationId xmlns:a16="http://schemas.microsoft.com/office/drawing/2014/main" id="{467BB969-B213-9112-7792-DF00EFA45F20}"/>
                </a:ext>
              </a:extLst>
            </p:cNvPr>
            <p:cNvSpPr/>
            <p:nvPr/>
          </p:nvSpPr>
          <p:spPr>
            <a:xfrm>
              <a:off x="0" y="0"/>
              <a:ext cx="3295560" cy="355113"/>
            </a:xfrm>
            <a:custGeom>
              <a:avLst/>
              <a:gdLst/>
              <a:ahLst/>
              <a:cxnLst/>
              <a:rect l="l" t="t" r="r" b="b"/>
              <a:pathLst>
                <a:path w="3295560" h="355113">
                  <a:moveTo>
                    <a:pt x="0" y="0"/>
                  </a:moveTo>
                  <a:lnTo>
                    <a:pt x="3295560" y="0"/>
                  </a:lnTo>
                  <a:lnTo>
                    <a:pt x="3295560" y="355113"/>
                  </a:lnTo>
                  <a:lnTo>
                    <a:pt x="0" y="3551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E8223B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109" name="TextBox 65">
              <a:extLst>
                <a:ext uri="{FF2B5EF4-FFF2-40B4-BE49-F238E27FC236}">
                  <a16:creationId xmlns:a16="http://schemas.microsoft.com/office/drawing/2014/main" id="{682426FE-B2E3-3CF1-DFB9-10EA611994B9}"/>
                </a:ext>
              </a:extLst>
            </p:cNvPr>
            <p:cNvSpPr txBox="1"/>
            <p:nvPr/>
          </p:nvSpPr>
          <p:spPr>
            <a:xfrm>
              <a:off x="0" y="-38100"/>
              <a:ext cx="3295560" cy="393213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110" name="AutoShape 69">
            <a:extLst>
              <a:ext uri="{FF2B5EF4-FFF2-40B4-BE49-F238E27FC236}">
                <a16:creationId xmlns:a16="http://schemas.microsoft.com/office/drawing/2014/main" id="{9A4A06C6-A766-DCE1-241E-23BB7BE81E01}"/>
              </a:ext>
            </a:extLst>
          </p:cNvPr>
          <p:cNvSpPr/>
          <p:nvPr/>
        </p:nvSpPr>
        <p:spPr>
          <a:xfrm>
            <a:off x="5197718" y="6070967"/>
            <a:ext cx="3018648" cy="0"/>
          </a:xfrm>
          <a:prstGeom prst="line">
            <a:avLst/>
          </a:prstGeom>
          <a:ln w="28575" cap="flat">
            <a:solidFill>
              <a:srgbClr val="FF0000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n-ZA"/>
          </a:p>
        </p:txBody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id="{94355B61-0C0B-2F49-05FB-FC5E7D62F7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2432634" y="4930895"/>
            <a:ext cx="3526313" cy="1278222"/>
          </a:xfrm>
          <a:prstGeom prst="rect">
            <a:avLst/>
          </a:prstGeom>
        </p:spPr>
      </p:pic>
      <p:grpSp>
        <p:nvGrpSpPr>
          <p:cNvPr id="114" name="Group 63">
            <a:extLst>
              <a:ext uri="{FF2B5EF4-FFF2-40B4-BE49-F238E27FC236}">
                <a16:creationId xmlns:a16="http://schemas.microsoft.com/office/drawing/2014/main" id="{88354A53-DFB6-2DC3-29CD-9B7767AC837F}"/>
              </a:ext>
            </a:extLst>
          </p:cNvPr>
          <p:cNvGrpSpPr/>
          <p:nvPr/>
        </p:nvGrpSpPr>
        <p:grpSpPr>
          <a:xfrm>
            <a:off x="-2472372" y="4969707"/>
            <a:ext cx="3554048" cy="1200599"/>
            <a:chOff x="0" y="0"/>
            <a:chExt cx="3295560" cy="355113"/>
          </a:xfrm>
        </p:grpSpPr>
        <p:sp>
          <p:nvSpPr>
            <p:cNvPr id="115" name="Freeform 64">
              <a:extLst>
                <a:ext uri="{FF2B5EF4-FFF2-40B4-BE49-F238E27FC236}">
                  <a16:creationId xmlns:a16="http://schemas.microsoft.com/office/drawing/2014/main" id="{6886C66C-CCAA-58E6-8980-6014D78C9F28}"/>
                </a:ext>
              </a:extLst>
            </p:cNvPr>
            <p:cNvSpPr/>
            <p:nvPr/>
          </p:nvSpPr>
          <p:spPr>
            <a:xfrm>
              <a:off x="0" y="0"/>
              <a:ext cx="3295560" cy="355113"/>
            </a:xfrm>
            <a:custGeom>
              <a:avLst/>
              <a:gdLst/>
              <a:ahLst/>
              <a:cxnLst/>
              <a:rect l="l" t="t" r="r" b="b"/>
              <a:pathLst>
                <a:path w="3295560" h="355113">
                  <a:moveTo>
                    <a:pt x="0" y="0"/>
                  </a:moveTo>
                  <a:lnTo>
                    <a:pt x="3295560" y="0"/>
                  </a:lnTo>
                  <a:lnTo>
                    <a:pt x="3295560" y="355113"/>
                  </a:lnTo>
                  <a:lnTo>
                    <a:pt x="0" y="3551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E8223B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116" name="TextBox 65">
              <a:extLst>
                <a:ext uri="{FF2B5EF4-FFF2-40B4-BE49-F238E27FC236}">
                  <a16:creationId xmlns:a16="http://schemas.microsoft.com/office/drawing/2014/main" id="{699AF688-2F4E-86C1-B078-670C797932C3}"/>
                </a:ext>
              </a:extLst>
            </p:cNvPr>
            <p:cNvSpPr txBox="1"/>
            <p:nvPr/>
          </p:nvSpPr>
          <p:spPr>
            <a:xfrm>
              <a:off x="0" y="-38100"/>
              <a:ext cx="3295560" cy="393213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491F29C-86C1-4D74-4483-2EA5CDF0868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2444637" y="6421993"/>
            <a:ext cx="3526313" cy="1117115"/>
          </a:xfrm>
          <a:prstGeom prst="rect">
            <a:avLst/>
          </a:prstGeom>
        </p:spPr>
      </p:pic>
      <p:grpSp>
        <p:nvGrpSpPr>
          <p:cNvPr id="6" name="Group 63">
            <a:extLst>
              <a:ext uri="{FF2B5EF4-FFF2-40B4-BE49-F238E27FC236}">
                <a16:creationId xmlns:a16="http://schemas.microsoft.com/office/drawing/2014/main" id="{F524BCE9-47F8-8AD1-19A4-C630AA149E05}"/>
              </a:ext>
            </a:extLst>
          </p:cNvPr>
          <p:cNvGrpSpPr/>
          <p:nvPr/>
        </p:nvGrpSpPr>
        <p:grpSpPr>
          <a:xfrm>
            <a:off x="-2460369" y="6432144"/>
            <a:ext cx="3554048" cy="1096812"/>
            <a:chOff x="0" y="0"/>
            <a:chExt cx="3295560" cy="355113"/>
          </a:xfrm>
        </p:grpSpPr>
        <p:sp>
          <p:nvSpPr>
            <p:cNvPr id="7" name="Freeform 64">
              <a:extLst>
                <a:ext uri="{FF2B5EF4-FFF2-40B4-BE49-F238E27FC236}">
                  <a16:creationId xmlns:a16="http://schemas.microsoft.com/office/drawing/2014/main" id="{E1F25890-603F-D716-26E7-645767235B35}"/>
                </a:ext>
              </a:extLst>
            </p:cNvPr>
            <p:cNvSpPr/>
            <p:nvPr/>
          </p:nvSpPr>
          <p:spPr>
            <a:xfrm>
              <a:off x="0" y="0"/>
              <a:ext cx="3295560" cy="355113"/>
            </a:xfrm>
            <a:custGeom>
              <a:avLst/>
              <a:gdLst/>
              <a:ahLst/>
              <a:cxnLst/>
              <a:rect l="l" t="t" r="r" b="b"/>
              <a:pathLst>
                <a:path w="3295560" h="355113">
                  <a:moveTo>
                    <a:pt x="0" y="0"/>
                  </a:moveTo>
                  <a:lnTo>
                    <a:pt x="3295560" y="0"/>
                  </a:lnTo>
                  <a:lnTo>
                    <a:pt x="3295560" y="355113"/>
                  </a:lnTo>
                  <a:lnTo>
                    <a:pt x="0" y="3551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E8223B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8" name="TextBox 65">
              <a:extLst>
                <a:ext uri="{FF2B5EF4-FFF2-40B4-BE49-F238E27FC236}">
                  <a16:creationId xmlns:a16="http://schemas.microsoft.com/office/drawing/2014/main" id="{F62E12B7-0A4A-3404-6356-5D29005B9B98}"/>
                </a:ext>
              </a:extLst>
            </p:cNvPr>
            <p:cNvSpPr txBox="1"/>
            <p:nvPr/>
          </p:nvSpPr>
          <p:spPr>
            <a:xfrm>
              <a:off x="0" y="-38100"/>
              <a:ext cx="3295560" cy="393213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3" name="AutoShape 22">
            <a:extLst>
              <a:ext uri="{FF2B5EF4-FFF2-40B4-BE49-F238E27FC236}">
                <a16:creationId xmlns:a16="http://schemas.microsoft.com/office/drawing/2014/main" id="{0B9A23A7-F1B8-10FE-9807-9F45F8511424}"/>
              </a:ext>
            </a:extLst>
          </p:cNvPr>
          <p:cNvSpPr/>
          <p:nvPr/>
        </p:nvSpPr>
        <p:spPr>
          <a:xfrm flipV="1">
            <a:off x="1115134" y="5958162"/>
            <a:ext cx="596906" cy="1"/>
          </a:xfrm>
          <a:prstGeom prst="line">
            <a:avLst/>
          </a:prstGeom>
          <a:ln w="28575" cap="flat">
            <a:solidFill>
              <a:srgbClr val="FF0000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n-ZA"/>
          </a:p>
        </p:txBody>
      </p:sp>
      <p:sp>
        <p:nvSpPr>
          <p:cNvPr id="9" name="AutoShape 22">
            <a:extLst>
              <a:ext uri="{FF2B5EF4-FFF2-40B4-BE49-F238E27FC236}">
                <a16:creationId xmlns:a16="http://schemas.microsoft.com/office/drawing/2014/main" id="{ACAAF663-943E-498C-D9DA-A5C8C52CD855}"/>
              </a:ext>
            </a:extLst>
          </p:cNvPr>
          <p:cNvSpPr/>
          <p:nvPr/>
        </p:nvSpPr>
        <p:spPr>
          <a:xfrm flipV="1">
            <a:off x="1075474" y="6793430"/>
            <a:ext cx="596906" cy="1"/>
          </a:xfrm>
          <a:prstGeom prst="line">
            <a:avLst/>
          </a:prstGeom>
          <a:ln w="28575" cap="flat">
            <a:solidFill>
              <a:srgbClr val="FF0000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n-ZA"/>
          </a:p>
        </p:txBody>
      </p:sp>
      <p:sp>
        <p:nvSpPr>
          <p:cNvPr id="10" name="AutoShape 69">
            <a:extLst>
              <a:ext uri="{FF2B5EF4-FFF2-40B4-BE49-F238E27FC236}">
                <a16:creationId xmlns:a16="http://schemas.microsoft.com/office/drawing/2014/main" id="{9BE6A004-3B02-5D5F-703C-B0CCD2BA1837}"/>
              </a:ext>
            </a:extLst>
          </p:cNvPr>
          <p:cNvSpPr/>
          <p:nvPr/>
        </p:nvSpPr>
        <p:spPr>
          <a:xfrm flipH="1">
            <a:off x="16459199" y="2484081"/>
            <a:ext cx="1" cy="439506"/>
          </a:xfrm>
          <a:prstGeom prst="line">
            <a:avLst/>
          </a:prstGeom>
          <a:ln w="28575" cap="flat">
            <a:solidFill>
              <a:srgbClr val="FF0000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91146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>
            <a:off x="3144208" y="-5867400"/>
            <a:ext cx="10501651" cy="220218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0" y="18288000"/>
                </a:moveTo>
                <a:lnTo>
                  <a:pt x="0" y="0"/>
                </a:ln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ZA"/>
          </a:p>
        </p:txBody>
      </p:sp>
      <p:grpSp>
        <p:nvGrpSpPr>
          <p:cNvPr id="15" name="Group 15"/>
          <p:cNvGrpSpPr/>
          <p:nvPr/>
        </p:nvGrpSpPr>
        <p:grpSpPr>
          <a:xfrm>
            <a:off x="2368298" y="840728"/>
            <a:ext cx="12001723" cy="1237493"/>
            <a:chOff x="-511595" y="-128465"/>
            <a:chExt cx="939479" cy="354436"/>
          </a:xfrm>
        </p:grpSpPr>
        <p:sp>
          <p:nvSpPr>
            <p:cNvPr id="16" name="Freeform 16"/>
            <p:cNvSpPr/>
            <p:nvPr/>
          </p:nvSpPr>
          <p:spPr>
            <a:xfrm>
              <a:off x="-511595" y="-126044"/>
              <a:ext cx="939479" cy="344618"/>
            </a:xfrm>
            <a:custGeom>
              <a:avLst/>
              <a:gdLst/>
              <a:ahLst/>
              <a:cxnLst/>
              <a:rect l="l" t="t" r="r" b="b"/>
              <a:pathLst>
                <a:path w="924675" h="263450">
                  <a:moveTo>
                    <a:pt x="0" y="0"/>
                  </a:moveTo>
                  <a:lnTo>
                    <a:pt x="924675" y="0"/>
                  </a:lnTo>
                  <a:lnTo>
                    <a:pt x="924675" y="263450"/>
                  </a:lnTo>
                  <a:lnTo>
                    <a:pt x="0" y="263450"/>
                  </a:lnTo>
                  <a:close/>
                </a:path>
              </a:pathLst>
            </a:custGeom>
            <a:noFill/>
            <a:ln w="9525" cap="sq">
              <a:solidFill>
                <a:srgbClr val="2A2E3A"/>
              </a:solidFill>
              <a:prstDash val="dash"/>
              <a:miter/>
            </a:ln>
          </p:spPr>
          <p:txBody>
            <a:bodyPr/>
            <a:lstStyle/>
            <a:p>
              <a:endParaRPr lang="en-ZA" sz="1600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-483787" y="-128465"/>
              <a:ext cx="860771" cy="354436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2800">
                  <a:solidFill>
                    <a:schemeClr val="bg1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Monitored Metrics</a:t>
              </a:r>
            </a:p>
          </p:txBody>
        </p:sp>
      </p:grpSp>
      <p:sp>
        <p:nvSpPr>
          <p:cNvPr id="21" name="AutoShape 21"/>
          <p:cNvSpPr/>
          <p:nvPr/>
        </p:nvSpPr>
        <p:spPr>
          <a:xfrm>
            <a:off x="4578654" y="2545475"/>
            <a:ext cx="0" cy="378112"/>
          </a:xfrm>
          <a:prstGeom prst="line">
            <a:avLst/>
          </a:prstGeom>
          <a:ln w="28575" cap="flat">
            <a:solidFill>
              <a:srgbClr val="2A2E3A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n-ZA"/>
          </a:p>
        </p:txBody>
      </p:sp>
      <p:grpSp>
        <p:nvGrpSpPr>
          <p:cNvPr id="31" name="Group 31"/>
          <p:cNvGrpSpPr/>
          <p:nvPr/>
        </p:nvGrpSpPr>
        <p:grpSpPr>
          <a:xfrm>
            <a:off x="3598999" y="97949"/>
            <a:ext cx="526251" cy="631586"/>
            <a:chOff x="0" y="0"/>
            <a:chExt cx="2656504" cy="3188238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2656586" cy="3188208"/>
            </a:xfrm>
            <a:custGeom>
              <a:avLst/>
              <a:gdLst/>
              <a:ahLst/>
              <a:cxnLst/>
              <a:rect l="l" t="t" r="r" b="b"/>
              <a:pathLst>
                <a:path w="2656586" h="3188208">
                  <a:moveTo>
                    <a:pt x="1342263" y="0"/>
                  </a:moveTo>
                  <a:cubicBezTo>
                    <a:pt x="587248" y="0"/>
                    <a:pt x="0" y="587248"/>
                    <a:pt x="0" y="1342390"/>
                  </a:cubicBezTo>
                  <a:cubicBezTo>
                    <a:pt x="0" y="1957705"/>
                    <a:pt x="419481" y="2489073"/>
                    <a:pt x="1006729" y="2628900"/>
                  </a:cubicBezTo>
                  <a:cubicBezTo>
                    <a:pt x="1342263" y="3188208"/>
                    <a:pt x="1342263" y="3188208"/>
                    <a:pt x="1342263" y="3188208"/>
                  </a:cubicBezTo>
                  <a:cubicBezTo>
                    <a:pt x="1649857" y="2628900"/>
                    <a:pt x="1649857" y="2628900"/>
                    <a:pt x="1649857" y="2628900"/>
                  </a:cubicBezTo>
                  <a:cubicBezTo>
                    <a:pt x="2237105" y="2489073"/>
                    <a:pt x="2656586" y="1957705"/>
                    <a:pt x="2656586" y="1342390"/>
                  </a:cubicBezTo>
                  <a:cubicBezTo>
                    <a:pt x="2656459" y="587248"/>
                    <a:pt x="2069338" y="0"/>
                    <a:pt x="1342263" y="0"/>
                  </a:cubicBezTo>
                  <a:close/>
                  <a:moveTo>
                    <a:pt x="1342263" y="2461133"/>
                  </a:moveTo>
                  <a:cubicBezTo>
                    <a:pt x="727075" y="2461133"/>
                    <a:pt x="223774" y="1957705"/>
                    <a:pt x="223774" y="1342390"/>
                  </a:cubicBezTo>
                  <a:cubicBezTo>
                    <a:pt x="223774" y="727075"/>
                    <a:pt x="727075" y="223647"/>
                    <a:pt x="1342263" y="223647"/>
                  </a:cubicBezTo>
                  <a:cubicBezTo>
                    <a:pt x="1957451" y="223647"/>
                    <a:pt x="2432812" y="727075"/>
                    <a:pt x="2432812" y="1342390"/>
                  </a:cubicBezTo>
                  <a:cubicBezTo>
                    <a:pt x="2432812" y="1957705"/>
                    <a:pt x="1957451" y="2461133"/>
                    <a:pt x="1342263" y="2461133"/>
                  </a:cubicBezTo>
                  <a:close/>
                </a:path>
              </a:pathLst>
            </a:custGeom>
            <a:solidFill>
              <a:srgbClr val="33CC66"/>
            </a:solidFill>
          </p:spPr>
          <p:txBody>
            <a:bodyPr/>
            <a:lstStyle/>
            <a:p>
              <a:endParaRPr lang="en-ZA"/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3697510" y="196193"/>
            <a:ext cx="333013" cy="333363"/>
            <a:chOff x="0" y="0"/>
            <a:chExt cx="2054880" cy="205704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2054860" cy="2057146"/>
            </a:xfrm>
            <a:custGeom>
              <a:avLst/>
              <a:gdLst/>
              <a:ahLst/>
              <a:cxnLst/>
              <a:rect l="l" t="t" r="r" b="b"/>
              <a:pathLst>
                <a:path w="2054860" h="2057146">
                  <a:moveTo>
                    <a:pt x="0" y="1028573"/>
                  </a:moveTo>
                  <a:cubicBezTo>
                    <a:pt x="0" y="460502"/>
                    <a:pt x="459994" y="0"/>
                    <a:pt x="1027430" y="0"/>
                  </a:cubicBezTo>
                  <a:cubicBezTo>
                    <a:pt x="1594866" y="0"/>
                    <a:pt x="2054860" y="460502"/>
                    <a:pt x="2054860" y="1028573"/>
                  </a:cubicBezTo>
                  <a:cubicBezTo>
                    <a:pt x="2054860" y="1596644"/>
                    <a:pt x="1594866" y="2057146"/>
                    <a:pt x="1027430" y="2057146"/>
                  </a:cubicBezTo>
                  <a:cubicBezTo>
                    <a:pt x="459994" y="2057146"/>
                    <a:pt x="0" y="1596517"/>
                    <a:pt x="0" y="1028573"/>
                  </a:cubicBezTo>
                  <a:close/>
                </a:path>
              </a:pathLst>
            </a:custGeom>
            <a:solidFill>
              <a:srgbClr val="33CC66"/>
            </a:solidFill>
          </p:spPr>
          <p:txBody>
            <a:bodyPr/>
            <a:lstStyle/>
            <a:p>
              <a:endParaRPr lang="en-ZA"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4168578" y="97563"/>
            <a:ext cx="2518564" cy="569555"/>
            <a:chOff x="0" y="0"/>
            <a:chExt cx="703959" cy="178290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703959" cy="178290"/>
            </a:xfrm>
            <a:custGeom>
              <a:avLst/>
              <a:gdLst/>
              <a:ahLst/>
              <a:cxnLst/>
              <a:rect l="l" t="t" r="r" b="b"/>
              <a:pathLst>
                <a:path w="703959" h="178290">
                  <a:moveTo>
                    <a:pt x="0" y="0"/>
                  </a:moveTo>
                  <a:lnTo>
                    <a:pt x="703959" y="0"/>
                  </a:lnTo>
                  <a:lnTo>
                    <a:pt x="703959" y="178290"/>
                  </a:lnTo>
                  <a:lnTo>
                    <a:pt x="0" y="17829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2A2E3A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0" y="-38100"/>
              <a:ext cx="703959" cy="21639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Good/Healthy/Normal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7058952" y="116370"/>
            <a:ext cx="526251" cy="631586"/>
            <a:chOff x="0" y="0"/>
            <a:chExt cx="2656504" cy="3188238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2656586" cy="3188208"/>
            </a:xfrm>
            <a:custGeom>
              <a:avLst/>
              <a:gdLst/>
              <a:ahLst/>
              <a:cxnLst/>
              <a:rect l="l" t="t" r="r" b="b"/>
              <a:pathLst>
                <a:path w="2656586" h="3188208">
                  <a:moveTo>
                    <a:pt x="1342263" y="0"/>
                  </a:moveTo>
                  <a:cubicBezTo>
                    <a:pt x="587248" y="0"/>
                    <a:pt x="0" y="587248"/>
                    <a:pt x="0" y="1342390"/>
                  </a:cubicBezTo>
                  <a:cubicBezTo>
                    <a:pt x="0" y="1957705"/>
                    <a:pt x="419481" y="2489073"/>
                    <a:pt x="1006729" y="2628900"/>
                  </a:cubicBezTo>
                  <a:cubicBezTo>
                    <a:pt x="1342263" y="3188208"/>
                    <a:pt x="1342263" y="3188208"/>
                    <a:pt x="1342263" y="3188208"/>
                  </a:cubicBezTo>
                  <a:cubicBezTo>
                    <a:pt x="1649857" y="2628900"/>
                    <a:pt x="1649857" y="2628900"/>
                    <a:pt x="1649857" y="2628900"/>
                  </a:cubicBezTo>
                  <a:cubicBezTo>
                    <a:pt x="2237105" y="2489073"/>
                    <a:pt x="2656586" y="1957705"/>
                    <a:pt x="2656586" y="1342390"/>
                  </a:cubicBezTo>
                  <a:cubicBezTo>
                    <a:pt x="2656459" y="587248"/>
                    <a:pt x="2069338" y="0"/>
                    <a:pt x="1342263" y="0"/>
                  </a:cubicBezTo>
                  <a:close/>
                  <a:moveTo>
                    <a:pt x="1342263" y="2461133"/>
                  </a:moveTo>
                  <a:cubicBezTo>
                    <a:pt x="727075" y="2461133"/>
                    <a:pt x="223774" y="1957705"/>
                    <a:pt x="223774" y="1342390"/>
                  </a:cubicBezTo>
                  <a:cubicBezTo>
                    <a:pt x="223774" y="727075"/>
                    <a:pt x="727075" y="223647"/>
                    <a:pt x="1342263" y="223647"/>
                  </a:cubicBezTo>
                  <a:cubicBezTo>
                    <a:pt x="1957451" y="223647"/>
                    <a:pt x="2432812" y="727075"/>
                    <a:pt x="2432812" y="1342390"/>
                  </a:cubicBezTo>
                  <a:cubicBezTo>
                    <a:pt x="2432812" y="1957705"/>
                    <a:pt x="1957451" y="2461133"/>
                    <a:pt x="1342263" y="2461133"/>
                  </a:cubicBezTo>
                  <a:close/>
                </a:path>
              </a:pathLst>
            </a:custGeom>
            <a:solidFill>
              <a:srgbClr val="FFFF00"/>
            </a:solidFill>
          </p:spPr>
          <p:txBody>
            <a:bodyPr/>
            <a:lstStyle/>
            <a:p>
              <a:endParaRPr lang="en-ZA"/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7160651" y="212600"/>
            <a:ext cx="333013" cy="333363"/>
            <a:chOff x="0" y="0"/>
            <a:chExt cx="2054880" cy="2057040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2054860" cy="2057146"/>
            </a:xfrm>
            <a:custGeom>
              <a:avLst/>
              <a:gdLst/>
              <a:ahLst/>
              <a:cxnLst/>
              <a:rect l="l" t="t" r="r" b="b"/>
              <a:pathLst>
                <a:path w="2054860" h="2057146">
                  <a:moveTo>
                    <a:pt x="0" y="1028573"/>
                  </a:moveTo>
                  <a:cubicBezTo>
                    <a:pt x="0" y="460502"/>
                    <a:pt x="459994" y="0"/>
                    <a:pt x="1027430" y="0"/>
                  </a:cubicBezTo>
                  <a:cubicBezTo>
                    <a:pt x="1594866" y="0"/>
                    <a:pt x="2054860" y="460502"/>
                    <a:pt x="2054860" y="1028573"/>
                  </a:cubicBezTo>
                  <a:cubicBezTo>
                    <a:pt x="2054860" y="1596644"/>
                    <a:pt x="1594866" y="2057146"/>
                    <a:pt x="1027430" y="2057146"/>
                  </a:cubicBezTo>
                  <a:cubicBezTo>
                    <a:pt x="459994" y="2057146"/>
                    <a:pt x="0" y="1596517"/>
                    <a:pt x="0" y="1028573"/>
                  </a:cubicBezTo>
                  <a:close/>
                </a:path>
              </a:pathLst>
            </a:custGeom>
            <a:solidFill>
              <a:srgbClr val="FFFF00"/>
            </a:solidFill>
          </p:spPr>
          <p:txBody>
            <a:bodyPr/>
            <a:lstStyle/>
            <a:p>
              <a:endParaRPr lang="en-ZA"/>
            </a:p>
          </p:txBody>
        </p:sp>
      </p:grpSp>
      <p:grpSp>
        <p:nvGrpSpPr>
          <p:cNvPr id="42" name="Group 42"/>
          <p:cNvGrpSpPr/>
          <p:nvPr/>
        </p:nvGrpSpPr>
        <p:grpSpPr>
          <a:xfrm>
            <a:off x="7706655" y="111969"/>
            <a:ext cx="2669744" cy="531203"/>
            <a:chOff x="0" y="0"/>
            <a:chExt cx="703959" cy="178290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703959" cy="178290"/>
            </a:xfrm>
            <a:custGeom>
              <a:avLst/>
              <a:gdLst/>
              <a:ahLst/>
              <a:cxnLst/>
              <a:rect l="l" t="t" r="r" b="b"/>
              <a:pathLst>
                <a:path w="703959" h="178290">
                  <a:moveTo>
                    <a:pt x="0" y="0"/>
                  </a:moveTo>
                  <a:lnTo>
                    <a:pt x="703959" y="0"/>
                  </a:lnTo>
                  <a:lnTo>
                    <a:pt x="703959" y="178290"/>
                  </a:lnTo>
                  <a:lnTo>
                    <a:pt x="0" y="17829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2A2E3A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44" name="TextBox 44"/>
            <p:cNvSpPr txBox="1"/>
            <p:nvPr/>
          </p:nvSpPr>
          <p:spPr>
            <a:xfrm>
              <a:off x="0" y="-38100"/>
              <a:ext cx="703959" cy="21639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Warning/Caution</a:t>
              </a:r>
            </a:p>
          </p:txBody>
        </p:sp>
      </p:grpSp>
      <p:grpSp>
        <p:nvGrpSpPr>
          <p:cNvPr id="45" name="Group 45"/>
          <p:cNvGrpSpPr/>
          <p:nvPr/>
        </p:nvGrpSpPr>
        <p:grpSpPr>
          <a:xfrm>
            <a:off x="10823368" y="97505"/>
            <a:ext cx="526251" cy="631586"/>
            <a:chOff x="0" y="0"/>
            <a:chExt cx="2656504" cy="3188238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2656586" cy="3188208"/>
            </a:xfrm>
            <a:custGeom>
              <a:avLst/>
              <a:gdLst/>
              <a:ahLst/>
              <a:cxnLst/>
              <a:rect l="l" t="t" r="r" b="b"/>
              <a:pathLst>
                <a:path w="2656586" h="3188208">
                  <a:moveTo>
                    <a:pt x="1342263" y="0"/>
                  </a:moveTo>
                  <a:cubicBezTo>
                    <a:pt x="587248" y="0"/>
                    <a:pt x="0" y="587248"/>
                    <a:pt x="0" y="1342390"/>
                  </a:cubicBezTo>
                  <a:cubicBezTo>
                    <a:pt x="0" y="1957705"/>
                    <a:pt x="419481" y="2489073"/>
                    <a:pt x="1006729" y="2628900"/>
                  </a:cubicBezTo>
                  <a:cubicBezTo>
                    <a:pt x="1342263" y="3188208"/>
                    <a:pt x="1342263" y="3188208"/>
                    <a:pt x="1342263" y="3188208"/>
                  </a:cubicBezTo>
                  <a:cubicBezTo>
                    <a:pt x="1649857" y="2628900"/>
                    <a:pt x="1649857" y="2628900"/>
                    <a:pt x="1649857" y="2628900"/>
                  </a:cubicBezTo>
                  <a:cubicBezTo>
                    <a:pt x="2237105" y="2489073"/>
                    <a:pt x="2656586" y="1957705"/>
                    <a:pt x="2656586" y="1342390"/>
                  </a:cubicBezTo>
                  <a:cubicBezTo>
                    <a:pt x="2656459" y="587248"/>
                    <a:pt x="2069338" y="0"/>
                    <a:pt x="1342263" y="0"/>
                  </a:cubicBezTo>
                  <a:close/>
                  <a:moveTo>
                    <a:pt x="1342263" y="2461133"/>
                  </a:moveTo>
                  <a:cubicBezTo>
                    <a:pt x="727075" y="2461133"/>
                    <a:pt x="223774" y="1957705"/>
                    <a:pt x="223774" y="1342390"/>
                  </a:cubicBezTo>
                  <a:cubicBezTo>
                    <a:pt x="223774" y="727075"/>
                    <a:pt x="727075" y="223647"/>
                    <a:pt x="1342263" y="223647"/>
                  </a:cubicBezTo>
                  <a:cubicBezTo>
                    <a:pt x="1957451" y="223647"/>
                    <a:pt x="2432812" y="727075"/>
                    <a:pt x="2432812" y="1342390"/>
                  </a:cubicBezTo>
                  <a:cubicBezTo>
                    <a:pt x="2432812" y="1957705"/>
                    <a:pt x="1957451" y="2461133"/>
                    <a:pt x="1342263" y="2461133"/>
                  </a:cubicBezTo>
                  <a:close/>
                </a:path>
              </a:pathLst>
            </a:custGeom>
            <a:solidFill>
              <a:srgbClr val="FF0000"/>
            </a:solidFill>
          </p:spPr>
          <p:txBody>
            <a:bodyPr/>
            <a:lstStyle/>
            <a:p>
              <a:endParaRPr lang="en-ZA"/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10924630" y="193741"/>
            <a:ext cx="333013" cy="333363"/>
            <a:chOff x="0" y="0"/>
            <a:chExt cx="2054880" cy="2057040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2054860" cy="2057146"/>
            </a:xfrm>
            <a:custGeom>
              <a:avLst/>
              <a:gdLst/>
              <a:ahLst/>
              <a:cxnLst/>
              <a:rect l="l" t="t" r="r" b="b"/>
              <a:pathLst>
                <a:path w="2054860" h="2057146">
                  <a:moveTo>
                    <a:pt x="0" y="1028573"/>
                  </a:moveTo>
                  <a:cubicBezTo>
                    <a:pt x="0" y="460502"/>
                    <a:pt x="459994" y="0"/>
                    <a:pt x="1027430" y="0"/>
                  </a:cubicBezTo>
                  <a:cubicBezTo>
                    <a:pt x="1594866" y="0"/>
                    <a:pt x="2054860" y="460502"/>
                    <a:pt x="2054860" y="1028573"/>
                  </a:cubicBezTo>
                  <a:cubicBezTo>
                    <a:pt x="2054860" y="1596644"/>
                    <a:pt x="1594866" y="2057146"/>
                    <a:pt x="1027430" y="2057146"/>
                  </a:cubicBezTo>
                  <a:cubicBezTo>
                    <a:pt x="459994" y="2057146"/>
                    <a:pt x="0" y="1596517"/>
                    <a:pt x="0" y="1028573"/>
                  </a:cubicBezTo>
                  <a:close/>
                </a:path>
              </a:pathLst>
            </a:custGeom>
            <a:solidFill>
              <a:srgbClr val="FF0000"/>
            </a:solidFill>
          </p:spPr>
          <p:txBody>
            <a:bodyPr/>
            <a:lstStyle/>
            <a:p>
              <a:endParaRPr lang="en-ZA"/>
            </a:p>
          </p:txBody>
        </p:sp>
      </p:grpSp>
      <p:grpSp>
        <p:nvGrpSpPr>
          <p:cNvPr id="49" name="Group 49"/>
          <p:cNvGrpSpPr/>
          <p:nvPr/>
        </p:nvGrpSpPr>
        <p:grpSpPr>
          <a:xfrm>
            <a:off x="11470069" y="95518"/>
            <a:ext cx="2669744" cy="547654"/>
            <a:chOff x="0" y="0"/>
            <a:chExt cx="703959" cy="178290"/>
          </a:xfrm>
        </p:grpSpPr>
        <p:sp>
          <p:nvSpPr>
            <p:cNvPr id="50" name="Freeform 50"/>
            <p:cNvSpPr/>
            <p:nvPr/>
          </p:nvSpPr>
          <p:spPr>
            <a:xfrm>
              <a:off x="0" y="0"/>
              <a:ext cx="703959" cy="178290"/>
            </a:xfrm>
            <a:custGeom>
              <a:avLst/>
              <a:gdLst/>
              <a:ahLst/>
              <a:cxnLst/>
              <a:rect l="l" t="t" r="r" b="b"/>
              <a:pathLst>
                <a:path w="703959" h="178290">
                  <a:moveTo>
                    <a:pt x="0" y="0"/>
                  </a:moveTo>
                  <a:lnTo>
                    <a:pt x="703959" y="0"/>
                  </a:lnTo>
                  <a:lnTo>
                    <a:pt x="703959" y="178290"/>
                  </a:lnTo>
                  <a:lnTo>
                    <a:pt x="0" y="17829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2A2E3A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51" name="TextBox 51"/>
            <p:cNvSpPr txBox="1"/>
            <p:nvPr/>
          </p:nvSpPr>
          <p:spPr>
            <a:xfrm>
              <a:off x="0" y="-38100"/>
              <a:ext cx="703959" cy="21639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Critical/Error/Failure</a:t>
              </a:r>
            </a:p>
          </p:txBody>
        </p:sp>
      </p:grpSp>
      <p:grpSp>
        <p:nvGrpSpPr>
          <p:cNvPr id="63" name="Group 63"/>
          <p:cNvGrpSpPr/>
          <p:nvPr/>
        </p:nvGrpSpPr>
        <p:grpSpPr>
          <a:xfrm>
            <a:off x="2395345" y="2218171"/>
            <a:ext cx="11382058" cy="2104247"/>
            <a:chOff x="0" y="0"/>
            <a:chExt cx="3295560" cy="355113"/>
          </a:xfrm>
        </p:grpSpPr>
        <p:sp>
          <p:nvSpPr>
            <p:cNvPr id="64" name="Freeform 64"/>
            <p:cNvSpPr/>
            <p:nvPr/>
          </p:nvSpPr>
          <p:spPr>
            <a:xfrm>
              <a:off x="0" y="0"/>
              <a:ext cx="3295560" cy="355113"/>
            </a:xfrm>
            <a:custGeom>
              <a:avLst/>
              <a:gdLst/>
              <a:ahLst/>
              <a:cxnLst/>
              <a:rect l="l" t="t" r="r" b="b"/>
              <a:pathLst>
                <a:path w="3295560" h="355113">
                  <a:moveTo>
                    <a:pt x="0" y="0"/>
                  </a:moveTo>
                  <a:lnTo>
                    <a:pt x="3295560" y="0"/>
                  </a:lnTo>
                  <a:lnTo>
                    <a:pt x="3295560" y="355113"/>
                  </a:lnTo>
                  <a:lnTo>
                    <a:pt x="0" y="3551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E8223B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65" name="TextBox 65"/>
            <p:cNvSpPr txBox="1"/>
            <p:nvPr/>
          </p:nvSpPr>
          <p:spPr>
            <a:xfrm>
              <a:off x="0" y="-38100"/>
              <a:ext cx="3295560" cy="393213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66" name="Group 66"/>
          <p:cNvGrpSpPr/>
          <p:nvPr/>
        </p:nvGrpSpPr>
        <p:grpSpPr>
          <a:xfrm>
            <a:off x="3924059" y="4244055"/>
            <a:ext cx="4762739" cy="1587699"/>
            <a:chOff x="0" y="-47613"/>
            <a:chExt cx="850729" cy="419799"/>
          </a:xfrm>
        </p:grpSpPr>
        <p:sp>
          <p:nvSpPr>
            <p:cNvPr id="67" name="Freeform 67"/>
            <p:cNvSpPr/>
            <p:nvPr/>
          </p:nvSpPr>
          <p:spPr>
            <a:xfrm>
              <a:off x="0" y="0"/>
              <a:ext cx="850729" cy="372186"/>
            </a:xfrm>
            <a:custGeom>
              <a:avLst/>
              <a:gdLst/>
              <a:ahLst/>
              <a:cxnLst/>
              <a:rect l="l" t="t" r="r" b="b"/>
              <a:pathLst>
                <a:path w="850729" h="372186">
                  <a:moveTo>
                    <a:pt x="0" y="0"/>
                  </a:moveTo>
                  <a:lnTo>
                    <a:pt x="850729" y="0"/>
                  </a:lnTo>
                  <a:lnTo>
                    <a:pt x="850729" y="372186"/>
                  </a:lnTo>
                  <a:lnTo>
                    <a:pt x="0" y="372186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2A2E3A"/>
              </a:solidFill>
              <a:prstDash val="dash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68" name="TextBox 68"/>
            <p:cNvSpPr txBox="1"/>
            <p:nvPr/>
          </p:nvSpPr>
          <p:spPr>
            <a:xfrm>
              <a:off x="0" y="-47613"/>
              <a:ext cx="850729" cy="419799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We monitor these health checks by calling HR called error greater then 1</a:t>
              </a:r>
            </a:p>
          </p:txBody>
        </p:sp>
      </p:grpSp>
      <p:sp>
        <p:nvSpPr>
          <p:cNvPr id="69" name="AutoShape 69"/>
          <p:cNvSpPr/>
          <p:nvPr/>
        </p:nvSpPr>
        <p:spPr>
          <a:xfrm flipH="1">
            <a:off x="11887198" y="4325508"/>
            <a:ext cx="1" cy="624580"/>
          </a:xfrm>
          <a:prstGeom prst="line">
            <a:avLst/>
          </a:prstGeom>
          <a:ln w="28575" cap="flat">
            <a:solidFill>
              <a:srgbClr val="FF0000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n-ZA"/>
          </a:p>
        </p:txBody>
      </p:sp>
      <p:grpSp>
        <p:nvGrpSpPr>
          <p:cNvPr id="73" name="Group 73"/>
          <p:cNvGrpSpPr/>
          <p:nvPr/>
        </p:nvGrpSpPr>
        <p:grpSpPr>
          <a:xfrm>
            <a:off x="1081676" y="213576"/>
            <a:ext cx="292706" cy="292706"/>
            <a:chOff x="0" y="0"/>
            <a:chExt cx="812800" cy="812800"/>
          </a:xfrm>
        </p:grpSpPr>
        <p:sp>
          <p:nvSpPr>
            <p:cNvPr id="74" name="Freeform 7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ZA"/>
            </a:p>
          </p:txBody>
        </p:sp>
        <p:sp>
          <p:nvSpPr>
            <p:cNvPr id="75" name="TextBox 7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6" name="TextBox 76"/>
          <p:cNvSpPr txBox="1"/>
          <p:nvPr/>
        </p:nvSpPr>
        <p:spPr>
          <a:xfrm>
            <a:off x="-1143893" y="132406"/>
            <a:ext cx="2287786" cy="4903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59"/>
              </a:lnSpc>
            </a:pPr>
            <a:r>
              <a:rPr lang="en-US" sz="28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USSD </a:t>
            </a:r>
          </a:p>
        </p:txBody>
      </p:sp>
      <p:grpSp>
        <p:nvGrpSpPr>
          <p:cNvPr id="80" name="Group 80"/>
          <p:cNvGrpSpPr/>
          <p:nvPr/>
        </p:nvGrpSpPr>
        <p:grpSpPr>
          <a:xfrm>
            <a:off x="-1499084" y="214078"/>
            <a:ext cx="292706" cy="292706"/>
            <a:chOff x="0" y="0"/>
            <a:chExt cx="812800" cy="812800"/>
          </a:xfrm>
        </p:grpSpPr>
        <p:sp>
          <p:nvSpPr>
            <p:cNvPr id="81" name="Freeform 8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ZA"/>
            </a:p>
          </p:txBody>
        </p:sp>
        <p:sp>
          <p:nvSpPr>
            <p:cNvPr id="82" name="TextBox 8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3" name="Group 83"/>
          <p:cNvGrpSpPr/>
          <p:nvPr/>
        </p:nvGrpSpPr>
        <p:grpSpPr>
          <a:xfrm>
            <a:off x="9023189" y="4379843"/>
            <a:ext cx="4404891" cy="1642295"/>
            <a:chOff x="-11640" y="-44140"/>
            <a:chExt cx="869229" cy="343268"/>
          </a:xfrm>
        </p:grpSpPr>
        <p:sp>
          <p:nvSpPr>
            <p:cNvPr id="84" name="Freeform 84"/>
            <p:cNvSpPr/>
            <p:nvPr/>
          </p:nvSpPr>
          <p:spPr>
            <a:xfrm>
              <a:off x="3332" y="-6255"/>
              <a:ext cx="854257" cy="305383"/>
            </a:xfrm>
            <a:custGeom>
              <a:avLst/>
              <a:gdLst/>
              <a:ahLst/>
              <a:cxnLst/>
              <a:rect l="l" t="t" r="r" b="b"/>
              <a:pathLst>
                <a:path w="854257" h="279202">
                  <a:moveTo>
                    <a:pt x="0" y="0"/>
                  </a:moveTo>
                  <a:lnTo>
                    <a:pt x="854257" y="0"/>
                  </a:lnTo>
                  <a:lnTo>
                    <a:pt x="854257" y="279202"/>
                  </a:lnTo>
                  <a:lnTo>
                    <a:pt x="0" y="279202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2A2E3A"/>
              </a:solidFill>
              <a:prstDash val="dash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85" name="TextBox 85"/>
            <p:cNvSpPr txBox="1"/>
            <p:nvPr/>
          </p:nvSpPr>
          <p:spPr>
            <a:xfrm>
              <a:off x="-11640" y="-44140"/>
              <a:ext cx="854257" cy="331992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This is the overall average response time chart of the 4 applications.</a:t>
              </a:r>
            </a:p>
          </p:txBody>
        </p:sp>
      </p:grpSp>
      <p:sp>
        <p:nvSpPr>
          <p:cNvPr id="5" name="Freeform 4">
            <a:extLst>
              <a:ext uri="{FF2B5EF4-FFF2-40B4-BE49-F238E27FC236}">
                <a16:creationId xmlns:a16="http://schemas.microsoft.com/office/drawing/2014/main" id="{528CEE75-CF42-C3B0-0C5F-B13524B13BFF}"/>
              </a:ext>
            </a:extLst>
          </p:cNvPr>
          <p:cNvSpPr/>
          <p:nvPr/>
        </p:nvSpPr>
        <p:spPr>
          <a:xfrm>
            <a:off x="15724913" y="-64233"/>
            <a:ext cx="3429598" cy="880477"/>
          </a:xfrm>
          <a:custGeom>
            <a:avLst/>
            <a:gdLst/>
            <a:ahLst/>
            <a:cxnLst/>
            <a:rect l="l" t="t" r="r" b="b"/>
            <a:pathLst>
              <a:path w="3941997" h="991412">
                <a:moveTo>
                  <a:pt x="0" y="0"/>
                </a:moveTo>
                <a:lnTo>
                  <a:pt x="3941997" y="0"/>
                </a:lnTo>
                <a:lnTo>
                  <a:pt x="3941997" y="991412"/>
                </a:lnTo>
                <a:lnTo>
                  <a:pt x="0" y="9914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13" name="AutoShape 69">
            <a:extLst>
              <a:ext uri="{FF2B5EF4-FFF2-40B4-BE49-F238E27FC236}">
                <a16:creationId xmlns:a16="http://schemas.microsoft.com/office/drawing/2014/main" id="{EAAB63AD-945D-9E14-FB6F-51F0AFA00192}"/>
              </a:ext>
            </a:extLst>
          </p:cNvPr>
          <p:cNvSpPr/>
          <p:nvPr/>
        </p:nvSpPr>
        <p:spPr>
          <a:xfrm>
            <a:off x="6876135" y="5783784"/>
            <a:ext cx="998282" cy="335217"/>
          </a:xfrm>
          <a:prstGeom prst="line">
            <a:avLst/>
          </a:prstGeom>
          <a:ln w="28575" cap="flat">
            <a:solidFill>
              <a:srgbClr val="FF0000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n-Z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E47139-9DE1-809F-AA88-A2324BAA61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5513" y="2416051"/>
            <a:ext cx="11164267" cy="16815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BE470C-FFC6-E826-FAAD-875FE32878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02171" y="4544037"/>
            <a:ext cx="5638713" cy="4893782"/>
          </a:xfrm>
          <a:prstGeom prst="rect">
            <a:avLst/>
          </a:prstGeom>
        </p:spPr>
      </p:pic>
      <p:sp>
        <p:nvSpPr>
          <p:cNvPr id="18" name="AutoShape 69">
            <a:extLst>
              <a:ext uri="{FF2B5EF4-FFF2-40B4-BE49-F238E27FC236}">
                <a16:creationId xmlns:a16="http://schemas.microsoft.com/office/drawing/2014/main" id="{387301A8-CE01-C9E6-51FE-B09DEE31A71D}"/>
              </a:ext>
            </a:extLst>
          </p:cNvPr>
          <p:cNvSpPr/>
          <p:nvPr/>
        </p:nvSpPr>
        <p:spPr>
          <a:xfrm>
            <a:off x="13015819" y="5748483"/>
            <a:ext cx="703962" cy="31706"/>
          </a:xfrm>
          <a:prstGeom prst="line">
            <a:avLst/>
          </a:prstGeom>
          <a:ln w="28575" cap="flat">
            <a:solidFill>
              <a:srgbClr val="FF0000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n-ZA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F690DCD-35A8-5696-1C5E-AA84227319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2729" y="6119001"/>
            <a:ext cx="5700800" cy="4191352"/>
          </a:xfrm>
          <a:prstGeom prst="rect">
            <a:avLst/>
          </a:prstGeom>
        </p:spPr>
      </p:pic>
      <p:sp>
        <p:nvSpPr>
          <p:cNvPr id="22" name="AutoShape 69">
            <a:extLst>
              <a:ext uri="{FF2B5EF4-FFF2-40B4-BE49-F238E27FC236}">
                <a16:creationId xmlns:a16="http://schemas.microsoft.com/office/drawing/2014/main" id="{40D498AE-1D82-3DD0-CAA4-67A933F9BC23}"/>
              </a:ext>
            </a:extLst>
          </p:cNvPr>
          <p:cNvSpPr/>
          <p:nvPr/>
        </p:nvSpPr>
        <p:spPr>
          <a:xfrm>
            <a:off x="5532899" y="3966485"/>
            <a:ext cx="1800" cy="590617"/>
          </a:xfrm>
          <a:prstGeom prst="line">
            <a:avLst/>
          </a:prstGeom>
          <a:ln w="28575" cap="flat">
            <a:solidFill>
              <a:srgbClr val="FF0000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n-ZA"/>
          </a:p>
        </p:txBody>
      </p:sp>
      <p:sp>
        <p:nvSpPr>
          <p:cNvPr id="23" name="AutoShape 69">
            <a:extLst>
              <a:ext uri="{FF2B5EF4-FFF2-40B4-BE49-F238E27FC236}">
                <a16:creationId xmlns:a16="http://schemas.microsoft.com/office/drawing/2014/main" id="{471B666D-3D68-3A55-5EC1-469230F1C42F}"/>
              </a:ext>
            </a:extLst>
          </p:cNvPr>
          <p:cNvSpPr/>
          <p:nvPr/>
        </p:nvSpPr>
        <p:spPr>
          <a:xfrm flipH="1">
            <a:off x="2133600" y="2862103"/>
            <a:ext cx="589942" cy="985997"/>
          </a:xfrm>
          <a:prstGeom prst="line">
            <a:avLst/>
          </a:prstGeom>
          <a:ln w="28575" cap="flat">
            <a:solidFill>
              <a:srgbClr val="FF0000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n-ZA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11261B6-73B8-1113-AD1F-67068234EE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107572" y="3512193"/>
            <a:ext cx="4176122" cy="355884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82F48CA-95E4-A513-EAF9-375C031D73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2254737" y="7103040"/>
            <a:ext cx="8501629" cy="320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61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>
            <a:off x="3144208" y="-5867400"/>
            <a:ext cx="10501651" cy="220218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0" y="18288000"/>
                </a:moveTo>
                <a:lnTo>
                  <a:pt x="0" y="0"/>
                </a:ln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ZA"/>
          </a:p>
        </p:txBody>
      </p:sp>
      <p:grpSp>
        <p:nvGrpSpPr>
          <p:cNvPr id="15" name="Group 15"/>
          <p:cNvGrpSpPr/>
          <p:nvPr/>
        </p:nvGrpSpPr>
        <p:grpSpPr>
          <a:xfrm>
            <a:off x="2368298" y="840728"/>
            <a:ext cx="12001723" cy="1237493"/>
            <a:chOff x="-511595" y="-128465"/>
            <a:chExt cx="939479" cy="354436"/>
          </a:xfrm>
        </p:grpSpPr>
        <p:sp>
          <p:nvSpPr>
            <p:cNvPr id="16" name="Freeform 16"/>
            <p:cNvSpPr/>
            <p:nvPr/>
          </p:nvSpPr>
          <p:spPr>
            <a:xfrm>
              <a:off x="-511595" y="-126044"/>
              <a:ext cx="939479" cy="344618"/>
            </a:xfrm>
            <a:custGeom>
              <a:avLst/>
              <a:gdLst/>
              <a:ahLst/>
              <a:cxnLst/>
              <a:rect l="l" t="t" r="r" b="b"/>
              <a:pathLst>
                <a:path w="924675" h="263450">
                  <a:moveTo>
                    <a:pt x="0" y="0"/>
                  </a:moveTo>
                  <a:lnTo>
                    <a:pt x="924675" y="0"/>
                  </a:lnTo>
                  <a:lnTo>
                    <a:pt x="924675" y="263450"/>
                  </a:lnTo>
                  <a:lnTo>
                    <a:pt x="0" y="263450"/>
                  </a:lnTo>
                  <a:close/>
                </a:path>
              </a:pathLst>
            </a:custGeom>
            <a:noFill/>
            <a:ln w="9525" cap="sq">
              <a:solidFill>
                <a:srgbClr val="2A2E3A"/>
              </a:solidFill>
              <a:prstDash val="dash"/>
              <a:miter/>
            </a:ln>
          </p:spPr>
          <p:txBody>
            <a:bodyPr/>
            <a:lstStyle/>
            <a:p>
              <a:endParaRPr lang="en-ZA" sz="1600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-483787" y="-128465"/>
              <a:ext cx="860771" cy="354436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2800">
                  <a:solidFill>
                    <a:schemeClr val="bg1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Monitored Metrics</a:t>
              </a:r>
            </a:p>
          </p:txBody>
        </p:sp>
      </p:grpSp>
      <p:sp>
        <p:nvSpPr>
          <p:cNvPr id="21" name="AutoShape 21"/>
          <p:cNvSpPr/>
          <p:nvPr/>
        </p:nvSpPr>
        <p:spPr>
          <a:xfrm>
            <a:off x="4578654" y="2545475"/>
            <a:ext cx="0" cy="378112"/>
          </a:xfrm>
          <a:prstGeom prst="line">
            <a:avLst/>
          </a:prstGeom>
          <a:ln w="28575" cap="flat">
            <a:solidFill>
              <a:srgbClr val="2A2E3A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n-ZA"/>
          </a:p>
        </p:txBody>
      </p:sp>
      <p:grpSp>
        <p:nvGrpSpPr>
          <p:cNvPr id="31" name="Group 31"/>
          <p:cNvGrpSpPr/>
          <p:nvPr/>
        </p:nvGrpSpPr>
        <p:grpSpPr>
          <a:xfrm>
            <a:off x="3598999" y="97949"/>
            <a:ext cx="526251" cy="631586"/>
            <a:chOff x="0" y="0"/>
            <a:chExt cx="2656504" cy="3188238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2656586" cy="3188208"/>
            </a:xfrm>
            <a:custGeom>
              <a:avLst/>
              <a:gdLst/>
              <a:ahLst/>
              <a:cxnLst/>
              <a:rect l="l" t="t" r="r" b="b"/>
              <a:pathLst>
                <a:path w="2656586" h="3188208">
                  <a:moveTo>
                    <a:pt x="1342263" y="0"/>
                  </a:moveTo>
                  <a:cubicBezTo>
                    <a:pt x="587248" y="0"/>
                    <a:pt x="0" y="587248"/>
                    <a:pt x="0" y="1342390"/>
                  </a:cubicBezTo>
                  <a:cubicBezTo>
                    <a:pt x="0" y="1957705"/>
                    <a:pt x="419481" y="2489073"/>
                    <a:pt x="1006729" y="2628900"/>
                  </a:cubicBezTo>
                  <a:cubicBezTo>
                    <a:pt x="1342263" y="3188208"/>
                    <a:pt x="1342263" y="3188208"/>
                    <a:pt x="1342263" y="3188208"/>
                  </a:cubicBezTo>
                  <a:cubicBezTo>
                    <a:pt x="1649857" y="2628900"/>
                    <a:pt x="1649857" y="2628900"/>
                    <a:pt x="1649857" y="2628900"/>
                  </a:cubicBezTo>
                  <a:cubicBezTo>
                    <a:pt x="2237105" y="2489073"/>
                    <a:pt x="2656586" y="1957705"/>
                    <a:pt x="2656586" y="1342390"/>
                  </a:cubicBezTo>
                  <a:cubicBezTo>
                    <a:pt x="2656459" y="587248"/>
                    <a:pt x="2069338" y="0"/>
                    <a:pt x="1342263" y="0"/>
                  </a:cubicBezTo>
                  <a:close/>
                  <a:moveTo>
                    <a:pt x="1342263" y="2461133"/>
                  </a:moveTo>
                  <a:cubicBezTo>
                    <a:pt x="727075" y="2461133"/>
                    <a:pt x="223774" y="1957705"/>
                    <a:pt x="223774" y="1342390"/>
                  </a:cubicBezTo>
                  <a:cubicBezTo>
                    <a:pt x="223774" y="727075"/>
                    <a:pt x="727075" y="223647"/>
                    <a:pt x="1342263" y="223647"/>
                  </a:cubicBezTo>
                  <a:cubicBezTo>
                    <a:pt x="1957451" y="223647"/>
                    <a:pt x="2432812" y="727075"/>
                    <a:pt x="2432812" y="1342390"/>
                  </a:cubicBezTo>
                  <a:cubicBezTo>
                    <a:pt x="2432812" y="1957705"/>
                    <a:pt x="1957451" y="2461133"/>
                    <a:pt x="1342263" y="2461133"/>
                  </a:cubicBezTo>
                  <a:close/>
                </a:path>
              </a:pathLst>
            </a:custGeom>
            <a:solidFill>
              <a:srgbClr val="33CC66"/>
            </a:solidFill>
          </p:spPr>
          <p:txBody>
            <a:bodyPr/>
            <a:lstStyle/>
            <a:p>
              <a:endParaRPr lang="en-ZA"/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3697510" y="196193"/>
            <a:ext cx="333013" cy="333363"/>
            <a:chOff x="0" y="0"/>
            <a:chExt cx="2054880" cy="205704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2054860" cy="2057146"/>
            </a:xfrm>
            <a:custGeom>
              <a:avLst/>
              <a:gdLst/>
              <a:ahLst/>
              <a:cxnLst/>
              <a:rect l="l" t="t" r="r" b="b"/>
              <a:pathLst>
                <a:path w="2054860" h="2057146">
                  <a:moveTo>
                    <a:pt x="0" y="1028573"/>
                  </a:moveTo>
                  <a:cubicBezTo>
                    <a:pt x="0" y="460502"/>
                    <a:pt x="459994" y="0"/>
                    <a:pt x="1027430" y="0"/>
                  </a:cubicBezTo>
                  <a:cubicBezTo>
                    <a:pt x="1594866" y="0"/>
                    <a:pt x="2054860" y="460502"/>
                    <a:pt x="2054860" y="1028573"/>
                  </a:cubicBezTo>
                  <a:cubicBezTo>
                    <a:pt x="2054860" y="1596644"/>
                    <a:pt x="1594866" y="2057146"/>
                    <a:pt x="1027430" y="2057146"/>
                  </a:cubicBezTo>
                  <a:cubicBezTo>
                    <a:pt x="459994" y="2057146"/>
                    <a:pt x="0" y="1596517"/>
                    <a:pt x="0" y="1028573"/>
                  </a:cubicBezTo>
                  <a:close/>
                </a:path>
              </a:pathLst>
            </a:custGeom>
            <a:solidFill>
              <a:srgbClr val="33CC66"/>
            </a:solidFill>
          </p:spPr>
          <p:txBody>
            <a:bodyPr/>
            <a:lstStyle/>
            <a:p>
              <a:endParaRPr lang="en-ZA"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4168578" y="97563"/>
            <a:ext cx="2518564" cy="569555"/>
            <a:chOff x="0" y="0"/>
            <a:chExt cx="703959" cy="178290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703959" cy="178290"/>
            </a:xfrm>
            <a:custGeom>
              <a:avLst/>
              <a:gdLst/>
              <a:ahLst/>
              <a:cxnLst/>
              <a:rect l="l" t="t" r="r" b="b"/>
              <a:pathLst>
                <a:path w="703959" h="178290">
                  <a:moveTo>
                    <a:pt x="0" y="0"/>
                  </a:moveTo>
                  <a:lnTo>
                    <a:pt x="703959" y="0"/>
                  </a:lnTo>
                  <a:lnTo>
                    <a:pt x="703959" y="178290"/>
                  </a:lnTo>
                  <a:lnTo>
                    <a:pt x="0" y="17829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2A2E3A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0" y="-38100"/>
              <a:ext cx="703959" cy="21639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Good/Healthy/Normal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7058952" y="116370"/>
            <a:ext cx="526251" cy="631586"/>
            <a:chOff x="0" y="0"/>
            <a:chExt cx="2656504" cy="3188238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2656586" cy="3188208"/>
            </a:xfrm>
            <a:custGeom>
              <a:avLst/>
              <a:gdLst/>
              <a:ahLst/>
              <a:cxnLst/>
              <a:rect l="l" t="t" r="r" b="b"/>
              <a:pathLst>
                <a:path w="2656586" h="3188208">
                  <a:moveTo>
                    <a:pt x="1342263" y="0"/>
                  </a:moveTo>
                  <a:cubicBezTo>
                    <a:pt x="587248" y="0"/>
                    <a:pt x="0" y="587248"/>
                    <a:pt x="0" y="1342390"/>
                  </a:cubicBezTo>
                  <a:cubicBezTo>
                    <a:pt x="0" y="1957705"/>
                    <a:pt x="419481" y="2489073"/>
                    <a:pt x="1006729" y="2628900"/>
                  </a:cubicBezTo>
                  <a:cubicBezTo>
                    <a:pt x="1342263" y="3188208"/>
                    <a:pt x="1342263" y="3188208"/>
                    <a:pt x="1342263" y="3188208"/>
                  </a:cubicBezTo>
                  <a:cubicBezTo>
                    <a:pt x="1649857" y="2628900"/>
                    <a:pt x="1649857" y="2628900"/>
                    <a:pt x="1649857" y="2628900"/>
                  </a:cubicBezTo>
                  <a:cubicBezTo>
                    <a:pt x="2237105" y="2489073"/>
                    <a:pt x="2656586" y="1957705"/>
                    <a:pt x="2656586" y="1342390"/>
                  </a:cubicBezTo>
                  <a:cubicBezTo>
                    <a:pt x="2656459" y="587248"/>
                    <a:pt x="2069338" y="0"/>
                    <a:pt x="1342263" y="0"/>
                  </a:cubicBezTo>
                  <a:close/>
                  <a:moveTo>
                    <a:pt x="1342263" y="2461133"/>
                  </a:moveTo>
                  <a:cubicBezTo>
                    <a:pt x="727075" y="2461133"/>
                    <a:pt x="223774" y="1957705"/>
                    <a:pt x="223774" y="1342390"/>
                  </a:cubicBezTo>
                  <a:cubicBezTo>
                    <a:pt x="223774" y="727075"/>
                    <a:pt x="727075" y="223647"/>
                    <a:pt x="1342263" y="223647"/>
                  </a:cubicBezTo>
                  <a:cubicBezTo>
                    <a:pt x="1957451" y="223647"/>
                    <a:pt x="2432812" y="727075"/>
                    <a:pt x="2432812" y="1342390"/>
                  </a:cubicBezTo>
                  <a:cubicBezTo>
                    <a:pt x="2432812" y="1957705"/>
                    <a:pt x="1957451" y="2461133"/>
                    <a:pt x="1342263" y="2461133"/>
                  </a:cubicBezTo>
                  <a:close/>
                </a:path>
              </a:pathLst>
            </a:custGeom>
            <a:solidFill>
              <a:srgbClr val="FFFF00"/>
            </a:solidFill>
          </p:spPr>
          <p:txBody>
            <a:bodyPr/>
            <a:lstStyle/>
            <a:p>
              <a:endParaRPr lang="en-ZA"/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7160651" y="212600"/>
            <a:ext cx="333013" cy="333363"/>
            <a:chOff x="0" y="0"/>
            <a:chExt cx="2054880" cy="2057040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2054860" cy="2057146"/>
            </a:xfrm>
            <a:custGeom>
              <a:avLst/>
              <a:gdLst/>
              <a:ahLst/>
              <a:cxnLst/>
              <a:rect l="l" t="t" r="r" b="b"/>
              <a:pathLst>
                <a:path w="2054860" h="2057146">
                  <a:moveTo>
                    <a:pt x="0" y="1028573"/>
                  </a:moveTo>
                  <a:cubicBezTo>
                    <a:pt x="0" y="460502"/>
                    <a:pt x="459994" y="0"/>
                    <a:pt x="1027430" y="0"/>
                  </a:cubicBezTo>
                  <a:cubicBezTo>
                    <a:pt x="1594866" y="0"/>
                    <a:pt x="2054860" y="460502"/>
                    <a:pt x="2054860" y="1028573"/>
                  </a:cubicBezTo>
                  <a:cubicBezTo>
                    <a:pt x="2054860" y="1596644"/>
                    <a:pt x="1594866" y="2057146"/>
                    <a:pt x="1027430" y="2057146"/>
                  </a:cubicBezTo>
                  <a:cubicBezTo>
                    <a:pt x="459994" y="2057146"/>
                    <a:pt x="0" y="1596517"/>
                    <a:pt x="0" y="1028573"/>
                  </a:cubicBezTo>
                  <a:close/>
                </a:path>
              </a:pathLst>
            </a:custGeom>
            <a:solidFill>
              <a:srgbClr val="FFFF00"/>
            </a:solidFill>
          </p:spPr>
          <p:txBody>
            <a:bodyPr/>
            <a:lstStyle/>
            <a:p>
              <a:endParaRPr lang="en-ZA"/>
            </a:p>
          </p:txBody>
        </p:sp>
      </p:grpSp>
      <p:grpSp>
        <p:nvGrpSpPr>
          <p:cNvPr id="42" name="Group 42"/>
          <p:cNvGrpSpPr/>
          <p:nvPr/>
        </p:nvGrpSpPr>
        <p:grpSpPr>
          <a:xfrm>
            <a:off x="7706655" y="111969"/>
            <a:ext cx="2669744" cy="531203"/>
            <a:chOff x="0" y="0"/>
            <a:chExt cx="703959" cy="178290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703959" cy="178290"/>
            </a:xfrm>
            <a:custGeom>
              <a:avLst/>
              <a:gdLst/>
              <a:ahLst/>
              <a:cxnLst/>
              <a:rect l="l" t="t" r="r" b="b"/>
              <a:pathLst>
                <a:path w="703959" h="178290">
                  <a:moveTo>
                    <a:pt x="0" y="0"/>
                  </a:moveTo>
                  <a:lnTo>
                    <a:pt x="703959" y="0"/>
                  </a:lnTo>
                  <a:lnTo>
                    <a:pt x="703959" y="178290"/>
                  </a:lnTo>
                  <a:lnTo>
                    <a:pt x="0" y="17829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2A2E3A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44" name="TextBox 44"/>
            <p:cNvSpPr txBox="1"/>
            <p:nvPr/>
          </p:nvSpPr>
          <p:spPr>
            <a:xfrm>
              <a:off x="0" y="-38100"/>
              <a:ext cx="703959" cy="21639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Warning/Caution</a:t>
              </a:r>
            </a:p>
          </p:txBody>
        </p:sp>
      </p:grpSp>
      <p:grpSp>
        <p:nvGrpSpPr>
          <p:cNvPr id="45" name="Group 45"/>
          <p:cNvGrpSpPr/>
          <p:nvPr/>
        </p:nvGrpSpPr>
        <p:grpSpPr>
          <a:xfrm>
            <a:off x="10823368" y="97505"/>
            <a:ext cx="526251" cy="631586"/>
            <a:chOff x="0" y="0"/>
            <a:chExt cx="2656504" cy="3188238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2656586" cy="3188208"/>
            </a:xfrm>
            <a:custGeom>
              <a:avLst/>
              <a:gdLst/>
              <a:ahLst/>
              <a:cxnLst/>
              <a:rect l="l" t="t" r="r" b="b"/>
              <a:pathLst>
                <a:path w="2656586" h="3188208">
                  <a:moveTo>
                    <a:pt x="1342263" y="0"/>
                  </a:moveTo>
                  <a:cubicBezTo>
                    <a:pt x="587248" y="0"/>
                    <a:pt x="0" y="587248"/>
                    <a:pt x="0" y="1342390"/>
                  </a:cubicBezTo>
                  <a:cubicBezTo>
                    <a:pt x="0" y="1957705"/>
                    <a:pt x="419481" y="2489073"/>
                    <a:pt x="1006729" y="2628900"/>
                  </a:cubicBezTo>
                  <a:cubicBezTo>
                    <a:pt x="1342263" y="3188208"/>
                    <a:pt x="1342263" y="3188208"/>
                    <a:pt x="1342263" y="3188208"/>
                  </a:cubicBezTo>
                  <a:cubicBezTo>
                    <a:pt x="1649857" y="2628900"/>
                    <a:pt x="1649857" y="2628900"/>
                    <a:pt x="1649857" y="2628900"/>
                  </a:cubicBezTo>
                  <a:cubicBezTo>
                    <a:pt x="2237105" y="2489073"/>
                    <a:pt x="2656586" y="1957705"/>
                    <a:pt x="2656586" y="1342390"/>
                  </a:cubicBezTo>
                  <a:cubicBezTo>
                    <a:pt x="2656459" y="587248"/>
                    <a:pt x="2069338" y="0"/>
                    <a:pt x="1342263" y="0"/>
                  </a:cubicBezTo>
                  <a:close/>
                  <a:moveTo>
                    <a:pt x="1342263" y="2461133"/>
                  </a:moveTo>
                  <a:cubicBezTo>
                    <a:pt x="727075" y="2461133"/>
                    <a:pt x="223774" y="1957705"/>
                    <a:pt x="223774" y="1342390"/>
                  </a:cubicBezTo>
                  <a:cubicBezTo>
                    <a:pt x="223774" y="727075"/>
                    <a:pt x="727075" y="223647"/>
                    <a:pt x="1342263" y="223647"/>
                  </a:cubicBezTo>
                  <a:cubicBezTo>
                    <a:pt x="1957451" y="223647"/>
                    <a:pt x="2432812" y="727075"/>
                    <a:pt x="2432812" y="1342390"/>
                  </a:cubicBezTo>
                  <a:cubicBezTo>
                    <a:pt x="2432812" y="1957705"/>
                    <a:pt x="1957451" y="2461133"/>
                    <a:pt x="1342263" y="2461133"/>
                  </a:cubicBezTo>
                  <a:close/>
                </a:path>
              </a:pathLst>
            </a:custGeom>
            <a:solidFill>
              <a:srgbClr val="FF0000"/>
            </a:solidFill>
          </p:spPr>
          <p:txBody>
            <a:bodyPr/>
            <a:lstStyle/>
            <a:p>
              <a:endParaRPr lang="en-ZA"/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10924630" y="193741"/>
            <a:ext cx="333013" cy="333363"/>
            <a:chOff x="0" y="0"/>
            <a:chExt cx="2054880" cy="2057040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2054860" cy="2057146"/>
            </a:xfrm>
            <a:custGeom>
              <a:avLst/>
              <a:gdLst/>
              <a:ahLst/>
              <a:cxnLst/>
              <a:rect l="l" t="t" r="r" b="b"/>
              <a:pathLst>
                <a:path w="2054860" h="2057146">
                  <a:moveTo>
                    <a:pt x="0" y="1028573"/>
                  </a:moveTo>
                  <a:cubicBezTo>
                    <a:pt x="0" y="460502"/>
                    <a:pt x="459994" y="0"/>
                    <a:pt x="1027430" y="0"/>
                  </a:cubicBezTo>
                  <a:cubicBezTo>
                    <a:pt x="1594866" y="0"/>
                    <a:pt x="2054860" y="460502"/>
                    <a:pt x="2054860" y="1028573"/>
                  </a:cubicBezTo>
                  <a:cubicBezTo>
                    <a:pt x="2054860" y="1596644"/>
                    <a:pt x="1594866" y="2057146"/>
                    <a:pt x="1027430" y="2057146"/>
                  </a:cubicBezTo>
                  <a:cubicBezTo>
                    <a:pt x="459994" y="2057146"/>
                    <a:pt x="0" y="1596517"/>
                    <a:pt x="0" y="1028573"/>
                  </a:cubicBezTo>
                  <a:close/>
                </a:path>
              </a:pathLst>
            </a:custGeom>
            <a:solidFill>
              <a:srgbClr val="FF0000"/>
            </a:solidFill>
          </p:spPr>
          <p:txBody>
            <a:bodyPr/>
            <a:lstStyle/>
            <a:p>
              <a:endParaRPr lang="en-ZA"/>
            </a:p>
          </p:txBody>
        </p:sp>
      </p:grpSp>
      <p:grpSp>
        <p:nvGrpSpPr>
          <p:cNvPr id="49" name="Group 49"/>
          <p:cNvGrpSpPr/>
          <p:nvPr/>
        </p:nvGrpSpPr>
        <p:grpSpPr>
          <a:xfrm>
            <a:off x="11470069" y="95518"/>
            <a:ext cx="2669744" cy="547654"/>
            <a:chOff x="0" y="0"/>
            <a:chExt cx="703959" cy="178290"/>
          </a:xfrm>
        </p:grpSpPr>
        <p:sp>
          <p:nvSpPr>
            <p:cNvPr id="50" name="Freeform 50"/>
            <p:cNvSpPr/>
            <p:nvPr/>
          </p:nvSpPr>
          <p:spPr>
            <a:xfrm>
              <a:off x="0" y="0"/>
              <a:ext cx="703959" cy="178290"/>
            </a:xfrm>
            <a:custGeom>
              <a:avLst/>
              <a:gdLst/>
              <a:ahLst/>
              <a:cxnLst/>
              <a:rect l="l" t="t" r="r" b="b"/>
              <a:pathLst>
                <a:path w="703959" h="178290">
                  <a:moveTo>
                    <a:pt x="0" y="0"/>
                  </a:moveTo>
                  <a:lnTo>
                    <a:pt x="703959" y="0"/>
                  </a:lnTo>
                  <a:lnTo>
                    <a:pt x="703959" y="178290"/>
                  </a:lnTo>
                  <a:lnTo>
                    <a:pt x="0" y="17829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2A2E3A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51" name="TextBox 51"/>
            <p:cNvSpPr txBox="1"/>
            <p:nvPr/>
          </p:nvSpPr>
          <p:spPr>
            <a:xfrm>
              <a:off x="0" y="-38100"/>
              <a:ext cx="703959" cy="21639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Critical/Error/Failure</a:t>
              </a:r>
            </a:p>
          </p:txBody>
        </p:sp>
      </p:grpSp>
      <p:grpSp>
        <p:nvGrpSpPr>
          <p:cNvPr id="52" name="Group 52"/>
          <p:cNvGrpSpPr/>
          <p:nvPr/>
        </p:nvGrpSpPr>
        <p:grpSpPr>
          <a:xfrm>
            <a:off x="-1029947" y="1658636"/>
            <a:ext cx="20347894" cy="1348394"/>
            <a:chOff x="-441826" y="-38816"/>
            <a:chExt cx="934577" cy="855897"/>
          </a:xfrm>
        </p:grpSpPr>
        <p:sp>
          <p:nvSpPr>
            <p:cNvPr id="53" name="Freeform 53"/>
            <p:cNvSpPr/>
            <p:nvPr/>
          </p:nvSpPr>
          <p:spPr>
            <a:xfrm>
              <a:off x="-441826" y="0"/>
              <a:ext cx="915766" cy="596838"/>
            </a:xfrm>
            <a:custGeom>
              <a:avLst/>
              <a:gdLst/>
              <a:ahLst/>
              <a:cxnLst/>
              <a:rect l="l" t="t" r="r" b="b"/>
              <a:pathLst>
                <a:path w="473940" h="817797">
                  <a:moveTo>
                    <a:pt x="0" y="0"/>
                  </a:moveTo>
                  <a:lnTo>
                    <a:pt x="473940" y="0"/>
                  </a:lnTo>
                  <a:lnTo>
                    <a:pt x="473940" y="817797"/>
                  </a:lnTo>
                  <a:lnTo>
                    <a:pt x="0" y="817797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2A2E3A"/>
              </a:solidFill>
              <a:prstDash val="dash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54" name="TextBox 54"/>
            <p:cNvSpPr txBox="1"/>
            <p:nvPr/>
          </p:nvSpPr>
          <p:spPr>
            <a:xfrm>
              <a:off x="-441826" y="-38816"/>
              <a:ext cx="934577" cy="855897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>
                <a:lnSpc>
                  <a:spcPts val="2100"/>
                </a:lnSpc>
              </a:pPr>
              <a:r>
                <a:rPr lang="en-US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Common metrics critical to identifying performance issues include CPU usage, Error rates, Response times, Request rates, User experience data/feedback</a:t>
              </a:r>
            </a:p>
          </p:txBody>
        </p:sp>
      </p:grpSp>
      <p:grpSp>
        <p:nvGrpSpPr>
          <p:cNvPr id="63" name="Group 63"/>
          <p:cNvGrpSpPr/>
          <p:nvPr/>
        </p:nvGrpSpPr>
        <p:grpSpPr>
          <a:xfrm>
            <a:off x="2661658" y="2764966"/>
            <a:ext cx="11312455" cy="1429661"/>
            <a:chOff x="0" y="0"/>
            <a:chExt cx="3295560" cy="355113"/>
          </a:xfrm>
        </p:grpSpPr>
        <p:sp>
          <p:nvSpPr>
            <p:cNvPr id="64" name="Freeform 64"/>
            <p:cNvSpPr/>
            <p:nvPr/>
          </p:nvSpPr>
          <p:spPr>
            <a:xfrm>
              <a:off x="0" y="0"/>
              <a:ext cx="3295560" cy="355113"/>
            </a:xfrm>
            <a:custGeom>
              <a:avLst/>
              <a:gdLst/>
              <a:ahLst/>
              <a:cxnLst/>
              <a:rect l="l" t="t" r="r" b="b"/>
              <a:pathLst>
                <a:path w="3295560" h="355113">
                  <a:moveTo>
                    <a:pt x="0" y="0"/>
                  </a:moveTo>
                  <a:lnTo>
                    <a:pt x="3295560" y="0"/>
                  </a:lnTo>
                  <a:lnTo>
                    <a:pt x="3295560" y="355113"/>
                  </a:lnTo>
                  <a:lnTo>
                    <a:pt x="0" y="3551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E8223B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65" name="TextBox 65"/>
            <p:cNvSpPr txBox="1"/>
            <p:nvPr/>
          </p:nvSpPr>
          <p:spPr>
            <a:xfrm>
              <a:off x="0" y="-38100"/>
              <a:ext cx="3295560" cy="393213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66" name="Group 66"/>
          <p:cNvGrpSpPr/>
          <p:nvPr/>
        </p:nvGrpSpPr>
        <p:grpSpPr>
          <a:xfrm>
            <a:off x="14637472" y="2575310"/>
            <a:ext cx="4475695" cy="1917442"/>
            <a:chOff x="0" y="-47613"/>
            <a:chExt cx="850729" cy="419799"/>
          </a:xfrm>
        </p:grpSpPr>
        <p:sp>
          <p:nvSpPr>
            <p:cNvPr id="67" name="Freeform 67"/>
            <p:cNvSpPr/>
            <p:nvPr/>
          </p:nvSpPr>
          <p:spPr>
            <a:xfrm>
              <a:off x="0" y="0"/>
              <a:ext cx="850729" cy="372186"/>
            </a:xfrm>
            <a:custGeom>
              <a:avLst/>
              <a:gdLst/>
              <a:ahLst/>
              <a:cxnLst/>
              <a:rect l="l" t="t" r="r" b="b"/>
              <a:pathLst>
                <a:path w="850729" h="372186">
                  <a:moveTo>
                    <a:pt x="0" y="0"/>
                  </a:moveTo>
                  <a:lnTo>
                    <a:pt x="850729" y="0"/>
                  </a:lnTo>
                  <a:lnTo>
                    <a:pt x="850729" y="372186"/>
                  </a:lnTo>
                  <a:lnTo>
                    <a:pt x="0" y="372186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2A2E3A"/>
              </a:solidFill>
              <a:prstDash val="dash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68" name="TextBox 68"/>
            <p:cNvSpPr txBox="1"/>
            <p:nvPr/>
          </p:nvSpPr>
          <p:spPr>
            <a:xfrm>
              <a:off x="0" y="-47613"/>
              <a:ext cx="850729" cy="419799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Status of physical infrastructure and network metrics, packet loss, and data throughout the applications</a:t>
              </a:r>
            </a:p>
          </p:txBody>
        </p:sp>
      </p:grpSp>
      <p:sp>
        <p:nvSpPr>
          <p:cNvPr id="69" name="AutoShape 69"/>
          <p:cNvSpPr/>
          <p:nvPr/>
        </p:nvSpPr>
        <p:spPr>
          <a:xfrm flipH="1">
            <a:off x="11887200" y="4150280"/>
            <a:ext cx="5755" cy="533400"/>
          </a:xfrm>
          <a:prstGeom prst="line">
            <a:avLst/>
          </a:prstGeom>
          <a:ln w="28575" cap="flat">
            <a:solidFill>
              <a:srgbClr val="FF0000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n-ZA"/>
          </a:p>
        </p:txBody>
      </p:sp>
      <p:grpSp>
        <p:nvGrpSpPr>
          <p:cNvPr id="73" name="Group 73"/>
          <p:cNvGrpSpPr/>
          <p:nvPr/>
        </p:nvGrpSpPr>
        <p:grpSpPr>
          <a:xfrm>
            <a:off x="1081676" y="213576"/>
            <a:ext cx="292706" cy="292706"/>
            <a:chOff x="0" y="0"/>
            <a:chExt cx="812800" cy="812800"/>
          </a:xfrm>
        </p:grpSpPr>
        <p:sp>
          <p:nvSpPr>
            <p:cNvPr id="74" name="Freeform 7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ZA"/>
            </a:p>
          </p:txBody>
        </p:sp>
        <p:sp>
          <p:nvSpPr>
            <p:cNvPr id="75" name="TextBox 7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6" name="TextBox 76"/>
          <p:cNvSpPr txBox="1"/>
          <p:nvPr/>
        </p:nvSpPr>
        <p:spPr>
          <a:xfrm>
            <a:off x="-1143893" y="132406"/>
            <a:ext cx="2287786" cy="4903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59"/>
              </a:lnSpc>
            </a:pPr>
            <a:r>
              <a:rPr lang="en-US" sz="28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USSD </a:t>
            </a:r>
          </a:p>
        </p:txBody>
      </p:sp>
      <p:grpSp>
        <p:nvGrpSpPr>
          <p:cNvPr id="80" name="Group 80"/>
          <p:cNvGrpSpPr/>
          <p:nvPr/>
        </p:nvGrpSpPr>
        <p:grpSpPr>
          <a:xfrm>
            <a:off x="-1499084" y="214078"/>
            <a:ext cx="292706" cy="292706"/>
            <a:chOff x="0" y="0"/>
            <a:chExt cx="812800" cy="812800"/>
          </a:xfrm>
        </p:grpSpPr>
        <p:sp>
          <p:nvSpPr>
            <p:cNvPr id="81" name="Freeform 8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ZA"/>
            </a:p>
          </p:txBody>
        </p:sp>
        <p:sp>
          <p:nvSpPr>
            <p:cNvPr id="82" name="TextBox 8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3" name="Group 83"/>
          <p:cNvGrpSpPr/>
          <p:nvPr/>
        </p:nvGrpSpPr>
        <p:grpSpPr>
          <a:xfrm>
            <a:off x="-427152" y="4299538"/>
            <a:ext cx="3548186" cy="1675140"/>
            <a:chOff x="-4800" y="-72484"/>
            <a:chExt cx="862389" cy="371612"/>
          </a:xfrm>
        </p:grpSpPr>
        <p:sp>
          <p:nvSpPr>
            <p:cNvPr id="84" name="Freeform 84"/>
            <p:cNvSpPr/>
            <p:nvPr/>
          </p:nvSpPr>
          <p:spPr>
            <a:xfrm>
              <a:off x="3332" y="-6255"/>
              <a:ext cx="854257" cy="305383"/>
            </a:xfrm>
            <a:custGeom>
              <a:avLst/>
              <a:gdLst/>
              <a:ahLst/>
              <a:cxnLst/>
              <a:rect l="l" t="t" r="r" b="b"/>
              <a:pathLst>
                <a:path w="854257" h="279202">
                  <a:moveTo>
                    <a:pt x="0" y="0"/>
                  </a:moveTo>
                  <a:lnTo>
                    <a:pt x="854257" y="0"/>
                  </a:lnTo>
                  <a:lnTo>
                    <a:pt x="854257" y="279202"/>
                  </a:lnTo>
                  <a:lnTo>
                    <a:pt x="0" y="279202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2A2E3A"/>
              </a:solidFill>
              <a:prstDash val="dash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85" name="TextBox 85"/>
            <p:cNvSpPr txBox="1"/>
            <p:nvPr/>
          </p:nvSpPr>
          <p:spPr>
            <a:xfrm>
              <a:off x="-4800" y="-72484"/>
              <a:ext cx="854257" cy="331992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The revenue chart is pulled by adding a widget and call analytics</a:t>
              </a:r>
            </a:p>
          </p:txBody>
        </p:sp>
      </p:grpSp>
      <p:sp>
        <p:nvSpPr>
          <p:cNvPr id="111" name="AutoShape 6">
            <a:extLst>
              <a:ext uri="{FF2B5EF4-FFF2-40B4-BE49-F238E27FC236}">
                <a16:creationId xmlns:a16="http://schemas.microsoft.com/office/drawing/2014/main" id="{5FA33DE4-3506-5632-966F-04F23B65B17C}"/>
              </a:ext>
            </a:extLst>
          </p:cNvPr>
          <p:cNvSpPr/>
          <p:nvPr/>
        </p:nvSpPr>
        <p:spPr>
          <a:xfrm>
            <a:off x="9004354" y="1551796"/>
            <a:ext cx="3227288" cy="1012667"/>
          </a:xfrm>
          <a:prstGeom prst="line">
            <a:avLst/>
          </a:prstGeom>
          <a:ln w="28575" cap="flat">
            <a:solidFill>
              <a:srgbClr val="FF0000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n-ZA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528CEE75-CF42-C3B0-0C5F-B13524B13BFF}"/>
              </a:ext>
            </a:extLst>
          </p:cNvPr>
          <p:cNvSpPr/>
          <p:nvPr/>
        </p:nvSpPr>
        <p:spPr>
          <a:xfrm>
            <a:off x="15724913" y="-64233"/>
            <a:ext cx="3429598" cy="880477"/>
          </a:xfrm>
          <a:custGeom>
            <a:avLst/>
            <a:gdLst/>
            <a:ahLst/>
            <a:cxnLst/>
            <a:rect l="l" t="t" r="r" b="b"/>
            <a:pathLst>
              <a:path w="3941997" h="991412">
                <a:moveTo>
                  <a:pt x="0" y="0"/>
                </a:moveTo>
                <a:lnTo>
                  <a:pt x="3941997" y="0"/>
                </a:lnTo>
                <a:lnTo>
                  <a:pt x="3941997" y="991412"/>
                </a:lnTo>
                <a:lnTo>
                  <a:pt x="0" y="9914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96" name="AutoShape 69">
            <a:extLst>
              <a:ext uri="{FF2B5EF4-FFF2-40B4-BE49-F238E27FC236}">
                <a16:creationId xmlns:a16="http://schemas.microsoft.com/office/drawing/2014/main" id="{3F52409D-1846-4F7E-CFE0-F0FD36356C89}"/>
              </a:ext>
            </a:extLst>
          </p:cNvPr>
          <p:cNvSpPr/>
          <p:nvPr/>
        </p:nvSpPr>
        <p:spPr>
          <a:xfrm>
            <a:off x="7154895" y="4260730"/>
            <a:ext cx="0" cy="337353"/>
          </a:xfrm>
          <a:prstGeom prst="line">
            <a:avLst/>
          </a:prstGeom>
          <a:ln w="28575" cap="flat">
            <a:solidFill>
              <a:srgbClr val="FF0000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n-ZA"/>
          </a:p>
        </p:txBody>
      </p:sp>
      <p:sp>
        <p:nvSpPr>
          <p:cNvPr id="110" name="AutoShape 69">
            <a:extLst>
              <a:ext uri="{FF2B5EF4-FFF2-40B4-BE49-F238E27FC236}">
                <a16:creationId xmlns:a16="http://schemas.microsoft.com/office/drawing/2014/main" id="{9A4A06C6-A766-DCE1-241E-23BB7BE81E01}"/>
              </a:ext>
            </a:extLst>
          </p:cNvPr>
          <p:cNvSpPr/>
          <p:nvPr/>
        </p:nvSpPr>
        <p:spPr>
          <a:xfrm flipH="1">
            <a:off x="2748880" y="4171413"/>
            <a:ext cx="176640" cy="512267"/>
          </a:xfrm>
          <a:prstGeom prst="line">
            <a:avLst/>
          </a:prstGeom>
          <a:ln w="28575" cap="flat">
            <a:solidFill>
              <a:srgbClr val="FF0000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n-Z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5B8B1D-3A99-133B-C7C1-3C3935ED36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8880" y="2771068"/>
            <a:ext cx="11225233" cy="14098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48FEC7-FEE2-D934-D8B6-7FA330A769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31177" y="6572884"/>
            <a:ext cx="4122777" cy="3581710"/>
          </a:xfrm>
          <a:prstGeom prst="rect">
            <a:avLst/>
          </a:prstGeom>
        </p:spPr>
      </p:pic>
      <p:sp>
        <p:nvSpPr>
          <p:cNvPr id="8" name="AutoShape 69">
            <a:extLst>
              <a:ext uri="{FF2B5EF4-FFF2-40B4-BE49-F238E27FC236}">
                <a16:creationId xmlns:a16="http://schemas.microsoft.com/office/drawing/2014/main" id="{F72C59AE-DA7E-88B7-DE03-46CCE81DC7F3}"/>
              </a:ext>
            </a:extLst>
          </p:cNvPr>
          <p:cNvSpPr/>
          <p:nvPr/>
        </p:nvSpPr>
        <p:spPr>
          <a:xfrm flipH="1">
            <a:off x="1374381" y="6017647"/>
            <a:ext cx="30287" cy="555237"/>
          </a:xfrm>
          <a:prstGeom prst="line">
            <a:avLst/>
          </a:prstGeom>
          <a:ln w="28575" cap="flat">
            <a:solidFill>
              <a:srgbClr val="FF0000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n-ZA"/>
          </a:p>
        </p:txBody>
      </p:sp>
      <p:grpSp>
        <p:nvGrpSpPr>
          <p:cNvPr id="9" name="Group 83">
            <a:extLst>
              <a:ext uri="{FF2B5EF4-FFF2-40B4-BE49-F238E27FC236}">
                <a16:creationId xmlns:a16="http://schemas.microsoft.com/office/drawing/2014/main" id="{F7F43384-BAEC-EEF6-6F53-67F68D0E9627}"/>
              </a:ext>
            </a:extLst>
          </p:cNvPr>
          <p:cNvGrpSpPr/>
          <p:nvPr/>
        </p:nvGrpSpPr>
        <p:grpSpPr>
          <a:xfrm>
            <a:off x="5314344" y="4379803"/>
            <a:ext cx="3548186" cy="1675140"/>
            <a:chOff x="-4800" y="-72484"/>
            <a:chExt cx="862389" cy="371612"/>
          </a:xfrm>
        </p:grpSpPr>
        <p:sp>
          <p:nvSpPr>
            <p:cNvPr id="10" name="Freeform 84">
              <a:extLst>
                <a:ext uri="{FF2B5EF4-FFF2-40B4-BE49-F238E27FC236}">
                  <a16:creationId xmlns:a16="http://schemas.microsoft.com/office/drawing/2014/main" id="{69DF2A4E-413A-1E48-EB1D-96191F263D8F}"/>
                </a:ext>
              </a:extLst>
            </p:cNvPr>
            <p:cNvSpPr/>
            <p:nvPr/>
          </p:nvSpPr>
          <p:spPr>
            <a:xfrm>
              <a:off x="3332" y="-6255"/>
              <a:ext cx="854257" cy="305383"/>
            </a:xfrm>
            <a:custGeom>
              <a:avLst/>
              <a:gdLst/>
              <a:ahLst/>
              <a:cxnLst/>
              <a:rect l="l" t="t" r="r" b="b"/>
              <a:pathLst>
                <a:path w="854257" h="279202">
                  <a:moveTo>
                    <a:pt x="0" y="0"/>
                  </a:moveTo>
                  <a:lnTo>
                    <a:pt x="854257" y="0"/>
                  </a:lnTo>
                  <a:lnTo>
                    <a:pt x="854257" y="279202"/>
                  </a:lnTo>
                  <a:lnTo>
                    <a:pt x="0" y="279202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2A2E3A"/>
              </a:solidFill>
              <a:prstDash val="dash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11" name="TextBox 85">
              <a:extLst>
                <a:ext uri="{FF2B5EF4-FFF2-40B4-BE49-F238E27FC236}">
                  <a16:creationId xmlns:a16="http://schemas.microsoft.com/office/drawing/2014/main" id="{9F22D4C2-40FE-4B09-EB4F-8307C3D5735E}"/>
                </a:ext>
              </a:extLst>
            </p:cNvPr>
            <p:cNvSpPr txBox="1"/>
            <p:nvPr/>
          </p:nvSpPr>
          <p:spPr>
            <a:xfrm>
              <a:off x="-4800" y="-72484"/>
              <a:ext cx="854257" cy="331992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ER Subscriptions revenue chart is pulled by calling information point under the XR application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F0CCB9E0-8C11-F302-E9AE-A6C6E32089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3364" y="6587362"/>
            <a:ext cx="4099915" cy="3596952"/>
          </a:xfrm>
          <a:prstGeom prst="rect">
            <a:avLst/>
          </a:prstGeom>
        </p:spPr>
      </p:pic>
      <p:sp>
        <p:nvSpPr>
          <p:cNvPr id="14" name="AutoShape 69">
            <a:extLst>
              <a:ext uri="{FF2B5EF4-FFF2-40B4-BE49-F238E27FC236}">
                <a16:creationId xmlns:a16="http://schemas.microsoft.com/office/drawing/2014/main" id="{CC6A97DA-3518-03DA-3D59-F226A64B4E94}"/>
              </a:ext>
            </a:extLst>
          </p:cNvPr>
          <p:cNvSpPr/>
          <p:nvPr/>
        </p:nvSpPr>
        <p:spPr>
          <a:xfrm flipH="1">
            <a:off x="7192863" y="6054943"/>
            <a:ext cx="30287" cy="555237"/>
          </a:xfrm>
          <a:prstGeom prst="line">
            <a:avLst/>
          </a:prstGeom>
          <a:ln w="28575" cap="flat">
            <a:solidFill>
              <a:srgbClr val="FF0000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n-ZA"/>
          </a:p>
        </p:txBody>
      </p:sp>
      <p:grpSp>
        <p:nvGrpSpPr>
          <p:cNvPr id="18" name="Group 83">
            <a:extLst>
              <a:ext uri="{FF2B5EF4-FFF2-40B4-BE49-F238E27FC236}">
                <a16:creationId xmlns:a16="http://schemas.microsoft.com/office/drawing/2014/main" id="{B99A8C81-75D9-A1AB-0354-3D7AED14254F}"/>
              </a:ext>
            </a:extLst>
          </p:cNvPr>
          <p:cNvGrpSpPr/>
          <p:nvPr/>
        </p:nvGrpSpPr>
        <p:grpSpPr>
          <a:xfrm>
            <a:off x="10204218" y="4670095"/>
            <a:ext cx="3796765" cy="1940085"/>
            <a:chOff x="-82" y="-6618"/>
            <a:chExt cx="861084" cy="305746"/>
          </a:xfrm>
        </p:grpSpPr>
        <p:sp>
          <p:nvSpPr>
            <p:cNvPr id="19" name="Freeform 84">
              <a:extLst>
                <a:ext uri="{FF2B5EF4-FFF2-40B4-BE49-F238E27FC236}">
                  <a16:creationId xmlns:a16="http://schemas.microsoft.com/office/drawing/2014/main" id="{9137D264-68E9-FAA4-8ABB-7701BF90180A}"/>
                </a:ext>
              </a:extLst>
            </p:cNvPr>
            <p:cNvSpPr/>
            <p:nvPr/>
          </p:nvSpPr>
          <p:spPr>
            <a:xfrm>
              <a:off x="3332" y="-6255"/>
              <a:ext cx="854257" cy="305383"/>
            </a:xfrm>
            <a:custGeom>
              <a:avLst/>
              <a:gdLst/>
              <a:ahLst/>
              <a:cxnLst/>
              <a:rect l="l" t="t" r="r" b="b"/>
              <a:pathLst>
                <a:path w="854257" h="279202">
                  <a:moveTo>
                    <a:pt x="0" y="0"/>
                  </a:moveTo>
                  <a:lnTo>
                    <a:pt x="854257" y="0"/>
                  </a:lnTo>
                  <a:lnTo>
                    <a:pt x="854257" y="279202"/>
                  </a:lnTo>
                  <a:lnTo>
                    <a:pt x="0" y="279202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2A2E3A"/>
              </a:solidFill>
              <a:prstDash val="dash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20" name="TextBox 85">
              <a:extLst>
                <a:ext uri="{FF2B5EF4-FFF2-40B4-BE49-F238E27FC236}">
                  <a16:creationId xmlns:a16="http://schemas.microsoft.com/office/drawing/2014/main" id="{4ADBEDAB-55B9-8662-8749-2880B58F0F94}"/>
                </a:ext>
              </a:extLst>
            </p:cNvPr>
            <p:cNvSpPr txBox="1"/>
            <p:nvPr/>
          </p:nvSpPr>
          <p:spPr>
            <a:xfrm>
              <a:off x="-82" y="-6618"/>
              <a:ext cx="861084" cy="270952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This is an overall performance of the following application:</a:t>
              </a:r>
            </a:p>
            <a:p>
              <a:pPr algn="ctr">
                <a:lnSpc>
                  <a:spcPts val="2100"/>
                </a:lnSpc>
              </a:pPr>
              <a:r>
                <a:rPr lang="en-US" sz="1500" err="1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Ussd</a:t>
              </a:r>
              <a:r>
                <a:rPr lang="en-US" sz="1500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, </a:t>
              </a:r>
              <a:r>
                <a:rPr lang="en-US" sz="1500" err="1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myVodacom</a:t>
              </a:r>
              <a:r>
                <a:rPr lang="en-US" sz="1500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, </a:t>
              </a:r>
              <a:r>
                <a:rPr lang="en-US" sz="1500" err="1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myVoda</a:t>
              </a:r>
              <a:r>
                <a:rPr lang="en-US" sz="1500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 core service front and back</a:t>
              </a:r>
            </a:p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We add calls per minute metric</a:t>
              </a:r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C44C10CA-3BFA-F4FD-E6E5-03CA616C5B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19271" y="6719019"/>
            <a:ext cx="4046571" cy="343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362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>
            <a:off x="3144208" y="-5867400"/>
            <a:ext cx="10501651" cy="220218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0" y="18288000"/>
                </a:moveTo>
                <a:lnTo>
                  <a:pt x="0" y="0"/>
                </a:ln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ZA"/>
          </a:p>
        </p:txBody>
      </p:sp>
      <p:grpSp>
        <p:nvGrpSpPr>
          <p:cNvPr id="15" name="Group 15"/>
          <p:cNvGrpSpPr/>
          <p:nvPr/>
        </p:nvGrpSpPr>
        <p:grpSpPr>
          <a:xfrm>
            <a:off x="2368298" y="840728"/>
            <a:ext cx="12001723" cy="1237493"/>
            <a:chOff x="-511595" y="-128465"/>
            <a:chExt cx="939479" cy="354436"/>
          </a:xfrm>
        </p:grpSpPr>
        <p:sp>
          <p:nvSpPr>
            <p:cNvPr id="16" name="Freeform 16"/>
            <p:cNvSpPr/>
            <p:nvPr/>
          </p:nvSpPr>
          <p:spPr>
            <a:xfrm>
              <a:off x="-511595" y="-126044"/>
              <a:ext cx="939479" cy="344618"/>
            </a:xfrm>
            <a:custGeom>
              <a:avLst/>
              <a:gdLst/>
              <a:ahLst/>
              <a:cxnLst/>
              <a:rect l="l" t="t" r="r" b="b"/>
              <a:pathLst>
                <a:path w="924675" h="263450">
                  <a:moveTo>
                    <a:pt x="0" y="0"/>
                  </a:moveTo>
                  <a:lnTo>
                    <a:pt x="924675" y="0"/>
                  </a:lnTo>
                  <a:lnTo>
                    <a:pt x="924675" y="263450"/>
                  </a:lnTo>
                  <a:lnTo>
                    <a:pt x="0" y="263450"/>
                  </a:lnTo>
                  <a:close/>
                </a:path>
              </a:pathLst>
            </a:custGeom>
            <a:noFill/>
            <a:ln w="9525" cap="sq">
              <a:solidFill>
                <a:srgbClr val="2A2E3A"/>
              </a:solidFill>
              <a:prstDash val="dash"/>
              <a:miter/>
            </a:ln>
          </p:spPr>
          <p:txBody>
            <a:bodyPr/>
            <a:lstStyle/>
            <a:p>
              <a:endParaRPr lang="en-ZA" sz="1600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-483787" y="-128465"/>
              <a:ext cx="860771" cy="354436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2800">
                  <a:solidFill>
                    <a:schemeClr val="bg1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Monitored Metrics</a:t>
              </a:r>
            </a:p>
          </p:txBody>
        </p:sp>
      </p:grpSp>
      <p:sp>
        <p:nvSpPr>
          <p:cNvPr id="21" name="AutoShape 21"/>
          <p:cNvSpPr/>
          <p:nvPr/>
        </p:nvSpPr>
        <p:spPr>
          <a:xfrm>
            <a:off x="4578654" y="2545475"/>
            <a:ext cx="0" cy="378112"/>
          </a:xfrm>
          <a:prstGeom prst="line">
            <a:avLst/>
          </a:prstGeom>
          <a:ln w="28575" cap="flat">
            <a:solidFill>
              <a:srgbClr val="2A2E3A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n-ZA"/>
          </a:p>
        </p:txBody>
      </p:sp>
      <p:grpSp>
        <p:nvGrpSpPr>
          <p:cNvPr id="31" name="Group 31"/>
          <p:cNvGrpSpPr/>
          <p:nvPr/>
        </p:nvGrpSpPr>
        <p:grpSpPr>
          <a:xfrm>
            <a:off x="3598999" y="97949"/>
            <a:ext cx="526251" cy="631586"/>
            <a:chOff x="0" y="0"/>
            <a:chExt cx="2656504" cy="3188238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2656586" cy="3188208"/>
            </a:xfrm>
            <a:custGeom>
              <a:avLst/>
              <a:gdLst/>
              <a:ahLst/>
              <a:cxnLst/>
              <a:rect l="l" t="t" r="r" b="b"/>
              <a:pathLst>
                <a:path w="2656586" h="3188208">
                  <a:moveTo>
                    <a:pt x="1342263" y="0"/>
                  </a:moveTo>
                  <a:cubicBezTo>
                    <a:pt x="587248" y="0"/>
                    <a:pt x="0" y="587248"/>
                    <a:pt x="0" y="1342390"/>
                  </a:cubicBezTo>
                  <a:cubicBezTo>
                    <a:pt x="0" y="1957705"/>
                    <a:pt x="419481" y="2489073"/>
                    <a:pt x="1006729" y="2628900"/>
                  </a:cubicBezTo>
                  <a:cubicBezTo>
                    <a:pt x="1342263" y="3188208"/>
                    <a:pt x="1342263" y="3188208"/>
                    <a:pt x="1342263" y="3188208"/>
                  </a:cubicBezTo>
                  <a:cubicBezTo>
                    <a:pt x="1649857" y="2628900"/>
                    <a:pt x="1649857" y="2628900"/>
                    <a:pt x="1649857" y="2628900"/>
                  </a:cubicBezTo>
                  <a:cubicBezTo>
                    <a:pt x="2237105" y="2489073"/>
                    <a:pt x="2656586" y="1957705"/>
                    <a:pt x="2656586" y="1342390"/>
                  </a:cubicBezTo>
                  <a:cubicBezTo>
                    <a:pt x="2656459" y="587248"/>
                    <a:pt x="2069338" y="0"/>
                    <a:pt x="1342263" y="0"/>
                  </a:cubicBezTo>
                  <a:close/>
                  <a:moveTo>
                    <a:pt x="1342263" y="2461133"/>
                  </a:moveTo>
                  <a:cubicBezTo>
                    <a:pt x="727075" y="2461133"/>
                    <a:pt x="223774" y="1957705"/>
                    <a:pt x="223774" y="1342390"/>
                  </a:cubicBezTo>
                  <a:cubicBezTo>
                    <a:pt x="223774" y="727075"/>
                    <a:pt x="727075" y="223647"/>
                    <a:pt x="1342263" y="223647"/>
                  </a:cubicBezTo>
                  <a:cubicBezTo>
                    <a:pt x="1957451" y="223647"/>
                    <a:pt x="2432812" y="727075"/>
                    <a:pt x="2432812" y="1342390"/>
                  </a:cubicBezTo>
                  <a:cubicBezTo>
                    <a:pt x="2432812" y="1957705"/>
                    <a:pt x="1957451" y="2461133"/>
                    <a:pt x="1342263" y="2461133"/>
                  </a:cubicBezTo>
                  <a:close/>
                </a:path>
              </a:pathLst>
            </a:custGeom>
            <a:solidFill>
              <a:srgbClr val="33CC66"/>
            </a:solidFill>
          </p:spPr>
          <p:txBody>
            <a:bodyPr/>
            <a:lstStyle/>
            <a:p>
              <a:endParaRPr lang="en-ZA"/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3697510" y="196193"/>
            <a:ext cx="333013" cy="333363"/>
            <a:chOff x="0" y="0"/>
            <a:chExt cx="2054880" cy="205704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2054860" cy="2057146"/>
            </a:xfrm>
            <a:custGeom>
              <a:avLst/>
              <a:gdLst/>
              <a:ahLst/>
              <a:cxnLst/>
              <a:rect l="l" t="t" r="r" b="b"/>
              <a:pathLst>
                <a:path w="2054860" h="2057146">
                  <a:moveTo>
                    <a:pt x="0" y="1028573"/>
                  </a:moveTo>
                  <a:cubicBezTo>
                    <a:pt x="0" y="460502"/>
                    <a:pt x="459994" y="0"/>
                    <a:pt x="1027430" y="0"/>
                  </a:cubicBezTo>
                  <a:cubicBezTo>
                    <a:pt x="1594866" y="0"/>
                    <a:pt x="2054860" y="460502"/>
                    <a:pt x="2054860" y="1028573"/>
                  </a:cubicBezTo>
                  <a:cubicBezTo>
                    <a:pt x="2054860" y="1596644"/>
                    <a:pt x="1594866" y="2057146"/>
                    <a:pt x="1027430" y="2057146"/>
                  </a:cubicBezTo>
                  <a:cubicBezTo>
                    <a:pt x="459994" y="2057146"/>
                    <a:pt x="0" y="1596517"/>
                    <a:pt x="0" y="1028573"/>
                  </a:cubicBezTo>
                  <a:close/>
                </a:path>
              </a:pathLst>
            </a:custGeom>
            <a:solidFill>
              <a:srgbClr val="33CC66"/>
            </a:solidFill>
          </p:spPr>
          <p:txBody>
            <a:bodyPr/>
            <a:lstStyle/>
            <a:p>
              <a:endParaRPr lang="en-ZA"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4168578" y="97563"/>
            <a:ext cx="2518564" cy="569555"/>
            <a:chOff x="0" y="0"/>
            <a:chExt cx="703959" cy="178290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703959" cy="178290"/>
            </a:xfrm>
            <a:custGeom>
              <a:avLst/>
              <a:gdLst/>
              <a:ahLst/>
              <a:cxnLst/>
              <a:rect l="l" t="t" r="r" b="b"/>
              <a:pathLst>
                <a:path w="703959" h="178290">
                  <a:moveTo>
                    <a:pt x="0" y="0"/>
                  </a:moveTo>
                  <a:lnTo>
                    <a:pt x="703959" y="0"/>
                  </a:lnTo>
                  <a:lnTo>
                    <a:pt x="703959" y="178290"/>
                  </a:lnTo>
                  <a:lnTo>
                    <a:pt x="0" y="17829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2A2E3A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0" y="-38100"/>
              <a:ext cx="703959" cy="21639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Good/Healthy/Normal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7058952" y="116370"/>
            <a:ext cx="526251" cy="631586"/>
            <a:chOff x="0" y="0"/>
            <a:chExt cx="2656504" cy="3188238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2656586" cy="3188208"/>
            </a:xfrm>
            <a:custGeom>
              <a:avLst/>
              <a:gdLst/>
              <a:ahLst/>
              <a:cxnLst/>
              <a:rect l="l" t="t" r="r" b="b"/>
              <a:pathLst>
                <a:path w="2656586" h="3188208">
                  <a:moveTo>
                    <a:pt x="1342263" y="0"/>
                  </a:moveTo>
                  <a:cubicBezTo>
                    <a:pt x="587248" y="0"/>
                    <a:pt x="0" y="587248"/>
                    <a:pt x="0" y="1342390"/>
                  </a:cubicBezTo>
                  <a:cubicBezTo>
                    <a:pt x="0" y="1957705"/>
                    <a:pt x="419481" y="2489073"/>
                    <a:pt x="1006729" y="2628900"/>
                  </a:cubicBezTo>
                  <a:cubicBezTo>
                    <a:pt x="1342263" y="3188208"/>
                    <a:pt x="1342263" y="3188208"/>
                    <a:pt x="1342263" y="3188208"/>
                  </a:cubicBezTo>
                  <a:cubicBezTo>
                    <a:pt x="1649857" y="2628900"/>
                    <a:pt x="1649857" y="2628900"/>
                    <a:pt x="1649857" y="2628900"/>
                  </a:cubicBezTo>
                  <a:cubicBezTo>
                    <a:pt x="2237105" y="2489073"/>
                    <a:pt x="2656586" y="1957705"/>
                    <a:pt x="2656586" y="1342390"/>
                  </a:cubicBezTo>
                  <a:cubicBezTo>
                    <a:pt x="2656459" y="587248"/>
                    <a:pt x="2069338" y="0"/>
                    <a:pt x="1342263" y="0"/>
                  </a:cubicBezTo>
                  <a:close/>
                  <a:moveTo>
                    <a:pt x="1342263" y="2461133"/>
                  </a:moveTo>
                  <a:cubicBezTo>
                    <a:pt x="727075" y="2461133"/>
                    <a:pt x="223774" y="1957705"/>
                    <a:pt x="223774" y="1342390"/>
                  </a:cubicBezTo>
                  <a:cubicBezTo>
                    <a:pt x="223774" y="727075"/>
                    <a:pt x="727075" y="223647"/>
                    <a:pt x="1342263" y="223647"/>
                  </a:cubicBezTo>
                  <a:cubicBezTo>
                    <a:pt x="1957451" y="223647"/>
                    <a:pt x="2432812" y="727075"/>
                    <a:pt x="2432812" y="1342390"/>
                  </a:cubicBezTo>
                  <a:cubicBezTo>
                    <a:pt x="2432812" y="1957705"/>
                    <a:pt x="1957451" y="2461133"/>
                    <a:pt x="1342263" y="2461133"/>
                  </a:cubicBezTo>
                  <a:close/>
                </a:path>
              </a:pathLst>
            </a:custGeom>
            <a:solidFill>
              <a:srgbClr val="FFFF00"/>
            </a:solidFill>
          </p:spPr>
          <p:txBody>
            <a:bodyPr/>
            <a:lstStyle/>
            <a:p>
              <a:endParaRPr lang="en-ZA"/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7160651" y="212600"/>
            <a:ext cx="333013" cy="333363"/>
            <a:chOff x="0" y="0"/>
            <a:chExt cx="2054880" cy="2057040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2054860" cy="2057146"/>
            </a:xfrm>
            <a:custGeom>
              <a:avLst/>
              <a:gdLst/>
              <a:ahLst/>
              <a:cxnLst/>
              <a:rect l="l" t="t" r="r" b="b"/>
              <a:pathLst>
                <a:path w="2054860" h="2057146">
                  <a:moveTo>
                    <a:pt x="0" y="1028573"/>
                  </a:moveTo>
                  <a:cubicBezTo>
                    <a:pt x="0" y="460502"/>
                    <a:pt x="459994" y="0"/>
                    <a:pt x="1027430" y="0"/>
                  </a:cubicBezTo>
                  <a:cubicBezTo>
                    <a:pt x="1594866" y="0"/>
                    <a:pt x="2054860" y="460502"/>
                    <a:pt x="2054860" y="1028573"/>
                  </a:cubicBezTo>
                  <a:cubicBezTo>
                    <a:pt x="2054860" y="1596644"/>
                    <a:pt x="1594866" y="2057146"/>
                    <a:pt x="1027430" y="2057146"/>
                  </a:cubicBezTo>
                  <a:cubicBezTo>
                    <a:pt x="459994" y="2057146"/>
                    <a:pt x="0" y="1596517"/>
                    <a:pt x="0" y="1028573"/>
                  </a:cubicBezTo>
                  <a:close/>
                </a:path>
              </a:pathLst>
            </a:custGeom>
            <a:solidFill>
              <a:srgbClr val="FFFF00"/>
            </a:solidFill>
          </p:spPr>
          <p:txBody>
            <a:bodyPr/>
            <a:lstStyle/>
            <a:p>
              <a:endParaRPr lang="en-ZA"/>
            </a:p>
          </p:txBody>
        </p:sp>
      </p:grpSp>
      <p:grpSp>
        <p:nvGrpSpPr>
          <p:cNvPr id="42" name="Group 42"/>
          <p:cNvGrpSpPr/>
          <p:nvPr/>
        </p:nvGrpSpPr>
        <p:grpSpPr>
          <a:xfrm>
            <a:off x="7706655" y="111969"/>
            <a:ext cx="2669744" cy="531203"/>
            <a:chOff x="0" y="0"/>
            <a:chExt cx="703959" cy="178290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703959" cy="178290"/>
            </a:xfrm>
            <a:custGeom>
              <a:avLst/>
              <a:gdLst/>
              <a:ahLst/>
              <a:cxnLst/>
              <a:rect l="l" t="t" r="r" b="b"/>
              <a:pathLst>
                <a:path w="703959" h="178290">
                  <a:moveTo>
                    <a:pt x="0" y="0"/>
                  </a:moveTo>
                  <a:lnTo>
                    <a:pt x="703959" y="0"/>
                  </a:lnTo>
                  <a:lnTo>
                    <a:pt x="703959" y="178290"/>
                  </a:lnTo>
                  <a:lnTo>
                    <a:pt x="0" y="17829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2A2E3A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44" name="TextBox 44"/>
            <p:cNvSpPr txBox="1"/>
            <p:nvPr/>
          </p:nvSpPr>
          <p:spPr>
            <a:xfrm>
              <a:off x="0" y="-38100"/>
              <a:ext cx="703959" cy="21639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Warning/Caution</a:t>
              </a:r>
            </a:p>
          </p:txBody>
        </p:sp>
      </p:grpSp>
      <p:grpSp>
        <p:nvGrpSpPr>
          <p:cNvPr id="45" name="Group 45"/>
          <p:cNvGrpSpPr/>
          <p:nvPr/>
        </p:nvGrpSpPr>
        <p:grpSpPr>
          <a:xfrm>
            <a:off x="10823368" y="97505"/>
            <a:ext cx="526251" cy="631586"/>
            <a:chOff x="0" y="0"/>
            <a:chExt cx="2656504" cy="3188238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2656586" cy="3188208"/>
            </a:xfrm>
            <a:custGeom>
              <a:avLst/>
              <a:gdLst/>
              <a:ahLst/>
              <a:cxnLst/>
              <a:rect l="l" t="t" r="r" b="b"/>
              <a:pathLst>
                <a:path w="2656586" h="3188208">
                  <a:moveTo>
                    <a:pt x="1342263" y="0"/>
                  </a:moveTo>
                  <a:cubicBezTo>
                    <a:pt x="587248" y="0"/>
                    <a:pt x="0" y="587248"/>
                    <a:pt x="0" y="1342390"/>
                  </a:cubicBezTo>
                  <a:cubicBezTo>
                    <a:pt x="0" y="1957705"/>
                    <a:pt x="419481" y="2489073"/>
                    <a:pt x="1006729" y="2628900"/>
                  </a:cubicBezTo>
                  <a:cubicBezTo>
                    <a:pt x="1342263" y="3188208"/>
                    <a:pt x="1342263" y="3188208"/>
                    <a:pt x="1342263" y="3188208"/>
                  </a:cubicBezTo>
                  <a:cubicBezTo>
                    <a:pt x="1649857" y="2628900"/>
                    <a:pt x="1649857" y="2628900"/>
                    <a:pt x="1649857" y="2628900"/>
                  </a:cubicBezTo>
                  <a:cubicBezTo>
                    <a:pt x="2237105" y="2489073"/>
                    <a:pt x="2656586" y="1957705"/>
                    <a:pt x="2656586" y="1342390"/>
                  </a:cubicBezTo>
                  <a:cubicBezTo>
                    <a:pt x="2656459" y="587248"/>
                    <a:pt x="2069338" y="0"/>
                    <a:pt x="1342263" y="0"/>
                  </a:cubicBezTo>
                  <a:close/>
                  <a:moveTo>
                    <a:pt x="1342263" y="2461133"/>
                  </a:moveTo>
                  <a:cubicBezTo>
                    <a:pt x="727075" y="2461133"/>
                    <a:pt x="223774" y="1957705"/>
                    <a:pt x="223774" y="1342390"/>
                  </a:cubicBezTo>
                  <a:cubicBezTo>
                    <a:pt x="223774" y="727075"/>
                    <a:pt x="727075" y="223647"/>
                    <a:pt x="1342263" y="223647"/>
                  </a:cubicBezTo>
                  <a:cubicBezTo>
                    <a:pt x="1957451" y="223647"/>
                    <a:pt x="2432812" y="727075"/>
                    <a:pt x="2432812" y="1342390"/>
                  </a:cubicBezTo>
                  <a:cubicBezTo>
                    <a:pt x="2432812" y="1957705"/>
                    <a:pt x="1957451" y="2461133"/>
                    <a:pt x="1342263" y="2461133"/>
                  </a:cubicBezTo>
                  <a:close/>
                </a:path>
              </a:pathLst>
            </a:custGeom>
            <a:solidFill>
              <a:srgbClr val="FF0000"/>
            </a:solidFill>
          </p:spPr>
          <p:txBody>
            <a:bodyPr/>
            <a:lstStyle/>
            <a:p>
              <a:endParaRPr lang="en-ZA"/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10924630" y="193741"/>
            <a:ext cx="333013" cy="333363"/>
            <a:chOff x="0" y="0"/>
            <a:chExt cx="2054880" cy="2057040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2054860" cy="2057146"/>
            </a:xfrm>
            <a:custGeom>
              <a:avLst/>
              <a:gdLst/>
              <a:ahLst/>
              <a:cxnLst/>
              <a:rect l="l" t="t" r="r" b="b"/>
              <a:pathLst>
                <a:path w="2054860" h="2057146">
                  <a:moveTo>
                    <a:pt x="0" y="1028573"/>
                  </a:moveTo>
                  <a:cubicBezTo>
                    <a:pt x="0" y="460502"/>
                    <a:pt x="459994" y="0"/>
                    <a:pt x="1027430" y="0"/>
                  </a:cubicBezTo>
                  <a:cubicBezTo>
                    <a:pt x="1594866" y="0"/>
                    <a:pt x="2054860" y="460502"/>
                    <a:pt x="2054860" y="1028573"/>
                  </a:cubicBezTo>
                  <a:cubicBezTo>
                    <a:pt x="2054860" y="1596644"/>
                    <a:pt x="1594866" y="2057146"/>
                    <a:pt x="1027430" y="2057146"/>
                  </a:cubicBezTo>
                  <a:cubicBezTo>
                    <a:pt x="459994" y="2057146"/>
                    <a:pt x="0" y="1596517"/>
                    <a:pt x="0" y="1028573"/>
                  </a:cubicBezTo>
                  <a:close/>
                </a:path>
              </a:pathLst>
            </a:custGeom>
            <a:solidFill>
              <a:srgbClr val="FF0000"/>
            </a:solidFill>
          </p:spPr>
          <p:txBody>
            <a:bodyPr/>
            <a:lstStyle/>
            <a:p>
              <a:endParaRPr lang="en-ZA"/>
            </a:p>
          </p:txBody>
        </p:sp>
      </p:grpSp>
      <p:grpSp>
        <p:nvGrpSpPr>
          <p:cNvPr id="49" name="Group 49"/>
          <p:cNvGrpSpPr/>
          <p:nvPr/>
        </p:nvGrpSpPr>
        <p:grpSpPr>
          <a:xfrm>
            <a:off x="11470069" y="95518"/>
            <a:ext cx="2669744" cy="547654"/>
            <a:chOff x="0" y="0"/>
            <a:chExt cx="703959" cy="178290"/>
          </a:xfrm>
        </p:grpSpPr>
        <p:sp>
          <p:nvSpPr>
            <p:cNvPr id="50" name="Freeform 50"/>
            <p:cNvSpPr/>
            <p:nvPr/>
          </p:nvSpPr>
          <p:spPr>
            <a:xfrm>
              <a:off x="0" y="0"/>
              <a:ext cx="703959" cy="178290"/>
            </a:xfrm>
            <a:custGeom>
              <a:avLst/>
              <a:gdLst/>
              <a:ahLst/>
              <a:cxnLst/>
              <a:rect l="l" t="t" r="r" b="b"/>
              <a:pathLst>
                <a:path w="703959" h="178290">
                  <a:moveTo>
                    <a:pt x="0" y="0"/>
                  </a:moveTo>
                  <a:lnTo>
                    <a:pt x="703959" y="0"/>
                  </a:lnTo>
                  <a:lnTo>
                    <a:pt x="703959" y="178290"/>
                  </a:lnTo>
                  <a:lnTo>
                    <a:pt x="0" y="17829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2A2E3A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51" name="TextBox 51"/>
            <p:cNvSpPr txBox="1"/>
            <p:nvPr/>
          </p:nvSpPr>
          <p:spPr>
            <a:xfrm>
              <a:off x="0" y="-38100"/>
              <a:ext cx="703959" cy="21639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Critical/Error/Failure</a:t>
              </a:r>
            </a:p>
          </p:txBody>
        </p:sp>
      </p:grpSp>
      <p:grpSp>
        <p:nvGrpSpPr>
          <p:cNvPr id="63" name="Group 63"/>
          <p:cNvGrpSpPr/>
          <p:nvPr/>
        </p:nvGrpSpPr>
        <p:grpSpPr>
          <a:xfrm>
            <a:off x="2395345" y="2218171"/>
            <a:ext cx="11382058" cy="2104247"/>
            <a:chOff x="0" y="0"/>
            <a:chExt cx="3295560" cy="355113"/>
          </a:xfrm>
        </p:grpSpPr>
        <p:sp>
          <p:nvSpPr>
            <p:cNvPr id="64" name="Freeform 64"/>
            <p:cNvSpPr/>
            <p:nvPr/>
          </p:nvSpPr>
          <p:spPr>
            <a:xfrm>
              <a:off x="0" y="0"/>
              <a:ext cx="3295560" cy="355113"/>
            </a:xfrm>
            <a:custGeom>
              <a:avLst/>
              <a:gdLst/>
              <a:ahLst/>
              <a:cxnLst/>
              <a:rect l="l" t="t" r="r" b="b"/>
              <a:pathLst>
                <a:path w="3295560" h="355113">
                  <a:moveTo>
                    <a:pt x="0" y="0"/>
                  </a:moveTo>
                  <a:lnTo>
                    <a:pt x="3295560" y="0"/>
                  </a:lnTo>
                  <a:lnTo>
                    <a:pt x="3295560" y="355113"/>
                  </a:lnTo>
                  <a:lnTo>
                    <a:pt x="0" y="3551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E8223B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65" name="TextBox 65"/>
            <p:cNvSpPr txBox="1"/>
            <p:nvPr/>
          </p:nvSpPr>
          <p:spPr>
            <a:xfrm>
              <a:off x="0" y="-38100"/>
              <a:ext cx="3295560" cy="393213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66" name="Group 66"/>
          <p:cNvGrpSpPr/>
          <p:nvPr/>
        </p:nvGrpSpPr>
        <p:grpSpPr>
          <a:xfrm>
            <a:off x="4350496" y="7612230"/>
            <a:ext cx="7231903" cy="1917442"/>
            <a:chOff x="0" y="-47613"/>
            <a:chExt cx="850729" cy="419799"/>
          </a:xfrm>
        </p:grpSpPr>
        <p:sp>
          <p:nvSpPr>
            <p:cNvPr id="67" name="Freeform 67"/>
            <p:cNvSpPr/>
            <p:nvPr/>
          </p:nvSpPr>
          <p:spPr>
            <a:xfrm>
              <a:off x="0" y="0"/>
              <a:ext cx="850729" cy="372186"/>
            </a:xfrm>
            <a:custGeom>
              <a:avLst/>
              <a:gdLst/>
              <a:ahLst/>
              <a:cxnLst/>
              <a:rect l="l" t="t" r="r" b="b"/>
              <a:pathLst>
                <a:path w="850729" h="372186">
                  <a:moveTo>
                    <a:pt x="0" y="0"/>
                  </a:moveTo>
                  <a:lnTo>
                    <a:pt x="850729" y="0"/>
                  </a:lnTo>
                  <a:lnTo>
                    <a:pt x="850729" y="372186"/>
                  </a:lnTo>
                  <a:lnTo>
                    <a:pt x="0" y="372186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2A2E3A"/>
              </a:solidFill>
              <a:prstDash val="dash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68" name="TextBox 68"/>
            <p:cNvSpPr txBox="1"/>
            <p:nvPr/>
          </p:nvSpPr>
          <p:spPr>
            <a:xfrm>
              <a:off x="0" y="-47613"/>
              <a:ext cx="850729" cy="419799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How we add HR and servers on our dashboards.</a:t>
              </a:r>
            </a:p>
          </p:txBody>
        </p:sp>
      </p:grpSp>
      <p:sp>
        <p:nvSpPr>
          <p:cNvPr id="69" name="AutoShape 69"/>
          <p:cNvSpPr/>
          <p:nvPr/>
        </p:nvSpPr>
        <p:spPr>
          <a:xfrm flipH="1">
            <a:off x="10950201" y="4150279"/>
            <a:ext cx="942754" cy="883889"/>
          </a:xfrm>
          <a:prstGeom prst="line">
            <a:avLst/>
          </a:prstGeom>
          <a:ln w="28575" cap="flat">
            <a:solidFill>
              <a:srgbClr val="FF0000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n-ZA"/>
          </a:p>
        </p:txBody>
      </p:sp>
      <p:grpSp>
        <p:nvGrpSpPr>
          <p:cNvPr id="73" name="Group 73"/>
          <p:cNvGrpSpPr/>
          <p:nvPr/>
        </p:nvGrpSpPr>
        <p:grpSpPr>
          <a:xfrm>
            <a:off x="1081676" y="213576"/>
            <a:ext cx="292706" cy="292706"/>
            <a:chOff x="0" y="0"/>
            <a:chExt cx="812800" cy="812800"/>
          </a:xfrm>
        </p:grpSpPr>
        <p:sp>
          <p:nvSpPr>
            <p:cNvPr id="74" name="Freeform 7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ZA"/>
            </a:p>
          </p:txBody>
        </p:sp>
        <p:sp>
          <p:nvSpPr>
            <p:cNvPr id="75" name="TextBox 7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6" name="TextBox 76"/>
          <p:cNvSpPr txBox="1"/>
          <p:nvPr/>
        </p:nvSpPr>
        <p:spPr>
          <a:xfrm>
            <a:off x="-1143893" y="132406"/>
            <a:ext cx="2287786" cy="4903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59"/>
              </a:lnSpc>
            </a:pPr>
            <a:r>
              <a:rPr lang="en-US" sz="28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USSD </a:t>
            </a:r>
          </a:p>
        </p:txBody>
      </p:sp>
      <p:grpSp>
        <p:nvGrpSpPr>
          <p:cNvPr id="80" name="Group 80"/>
          <p:cNvGrpSpPr/>
          <p:nvPr/>
        </p:nvGrpSpPr>
        <p:grpSpPr>
          <a:xfrm>
            <a:off x="-1499084" y="214078"/>
            <a:ext cx="292706" cy="292706"/>
            <a:chOff x="0" y="0"/>
            <a:chExt cx="812800" cy="812800"/>
          </a:xfrm>
        </p:grpSpPr>
        <p:sp>
          <p:nvSpPr>
            <p:cNvPr id="81" name="Freeform 8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ZA"/>
            </a:p>
          </p:txBody>
        </p:sp>
        <p:sp>
          <p:nvSpPr>
            <p:cNvPr id="82" name="TextBox 8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3" name="Group 83"/>
          <p:cNvGrpSpPr/>
          <p:nvPr/>
        </p:nvGrpSpPr>
        <p:grpSpPr>
          <a:xfrm>
            <a:off x="3032669" y="4822783"/>
            <a:ext cx="10059022" cy="2366830"/>
            <a:chOff x="-11640" y="-44140"/>
            <a:chExt cx="869229" cy="343268"/>
          </a:xfrm>
        </p:grpSpPr>
        <p:sp>
          <p:nvSpPr>
            <p:cNvPr id="84" name="Freeform 84"/>
            <p:cNvSpPr/>
            <p:nvPr/>
          </p:nvSpPr>
          <p:spPr>
            <a:xfrm>
              <a:off x="3332" y="-6255"/>
              <a:ext cx="854257" cy="305383"/>
            </a:xfrm>
            <a:custGeom>
              <a:avLst/>
              <a:gdLst/>
              <a:ahLst/>
              <a:cxnLst/>
              <a:rect l="l" t="t" r="r" b="b"/>
              <a:pathLst>
                <a:path w="854257" h="279202">
                  <a:moveTo>
                    <a:pt x="0" y="0"/>
                  </a:moveTo>
                  <a:lnTo>
                    <a:pt x="854257" y="0"/>
                  </a:lnTo>
                  <a:lnTo>
                    <a:pt x="854257" y="279202"/>
                  </a:lnTo>
                  <a:lnTo>
                    <a:pt x="0" y="279202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2A2E3A"/>
              </a:solidFill>
              <a:prstDash val="dash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85" name="TextBox 85"/>
            <p:cNvSpPr txBox="1"/>
            <p:nvPr/>
          </p:nvSpPr>
          <p:spPr>
            <a:xfrm>
              <a:off x="-11640" y="-44140"/>
              <a:ext cx="854257" cy="331992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This is the view of each applications infrastructure network and database.</a:t>
              </a:r>
            </a:p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Anything that goes wrong on the 3 mentioned, it will be indicated here as yellow or red. Then we need to investigate the health rules, servers further.</a:t>
              </a:r>
            </a:p>
          </p:txBody>
        </p:sp>
      </p:grpSp>
      <p:sp>
        <p:nvSpPr>
          <p:cNvPr id="5" name="Freeform 4">
            <a:extLst>
              <a:ext uri="{FF2B5EF4-FFF2-40B4-BE49-F238E27FC236}">
                <a16:creationId xmlns:a16="http://schemas.microsoft.com/office/drawing/2014/main" id="{528CEE75-CF42-C3B0-0C5F-B13524B13BFF}"/>
              </a:ext>
            </a:extLst>
          </p:cNvPr>
          <p:cNvSpPr/>
          <p:nvPr/>
        </p:nvSpPr>
        <p:spPr>
          <a:xfrm>
            <a:off x="15724913" y="-64233"/>
            <a:ext cx="3429598" cy="880477"/>
          </a:xfrm>
          <a:custGeom>
            <a:avLst/>
            <a:gdLst/>
            <a:ahLst/>
            <a:cxnLst/>
            <a:rect l="l" t="t" r="r" b="b"/>
            <a:pathLst>
              <a:path w="3941997" h="991412">
                <a:moveTo>
                  <a:pt x="0" y="0"/>
                </a:moveTo>
                <a:lnTo>
                  <a:pt x="3941997" y="0"/>
                </a:lnTo>
                <a:lnTo>
                  <a:pt x="3941997" y="991412"/>
                </a:lnTo>
                <a:lnTo>
                  <a:pt x="0" y="9914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110" name="AutoShape 69">
            <a:extLst>
              <a:ext uri="{FF2B5EF4-FFF2-40B4-BE49-F238E27FC236}">
                <a16:creationId xmlns:a16="http://schemas.microsoft.com/office/drawing/2014/main" id="{9A4A06C6-A766-DCE1-241E-23BB7BE81E01}"/>
              </a:ext>
            </a:extLst>
          </p:cNvPr>
          <p:cNvSpPr/>
          <p:nvPr/>
        </p:nvSpPr>
        <p:spPr>
          <a:xfrm>
            <a:off x="3978013" y="4344486"/>
            <a:ext cx="1473857" cy="612426"/>
          </a:xfrm>
          <a:prstGeom prst="line">
            <a:avLst/>
          </a:prstGeom>
          <a:ln w="28575" cap="flat">
            <a:solidFill>
              <a:srgbClr val="FF0000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n-Z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B422A1-960F-D794-F889-1F620C1AF4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619" y="2276392"/>
            <a:ext cx="11179509" cy="1981372"/>
          </a:xfrm>
          <a:prstGeom prst="rect">
            <a:avLst/>
          </a:prstGeom>
        </p:spPr>
      </p:pic>
      <p:sp>
        <p:nvSpPr>
          <p:cNvPr id="6" name="AutoShape 69">
            <a:extLst>
              <a:ext uri="{FF2B5EF4-FFF2-40B4-BE49-F238E27FC236}">
                <a16:creationId xmlns:a16="http://schemas.microsoft.com/office/drawing/2014/main" id="{0C05F550-E13A-08EB-B98F-9B5FA31A053C}"/>
              </a:ext>
            </a:extLst>
          </p:cNvPr>
          <p:cNvSpPr/>
          <p:nvPr/>
        </p:nvSpPr>
        <p:spPr>
          <a:xfrm>
            <a:off x="6417919" y="4315721"/>
            <a:ext cx="25572" cy="641191"/>
          </a:xfrm>
          <a:prstGeom prst="line">
            <a:avLst/>
          </a:prstGeom>
          <a:ln w="28575" cap="flat">
            <a:solidFill>
              <a:srgbClr val="FF0000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n-ZA"/>
          </a:p>
        </p:txBody>
      </p:sp>
      <p:sp>
        <p:nvSpPr>
          <p:cNvPr id="7" name="AutoShape 69">
            <a:extLst>
              <a:ext uri="{FF2B5EF4-FFF2-40B4-BE49-F238E27FC236}">
                <a16:creationId xmlns:a16="http://schemas.microsoft.com/office/drawing/2014/main" id="{EF88EDB7-5565-01A6-7BB2-701ED01CAFD6}"/>
              </a:ext>
            </a:extLst>
          </p:cNvPr>
          <p:cNvSpPr/>
          <p:nvPr/>
        </p:nvSpPr>
        <p:spPr>
          <a:xfrm flipH="1">
            <a:off x="8077200" y="4322418"/>
            <a:ext cx="1200004" cy="821082"/>
          </a:xfrm>
          <a:prstGeom prst="line">
            <a:avLst/>
          </a:prstGeom>
          <a:ln w="28575" cap="flat">
            <a:solidFill>
              <a:srgbClr val="FF0000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n-Z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097A31-662B-3AAE-5E48-35E688CA77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24341" y="4822783"/>
            <a:ext cx="6248942" cy="4876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CACB7E6-B829-2B64-51D6-E85B397B8A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537686" y="5060102"/>
            <a:ext cx="5594007" cy="4596539"/>
          </a:xfrm>
          <a:prstGeom prst="rect">
            <a:avLst/>
          </a:prstGeom>
        </p:spPr>
      </p:pic>
      <p:sp>
        <p:nvSpPr>
          <p:cNvPr id="13" name="AutoShape 69">
            <a:extLst>
              <a:ext uri="{FF2B5EF4-FFF2-40B4-BE49-F238E27FC236}">
                <a16:creationId xmlns:a16="http://schemas.microsoft.com/office/drawing/2014/main" id="{EAAB63AD-945D-9E14-FB6F-51F0AFA00192}"/>
              </a:ext>
            </a:extLst>
          </p:cNvPr>
          <p:cNvSpPr/>
          <p:nvPr/>
        </p:nvSpPr>
        <p:spPr>
          <a:xfrm>
            <a:off x="3028610" y="7918011"/>
            <a:ext cx="1289235" cy="578289"/>
          </a:xfrm>
          <a:prstGeom prst="line">
            <a:avLst/>
          </a:prstGeom>
          <a:ln w="28575" cap="flat">
            <a:solidFill>
              <a:srgbClr val="FF0000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n-ZA"/>
          </a:p>
        </p:txBody>
      </p:sp>
      <p:sp>
        <p:nvSpPr>
          <p:cNvPr id="14" name="AutoShape 69">
            <a:extLst>
              <a:ext uri="{FF2B5EF4-FFF2-40B4-BE49-F238E27FC236}">
                <a16:creationId xmlns:a16="http://schemas.microsoft.com/office/drawing/2014/main" id="{1FAAAAF8-736E-C001-2EAE-ECFE1AED7608}"/>
              </a:ext>
            </a:extLst>
          </p:cNvPr>
          <p:cNvSpPr/>
          <p:nvPr/>
        </p:nvSpPr>
        <p:spPr>
          <a:xfrm flipH="1">
            <a:off x="11582400" y="7951195"/>
            <a:ext cx="1509290" cy="1078505"/>
          </a:xfrm>
          <a:prstGeom prst="line">
            <a:avLst/>
          </a:prstGeom>
          <a:ln w="28575" cap="flat">
            <a:solidFill>
              <a:srgbClr val="FF0000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6065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0007b4c-3d10-41af-90d3-a84321440d61">
      <Terms xmlns="http://schemas.microsoft.com/office/infopath/2007/PartnerControls"/>
    </lcf76f155ced4ddcb4097134ff3c332f>
    <TaxCatchAll xmlns="6504cafb-c983-4e47-bcaf-a5581da3406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E1B555E600BB49A9B19CCBEE6B4B1F" ma:contentTypeVersion="15" ma:contentTypeDescription="Create a new document." ma:contentTypeScope="" ma:versionID="306299f55a7b1f0ddf67c5984feaf94d">
  <xsd:schema xmlns:xsd="http://www.w3.org/2001/XMLSchema" xmlns:xs="http://www.w3.org/2001/XMLSchema" xmlns:p="http://schemas.microsoft.com/office/2006/metadata/properties" xmlns:ns2="a0007b4c-3d10-41af-90d3-a84321440d61" xmlns:ns3="d85bc446-10ff-4bdb-b6e7-d1ca1967a5f3" xmlns:ns4="6504cafb-c983-4e47-bcaf-a5581da3406e" targetNamespace="http://schemas.microsoft.com/office/2006/metadata/properties" ma:root="true" ma:fieldsID="2b4384c3a5b580fec9cb1b9e2b766047" ns2:_="" ns3:_="" ns4:_="">
    <xsd:import namespace="a0007b4c-3d10-41af-90d3-a84321440d61"/>
    <xsd:import namespace="d85bc446-10ff-4bdb-b6e7-d1ca1967a5f3"/>
    <xsd:import namespace="6504cafb-c983-4e47-bcaf-a5581da3406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4:TaxCatchAll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007b4c-3d10-41af-90d3-a84321440d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1140db7b-894d-4be5-b4f9-3216f8c45b4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5bc446-10ff-4bdb-b6e7-d1ca1967a5f3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04cafb-c983-4e47-bcaf-a5581da3406e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cb752ac1-f14d-46b3-b630-472a16bda9a1}" ma:internalName="TaxCatchAll" ma:showField="CatchAllData" ma:web="d85bc446-10ff-4bdb-b6e7-d1ca1967a5f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AA207BD-900D-4696-AB2D-1ECF1BEB9895}">
  <ds:schemaRefs>
    <ds:schemaRef ds:uri="6504cafb-c983-4e47-bcaf-a5581da3406e"/>
    <ds:schemaRef ds:uri="a0007b4c-3d10-41af-90d3-a84321440d61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60EBF4A-1453-420E-894E-36EA01D97E19}">
  <ds:schemaRefs>
    <ds:schemaRef ds:uri="6504cafb-c983-4e47-bcaf-a5581da3406e"/>
    <ds:schemaRef ds:uri="a0007b4c-3d10-41af-90d3-a84321440d61"/>
    <ds:schemaRef ds:uri="d85bc446-10ff-4bdb-b6e7-d1ca1967a5f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3BD7A55-036C-4D5F-B349-097CBB236EA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 to Agenda</dc:title>
  <dc:creator>Tebogo McOsana, Vodacom (External)</dc:creator>
  <cp:revision>2</cp:revision>
  <dcterms:created xsi:type="dcterms:W3CDTF">2006-08-16T00:00:00Z</dcterms:created>
  <dcterms:modified xsi:type="dcterms:W3CDTF">2025-04-08T10:43:59Z</dcterms:modified>
  <dc:identifier>DAGMf0JdS9M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0x0101004AE1B555E600BB49A9B19CCBEE6B4B1F</vt:lpwstr>
  </property>
  <property fmtid="{D5CDD505-2E9C-101B-9397-08002B2CF9AE}" pid="3" name="MSIP_Label_0359f705-2ba0-454b-9cfc-6ce5bcaac040_Enabled">
    <vt:lpwstr>true</vt:lpwstr>
  </property>
  <property fmtid="{D5CDD505-2E9C-101B-9397-08002B2CF9AE}" pid="4" name="MSIP_Label_0359f705-2ba0-454b-9cfc-6ce5bcaac040_SetDate">
    <vt:lpwstr>2024-09-11T06:08:47Z</vt:lpwstr>
  </property>
  <property fmtid="{D5CDD505-2E9C-101B-9397-08002B2CF9AE}" pid="5" name="MSIP_Label_0359f705-2ba0-454b-9cfc-6ce5bcaac040_Method">
    <vt:lpwstr>Standard</vt:lpwstr>
  </property>
  <property fmtid="{D5CDD505-2E9C-101B-9397-08002B2CF9AE}" pid="6" name="MSIP_Label_0359f705-2ba0-454b-9cfc-6ce5bcaac040_Name">
    <vt:lpwstr>0359f705-2ba0-454b-9cfc-6ce5bcaac040</vt:lpwstr>
  </property>
  <property fmtid="{D5CDD505-2E9C-101B-9397-08002B2CF9AE}" pid="7" name="MSIP_Label_0359f705-2ba0-454b-9cfc-6ce5bcaac040_SiteId">
    <vt:lpwstr>68283f3b-8487-4c86-adb3-a5228f18b893</vt:lpwstr>
  </property>
  <property fmtid="{D5CDD505-2E9C-101B-9397-08002B2CF9AE}" pid="8" name="MSIP_Label_0359f705-2ba0-454b-9cfc-6ce5bcaac040_ActionId">
    <vt:lpwstr>724803c7-9062-4059-9bbb-990fec5a2223</vt:lpwstr>
  </property>
  <property fmtid="{D5CDD505-2E9C-101B-9397-08002B2CF9AE}" pid="9" name="MSIP_Label_0359f705-2ba0-454b-9cfc-6ce5bcaac040_ContentBits">
    <vt:lpwstr>2</vt:lpwstr>
  </property>
  <property fmtid="{D5CDD505-2E9C-101B-9397-08002B2CF9AE}" pid="10" name="ClassificationContentMarkingFooterLocations">
    <vt:lpwstr>Office Theme:8</vt:lpwstr>
  </property>
  <property fmtid="{D5CDD505-2E9C-101B-9397-08002B2CF9AE}" pid="11" name="ClassificationContentMarkingFooterText">
    <vt:lpwstr>C2 General</vt:lpwstr>
  </property>
  <property fmtid="{D5CDD505-2E9C-101B-9397-08002B2CF9AE}" pid="12" name="MediaServiceImageTags">
    <vt:lpwstr/>
  </property>
</Properties>
</file>