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666" r:id="rId5"/>
  </p:sldMasterIdLst>
  <p:notesMasterIdLst>
    <p:notesMasterId r:id="rId14"/>
  </p:notesMasterIdLst>
  <p:handoutMasterIdLst>
    <p:handoutMasterId r:id="rId15"/>
  </p:handoutMasterIdLst>
  <p:sldIdLst>
    <p:sldId id="528" r:id="rId6"/>
    <p:sldId id="483" r:id="rId7"/>
    <p:sldId id="519" r:id="rId8"/>
    <p:sldId id="522" r:id="rId9"/>
    <p:sldId id="523" r:id="rId10"/>
    <p:sldId id="524" r:id="rId11"/>
    <p:sldId id="511" r:id="rId12"/>
    <p:sldId id="526" r:id="rId1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1">
          <p15:clr>
            <a:srgbClr val="A4A3A4"/>
          </p15:clr>
        </p15:guide>
        <p15:guide id="2" orient="horz" pos="761">
          <p15:clr>
            <a:srgbClr val="A4A3A4"/>
          </p15:clr>
        </p15:guide>
        <p15:guide id="3" orient="horz" pos="2672">
          <p15:clr>
            <a:srgbClr val="A4A3A4"/>
          </p15:clr>
        </p15:guide>
        <p15:guide id="4" orient="horz" pos="2187">
          <p15:clr>
            <a:srgbClr val="A4A3A4"/>
          </p15:clr>
        </p15:guide>
        <p15:guide id="5" orient="horz" pos="850">
          <p15:clr>
            <a:srgbClr val="A4A3A4"/>
          </p15:clr>
        </p15:guide>
        <p15:guide id="6" orient="horz" pos="1767">
          <p15:clr>
            <a:srgbClr val="A4A3A4"/>
          </p15:clr>
        </p15:guide>
        <p15:guide id="7" orient="horz" pos="2253">
          <p15:clr>
            <a:srgbClr val="A4A3A4"/>
          </p15:clr>
        </p15:guide>
        <p15:guide id="8" orient="horz" pos="1671">
          <p15:clr>
            <a:srgbClr val="A4A3A4"/>
          </p15:clr>
        </p15:guide>
        <p15:guide id="9" orient="horz" pos="1269">
          <p15:clr>
            <a:srgbClr val="A4A3A4"/>
          </p15:clr>
        </p15:guide>
        <p15:guide id="10" orient="horz" pos="1343">
          <p15:clr>
            <a:srgbClr val="A4A3A4"/>
          </p15:clr>
        </p15:guide>
        <p15:guide id="11" orient="horz" pos="1859">
          <p15:clr>
            <a:srgbClr val="A4A3A4"/>
          </p15:clr>
        </p15:guide>
        <p15:guide id="12" pos="455">
          <p15:clr>
            <a:srgbClr val="A4A3A4"/>
          </p15:clr>
        </p15:guide>
        <p15:guide id="13" pos="1195">
          <p15:clr>
            <a:srgbClr val="A4A3A4"/>
          </p15:clr>
        </p15:guide>
        <p15:guide id="14" pos="2008">
          <p15:clr>
            <a:srgbClr val="A4A3A4"/>
          </p15:clr>
        </p15:guide>
        <p15:guide id="15" pos="3625">
          <p15:clr>
            <a:srgbClr val="A4A3A4"/>
          </p15:clr>
        </p15:guide>
        <p15:guide id="16" pos="5375">
          <p15:clr>
            <a:srgbClr val="A4A3A4"/>
          </p15:clr>
        </p15:guide>
        <p15:guide id="17" pos="2816">
          <p15:clr>
            <a:srgbClr val="A4A3A4"/>
          </p15:clr>
        </p15:guide>
        <p15:guide id="18" pos="2885">
          <p15:clr>
            <a:srgbClr val="A4A3A4"/>
          </p15:clr>
        </p15:guide>
        <p15:guide id="19" pos="1265">
          <p15:clr>
            <a:srgbClr val="A4A3A4"/>
          </p15:clr>
        </p15:guide>
        <p15:guide id="20" pos="2073">
          <p15:clr>
            <a:srgbClr val="A4A3A4"/>
          </p15:clr>
        </p15:guide>
        <p15:guide id="21" pos="3690">
          <p15:clr>
            <a:srgbClr val="A4A3A4"/>
          </p15:clr>
        </p15:guide>
        <p15:guide id="22" pos="5244">
          <p15:clr>
            <a:srgbClr val="A4A3A4"/>
          </p15:clr>
        </p15:guide>
        <p15:guide id="23" pos="4436">
          <p15:clr>
            <a:srgbClr val="A4A3A4"/>
          </p15:clr>
        </p15:guide>
        <p15:guide id="24" pos="45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E2750"/>
    <a:srgbClr val="E8E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1" autoAdjust="0"/>
    <p:restoredTop sz="93250" autoAdjust="0"/>
  </p:normalViewPr>
  <p:slideViewPr>
    <p:cSldViewPr showGuides="1">
      <p:cViewPr varScale="1">
        <p:scale>
          <a:sx n="145" d="100"/>
          <a:sy n="145" d="100"/>
        </p:scale>
        <p:origin x="1008" y="120"/>
      </p:cViewPr>
      <p:guideLst>
        <p:guide orient="horz" pos="3131"/>
        <p:guide orient="horz" pos="761"/>
        <p:guide orient="horz" pos="2672"/>
        <p:guide orient="horz" pos="2187"/>
        <p:guide orient="horz" pos="850"/>
        <p:guide orient="horz" pos="1767"/>
        <p:guide orient="horz" pos="2253"/>
        <p:guide orient="horz" pos="1671"/>
        <p:guide orient="horz" pos="1269"/>
        <p:guide orient="horz" pos="1343"/>
        <p:guide orient="horz" pos="1859"/>
        <p:guide pos="455"/>
        <p:guide pos="1195"/>
        <p:guide pos="2008"/>
        <p:guide pos="3625"/>
        <p:guide pos="5375"/>
        <p:guide pos="2816"/>
        <p:guide pos="2885"/>
        <p:guide pos="1265"/>
        <p:guide pos="2073"/>
        <p:guide pos="3690"/>
        <p:guide pos="5244"/>
        <p:guide pos="4436"/>
        <p:guide pos="45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808"/>
    </p:cViewPr>
  </p:sorterViewPr>
  <p:notesViewPr>
    <p:cSldViewPr>
      <p:cViewPr varScale="1">
        <p:scale>
          <a:sx n="87" d="100"/>
          <a:sy n="87" d="100"/>
        </p:scale>
        <p:origin x="-3780" y="-7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84B7D-F332-42E4-B349-DEDC589F1ADB}" type="datetimeFigureOut">
              <a:rPr lang="en-GB" smtClean="0">
                <a:latin typeface="Vodafone Rg" pitchFamily="34" charset="0"/>
              </a:rPr>
              <a:t>25/11/2021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Vodafone Rg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1BE2-1563-4C9C-8E4A-C427D52BD2E1}" type="slidenum">
              <a:rPr lang="en-GB" smtClean="0">
                <a:latin typeface="Vodafone Rg" pitchFamily="34" charset="0"/>
              </a:rPr>
              <a:t>‹#›</a:t>
            </a:fld>
            <a:endParaRPr lang="en-GB" dirty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4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53ACD7AC-7E6F-4F59-A8AC-F454A6DBBD3A}" type="datetimeFigureOut">
              <a:rPr lang="en-GB" smtClean="0"/>
              <a:pPr/>
              <a:t>25/11/2021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odafone Rg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odafone Rg" pitchFamily="34" charset="0"/>
              </a:defRPr>
            </a:lvl1pPr>
          </a:lstStyle>
          <a:p>
            <a:fld id="{2B3E1866-6ABF-4414-AFB5-B91146A1FA1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odafone Rg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25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9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300" y="1303106"/>
            <a:ext cx="7772400" cy="1102519"/>
          </a:xfrm>
        </p:spPr>
        <p:txBody>
          <a:bodyPr>
            <a:normAutofit/>
          </a:bodyPr>
          <a:lstStyle>
            <a:lvl1pPr>
              <a:defRPr sz="3300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19" y="2509025"/>
            <a:ext cx="7304856" cy="131445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7" name="Picture 6" descr="vf rounde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5" y="304800"/>
            <a:ext cx="685443" cy="6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334019" y="4756591"/>
            <a:ext cx="200825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fld id="{96550B6E-4919-4A9F-BA4C-CF034C2AF8D1}" type="slidenum">
              <a:rPr lang="en-GB" smtClean="0">
                <a:latin typeface="Vodafone Rg" pitchFamily="34" charset="0"/>
              </a:rPr>
              <a:t>‹#›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4845" y="4756591"/>
            <a:ext cx="7304856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Insert Confidentiality level  |   </a:t>
            </a:r>
            <a:fld id="{C9060290-F863-4D2C-BDB5-EE2E938D87D1}" type="datetime4">
              <a:rPr lang="en-GB" smtClean="0">
                <a:solidFill>
                  <a:schemeClr val="tx1"/>
                </a:solidFill>
              </a:rPr>
              <a:t>25 November 2021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8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2" y="2"/>
            <a:ext cx="2409903" cy="1562977"/>
          </a:xfrm>
          <a:custGeom>
            <a:avLst/>
            <a:gdLst/>
            <a:ahLst/>
            <a:cxnLst/>
            <a:rect l="l" t="t" r="r" b="b"/>
            <a:pathLst>
              <a:path w="5298440" h="3436620">
                <a:moveTo>
                  <a:pt x="5298267" y="0"/>
                </a:moveTo>
                <a:lnTo>
                  <a:pt x="0" y="0"/>
                </a:lnTo>
                <a:lnTo>
                  <a:pt x="0" y="3436617"/>
                </a:lnTo>
                <a:lnTo>
                  <a:pt x="5298267" y="0"/>
                </a:lnTo>
                <a:close/>
              </a:path>
            </a:pathLst>
          </a:custGeom>
          <a:solidFill>
            <a:srgbClr val="E7E8E8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0311" y="285750"/>
            <a:ext cx="8362691" cy="533400"/>
          </a:xfrm>
          <a:prstGeom prst="rect">
            <a:avLst/>
          </a:prstGeom>
        </p:spPr>
        <p:txBody>
          <a:bodyPr vert="horz" anchor="ctr"/>
          <a:lstStyle>
            <a:lvl1pPr>
              <a:defRPr sz="2800" b="0" i="0" cap="all" baseline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00050" y="1123951"/>
            <a:ext cx="8362950" cy="314549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  <a:lvl2pPr>
              <a:defRPr>
                <a:solidFill>
                  <a:schemeClr val="accent2"/>
                </a:solidFill>
                <a:latin typeface="+mn-lt"/>
              </a:defRPr>
            </a:lvl2pPr>
            <a:lvl3pPr>
              <a:defRPr>
                <a:solidFill>
                  <a:schemeClr val="accent2"/>
                </a:solidFill>
                <a:latin typeface="+mn-lt"/>
              </a:defRPr>
            </a:lvl3pPr>
            <a:lvl4pPr>
              <a:defRPr>
                <a:solidFill>
                  <a:schemeClr val="accent2"/>
                </a:solidFill>
                <a:latin typeface="+mn-lt"/>
              </a:defRPr>
            </a:lvl4pPr>
            <a:lvl5pPr>
              <a:defRPr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object 3"/>
          <p:cNvSpPr/>
          <p:nvPr/>
        </p:nvSpPr>
        <p:spPr>
          <a:xfrm>
            <a:off x="400050" y="839245"/>
            <a:ext cx="8743986" cy="0"/>
          </a:xfrm>
          <a:custGeom>
            <a:avLst/>
            <a:gdLst/>
            <a:ahLst/>
            <a:cxnLst/>
            <a:rect l="l" t="t" r="r" b="b"/>
            <a:pathLst>
              <a:path w="19224625">
                <a:moveTo>
                  <a:pt x="0" y="0"/>
                </a:moveTo>
                <a:lnTo>
                  <a:pt x="19224545" y="0"/>
                </a:lnTo>
              </a:path>
            </a:pathLst>
          </a:custGeom>
          <a:ln w="36449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814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323528" y="305273"/>
            <a:ext cx="4032448" cy="1615669"/>
          </a:xfrm>
          <a:prstGeom prst="rect">
            <a:avLst/>
          </a:prstGeom>
          <a:solidFill>
            <a:srgbClr val="E6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odafone Lt" pitchFamily="34" charset="0"/>
            </a:endParaRPr>
          </a:p>
        </p:txBody>
      </p:sp>
      <p:sp>
        <p:nvSpPr>
          <p:cNvPr id="11" name="Rectangle 1038"/>
          <p:cNvSpPr>
            <a:spLocks noChangeArrowheads="1"/>
          </p:cNvSpPr>
          <p:nvPr userDrawn="1"/>
        </p:nvSpPr>
        <p:spPr bwMode="auto">
          <a:xfrm>
            <a:off x="494161" y="1579570"/>
            <a:ext cx="2988103" cy="22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GB" sz="1300" dirty="0">
                <a:solidFill>
                  <a:srgbClr val="FFFFFF"/>
                </a:solidFill>
                <a:latin typeface="Vodafone Rg" pitchFamily="34" charset="0"/>
              </a:rPr>
              <a:t>08 August 2011</a:t>
            </a:r>
            <a:endParaRPr lang="en-US" sz="1300" dirty="0">
              <a:solidFill>
                <a:srgbClr val="FFFFFF"/>
              </a:solidFill>
              <a:latin typeface="Vodafone Rg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56" y="347144"/>
            <a:ext cx="3980020" cy="1102519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71" y="987574"/>
            <a:ext cx="3970105" cy="504056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79388" indent="-179388">
              <a:spcAft>
                <a:spcPts val="1200"/>
              </a:spcAft>
              <a:defRPr>
                <a:latin typeface="Vodafone Rg" pitchFamily="34" charset="0"/>
              </a:defRPr>
            </a:lvl1pPr>
            <a:lvl2pPr marL="357188" indent="-177800">
              <a:defRPr>
                <a:latin typeface="Vodafone Rg" pitchFamily="34" charset="0"/>
              </a:defRPr>
            </a:lvl2pPr>
            <a:lvl3pPr marL="536575" indent="-179388">
              <a:defRPr>
                <a:latin typeface="Vodafone Rg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08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300" y="1303106"/>
            <a:ext cx="7772400" cy="1102519"/>
          </a:xfrm>
        </p:spPr>
        <p:txBody>
          <a:bodyPr>
            <a:normAutofit/>
          </a:bodyPr>
          <a:lstStyle>
            <a:lvl1pPr>
              <a:defRPr sz="3300"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19" y="2509025"/>
            <a:ext cx="7304856" cy="131445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tx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7" name="Picture 6" descr="vf rounde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5" y="304800"/>
            <a:ext cx="685443" cy="684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334019" y="4756591"/>
            <a:ext cx="200825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fld id="{96550B6E-4919-4A9F-BA4C-CF034C2AF8D1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34845" y="4756591"/>
            <a:ext cx="7304856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Insert Confidentiality level  |   </a:t>
            </a:r>
            <a:fld id="{C9060290-F863-4D2C-BDB5-EE2E938D87D1}" type="datetime4">
              <a:rPr lang="en-GB" smtClean="0">
                <a:solidFill>
                  <a:srgbClr val="000000"/>
                </a:solidFill>
              </a:rPr>
              <a:pPr/>
              <a:t>25 November 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 rot="20071276">
            <a:off x="1638511" y="1446136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rgbClr val="FFFFFF">
                    <a:lumMod val="85000"/>
                  </a:srgbClr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74185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323528" y="305273"/>
            <a:ext cx="4032448" cy="1615669"/>
          </a:xfrm>
          <a:prstGeom prst="rect">
            <a:avLst/>
          </a:prstGeom>
          <a:solidFill>
            <a:srgbClr val="E6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  <a:spcAft>
                <a:spcPts val="800"/>
              </a:spcAft>
            </a:pPr>
            <a:endParaRPr lang="en-GB" sz="2200" dirty="0">
              <a:solidFill>
                <a:srgbClr val="000000"/>
              </a:solidFill>
              <a:latin typeface="Vodafone Lt" pitchFamily="34" charset="0"/>
            </a:endParaRPr>
          </a:p>
        </p:txBody>
      </p:sp>
      <p:sp>
        <p:nvSpPr>
          <p:cNvPr id="11" name="Rectangle 1038"/>
          <p:cNvSpPr>
            <a:spLocks noChangeArrowheads="1"/>
          </p:cNvSpPr>
          <p:nvPr userDrawn="1"/>
        </p:nvSpPr>
        <p:spPr bwMode="auto">
          <a:xfrm>
            <a:off x="494161" y="1579570"/>
            <a:ext cx="2988103" cy="22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ct val="0"/>
              </a:spcAft>
            </a:pPr>
            <a:r>
              <a:rPr lang="en-GB" sz="1300" dirty="0">
                <a:solidFill>
                  <a:srgbClr val="FFFFFF"/>
                </a:solidFill>
              </a:rPr>
              <a:t>08 August 2011</a:t>
            </a: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56" y="347144"/>
            <a:ext cx="3980020" cy="1102519"/>
          </a:xfrm>
        </p:spPr>
        <p:txBody>
          <a:bodyPr>
            <a:normAutofit/>
          </a:bodyPr>
          <a:lstStyle>
            <a:lvl1pPr>
              <a:defRPr sz="250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71" y="987574"/>
            <a:ext cx="3970105" cy="504056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Vodafone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81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79388" indent="-179388">
              <a:spcAft>
                <a:spcPts val="1200"/>
              </a:spcAft>
              <a:defRPr>
                <a:latin typeface="Vodafone Rg" pitchFamily="34" charset="0"/>
              </a:defRPr>
            </a:lvl1pPr>
            <a:lvl2pPr marL="357188" indent="-177800">
              <a:defRPr>
                <a:latin typeface="Vodafone Rg" pitchFamily="34" charset="0"/>
              </a:defRPr>
            </a:lvl2pPr>
            <a:lvl3pPr marL="536575" indent="-179388">
              <a:defRPr>
                <a:latin typeface="Vodafone Rg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79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odafone Rg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6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09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15" descr="vf rounde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37" y="4666060"/>
            <a:ext cx="32011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34845" y="4756591"/>
            <a:ext cx="7304856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Insert Confidentiality level  |   </a:t>
            </a:r>
            <a:fld id="{C9060290-F863-4D2C-BDB5-EE2E938D87D1}" type="datetime4">
              <a:rPr lang="en-GB" smtClean="0">
                <a:solidFill>
                  <a:schemeClr val="tx1"/>
                </a:solidFill>
              </a:rPr>
              <a:t>25 November 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4019" y="4756591"/>
            <a:ext cx="200825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fld id="{96550B6E-4919-4A9F-BA4C-CF034C2AF8D1}" type="slidenum">
              <a:rPr lang="en-GB" smtClean="0">
                <a:latin typeface="Vodafone Rg" pitchFamily="34" charset="0"/>
              </a:rPr>
              <a:t>‹#›</a:t>
            </a:fld>
            <a:endParaRPr lang="en-GB" dirty="0">
              <a:latin typeface="Vodafone Rg" pitchFamily="34" charset="0"/>
            </a:endParaRPr>
          </a:p>
        </p:txBody>
      </p:sp>
      <p:sp>
        <p:nvSpPr>
          <p:cNvPr id="8" name="MSIPCMContentMarking" descr="{&quot;HashCode&quot;:-1699574231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DA915FB3-31E2-413C-85BF-1B08951E9267}"/>
              </a:ext>
            </a:extLst>
          </p:cNvPr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8436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4" r:id="rId4"/>
    <p:sldLayoutId id="2147483659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rgbClr val="E60000"/>
          </a:solidFill>
          <a:latin typeface="Vodafone Rg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0"/>
        </a:spcBef>
        <a:spcAft>
          <a:spcPts val="600"/>
        </a:spcAft>
        <a:buClr>
          <a:srgbClr val="E6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515938" indent="-220663" algn="l" defTabSz="914400" rtl="0" eaLnBrk="1" latinLnBrk="0" hangingPunct="1">
        <a:spcBef>
          <a:spcPts val="0"/>
        </a:spcBef>
        <a:spcAft>
          <a:spcPts val="600"/>
        </a:spcAft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49300" indent="-227013" algn="l" defTabSz="914400" rtl="0" eaLnBrk="1" latinLnBrk="0" hangingPunct="1">
        <a:spcBef>
          <a:spcPts val="0"/>
        </a:spcBef>
        <a:spcAft>
          <a:spcPts val="1200"/>
        </a:spcAft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09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15" descr="vf rounde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37" y="4666060"/>
            <a:ext cx="32011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34845" y="4756591"/>
            <a:ext cx="7304856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Insert Confidentiality level  |   </a:t>
            </a:r>
            <a:fld id="{C9060290-F863-4D2C-BDB5-EE2E938D87D1}" type="datetime4">
              <a:rPr lang="en-GB" smtClean="0">
                <a:solidFill>
                  <a:srgbClr val="000000"/>
                </a:solidFill>
              </a:rPr>
              <a:pPr/>
              <a:t>25 November 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4019" y="4756591"/>
            <a:ext cx="200825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fld id="{96550B6E-4919-4A9F-BA4C-CF034C2AF8D1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MSIPCMContentMarking" descr="{&quot;HashCode&quot;:-1699574231,&quot;Placement&quot;:&quot;Footer&quot;,&quot;Top&quot;:388.380066,&quot;Left&quot;:0.0,&quot;SlideWidth&quot;:720,&quot;SlideHeight&quot;:405}">
            <a:extLst>
              <a:ext uri="{FF2B5EF4-FFF2-40B4-BE49-F238E27FC236}">
                <a16:creationId xmlns:a16="http://schemas.microsoft.com/office/drawing/2014/main" id="{71BFEA01-FA8A-4E6D-B734-F0D1D63E0BA8}"/>
              </a:ext>
            </a:extLst>
          </p:cNvPr>
          <p:cNvSpPr txBox="1"/>
          <p:nvPr userDrawn="1"/>
        </p:nvSpPr>
        <p:spPr>
          <a:xfrm>
            <a:off x="0" y="49324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428783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706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500" kern="1200">
          <a:solidFill>
            <a:srgbClr val="E60000"/>
          </a:solidFill>
          <a:latin typeface="Vodafone Rg" pitchFamily="34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0"/>
        </a:spcBef>
        <a:spcAft>
          <a:spcPts val="600"/>
        </a:spcAft>
        <a:buClr>
          <a:srgbClr val="E6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515938" indent="-220663" algn="l" defTabSz="914400" rtl="0" eaLnBrk="1" latinLnBrk="0" hangingPunct="1">
        <a:spcBef>
          <a:spcPts val="0"/>
        </a:spcBef>
        <a:spcAft>
          <a:spcPts val="600"/>
        </a:spcAft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749300" indent="-227013" algn="l" defTabSz="914400" rtl="0" eaLnBrk="1" latinLnBrk="0" hangingPunct="1">
        <a:spcBef>
          <a:spcPts val="0"/>
        </a:spcBef>
        <a:spcAft>
          <a:spcPts val="1200"/>
        </a:spcAft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0000"/>
        </a:buClr>
        <a:buFont typeface="Calibri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72" y="209044"/>
            <a:ext cx="8229600" cy="41151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b="1" dirty="0"/>
              <a:t>AGENDA</a:t>
            </a:r>
            <a:endParaRPr lang="en-GB" sz="2000" b="1" dirty="0"/>
          </a:p>
        </p:txBody>
      </p:sp>
      <p:pic>
        <p:nvPicPr>
          <p:cNvPr id="6" name="Picture 15" descr="vf roun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37" y="4666060"/>
            <a:ext cx="32011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8"/>
          <p:cNvSpPr txBox="1">
            <a:spLocks/>
          </p:cNvSpPr>
          <p:nvPr/>
        </p:nvSpPr>
        <p:spPr>
          <a:xfrm>
            <a:off x="4155962" y="4746278"/>
            <a:ext cx="41341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A83A2B-3358-44F8-83A0-4598795D8FB5}" type="slidenum">
              <a:rPr lang="en-GB" sz="900" smtClean="0">
                <a:solidFill>
                  <a:srgbClr val="000000"/>
                </a:solidFill>
              </a:rPr>
              <a:pPr/>
              <a:t>1</a:t>
            </a:fld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rgbClr val="000000"/>
                </a:solidFill>
              </a:rPr>
              <a:t>C3 – Vodacom confidential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347614"/>
            <a:ext cx="70567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Introduction – Leon Heydenrich – Micro Focus</a:t>
            </a:r>
          </a:p>
          <a:p>
            <a:pPr marL="171450" indent="-1714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Setting the scene - Vodacom – </a:t>
            </a:r>
            <a:r>
              <a:rPr lang="en-US" dirty="0" err="1"/>
              <a:t>Masiza</a:t>
            </a:r>
            <a:r>
              <a:rPr lang="en-US" dirty="0"/>
              <a:t> </a:t>
            </a:r>
            <a:r>
              <a:rPr lang="en-US" dirty="0" err="1"/>
              <a:t>Qutu</a:t>
            </a:r>
            <a:r>
              <a:rPr lang="en-US" dirty="0"/>
              <a:t> - Manager, SDQA Testing, Mobile Engineering</a:t>
            </a:r>
          </a:p>
          <a:p>
            <a:pPr marL="171450" indent="-1714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Micro Focus ALM Octane Demo – Vodacom -Pheta Moloi/Thandi Khoza</a:t>
            </a:r>
          </a:p>
        </p:txBody>
      </p:sp>
    </p:spTree>
    <p:extLst>
      <p:ext uri="{BB962C8B-B14F-4D97-AF65-F5344CB8AC3E}">
        <p14:creationId xmlns:p14="http://schemas.microsoft.com/office/powerpoint/2010/main" val="7281026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72" y="209044"/>
            <a:ext cx="8229600" cy="41151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b="1" dirty="0"/>
              <a:t>Automation Framework Architecture</a:t>
            </a:r>
            <a:endParaRPr lang="en-GB" sz="2000" b="1" dirty="0"/>
          </a:p>
        </p:txBody>
      </p:sp>
      <p:pic>
        <p:nvPicPr>
          <p:cNvPr id="6" name="Picture 15" descr="vf round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37" y="4666060"/>
            <a:ext cx="32011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8"/>
          <p:cNvSpPr txBox="1">
            <a:spLocks/>
          </p:cNvSpPr>
          <p:nvPr/>
        </p:nvSpPr>
        <p:spPr>
          <a:xfrm>
            <a:off x="4155962" y="4746278"/>
            <a:ext cx="41341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A83A2B-3358-44F8-83A0-4598795D8FB5}" type="slidenum">
              <a:rPr lang="en-GB" sz="900" smtClean="0">
                <a:solidFill>
                  <a:srgbClr val="000000"/>
                </a:solidFill>
              </a:rPr>
              <a:pPr/>
              <a:t>2</a:t>
            </a:fld>
            <a:endParaRPr lang="en-GB" sz="900" dirty="0">
              <a:solidFill>
                <a:srgbClr val="000000"/>
              </a:solidFill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457200" y="4745241"/>
            <a:ext cx="208788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>
                <a:solidFill>
                  <a:srgbClr val="000000"/>
                </a:solidFill>
              </a:rPr>
              <a:t>C3 – Vodacom confidential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6200000">
            <a:off x="-360548" y="2132948"/>
            <a:ext cx="3240360" cy="864096"/>
          </a:xfrm>
          <a:prstGeom prst="roundRect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rgbClr val="34342B"/>
                </a:solidFill>
                <a:latin typeface="Vodafone Rg" pitchFamily="34" charset="0"/>
              </a:rPr>
              <a:t>Selenium Hybrid Framework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277004" y="2376402"/>
            <a:ext cx="2448272" cy="2466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rgbClr val="34342B"/>
                </a:solidFill>
                <a:latin typeface="Vodafone Rg" pitchFamily="34" charset="0"/>
              </a:rPr>
              <a:t>Input </a:t>
            </a:r>
            <a:r>
              <a:rPr lang="en-US" sz="1200" b="1" kern="1200" dirty="0">
                <a:solidFill>
                  <a:srgbClr val="34342B"/>
                </a:solidFill>
                <a:latin typeface="Vodafone Rg" pitchFamily="34" charset="0"/>
              </a:rPr>
              <a:t>Data Processor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-1083208" y="2289325"/>
            <a:ext cx="3240361" cy="49284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ALM Quality Center</a:t>
            </a: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2499361" y="1059582"/>
            <a:ext cx="1568583" cy="2160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Driver Script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2545080" y="1743432"/>
            <a:ext cx="1568583" cy="2160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Automation Test Script</a:t>
            </a:r>
          </a:p>
        </p:txBody>
      </p:sp>
      <p:sp>
        <p:nvSpPr>
          <p:cNvPr id="14" name="Can 13"/>
          <p:cNvSpPr/>
          <p:nvPr/>
        </p:nvSpPr>
        <p:spPr>
          <a:xfrm>
            <a:off x="2545078" y="2355725"/>
            <a:ext cx="1378850" cy="360041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Object Repository</a:t>
            </a:r>
          </a:p>
        </p:txBody>
      </p:sp>
      <p:sp>
        <p:nvSpPr>
          <p:cNvPr id="15" name="Can 14"/>
          <p:cNvSpPr/>
          <p:nvPr/>
        </p:nvSpPr>
        <p:spPr>
          <a:xfrm>
            <a:off x="2545078" y="3003797"/>
            <a:ext cx="1378850" cy="360041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Global Variables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9361" y="3795886"/>
            <a:ext cx="3944847" cy="2160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Reporting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2545078" y="4317015"/>
            <a:ext cx="1306842" cy="428226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Extent Report</a:t>
            </a:r>
          </a:p>
        </p:txBody>
      </p:sp>
      <p:sp>
        <p:nvSpPr>
          <p:cNvPr id="23" name="Flowchart: Multidocument 22"/>
          <p:cNvSpPr/>
          <p:nvPr/>
        </p:nvSpPr>
        <p:spPr>
          <a:xfrm>
            <a:off x="5137366" y="4353231"/>
            <a:ext cx="1306842" cy="428226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34342B"/>
                </a:solidFill>
                <a:latin typeface="Vodafone Rg" pitchFamily="34" charset="0"/>
              </a:rPr>
              <a:t>Qlick Sense</a:t>
            </a:r>
            <a:endParaRPr lang="en-US" sz="1000" b="1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 rot="5400000" flipV="1">
            <a:off x="1603760" y="2751771"/>
            <a:ext cx="1008112" cy="2160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Data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049017"/>
            <a:ext cx="1266825" cy="21907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88024" y="1059581"/>
            <a:ext cx="504056" cy="208511"/>
          </a:xfrm>
          <a:prstGeom prst="rect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Run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4" y="1579733"/>
            <a:ext cx="3747044" cy="5195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928519"/>
            <a:ext cx="3747023" cy="5147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7326" y="2305208"/>
            <a:ext cx="3823789" cy="43003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6" idx="1"/>
            <a:endCxn id="10" idx="1"/>
          </p:cNvCxnSpPr>
          <p:nvPr/>
        </p:nvCxnSpPr>
        <p:spPr>
          <a:xfrm flipH="1">
            <a:off x="4067944" y="1163837"/>
            <a:ext cx="720080" cy="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624481" y="1165715"/>
            <a:ext cx="8617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24481" y="1839522"/>
            <a:ext cx="920597" cy="11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  <a:endCxn id="11" idx="1"/>
          </p:cNvCxnSpPr>
          <p:nvPr/>
        </p:nvCxnSpPr>
        <p:spPr>
          <a:xfrm flipH="1">
            <a:off x="4113663" y="1839522"/>
            <a:ext cx="674361" cy="1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854502" y="2553075"/>
            <a:ext cx="920597" cy="11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51920" y="3178425"/>
            <a:ext cx="920597" cy="11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58081" y="2853822"/>
            <a:ext cx="341724" cy="5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1"/>
          </p:cNvCxnSpPr>
          <p:nvPr/>
        </p:nvCxnSpPr>
        <p:spPr>
          <a:xfrm>
            <a:off x="1703990" y="3903898"/>
            <a:ext cx="795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131840" y="4011910"/>
            <a:ext cx="0" cy="34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90787" y="4011910"/>
            <a:ext cx="0" cy="34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926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1" cap="all" dirty="0"/>
              <a:t>Test Automation</a:t>
            </a:r>
            <a:r>
              <a:rPr lang="en-US" dirty="0"/>
              <a:t> </a:t>
            </a:r>
            <a:r>
              <a:rPr lang="en-US" sz="2200" b="1" cap="all" dirty="0"/>
              <a:t>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68144" y="880081"/>
            <a:ext cx="1512168" cy="32758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0152" y="972239"/>
            <a:ext cx="1368152" cy="410344"/>
          </a:xfrm>
          <a:prstGeom prst="roundRect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Test Automation 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7941" y="1425442"/>
            <a:ext cx="1152128" cy="2160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rgbClr val="34342B"/>
                </a:solidFill>
                <a:latin typeface="Vodafone Rg" pitchFamily="34" charset="0"/>
              </a:rPr>
              <a:t>Supported Browsers</a:t>
            </a: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35" y="1673573"/>
            <a:ext cx="1227386" cy="6916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67941" y="2369350"/>
            <a:ext cx="1152128" cy="1795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rgbClr val="34342B"/>
                </a:solidFill>
                <a:latin typeface="Vodafone Rg" pitchFamily="34" charset="0"/>
              </a:rPr>
              <a:t>API Automation</a:t>
            </a: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34" y="2576164"/>
            <a:ext cx="531699" cy="911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85" y="2600709"/>
            <a:ext cx="566389" cy="829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352" y="1375187"/>
            <a:ext cx="1192520" cy="8640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067941" y="3650247"/>
            <a:ext cx="1152128" cy="1795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dirty="0">
                <a:solidFill>
                  <a:srgbClr val="34342B"/>
                </a:solidFill>
                <a:latin typeface="Vodafone Rg" pitchFamily="34" charset="0"/>
              </a:rPr>
              <a:t>Reporting Tools</a:t>
            </a: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482" y="4411535"/>
            <a:ext cx="819045" cy="5196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6811" y="1137254"/>
            <a:ext cx="748854" cy="6427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944" y="3181316"/>
            <a:ext cx="621035" cy="53662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23855" y="3832166"/>
            <a:ext cx="1180193" cy="25175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34342B"/>
                </a:solidFill>
                <a:latin typeface="Vodafone Rg" pitchFamily="34" charset="0"/>
              </a:rPr>
              <a:t>Automation Test Engineer</a:t>
            </a:r>
            <a:endParaRPr lang="en-US" sz="1000" b="1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4766" y="2359830"/>
            <a:ext cx="372944" cy="3265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33797" y="2653558"/>
            <a:ext cx="1152128" cy="2541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34342B"/>
                </a:solidFill>
                <a:latin typeface="Vodafone Rg" pitchFamily="34" charset="0"/>
              </a:rPr>
              <a:t>ALM Quality Center</a:t>
            </a:r>
            <a:endParaRPr lang="en-US" sz="1000" b="1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3762" y="3640664"/>
            <a:ext cx="634952" cy="3598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45174" y="3992293"/>
            <a:ext cx="1152128" cy="2541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34342B"/>
                </a:solidFill>
                <a:latin typeface="Vodafone Rg" pitchFamily="34" charset="0"/>
              </a:rPr>
              <a:t>Xcel Input Data</a:t>
            </a:r>
            <a:endParaRPr lang="en-US" sz="1000" b="1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34480" y="1784562"/>
            <a:ext cx="1152128" cy="25417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rgbClr val="34342B"/>
                </a:solidFill>
                <a:latin typeface="Vodafone Rg" pitchFamily="34" charset="0"/>
              </a:rPr>
              <a:t>Qlick Sense</a:t>
            </a:r>
            <a:endParaRPr lang="en-US" sz="1000" b="1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cxnSp>
        <p:nvCxnSpPr>
          <p:cNvPr id="28" name="Straight Arrow Connector 27"/>
          <p:cNvCxnSpPr>
            <a:stCxn id="4" idx="2"/>
          </p:cNvCxnSpPr>
          <p:nvPr/>
        </p:nvCxnSpPr>
        <p:spPr>
          <a:xfrm>
            <a:off x="6624228" y="4155926"/>
            <a:ext cx="0" cy="31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19" idx="0"/>
          </p:cNvCxnSpPr>
          <p:nvPr/>
        </p:nvCxnSpPr>
        <p:spPr>
          <a:xfrm>
            <a:off x="2010544" y="2038732"/>
            <a:ext cx="10694" cy="321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851845" y="3026698"/>
            <a:ext cx="497568" cy="360040"/>
          </a:xfrm>
          <a:prstGeom prst="ellipse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API</a:t>
            </a:r>
          </a:p>
        </p:txBody>
      </p:sp>
      <p:sp>
        <p:nvSpPr>
          <p:cNvPr id="43" name="Oval 42"/>
          <p:cNvSpPr/>
          <p:nvPr/>
        </p:nvSpPr>
        <p:spPr>
          <a:xfrm>
            <a:off x="8349414" y="2600709"/>
            <a:ext cx="337386" cy="307019"/>
          </a:xfrm>
          <a:prstGeom prst="ellipse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CCS</a:t>
            </a:r>
          </a:p>
        </p:txBody>
      </p:sp>
      <p:sp>
        <p:nvSpPr>
          <p:cNvPr id="44" name="Oval 43"/>
          <p:cNvSpPr/>
          <p:nvPr/>
        </p:nvSpPr>
        <p:spPr>
          <a:xfrm>
            <a:off x="7596335" y="2548851"/>
            <a:ext cx="400533" cy="310932"/>
          </a:xfrm>
          <a:prstGeom prst="ellipse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FMW</a:t>
            </a:r>
          </a:p>
        </p:txBody>
      </p:sp>
      <p:cxnSp>
        <p:nvCxnSpPr>
          <p:cNvPr id="46" name="Straight Connector 45"/>
          <p:cNvCxnSpPr>
            <a:stCxn id="42" idx="1"/>
            <a:endCxn id="44" idx="4"/>
          </p:cNvCxnSpPr>
          <p:nvPr/>
        </p:nvCxnSpPr>
        <p:spPr>
          <a:xfrm flipH="1" flipV="1">
            <a:off x="7796602" y="2859783"/>
            <a:ext cx="128110" cy="2196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7"/>
            <a:endCxn id="43" idx="3"/>
          </p:cNvCxnSpPr>
          <p:nvPr/>
        </p:nvCxnSpPr>
        <p:spPr>
          <a:xfrm flipV="1">
            <a:off x="8276546" y="2862766"/>
            <a:ext cx="122277" cy="216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17" idx="1"/>
          </p:cNvCxnSpPr>
          <p:nvPr/>
        </p:nvCxnSpPr>
        <p:spPr>
          <a:xfrm flipV="1">
            <a:off x="2597302" y="3449627"/>
            <a:ext cx="1470642" cy="6697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3"/>
          </p:cNvCxnSpPr>
          <p:nvPr/>
        </p:nvCxnSpPr>
        <p:spPr>
          <a:xfrm>
            <a:off x="4688979" y="3449627"/>
            <a:ext cx="1179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7" idx="0"/>
          </p:cNvCxnSpPr>
          <p:nvPr/>
        </p:nvCxnSpPr>
        <p:spPr>
          <a:xfrm>
            <a:off x="2585925" y="2780643"/>
            <a:ext cx="1792537" cy="4006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3" idx="1"/>
          </p:cNvCxnSpPr>
          <p:nvPr/>
        </p:nvCxnSpPr>
        <p:spPr>
          <a:xfrm>
            <a:off x="7380312" y="180723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42" idx="2"/>
          </p:cNvCxnSpPr>
          <p:nvPr/>
        </p:nvCxnSpPr>
        <p:spPr>
          <a:xfrm flipV="1">
            <a:off x="7380312" y="3206718"/>
            <a:ext cx="471533" cy="13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200" b="1" dirty="0">
                <a:solidFill>
                  <a:srgbClr val="E60000"/>
                </a:solidFill>
                <a:latin typeface="Vodafone Rg" pitchFamily="34" charset="0"/>
                <a:cs typeface="+mj-cs"/>
              </a:rPr>
              <a:t>Octane</a:t>
            </a:r>
            <a:r>
              <a:rPr lang="en-US" dirty="0"/>
              <a:t> </a:t>
            </a:r>
            <a:r>
              <a:rPr lang="en-US" sz="2200" b="1" dirty="0">
                <a:solidFill>
                  <a:srgbClr val="E60000"/>
                </a:solidFill>
                <a:latin typeface="Vodafone Rg" pitchFamily="34" charset="0"/>
                <a:cs typeface="+mj-cs"/>
              </a:rPr>
              <a:t>Cucumber</a:t>
            </a:r>
            <a:r>
              <a:rPr lang="en-US" dirty="0"/>
              <a:t> </a:t>
            </a:r>
            <a:r>
              <a:rPr lang="en-US" sz="2200" b="1" dirty="0">
                <a:solidFill>
                  <a:srgbClr val="E60000"/>
                </a:solidFill>
                <a:latin typeface="Vodafone Rg" pitchFamily="34" charset="0"/>
                <a:cs typeface="+mj-cs"/>
              </a:rPr>
              <a:t>automation</a:t>
            </a:r>
            <a:r>
              <a:rPr lang="en-US" dirty="0"/>
              <a:t> </a:t>
            </a:r>
            <a:r>
              <a:rPr lang="en-US" sz="2200" b="1" dirty="0">
                <a:solidFill>
                  <a:srgbClr val="E60000"/>
                </a:solidFill>
                <a:latin typeface="Vodafone Rg" pitchFamily="34" charset="0"/>
                <a:cs typeface="+mj-cs"/>
              </a:rPr>
              <a:t>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7584" y="1347614"/>
            <a:ext cx="576064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GIT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38444" y="1351187"/>
            <a:ext cx="641348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/>
            <a:r>
              <a:rPr lang="en-US" sz="1000" b="1" dirty="0"/>
              <a:t>CI SERVER</a:t>
            </a:r>
          </a:p>
          <a:p>
            <a:pPr lvl="0"/>
            <a:r>
              <a:rPr lang="en-US" sz="1000" b="1" dirty="0"/>
              <a:t>JENKINS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b="1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9978" y="3338039"/>
            <a:ext cx="1597179" cy="11521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GIT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08742" y="1475871"/>
            <a:ext cx="759800" cy="5404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b="1" dirty="0"/>
              <a:t>TEST EXECUTION MACHINE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b="1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01" y="2826511"/>
            <a:ext cx="543322" cy="469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77" y="2826510"/>
            <a:ext cx="543322" cy="469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00" y="2826510"/>
            <a:ext cx="543322" cy="4694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2298" y="3311947"/>
            <a:ext cx="1664325" cy="12702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b="1" dirty="0">
                <a:solidFill>
                  <a:srgbClr val="34342B"/>
                </a:solidFill>
                <a:latin typeface="Vodafone Rg" pitchFamily="34" charset="0"/>
              </a:rPr>
              <a:t>Automation Test Engineer</a:t>
            </a:r>
          </a:p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Download Gherkin script from Octane and automate</a:t>
            </a:r>
          </a:p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kern="12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Multiple ATE work on one automated test suite with master in GIT</a:t>
            </a:r>
          </a:p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Using </a:t>
            </a:r>
            <a:r>
              <a:rPr lang="en-US" sz="800" dirty="0" err="1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Intellij</a:t>
            </a: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plugin, they download Feature Files, Automate and Update their work on Octane directly from the ide.</a:t>
            </a:r>
            <a:endParaRPr lang="en-US" sz="800" kern="1200" dirty="0">
              <a:solidFill>
                <a:srgbClr val="34342B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1436437"/>
            <a:ext cx="1180193" cy="3964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Automated Test Suite Project.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11451" y="1468140"/>
            <a:ext cx="1180193" cy="54044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171450" lvl="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Job pulls Test Suite from </a:t>
            </a:r>
            <a:r>
              <a:rPr lang="en-US" sz="900" dirty="0" err="1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Git</a:t>
            </a: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Builds &amp; Executes.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7204" y="1405766"/>
            <a:ext cx="1407164" cy="6687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Jenkins Node.</a:t>
            </a:r>
          </a:p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Selenium Server</a:t>
            </a:r>
          </a:p>
          <a:p>
            <a:pPr marL="17145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System under Test, where the Test Execution takes place.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57157" y="3500305"/>
            <a:ext cx="1599774" cy="9361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171450" lvl="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Store Manual and Gherkin Tests.</a:t>
            </a:r>
          </a:p>
          <a:p>
            <a:pPr marL="171450" lvl="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Integrate with Jenkins to Execute job.</a:t>
            </a:r>
          </a:p>
          <a:p>
            <a:pPr marL="171450" lvl="0" indent="-17145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4342B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Update Tests with Results.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30320" y="3548143"/>
            <a:ext cx="917409" cy="65926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My Work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31840" y="3974740"/>
            <a:ext cx="641349" cy="4680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Gherkin 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104294" y="3343659"/>
            <a:ext cx="441468" cy="288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Octane</a:t>
            </a:r>
          </a:p>
        </p:txBody>
      </p:sp>
      <p:cxnSp>
        <p:nvCxnSpPr>
          <p:cNvPr id="25" name="Straight Arrow Connector 24"/>
          <p:cNvCxnSpPr>
            <a:stCxn id="15" idx="3"/>
          </p:cNvCxnSpPr>
          <p:nvPr/>
        </p:nvCxnSpPr>
        <p:spPr>
          <a:xfrm>
            <a:off x="2583841" y="1634652"/>
            <a:ext cx="754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6" idx="3"/>
            <a:endCxn id="10" idx="1"/>
          </p:cNvCxnSpPr>
          <p:nvPr/>
        </p:nvCxnSpPr>
        <p:spPr>
          <a:xfrm>
            <a:off x="5191644" y="1738363"/>
            <a:ext cx="617098" cy="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9" idx="0"/>
          </p:cNvCxnSpPr>
          <p:nvPr/>
        </p:nvCxnSpPr>
        <p:spPr>
          <a:xfrm rot="5400000">
            <a:off x="3565332" y="2301822"/>
            <a:ext cx="1329453" cy="7429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9" idx="1"/>
            <a:endCxn id="11" idx="3"/>
          </p:cNvCxnSpPr>
          <p:nvPr/>
        </p:nvCxnSpPr>
        <p:spPr>
          <a:xfrm rot="10800000">
            <a:off x="2426624" y="3061247"/>
            <a:ext cx="633355" cy="852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43668" y="1836000"/>
            <a:ext cx="1" cy="738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  <a:stCxn id="13" idx="0"/>
          </p:cNvCxnSpPr>
          <p:nvPr/>
        </p:nvCxnSpPr>
        <p:spPr>
          <a:xfrm rot="5400000" flipH="1" flipV="1">
            <a:off x="1467507" y="2136386"/>
            <a:ext cx="256579" cy="11236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endCxn id="11" idx="0"/>
          </p:cNvCxnSpPr>
          <p:nvPr/>
        </p:nvCxnSpPr>
        <p:spPr>
          <a:xfrm flipH="1">
            <a:off x="2154962" y="2561847"/>
            <a:ext cx="2670" cy="26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0CCF5B-6D68-4F2A-BF0D-71DA3D141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59" y="2355587"/>
            <a:ext cx="639470" cy="280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73C52-5476-40B4-B926-7F1803BA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45" y="2308497"/>
            <a:ext cx="687793" cy="41877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F81124DE-6737-4FED-A8C0-158FC4C514A2}"/>
              </a:ext>
            </a:extLst>
          </p:cNvPr>
          <p:cNvSpPr/>
          <p:nvPr/>
        </p:nvSpPr>
        <p:spPr>
          <a:xfrm>
            <a:off x="7312888" y="3056098"/>
            <a:ext cx="529425" cy="19315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CUR</a:t>
            </a:r>
          </a:p>
        </p:txBody>
      </p:sp>
      <p:sp>
        <p:nvSpPr>
          <p:cNvPr id="42" name="Rounded Rectangle 20">
            <a:extLst>
              <a:ext uri="{FF2B5EF4-FFF2-40B4-BE49-F238E27FC236}">
                <a16:creationId xmlns:a16="http://schemas.microsoft.com/office/drawing/2014/main" id="{97B8703B-4685-4267-AA7A-D0EF25B137AC}"/>
              </a:ext>
            </a:extLst>
          </p:cNvPr>
          <p:cNvSpPr/>
          <p:nvPr/>
        </p:nvSpPr>
        <p:spPr>
          <a:xfrm>
            <a:off x="5923929" y="3195706"/>
            <a:ext cx="529424" cy="248043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CCS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07AB49-307D-4B18-BDE5-351A98C1C22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532538" y="2733905"/>
            <a:ext cx="780350" cy="4187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397C883-C7E4-4976-9798-B3E38D441359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6188642" y="2016317"/>
            <a:ext cx="0" cy="2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951AE2-6276-478E-921B-D5C4FD48274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532538" y="2495731"/>
            <a:ext cx="703021" cy="2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5560005-CFF9-4D92-8A5F-9C2352A34630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6188641" y="2727270"/>
            <a:ext cx="1" cy="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DD7AB15-9BF1-446D-B802-5E4B0F5279CF}"/>
              </a:ext>
            </a:extLst>
          </p:cNvPr>
          <p:cNvSpPr/>
          <p:nvPr/>
        </p:nvSpPr>
        <p:spPr>
          <a:xfrm>
            <a:off x="4979862" y="2611632"/>
            <a:ext cx="376410" cy="467298"/>
          </a:xfrm>
          <a:custGeom>
            <a:avLst/>
            <a:gdLst>
              <a:gd name="connsiteX0" fmla="*/ 361813 w 376410"/>
              <a:gd name="connsiteY0" fmla="*/ 0 h 467298"/>
              <a:gd name="connsiteX1" fmla="*/ 138147 w 376410"/>
              <a:gd name="connsiteY1" fmla="*/ 6578 h 467298"/>
              <a:gd name="connsiteX2" fmla="*/ 118411 w 376410"/>
              <a:gd name="connsiteY2" fmla="*/ 65784 h 467298"/>
              <a:gd name="connsiteX3" fmla="*/ 111833 w 376410"/>
              <a:gd name="connsiteY3" fmla="*/ 111833 h 467298"/>
              <a:gd name="connsiteX4" fmla="*/ 98676 w 376410"/>
              <a:gd name="connsiteY4" fmla="*/ 131568 h 467298"/>
              <a:gd name="connsiteX5" fmla="*/ 85519 w 376410"/>
              <a:gd name="connsiteY5" fmla="*/ 164460 h 467298"/>
              <a:gd name="connsiteX6" fmla="*/ 65784 w 376410"/>
              <a:gd name="connsiteY6" fmla="*/ 184195 h 467298"/>
              <a:gd name="connsiteX7" fmla="*/ 39470 w 376410"/>
              <a:gd name="connsiteY7" fmla="*/ 223666 h 467298"/>
              <a:gd name="connsiteX8" fmla="*/ 26314 w 376410"/>
              <a:gd name="connsiteY8" fmla="*/ 243401 h 467298"/>
              <a:gd name="connsiteX9" fmla="*/ 19735 w 376410"/>
              <a:gd name="connsiteY9" fmla="*/ 263136 h 467298"/>
              <a:gd name="connsiteX10" fmla="*/ 0 w 376410"/>
              <a:gd name="connsiteY10" fmla="*/ 309185 h 467298"/>
              <a:gd name="connsiteX11" fmla="*/ 6578 w 376410"/>
              <a:gd name="connsiteY11" fmla="*/ 447332 h 467298"/>
              <a:gd name="connsiteX12" fmla="*/ 26314 w 376410"/>
              <a:gd name="connsiteY12" fmla="*/ 467067 h 467298"/>
              <a:gd name="connsiteX13" fmla="*/ 171039 w 376410"/>
              <a:gd name="connsiteY13" fmla="*/ 453910 h 467298"/>
              <a:gd name="connsiteX14" fmla="*/ 230244 w 376410"/>
              <a:gd name="connsiteY14" fmla="*/ 434175 h 467298"/>
              <a:gd name="connsiteX15" fmla="*/ 282872 w 376410"/>
              <a:gd name="connsiteY15" fmla="*/ 407862 h 467298"/>
              <a:gd name="connsiteX16" fmla="*/ 315764 w 376410"/>
              <a:gd name="connsiteY16" fmla="*/ 401283 h 467298"/>
              <a:gd name="connsiteX17" fmla="*/ 335499 w 376410"/>
              <a:gd name="connsiteY17" fmla="*/ 394705 h 467298"/>
              <a:gd name="connsiteX18" fmla="*/ 342078 w 376410"/>
              <a:gd name="connsiteY18" fmla="*/ 309185 h 467298"/>
              <a:gd name="connsiteX19" fmla="*/ 322342 w 376410"/>
              <a:gd name="connsiteY19" fmla="*/ 289450 h 467298"/>
              <a:gd name="connsiteX20" fmla="*/ 315764 w 376410"/>
              <a:gd name="connsiteY20" fmla="*/ 263136 h 467298"/>
              <a:gd name="connsiteX21" fmla="*/ 302607 w 376410"/>
              <a:gd name="connsiteY21" fmla="*/ 223666 h 467298"/>
              <a:gd name="connsiteX22" fmla="*/ 309185 w 376410"/>
              <a:gd name="connsiteY22" fmla="*/ 52627 h 467298"/>
              <a:gd name="connsiteX23" fmla="*/ 328921 w 376410"/>
              <a:gd name="connsiteY23" fmla="*/ 46049 h 467298"/>
              <a:gd name="connsiteX24" fmla="*/ 355234 w 376410"/>
              <a:gd name="connsiteY24" fmla="*/ 39470 h 467298"/>
              <a:gd name="connsiteX25" fmla="*/ 374970 w 376410"/>
              <a:gd name="connsiteY25" fmla="*/ 32892 h 467298"/>
              <a:gd name="connsiteX26" fmla="*/ 302607 w 376410"/>
              <a:gd name="connsiteY26" fmla="*/ 39470 h 467298"/>
              <a:gd name="connsiteX27" fmla="*/ 289450 w 376410"/>
              <a:gd name="connsiteY27" fmla="*/ 39470 h 46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6410" h="467298">
                <a:moveTo>
                  <a:pt x="361813" y="0"/>
                </a:moveTo>
                <a:lnTo>
                  <a:pt x="138147" y="6578"/>
                </a:lnTo>
                <a:cubicBezTo>
                  <a:pt x="131568" y="26313"/>
                  <a:pt x="123456" y="45602"/>
                  <a:pt x="118411" y="65784"/>
                </a:cubicBezTo>
                <a:cubicBezTo>
                  <a:pt x="114650" y="80827"/>
                  <a:pt x="116288" y="96981"/>
                  <a:pt x="111833" y="111833"/>
                </a:cubicBezTo>
                <a:cubicBezTo>
                  <a:pt x="109561" y="119406"/>
                  <a:pt x="102212" y="124496"/>
                  <a:pt x="98676" y="131568"/>
                </a:cubicBezTo>
                <a:cubicBezTo>
                  <a:pt x="93395" y="142130"/>
                  <a:pt x="91778" y="154446"/>
                  <a:pt x="85519" y="164460"/>
                </a:cubicBezTo>
                <a:cubicBezTo>
                  <a:pt x="80588" y="172349"/>
                  <a:pt x="71496" y="176852"/>
                  <a:pt x="65784" y="184195"/>
                </a:cubicBezTo>
                <a:cubicBezTo>
                  <a:pt x="56076" y="196677"/>
                  <a:pt x="48241" y="210509"/>
                  <a:pt x="39470" y="223666"/>
                </a:cubicBezTo>
                <a:cubicBezTo>
                  <a:pt x="35085" y="230244"/>
                  <a:pt x="28814" y="235901"/>
                  <a:pt x="26314" y="243401"/>
                </a:cubicBezTo>
                <a:cubicBezTo>
                  <a:pt x="24121" y="249979"/>
                  <a:pt x="22467" y="256762"/>
                  <a:pt x="19735" y="263136"/>
                </a:cubicBezTo>
                <a:cubicBezTo>
                  <a:pt x="-4647" y="320026"/>
                  <a:pt x="15423" y="262912"/>
                  <a:pt x="0" y="309185"/>
                </a:cubicBezTo>
                <a:cubicBezTo>
                  <a:pt x="2193" y="355234"/>
                  <a:pt x="-1001" y="401858"/>
                  <a:pt x="6578" y="447332"/>
                </a:cubicBezTo>
                <a:cubicBezTo>
                  <a:pt x="8107" y="456509"/>
                  <a:pt x="17018" y="466695"/>
                  <a:pt x="26314" y="467067"/>
                </a:cubicBezTo>
                <a:cubicBezTo>
                  <a:pt x="74716" y="469003"/>
                  <a:pt x="122797" y="458296"/>
                  <a:pt x="171039" y="453910"/>
                </a:cubicBezTo>
                <a:cubicBezTo>
                  <a:pt x="190774" y="447332"/>
                  <a:pt x="211638" y="443478"/>
                  <a:pt x="230244" y="434175"/>
                </a:cubicBezTo>
                <a:cubicBezTo>
                  <a:pt x="247787" y="425404"/>
                  <a:pt x="264566" y="414903"/>
                  <a:pt x="282872" y="407862"/>
                </a:cubicBezTo>
                <a:cubicBezTo>
                  <a:pt x="293308" y="403848"/>
                  <a:pt x="304917" y="403995"/>
                  <a:pt x="315764" y="401283"/>
                </a:cubicBezTo>
                <a:cubicBezTo>
                  <a:pt x="322491" y="399601"/>
                  <a:pt x="328921" y="396898"/>
                  <a:pt x="335499" y="394705"/>
                </a:cubicBezTo>
                <a:cubicBezTo>
                  <a:pt x="357125" y="362266"/>
                  <a:pt x="359909" y="367136"/>
                  <a:pt x="342078" y="309185"/>
                </a:cubicBezTo>
                <a:cubicBezTo>
                  <a:pt x="339342" y="300293"/>
                  <a:pt x="328921" y="296028"/>
                  <a:pt x="322342" y="289450"/>
                </a:cubicBezTo>
                <a:cubicBezTo>
                  <a:pt x="320149" y="280679"/>
                  <a:pt x="318362" y="271796"/>
                  <a:pt x="315764" y="263136"/>
                </a:cubicBezTo>
                <a:cubicBezTo>
                  <a:pt x="311779" y="249852"/>
                  <a:pt x="302607" y="223666"/>
                  <a:pt x="302607" y="223666"/>
                </a:cubicBezTo>
                <a:cubicBezTo>
                  <a:pt x="304800" y="166653"/>
                  <a:pt x="300824" y="109066"/>
                  <a:pt x="309185" y="52627"/>
                </a:cubicBezTo>
                <a:cubicBezTo>
                  <a:pt x="310201" y="45767"/>
                  <a:pt x="322253" y="47954"/>
                  <a:pt x="328921" y="46049"/>
                </a:cubicBezTo>
                <a:cubicBezTo>
                  <a:pt x="337614" y="43565"/>
                  <a:pt x="346541" y="41954"/>
                  <a:pt x="355234" y="39470"/>
                </a:cubicBezTo>
                <a:cubicBezTo>
                  <a:pt x="361902" y="37565"/>
                  <a:pt x="381904" y="32892"/>
                  <a:pt x="374970" y="32892"/>
                </a:cubicBezTo>
                <a:cubicBezTo>
                  <a:pt x="350750" y="32892"/>
                  <a:pt x="326756" y="37613"/>
                  <a:pt x="302607" y="39470"/>
                </a:cubicBezTo>
                <a:cubicBezTo>
                  <a:pt x="298234" y="39806"/>
                  <a:pt x="293836" y="39470"/>
                  <a:pt x="289450" y="39470"/>
                </a:cubicBezTo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2" name="Wave 131">
            <a:extLst>
              <a:ext uri="{FF2B5EF4-FFF2-40B4-BE49-F238E27FC236}">
                <a16:creationId xmlns:a16="http://schemas.microsoft.com/office/drawing/2014/main" id="{0AEEDF92-89E3-4CF5-BF85-12D475996C15}"/>
              </a:ext>
            </a:extLst>
          </p:cNvPr>
          <p:cNvSpPr/>
          <p:nvPr/>
        </p:nvSpPr>
        <p:spPr>
          <a:xfrm>
            <a:off x="6684548" y="2391004"/>
            <a:ext cx="313328" cy="253757"/>
          </a:xfrm>
          <a:prstGeom prst="wave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8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SOAP/REST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36876D8-A068-45F8-A6D4-66DDF058B86D}"/>
              </a:ext>
            </a:extLst>
          </p:cNvPr>
          <p:cNvSpPr/>
          <p:nvPr/>
        </p:nvSpPr>
        <p:spPr>
          <a:xfrm>
            <a:off x="6841212" y="2869651"/>
            <a:ext cx="251067" cy="148172"/>
          </a:xfrm>
          <a:custGeom>
            <a:avLst/>
            <a:gdLst>
              <a:gd name="connsiteX0" fmla="*/ 0 w 204398"/>
              <a:gd name="connsiteY0" fmla="*/ 7656 h 133613"/>
              <a:gd name="connsiteX1" fmla="*/ 0 w 204398"/>
              <a:gd name="connsiteY1" fmla="*/ 7656 h 133613"/>
              <a:gd name="connsiteX2" fmla="*/ 144725 w 204398"/>
              <a:gd name="connsiteY2" fmla="*/ 7656 h 133613"/>
              <a:gd name="connsiteX3" fmla="*/ 184196 w 204398"/>
              <a:gd name="connsiteY3" fmla="*/ 33970 h 133613"/>
              <a:gd name="connsiteX4" fmla="*/ 190774 w 204398"/>
              <a:gd name="connsiteY4" fmla="*/ 53705 h 133613"/>
              <a:gd name="connsiteX5" fmla="*/ 203931 w 204398"/>
              <a:gd name="connsiteY5" fmla="*/ 73440 h 133613"/>
              <a:gd name="connsiteX6" fmla="*/ 177617 w 204398"/>
              <a:gd name="connsiteY6" fmla="*/ 126067 h 133613"/>
              <a:gd name="connsiteX7" fmla="*/ 157882 w 204398"/>
              <a:gd name="connsiteY7" fmla="*/ 132646 h 133613"/>
              <a:gd name="connsiteX8" fmla="*/ 19735 w 204398"/>
              <a:gd name="connsiteY8" fmla="*/ 126067 h 133613"/>
              <a:gd name="connsiteX9" fmla="*/ 0 w 204398"/>
              <a:gd name="connsiteY9" fmla="*/ 7656 h 13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398" h="133613">
                <a:moveTo>
                  <a:pt x="0" y="7656"/>
                </a:moveTo>
                <a:lnTo>
                  <a:pt x="0" y="7656"/>
                </a:lnTo>
                <a:cubicBezTo>
                  <a:pt x="51226" y="1964"/>
                  <a:pt x="91811" y="-6269"/>
                  <a:pt x="144725" y="7656"/>
                </a:cubicBezTo>
                <a:cubicBezTo>
                  <a:pt x="160017" y="11680"/>
                  <a:pt x="184196" y="33970"/>
                  <a:pt x="184196" y="33970"/>
                </a:cubicBezTo>
                <a:cubicBezTo>
                  <a:pt x="186389" y="40548"/>
                  <a:pt x="187673" y="47503"/>
                  <a:pt x="190774" y="53705"/>
                </a:cubicBezTo>
                <a:cubicBezTo>
                  <a:pt x="194310" y="60777"/>
                  <a:pt x="202950" y="65595"/>
                  <a:pt x="203931" y="73440"/>
                </a:cubicBezTo>
                <a:cubicBezTo>
                  <a:pt x="206855" y="96832"/>
                  <a:pt x="195835" y="113922"/>
                  <a:pt x="177617" y="126067"/>
                </a:cubicBezTo>
                <a:cubicBezTo>
                  <a:pt x="171847" y="129913"/>
                  <a:pt x="164460" y="130453"/>
                  <a:pt x="157882" y="132646"/>
                </a:cubicBezTo>
                <a:cubicBezTo>
                  <a:pt x="111833" y="130453"/>
                  <a:pt x="63839" y="139490"/>
                  <a:pt x="19735" y="126067"/>
                </a:cubicBezTo>
                <a:cubicBezTo>
                  <a:pt x="3112" y="121008"/>
                  <a:pt x="3289" y="27391"/>
                  <a:pt x="0" y="7656"/>
                </a:cubicBezTo>
                <a:close/>
              </a:path>
            </a:pathLst>
          </a:cu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8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LDAP</a:t>
            </a:r>
          </a:p>
        </p:txBody>
      </p:sp>
      <p:sp>
        <p:nvSpPr>
          <p:cNvPr id="136" name="Wave 135">
            <a:extLst>
              <a:ext uri="{FF2B5EF4-FFF2-40B4-BE49-F238E27FC236}">
                <a16:creationId xmlns:a16="http://schemas.microsoft.com/office/drawing/2014/main" id="{4DFBF3BA-527F-4B58-A910-ED1F2AEC5F44}"/>
              </a:ext>
            </a:extLst>
          </p:cNvPr>
          <p:cNvSpPr/>
          <p:nvPr/>
        </p:nvSpPr>
        <p:spPr>
          <a:xfrm>
            <a:off x="6045810" y="2853848"/>
            <a:ext cx="369901" cy="196278"/>
          </a:xfrm>
          <a:prstGeom prst="wave">
            <a:avLst/>
          </a:prstGeom>
          <a:solidFill>
            <a:srgbClr val="E8E2DD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8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93776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880AF912-7006-490E-BDED-1D787101C64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2784260" y="2152941"/>
            <a:ext cx="4603434" cy="149375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FF0BE3-6D6A-47A5-A916-A5D4D39FFF22}"/>
              </a:ext>
            </a:extLst>
          </p:cNvPr>
          <p:cNvGrpSpPr/>
          <p:nvPr/>
        </p:nvGrpSpPr>
        <p:grpSpPr>
          <a:xfrm>
            <a:off x="3369017" y="4069559"/>
            <a:ext cx="1029544" cy="801321"/>
            <a:chOff x="4244372" y="5426079"/>
            <a:chExt cx="1207621" cy="106842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80BFE00-BA3B-408E-84B2-56F7F7805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4372" y="5426079"/>
              <a:ext cx="731528" cy="722922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5C29CF-212B-4EC9-BFAC-2518737DC716}"/>
                </a:ext>
              </a:extLst>
            </p:cNvPr>
            <p:cNvSpPr txBox="1"/>
            <p:nvPr/>
          </p:nvSpPr>
          <p:spPr>
            <a:xfrm>
              <a:off x="4856944" y="5817399"/>
              <a:ext cx="595049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JIRA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4626C1-F848-4F53-B3E0-842D3B95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70" y="267494"/>
            <a:ext cx="8362691" cy="53340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POC Integration Architecture for Vodacom </a:t>
            </a:r>
            <a:r>
              <a:rPr lang="en-ZA" dirty="0" err="1">
                <a:solidFill>
                  <a:schemeClr val="accent1"/>
                </a:solidFill>
              </a:rPr>
              <a:t>eng.</a:t>
            </a:r>
            <a:endParaRPr lang="en-ZA" dirty="0">
              <a:solidFill>
                <a:schemeClr val="accent1"/>
              </a:solidFill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AD12C24-B0A6-445D-9482-1A31CCBDB88C}"/>
              </a:ext>
            </a:extLst>
          </p:cNvPr>
          <p:cNvCxnSpPr>
            <a:cxnSpLocks/>
          </p:cNvCxnSpPr>
          <p:nvPr/>
        </p:nvCxnSpPr>
        <p:spPr>
          <a:xfrm>
            <a:off x="2070160" y="1490755"/>
            <a:ext cx="3618229" cy="13431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CCF7B4B-8606-4A0F-90A5-0BE58196650D}"/>
              </a:ext>
            </a:extLst>
          </p:cNvPr>
          <p:cNvCxnSpPr>
            <a:cxnSpLocks/>
            <a:endCxn id="1062" idx="0"/>
          </p:cNvCxnSpPr>
          <p:nvPr/>
        </p:nvCxnSpPr>
        <p:spPr>
          <a:xfrm rot="16200000" flipH="1">
            <a:off x="4504915" y="1422578"/>
            <a:ext cx="953069" cy="13423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E5BD510-9827-4E77-AE6F-90AB9052A8CE}"/>
              </a:ext>
            </a:extLst>
          </p:cNvPr>
          <p:cNvCxnSpPr>
            <a:cxnSpLocks/>
            <a:stCxn id="25" idx="1"/>
            <a:endCxn id="1062" idx="0"/>
          </p:cNvCxnSpPr>
          <p:nvPr/>
        </p:nvCxnSpPr>
        <p:spPr>
          <a:xfrm rot="10800000" flipV="1">
            <a:off x="5652637" y="1822725"/>
            <a:ext cx="1416399" cy="74757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14405FF-7CD7-4335-B4D8-9EDE8912F674}"/>
              </a:ext>
            </a:extLst>
          </p:cNvPr>
          <p:cNvCxnSpPr>
            <a:cxnSpLocks/>
            <a:stCxn id="12" idx="0"/>
            <a:endCxn id="1062" idx="3"/>
          </p:cNvCxnSpPr>
          <p:nvPr/>
        </p:nvCxnSpPr>
        <p:spPr>
          <a:xfrm rot="16200000" flipV="1">
            <a:off x="6019983" y="2770626"/>
            <a:ext cx="1318229" cy="149671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EC39C29-5F05-437A-B222-01C37F937DAD}"/>
              </a:ext>
            </a:extLst>
          </p:cNvPr>
          <p:cNvCxnSpPr>
            <a:cxnSpLocks/>
            <a:stCxn id="96" idx="3"/>
            <a:endCxn id="1062" idx="1"/>
          </p:cNvCxnSpPr>
          <p:nvPr/>
        </p:nvCxnSpPr>
        <p:spPr>
          <a:xfrm>
            <a:off x="1983186" y="2381049"/>
            <a:ext cx="3391348" cy="478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F111E44-4681-4926-BFFD-430BD023DF0E}"/>
              </a:ext>
            </a:extLst>
          </p:cNvPr>
          <p:cNvCxnSpPr>
            <a:cxnSpLocks/>
            <a:stCxn id="86" idx="3"/>
            <a:endCxn id="1062" idx="2"/>
          </p:cNvCxnSpPr>
          <p:nvPr/>
        </p:nvCxnSpPr>
        <p:spPr>
          <a:xfrm flipV="1">
            <a:off x="3992673" y="3149440"/>
            <a:ext cx="1659963" cy="1191215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5FA1E8A-9917-41AB-AA6D-7CB105F51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36" y="1492510"/>
            <a:ext cx="637316" cy="6604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A5B732-4A66-482E-8328-C276E44559A1}"/>
              </a:ext>
            </a:extLst>
          </p:cNvPr>
          <p:cNvSpPr/>
          <p:nvPr/>
        </p:nvSpPr>
        <p:spPr>
          <a:xfrm>
            <a:off x="704557" y="997744"/>
            <a:ext cx="1657205" cy="20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IDE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3373E-E7F1-446C-B7B4-E007FFDA4FF1}"/>
              </a:ext>
            </a:extLst>
          </p:cNvPr>
          <p:cNvSpPr/>
          <p:nvPr/>
        </p:nvSpPr>
        <p:spPr>
          <a:xfrm>
            <a:off x="3369286" y="998029"/>
            <a:ext cx="1740245" cy="20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SCM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10018D-8D54-4E22-B2D0-513778551EED}"/>
              </a:ext>
            </a:extLst>
          </p:cNvPr>
          <p:cNvSpPr/>
          <p:nvPr/>
        </p:nvSpPr>
        <p:spPr>
          <a:xfrm>
            <a:off x="6160338" y="997744"/>
            <a:ext cx="2361415" cy="20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CI Servers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540FEA-4939-4DC8-A8C2-B42585C234CA}"/>
              </a:ext>
            </a:extLst>
          </p:cNvPr>
          <p:cNvSpPr/>
          <p:nvPr/>
        </p:nvSpPr>
        <p:spPr>
          <a:xfrm>
            <a:off x="704557" y="4707731"/>
            <a:ext cx="1657205" cy="21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50" dirty="0"/>
              <a:t>App Security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86EB29-F6DC-43CD-B8BD-5C87265301E5}"/>
              </a:ext>
            </a:extLst>
          </p:cNvPr>
          <p:cNvSpPr/>
          <p:nvPr/>
        </p:nvSpPr>
        <p:spPr>
          <a:xfrm rot="16200000">
            <a:off x="-36157" y="2078648"/>
            <a:ext cx="1051236" cy="34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Unit Testing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3A9937-1517-43CA-A63B-40AE3F8DE771}"/>
              </a:ext>
            </a:extLst>
          </p:cNvPr>
          <p:cNvSpPr/>
          <p:nvPr/>
        </p:nvSpPr>
        <p:spPr>
          <a:xfrm rot="16200000">
            <a:off x="-264262" y="3561012"/>
            <a:ext cx="1507444" cy="342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Functional  Testing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5DC56-4234-4B0C-B72C-05EFD90028EB}"/>
              </a:ext>
            </a:extLst>
          </p:cNvPr>
          <p:cNvSpPr/>
          <p:nvPr/>
        </p:nvSpPr>
        <p:spPr>
          <a:xfrm>
            <a:off x="2777999" y="4712897"/>
            <a:ext cx="1543050" cy="21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50" dirty="0"/>
              <a:t>Agile Platform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9AE5D9-D6D1-4373-8D2B-F5A6016A6E2A}"/>
              </a:ext>
            </a:extLst>
          </p:cNvPr>
          <p:cNvSpPr/>
          <p:nvPr/>
        </p:nvSpPr>
        <p:spPr>
          <a:xfrm>
            <a:off x="4688128" y="4712015"/>
            <a:ext cx="1955560" cy="2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50" dirty="0"/>
              <a:t>ALM DevSecOps Platform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B8D45E-F2CB-4040-82DC-8E871855C826}"/>
              </a:ext>
            </a:extLst>
          </p:cNvPr>
          <p:cNvSpPr/>
          <p:nvPr/>
        </p:nvSpPr>
        <p:spPr>
          <a:xfrm>
            <a:off x="6933255" y="4712015"/>
            <a:ext cx="1879012" cy="21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350" dirty="0"/>
              <a:t>Performance Validation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0FD76B2-F2F8-40A7-B8DF-A044B0BB526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31673" y="1486521"/>
            <a:ext cx="2337363" cy="3362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2A656DB-5F19-4DFD-81BF-23AEEA202E5E}"/>
              </a:ext>
            </a:extLst>
          </p:cNvPr>
          <p:cNvCxnSpPr>
            <a:cxnSpLocks/>
          </p:cNvCxnSpPr>
          <p:nvPr/>
        </p:nvCxnSpPr>
        <p:spPr>
          <a:xfrm>
            <a:off x="2077509" y="1486521"/>
            <a:ext cx="1811344" cy="9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5EA02A8-4A86-40DE-9F4F-32EAB9C7181E}"/>
              </a:ext>
            </a:extLst>
          </p:cNvPr>
          <p:cNvSpPr/>
          <p:nvPr/>
        </p:nvSpPr>
        <p:spPr>
          <a:xfrm rot="5400000">
            <a:off x="7857775" y="2925274"/>
            <a:ext cx="1700210" cy="23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Analytics &amp; Reporting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95CA044-AF0F-4C9B-BC93-310075C76318}"/>
              </a:ext>
            </a:extLst>
          </p:cNvPr>
          <p:cNvGrpSpPr/>
          <p:nvPr/>
        </p:nvGrpSpPr>
        <p:grpSpPr>
          <a:xfrm>
            <a:off x="829297" y="3235887"/>
            <a:ext cx="1173941" cy="519500"/>
            <a:chOff x="1623439" y="4051320"/>
            <a:chExt cx="1565254" cy="692666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1461F042-495A-4EDD-A2C7-6E92DAB2C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439" y="4051320"/>
              <a:ext cx="578428" cy="400450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CDD6443B-AABB-46E2-972B-AEBDCD72BCC3}"/>
                </a:ext>
              </a:extLst>
            </p:cNvPr>
            <p:cNvSpPr txBox="1"/>
            <p:nvPr/>
          </p:nvSpPr>
          <p:spPr>
            <a:xfrm>
              <a:off x="2180925" y="4066879"/>
              <a:ext cx="1007768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Sprinter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0E06FBD-4716-4475-B086-08B6472E4B77}"/>
              </a:ext>
            </a:extLst>
          </p:cNvPr>
          <p:cNvGrpSpPr/>
          <p:nvPr/>
        </p:nvGrpSpPr>
        <p:grpSpPr>
          <a:xfrm>
            <a:off x="812364" y="3750265"/>
            <a:ext cx="1190874" cy="511998"/>
            <a:chOff x="1600861" y="4737151"/>
            <a:chExt cx="1587832" cy="682664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EA7F5CC6-B3BB-4E15-B4BE-D0A5413D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861" y="4737151"/>
              <a:ext cx="601006" cy="501871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3445FB-63EA-4919-9D1E-902011F9BB17}"/>
                </a:ext>
              </a:extLst>
            </p:cNvPr>
            <p:cNvSpPr txBox="1"/>
            <p:nvPr/>
          </p:nvSpPr>
          <p:spPr>
            <a:xfrm>
              <a:off x="2180926" y="4742707"/>
              <a:ext cx="100776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UFT One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C67DE6C8-60F7-4207-B715-12C8D2A80299}"/>
              </a:ext>
            </a:extLst>
          </p:cNvPr>
          <p:cNvGrpSpPr/>
          <p:nvPr/>
        </p:nvGrpSpPr>
        <p:grpSpPr>
          <a:xfrm>
            <a:off x="829298" y="2126291"/>
            <a:ext cx="1153888" cy="508673"/>
            <a:chOff x="1640260" y="2868728"/>
            <a:chExt cx="1538517" cy="678230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507E96C3-F09E-4E53-970A-86CC2DDD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0260" y="2868728"/>
              <a:ext cx="701480" cy="501872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C34690-4426-44AD-876D-A6A86702581E}"/>
                </a:ext>
              </a:extLst>
            </p:cNvPr>
            <p:cNvSpPr txBox="1"/>
            <p:nvPr/>
          </p:nvSpPr>
          <p:spPr>
            <a:xfrm>
              <a:off x="2171011" y="2869850"/>
              <a:ext cx="10077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UFT Dev</a:t>
              </a:r>
            </a:p>
          </p:txBody>
        </p:sp>
      </p:grp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A07E1281-3F56-4DEF-BAC5-A5CB40706B4E}"/>
              </a:ext>
            </a:extLst>
          </p:cNvPr>
          <p:cNvCxnSpPr>
            <a:cxnSpLocks/>
            <a:stCxn id="1047" idx="3"/>
          </p:cNvCxnSpPr>
          <p:nvPr/>
        </p:nvCxnSpPr>
        <p:spPr>
          <a:xfrm flipV="1">
            <a:off x="2003238" y="3077170"/>
            <a:ext cx="3726275" cy="30888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7C5E399-9647-45A6-8D22-A2F6705CD218}"/>
              </a:ext>
            </a:extLst>
          </p:cNvPr>
          <p:cNvCxnSpPr>
            <a:cxnSpLocks/>
            <a:stCxn id="93" idx="3"/>
            <a:endCxn id="1062" idx="2"/>
          </p:cNvCxnSpPr>
          <p:nvPr/>
        </p:nvCxnSpPr>
        <p:spPr>
          <a:xfrm flipV="1">
            <a:off x="2003238" y="3149440"/>
            <a:ext cx="3649399" cy="74348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B81C506-FDCC-4206-A690-EF790818A52E}"/>
              </a:ext>
            </a:extLst>
          </p:cNvPr>
          <p:cNvGrpSpPr/>
          <p:nvPr/>
        </p:nvGrpSpPr>
        <p:grpSpPr>
          <a:xfrm>
            <a:off x="5374534" y="2442599"/>
            <a:ext cx="1426808" cy="706841"/>
            <a:chOff x="7166046" y="3256798"/>
            <a:chExt cx="1902410" cy="942455"/>
          </a:xfrm>
        </p:grpSpPr>
        <p:pic>
          <p:nvPicPr>
            <p:cNvPr id="1062" name="Picture 1061">
              <a:extLst>
                <a:ext uri="{FF2B5EF4-FFF2-40B4-BE49-F238E27FC236}">
                  <a16:creationId xmlns:a16="http://schemas.microsoft.com/office/drawing/2014/main" id="{BFAE34B9-9843-476C-8E7E-842CBE08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66046" y="3427066"/>
              <a:ext cx="741605" cy="77218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F8EEF68-1BC7-4BC5-A9DD-296003D3228B}"/>
                </a:ext>
              </a:extLst>
            </p:cNvPr>
            <p:cNvSpPr txBox="1"/>
            <p:nvPr/>
          </p:nvSpPr>
          <p:spPr>
            <a:xfrm>
              <a:off x="7813328" y="3256798"/>
              <a:ext cx="125512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Octane</a:t>
              </a:r>
            </a:p>
            <a:p>
              <a:r>
                <a:rPr lang="en-GB" sz="900" b="1" dirty="0">
                  <a:solidFill>
                    <a:srgbClr val="002060"/>
                  </a:solidFill>
                </a:rPr>
                <a:t>DevSecOps</a:t>
              </a:r>
            </a:p>
          </p:txBody>
        </p:sp>
      </p:grp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1165D1A0-43C0-4399-AD9C-AB91A2203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084" y="2556587"/>
            <a:ext cx="690618" cy="4949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F50CC61-18D2-48BE-A538-453C4C45FAFA}"/>
              </a:ext>
            </a:extLst>
          </p:cNvPr>
          <p:cNvSpPr txBox="1"/>
          <p:nvPr/>
        </p:nvSpPr>
        <p:spPr>
          <a:xfrm>
            <a:off x="2121694" y="2585833"/>
            <a:ext cx="9358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002060"/>
                </a:solidFill>
              </a:rPr>
              <a:t>UFT </a:t>
            </a:r>
          </a:p>
          <a:p>
            <a:r>
              <a:rPr lang="en-GB" sz="1350" b="1" dirty="0">
                <a:solidFill>
                  <a:srgbClr val="002060"/>
                </a:solidFill>
              </a:rPr>
              <a:t>      Mobile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81AD083-8CF4-40E3-9602-5EF80B729366}"/>
              </a:ext>
            </a:extLst>
          </p:cNvPr>
          <p:cNvCxnSpPr>
            <a:cxnSpLocks/>
            <a:stCxn id="122" idx="3"/>
            <a:endCxn id="1062" idx="1"/>
          </p:cNvCxnSpPr>
          <p:nvPr/>
        </p:nvCxnSpPr>
        <p:spPr>
          <a:xfrm>
            <a:off x="3057525" y="2828208"/>
            <a:ext cx="2317010" cy="316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8E38BD59-C0A9-471A-BE38-495220DFE897}"/>
              </a:ext>
            </a:extLst>
          </p:cNvPr>
          <p:cNvCxnSpPr>
            <a:cxnSpLocks/>
            <a:stCxn id="1051" idx="2"/>
            <a:endCxn id="1073" idx="1"/>
          </p:cNvCxnSpPr>
          <p:nvPr/>
        </p:nvCxnSpPr>
        <p:spPr>
          <a:xfrm rot="16200000" flipH="1">
            <a:off x="1248035" y="2347010"/>
            <a:ext cx="301365" cy="612731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8F379B03-68F8-4B19-B4B5-69E015552EF9}"/>
              </a:ext>
            </a:extLst>
          </p:cNvPr>
          <p:cNvCxnSpPr>
            <a:cxnSpLocks/>
            <a:stCxn id="122" idx="2"/>
            <a:endCxn id="93" idx="3"/>
          </p:cNvCxnSpPr>
          <p:nvPr/>
        </p:nvCxnSpPr>
        <p:spPr>
          <a:xfrm rot="5400000">
            <a:off x="1885250" y="3188570"/>
            <a:ext cx="822348" cy="586372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EF614BC0-A7AC-442B-9A77-CB549AA6A2FF}"/>
              </a:ext>
            </a:extLst>
          </p:cNvPr>
          <p:cNvCxnSpPr>
            <a:cxnSpLocks/>
            <a:stCxn id="1047" idx="0"/>
            <a:endCxn id="1073" idx="2"/>
          </p:cNvCxnSpPr>
          <p:nvPr/>
        </p:nvCxnSpPr>
        <p:spPr>
          <a:xfrm rot="5400000" flipH="1" flipV="1">
            <a:off x="1739845" y="2937011"/>
            <a:ext cx="196029" cy="425067"/>
          </a:xfrm>
          <a:prstGeom prst="curvedConnector3">
            <a:avLst>
              <a:gd name="adj1" fmla="val 3177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071ED226-040F-4810-B37F-BB94D3822C7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50782" y="1514458"/>
            <a:ext cx="334231" cy="499572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E2D024DA-ADB2-40AB-902E-49B4199DCEF9}"/>
              </a:ext>
            </a:extLst>
          </p:cNvPr>
          <p:cNvCxnSpPr>
            <a:cxnSpLocks/>
            <a:endCxn id="1062" idx="3"/>
          </p:cNvCxnSpPr>
          <p:nvPr/>
        </p:nvCxnSpPr>
        <p:spPr>
          <a:xfrm rot="10800000">
            <a:off x="5930740" y="2859870"/>
            <a:ext cx="1867085" cy="12600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D74D4F-9A1E-41A6-9A5E-071A72653B16}"/>
              </a:ext>
            </a:extLst>
          </p:cNvPr>
          <p:cNvGrpSpPr/>
          <p:nvPr/>
        </p:nvGrpSpPr>
        <p:grpSpPr>
          <a:xfrm>
            <a:off x="7165527" y="4178099"/>
            <a:ext cx="1660318" cy="597522"/>
            <a:chOff x="9798047" y="5533073"/>
            <a:chExt cx="1885955" cy="796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999299-7605-4DC9-ABE0-08C39A4F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98047" y="5533073"/>
              <a:ext cx="595048" cy="520667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4902442-9374-4B97-B677-AAC7EC40879B}"/>
                </a:ext>
              </a:extLst>
            </p:cNvPr>
            <p:cNvSpPr txBox="1"/>
            <p:nvPr/>
          </p:nvSpPr>
          <p:spPr>
            <a:xfrm>
              <a:off x="10354568" y="5652662"/>
              <a:ext cx="132943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50" b="1" dirty="0">
                  <a:solidFill>
                    <a:srgbClr val="002060"/>
                  </a:solidFill>
                </a:rPr>
                <a:t>LoadRunner</a:t>
              </a:r>
            </a:p>
          </p:txBody>
        </p:sp>
      </p:grp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B3A99DC-0D7D-4A06-816D-49599A9FBF0B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18938" y="1822725"/>
            <a:ext cx="5050098" cy="24982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Heptagon 105">
            <a:extLst>
              <a:ext uri="{FF2B5EF4-FFF2-40B4-BE49-F238E27FC236}">
                <a16:creationId xmlns:a16="http://schemas.microsoft.com/office/drawing/2014/main" id="{D70A676D-F315-4FF2-B3A5-62645F03BCBE}"/>
              </a:ext>
            </a:extLst>
          </p:cNvPr>
          <p:cNvSpPr/>
          <p:nvPr/>
        </p:nvSpPr>
        <p:spPr>
          <a:xfrm>
            <a:off x="6492861" y="2467949"/>
            <a:ext cx="300341" cy="308888"/>
          </a:xfrm>
          <a:prstGeom prst="hep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1</a:t>
            </a:r>
          </a:p>
        </p:txBody>
      </p:sp>
      <p:sp>
        <p:nvSpPr>
          <p:cNvPr id="186" name="Heptagon 185">
            <a:extLst>
              <a:ext uri="{FF2B5EF4-FFF2-40B4-BE49-F238E27FC236}">
                <a16:creationId xmlns:a16="http://schemas.microsoft.com/office/drawing/2014/main" id="{2434F63B-931F-45D7-89A7-8EE0D766A704}"/>
              </a:ext>
            </a:extLst>
          </p:cNvPr>
          <p:cNvSpPr/>
          <p:nvPr/>
        </p:nvSpPr>
        <p:spPr>
          <a:xfrm>
            <a:off x="3842502" y="3920882"/>
            <a:ext cx="300341" cy="308888"/>
          </a:xfrm>
          <a:prstGeom prst="hep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2</a:t>
            </a:r>
          </a:p>
        </p:txBody>
      </p:sp>
      <p:sp>
        <p:nvSpPr>
          <p:cNvPr id="187" name="Heptagon 186">
            <a:extLst>
              <a:ext uri="{FF2B5EF4-FFF2-40B4-BE49-F238E27FC236}">
                <a16:creationId xmlns:a16="http://schemas.microsoft.com/office/drawing/2014/main" id="{55DA16C9-CDA5-4752-B5FA-486C14E78A15}"/>
              </a:ext>
            </a:extLst>
          </p:cNvPr>
          <p:cNvSpPr/>
          <p:nvPr/>
        </p:nvSpPr>
        <p:spPr>
          <a:xfrm>
            <a:off x="1541057" y="3478151"/>
            <a:ext cx="300341" cy="308888"/>
          </a:xfrm>
          <a:prstGeom prst="hep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3</a:t>
            </a:r>
          </a:p>
        </p:txBody>
      </p:sp>
      <p:sp>
        <p:nvSpPr>
          <p:cNvPr id="188" name="Heptagon 187">
            <a:extLst>
              <a:ext uri="{FF2B5EF4-FFF2-40B4-BE49-F238E27FC236}">
                <a16:creationId xmlns:a16="http://schemas.microsoft.com/office/drawing/2014/main" id="{A90F8477-6960-4EE3-A1CF-965B478B9C36}"/>
              </a:ext>
            </a:extLst>
          </p:cNvPr>
          <p:cNvSpPr/>
          <p:nvPr/>
        </p:nvSpPr>
        <p:spPr>
          <a:xfrm>
            <a:off x="697114" y="1930451"/>
            <a:ext cx="300341" cy="308888"/>
          </a:xfrm>
          <a:prstGeom prst="hept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3</a:t>
            </a:r>
          </a:p>
        </p:txBody>
      </p:sp>
      <p:sp>
        <p:nvSpPr>
          <p:cNvPr id="189" name="Heptagon 188">
            <a:extLst>
              <a:ext uri="{FF2B5EF4-FFF2-40B4-BE49-F238E27FC236}">
                <a16:creationId xmlns:a16="http://schemas.microsoft.com/office/drawing/2014/main" id="{4BA7F6BE-9DB6-4835-91F1-74217FCC1BA3}"/>
              </a:ext>
            </a:extLst>
          </p:cNvPr>
          <p:cNvSpPr/>
          <p:nvPr/>
        </p:nvSpPr>
        <p:spPr>
          <a:xfrm>
            <a:off x="2546479" y="2527615"/>
            <a:ext cx="300341" cy="308888"/>
          </a:xfrm>
          <a:prstGeom prst="hep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4</a:t>
            </a:r>
          </a:p>
        </p:txBody>
      </p:sp>
      <p:sp>
        <p:nvSpPr>
          <p:cNvPr id="191" name="Heptagon 190">
            <a:extLst>
              <a:ext uri="{FF2B5EF4-FFF2-40B4-BE49-F238E27FC236}">
                <a16:creationId xmlns:a16="http://schemas.microsoft.com/office/drawing/2014/main" id="{A86E612D-6592-4CF4-9730-EE748F1FA2B5}"/>
              </a:ext>
            </a:extLst>
          </p:cNvPr>
          <p:cNvSpPr/>
          <p:nvPr/>
        </p:nvSpPr>
        <p:spPr>
          <a:xfrm>
            <a:off x="1888449" y="4359910"/>
            <a:ext cx="300341" cy="308888"/>
          </a:xfrm>
          <a:prstGeom prst="hep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4</a:t>
            </a:r>
          </a:p>
        </p:txBody>
      </p:sp>
      <p:sp>
        <p:nvSpPr>
          <p:cNvPr id="192" name="Heptagon 191">
            <a:extLst>
              <a:ext uri="{FF2B5EF4-FFF2-40B4-BE49-F238E27FC236}">
                <a16:creationId xmlns:a16="http://schemas.microsoft.com/office/drawing/2014/main" id="{3245B328-888B-4FAB-93F1-38C786DD3CFA}"/>
              </a:ext>
            </a:extLst>
          </p:cNvPr>
          <p:cNvSpPr/>
          <p:nvPr/>
        </p:nvSpPr>
        <p:spPr>
          <a:xfrm>
            <a:off x="7525140" y="3969937"/>
            <a:ext cx="300341" cy="308888"/>
          </a:xfrm>
          <a:prstGeom prst="hep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1981" y="1342808"/>
            <a:ext cx="879692" cy="274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5012" y="1342808"/>
            <a:ext cx="898376" cy="343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00399" y="2714878"/>
            <a:ext cx="950395" cy="692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763" y="4368104"/>
            <a:ext cx="1224057" cy="252629"/>
          </a:xfrm>
          <a:prstGeom prst="rect">
            <a:avLst/>
          </a:prstGeom>
        </p:spPr>
      </p:pic>
      <p:sp>
        <p:nvSpPr>
          <p:cNvPr id="185" name="Heptagon 184">
            <a:extLst>
              <a:ext uri="{FF2B5EF4-FFF2-40B4-BE49-F238E27FC236}">
                <a16:creationId xmlns:a16="http://schemas.microsoft.com/office/drawing/2014/main" id="{BA69DF63-475B-47A8-AAFA-F6527238DE55}"/>
              </a:ext>
            </a:extLst>
          </p:cNvPr>
          <p:cNvSpPr/>
          <p:nvPr/>
        </p:nvSpPr>
        <p:spPr>
          <a:xfrm>
            <a:off x="1979712" y="1563638"/>
            <a:ext cx="300341" cy="308888"/>
          </a:xfrm>
          <a:prstGeom prst="hep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1</a:t>
            </a:r>
          </a:p>
        </p:txBody>
      </p:sp>
      <p:sp>
        <p:nvSpPr>
          <p:cNvPr id="184" name="Heptagon 183">
            <a:extLst>
              <a:ext uri="{FF2B5EF4-FFF2-40B4-BE49-F238E27FC236}">
                <a16:creationId xmlns:a16="http://schemas.microsoft.com/office/drawing/2014/main" id="{AE400E73-B297-42DA-B625-2417340249CC}"/>
              </a:ext>
            </a:extLst>
          </p:cNvPr>
          <p:cNvSpPr/>
          <p:nvPr/>
        </p:nvSpPr>
        <p:spPr>
          <a:xfrm>
            <a:off x="4632724" y="1553611"/>
            <a:ext cx="300341" cy="308888"/>
          </a:xfrm>
          <a:prstGeom prst="hep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1</a:t>
            </a:r>
          </a:p>
        </p:txBody>
      </p:sp>
      <p:sp>
        <p:nvSpPr>
          <p:cNvPr id="183" name="Heptagon 182">
            <a:extLst>
              <a:ext uri="{FF2B5EF4-FFF2-40B4-BE49-F238E27FC236}">
                <a16:creationId xmlns:a16="http://schemas.microsoft.com/office/drawing/2014/main" id="{FE6773AD-DBF1-4D5C-9005-4355ED17F9A6}"/>
              </a:ext>
            </a:extLst>
          </p:cNvPr>
          <p:cNvSpPr/>
          <p:nvPr/>
        </p:nvSpPr>
        <p:spPr>
          <a:xfrm>
            <a:off x="7643621" y="1821710"/>
            <a:ext cx="300341" cy="308888"/>
          </a:xfrm>
          <a:prstGeom prst="hept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750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91880" y="2394466"/>
            <a:ext cx="2304256" cy="1933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9622"/>
            <a:ext cx="3486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334019" y="4756591"/>
            <a:ext cx="200825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fld id="{96550B6E-4919-4A9F-BA4C-CF034C2AF8D1}" type="slidenum">
              <a:rPr lang="en-GB" smtClean="0">
                <a:solidFill>
                  <a:srgbClr val="FFFFFF"/>
                </a:solidFill>
              </a:rPr>
              <a:pPr/>
              <a:t>7</a:t>
            </a:fld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15" descr="vf roun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037" y="4666060"/>
            <a:ext cx="320112" cy="3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35696" y="1516913"/>
            <a:ext cx="4887813" cy="106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ts val="6000"/>
              </a:lnSpc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GB" sz="6000" b="1" dirty="0">
                <a:solidFill>
                  <a:srgbClr val="C00000"/>
                </a:solidFill>
                <a:cs typeface="Vodafone Lt" pitchFamily="34" charset="0"/>
                <a:sym typeface="Gill Sans" charset="0"/>
              </a:rPr>
              <a:t>Thank You</a:t>
            </a:r>
          </a:p>
          <a:p>
            <a:pPr eaLnBrk="0" hangingPunct="0">
              <a:lnSpc>
                <a:spcPts val="6000"/>
              </a:lnSpc>
              <a:spcAft>
                <a:spcPct val="0"/>
              </a:spcAft>
              <a:buClr>
                <a:srgbClr val="E60000"/>
              </a:buClr>
              <a:buSzPct val="105000"/>
            </a:pPr>
            <a:r>
              <a:rPr lang="en-GB" sz="6000" b="1" dirty="0">
                <a:solidFill>
                  <a:srgbClr val="FFFFFF"/>
                </a:solidFill>
                <a:cs typeface="Vodafone Lt" pitchFamily="34" charset="0"/>
                <a:sym typeface="Gill Sans" charset="0"/>
              </a:rPr>
              <a:t>		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4845" y="4756591"/>
            <a:ext cx="7304856" cy="25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lnSpc>
                <a:spcPct val="100000"/>
              </a:lnSpc>
              <a:spcAft>
                <a:spcPct val="0"/>
              </a:spcAft>
              <a:defRPr sz="700" b="0">
                <a:latin typeface="Vodafone Rg" pitchFamily="34" charset="0"/>
              </a:defRPr>
            </a:lvl1pPr>
          </a:lstStyle>
          <a:p>
            <a:r>
              <a:rPr lang="en-GB" dirty="0">
                <a:solidFill>
                  <a:srgbClr val="FFFFFF"/>
                </a:solidFill>
              </a:rPr>
              <a:t>Insert Confidentiality level  |   </a:t>
            </a:r>
            <a:fld id="{3C13FD0F-5165-44F3-9054-5EF60543326B}" type="datetime4">
              <a:rPr lang="en-GB" smtClean="0">
                <a:solidFill>
                  <a:srgbClr val="FFFFFF"/>
                </a:solidFill>
              </a:rPr>
              <a:pPr/>
              <a:t>25 November 2021</a:t>
            </a:fld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6320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oda SLT May 2011">
      <a:dk1>
        <a:srgbClr val="000000"/>
      </a:dk1>
      <a:lt1>
        <a:srgbClr val="FFFFFF"/>
      </a:lt1>
      <a:dk2>
        <a:srgbClr val="000000"/>
      </a:dk2>
      <a:lt2>
        <a:srgbClr val="82786F"/>
      </a:lt2>
      <a:accent1>
        <a:srgbClr val="E60000"/>
      </a:accent1>
      <a:accent2>
        <a:srgbClr val="82786F"/>
      </a:accent2>
      <a:accent3>
        <a:srgbClr val="AEA79F"/>
      </a:accent3>
      <a:accent4>
        <a:srgbClr val="9C2AA0"/>
      </a:accent4>
      <a:accent5>
        <a:srgbClr val="00B0CA"/>
      </a:accent5>
      <a:accent6>
        <a:srgbClr val="A8B4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E2DD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Voda SLT May 2011">
      <a:dk1>
        <a:srgbClr val="000000"/>
      </a:dk1>
      <a:lt1>
        <a:srgbClr val="FFFFFF"/>
      </a:lt1>
      <a:dk2>
        <a:srgbClr val="000000"/>
      </a:dk2>
      <a:lt2>
        <a:srgbClr val="82786F"/>
      </a:lt2>
      <a:accent1>
        <a:srgbClr val="E60000"/>
      </a:accent1>
      <a:accent2>
        <a:srgbClr val="82786F"/>
      </a:accent2>
      <a:accent3>
        <a:srgbClr val="AEA79F"/>
      </a:accent3>
      <a:accent4>
        <a:srgbClr val="9C2AA0"/>
      </a:accent4>
      <a:accent5>
        <a:srgbClr val="00B0CA"/>
      </a:accent5>
      <a:accent6>
        <a:srgbClr val="A8B4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E2DD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A2CAEF-2245-4E69-B92E-65A6C947CD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97D68C-4C2C-4E3A-AD7A-A78749C802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a0007b4c-3d10-41af-90d3-a84321440d6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2F2C249-87A6-462D-8D02-E147FB03E4B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Vodafone Lt</vt:lpstr>
      <vt:lpstr>Vodafone Rg</vt:lpstr>
      <vt:lpstr>Office Theme</vt:lpstr>
      <vt:lpstr>2_Office Theme</vt:lpstr>
      <vt:lpstr>AGENDA</vt:lpstr>
      <vt:lpstr>Automation Framework Architecture</vt:lpstr>
      <vt:lpstr>Test Automation Flow</vt:lpstr>
      <vt:lpstr>Octane Cucumber automation Flow</vt:lpstr>
      <vt:lpstr>POC Integration Architecture for Vodacom eng.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cp:lastPrinted>2011-08-30T12:20:26Z</cp:lastPrinted>
  <dcterms:created xsi:type="dcterms:W3CDTF">2011-08-08T08:30:59Z</dcterms:created>
  <dcterms:modified xsi:type="dcterms:W3CDTF">2021-11-25T10:48:31Z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2021-11-25T10:48:26Z</vt:lpwstr>
  </property>
  <property fmtid="{D5CDD505-2E9C-101B-9397-08002B2CF9AE}" pid="5" name="MSIP_Label_0359f705-2ba0-454b-9cfc-6ce5bcaac040_Method">
    <vt:lpwstr>Privileged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affbf0be-3d50-4fba-aede-789707a26748</vt:lpwstr>
  </property>
  <property fmtid="{D5CDD505-2E9C-101B-9397-08002B2CF9AE}" pid="9" name="MSIP_Label_0359f705-2ba0-454b-9cfc-6ce5bcaac040_ContentBits">
    <vt:lpwstr>2</vt:lpwstr>
  </property>
</Properties>
</file>