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sldIdLst>
    <p:sldId id="256" r:id="rId5"/>
  </p:sldIdLst>
  <p:sldSz cx="18288000" cy="10287000"/>
  <p:notesSz cx="6858000" cy="9144000"/>
  <p:embeddedFontLst>
    <p:embeddedFont>
      <p:font typeface="Codec Pro ExtraBold" panose="020B0604020202020204" charset="0"/>
      <p:regular r:id="rId6"/>
    </p:embeddedFont>
    <p:embeddedFont>
      <p:font typeface="Helios" panose="020B0604020202020204" charset="0"/>
      <p:regular r:id="rId7"/>
    </p:embeddedFont>
    <p:embeddedFont>
      <p:font typeface="Helios Bold" panose="020B0604020202020204" charset="0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font" Target="fonts/font2.fntdata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font" Target="fonts/font1.fntdata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red Royden Botha, Vodacom (External)" userId="S::jaredroyden.botha@vcontractor.co.za::c71b199a-2fcc-4afa-9935-dd0dcb996f8e" providerId="AD" clId="Web-{6AC41CAD-3630-47D7-BF14-79544325BA2B}"/>
    <pc:docChg chg="mod modMainMaster">
      <pc:chgData name="Jared Royden Botha, Vodacom (External)" userId="S::jaredroyden.botha@vcontractor.co.za::c71b199a-2fcc-4afa-9935-dd0dcb996f8e" providerId="AD" clId="Web-{6AC41CAD-3630-47D7-BF14-79544325BA2B}" dt="2024-09-17T10:49:41.073" v="1" actId="33475"/>
      <pc:docMkLst>
        <pc:docMk/>
      </pc:docMkLst>
      <pc:sldMasterChg chg="addSp">
        <pc:chgData name="Jared Royden Botha, Vodacom (External)" userId="S::jaredroyden.botha@vcontractor.co.za::c71b199a-2fcc-4afa-9935-dd0dcb996f8e" providerId="AD" clId="Web-{6AC41CAD-3630-47D7-BF14-79544325BA2B}" dt="2024-09-17T10:49:41.073" v="0" actId="33475"/>
        <pc:sldMasterMkLst>
          <pc:docMk/>
          <pc:sldMasterMk cId="0" sldId="2147483648"/>
        </pc:sldMasterMkLst>
        <pc:spChg chg="add">
          <ac:chgData name="Jared Royden Botha, Vodacom (External)" userId="S::jaredroyden.botha@vcontractor.co.za::c71b199a-2fcc-4afa-9935-dd0dcb996f8e" providerId="AD" clId="Web-{6AC41CAD-3630-47D7-BF14-79544325BA2B}" dt="2024-09-17T10:49:41.073" v="0" actId="33475"/>
          <ac:spMkLst>
            <pc:docMk/>
            <pc:sldMasterMk cId="0" sldId="2147483648"/>
            <ac:spMk id="8" creationId="{AC0D1BBC-B859-4116-7ABD-446854B5E8C0}"/>
          </ac:spMkLst>
        </pc:sp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0D1BBC-B859-4116-7ABD-446854B5E8C0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90500" y="9989820"/>
            <a:ext cx="419100" cy="1066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7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C2 General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3302004" y="2079355"/>
            <a:ext cx="11948795" cy="7934216"/>
          </a:xfrm>
          <a:custGeom>
            <a:avLst/>
            <a:gdLst/>
            <a:ahLst/>
            <a:cxnLst/>
            <a:rect l="l" t="t" r="r" b="b"/>
            <a:pathLst>
              <a:path w="11948795" h="7934216">
                <a:moveTo>
                  <a:pt x="0" y="0"/>
                </a:moveTo>
                <a:lnTo>
                  <a:pt x="11948794" y="0"/>
                </a:lnTo>
                <a:lnTo>
                  <a:pt x="11948794" y="7934215"/>
                </a:lnTo>
                <a:lnTo>
                  <a:pt x="0" y="79342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140"/>
            </a:stretch>
          </a:blipFill>
        </p:spPr>
        <p:txBody>
          <a:bodyPr/>
          <a:lstStyle/>
          <a:p>
            <a:endParaRPr lang="en-ZA"/>
          </a:p>
        </p:txBody>
      </p:sp>
      <p:grpSp>
        <p:nvGrpSpPr>
          <p:cNvPr id="4" name="Group 4"/>
          <p:cNvGrpSpPr/>
          <p:nvPr/>
        </p:nvGrpSpPr>
        <p:grpSpPr>
          <a:xfrm>
            <a:off x="8656016" y="1188956"/>
            <a:ext cx="3534494" cy="742569"/>
            <a:chOff x="0" y="0"/>
            <a:chExt cx="927013" cy="19475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927013" cy="194758"/>
            </a:xfrm>
            <a:custGeom>
              <a:avLst/>
              <a:gdLst/>
              <a:ahLst/>
              <a:cxnLst/>
              <a:rect l="l" t="t" r="r" b="b"/>
              <a:pathLst>
                <a:path w="927013" h="194758">
                  <a:moveTo>
                    <a:pt x="0" y="0"/>
                  </a:moveTo>
                  <a:lnTo>
                    <a:pt x="927013" y="0"/>
                  </a:lnTo>
                  <a:lnTo>
                    <a:pt x="927013" y="194758"/>
                  </a:lnTo>
                  <a:lnTo>
                    <a:pt x="0" y="194758"/>
                  </a:lnTo>
                  <a:close/>
                </a:path>
              </a:pathLst>
            </a:custGeom>
            <a:solidFill>
              <a:srgbClr val="E8223B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927013" cy="242383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FFFFFF"/>
                  </a:solidFill>
                  <a:latin typeface="Helios"/>
                  <a:ea typeface="Helios"/>
                  <a:cs typeface="Helios"/>
                  <a:sym typeface="Helios"/>
                </a:rPr>
                <a:t>System Monitoring Metrics</a:t>
              </a:r>
            </a:p>
          </p:txBody>
        </p:sp>
      </p:grpSp>
      <p:sp>
        <p:nvSpPr>
          <p:cNvPr id="7" name="AutoShape 7"/>
          <p:cNvSpPr/>
          <p:nvPr/>
        </p:nvSpPr>
        <p:spPr>
          <a:xfrm>
            <a:off x="10423262" y="1931525"/>
            <a:ext cx="424114" cy="615373"/>
          </a:xfrm>
          <a:prstGeom prst="line">
            <a:avLst/>
          </a:prstGeom>
          <a:ln w="28575" cap="flat">
            <a:solidFill>
              <a:srgbClr val="E8223B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n-ZA"/>
          </a:p>
        </p:txBody>
      </p:sp>
      <p:sp>
        <p:nvSpPr>
          <p:cNvPr id="8" name="AutoShape 8"/>
          <p:cNvSpPr/>
          <p:nvPr/>
        </p:nvSpPr>
        <p:spPr>
          <a:xfrm flipV="1">
            <a:off x="12190509" y="1238935"/>
            <a:ext cx="2571910" cy="321306"/>
          </a:xfrm>
          <a:prstGeom prst="line">
            <a:avLst/>
          </a:prstGeom>
          <a:ln w="28575" cap="flat">
            <a:solidFill>
              <a:srgbClr val="2A2E3A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n-ZA"/>
          </a:p>
        </p:txBody>
      </p:sp>
      <p:grpSp>
        <p:nvGrpSpPr>
          <p:cNvPr id="10" name="Group 10"/>
          <p:cNvGrpSpPr/>
          <p:nvPr/>
        </p:nvGrpSpPr>
        <p:grpSpPr>
          <a:xfrm>
            <a:off x="14762419" y="498994"/>
            <a:ext cx="3525581" cy="1479881"/>
            <a:chOff x="0" y="0"/>
            <a:chExt cx="924675" cy="388137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924675" cy="388137"/>
            </a:xfrm>
            <a:custGeom>
              <a:avLst/>
              <a:gdLst/>
              <a:ahLst/>
              <a:cxnLst/>
              <a:rect l="l" t="t" r="r" b="b"/>
              <a:pathLst>
                <a:path w="924675" h="388137">
                  <a:moveTo>
                    <a:pt x="0" y="0"/>
                  </a:moveTo>
                  <a:lnTo>
                    <a:pt x="924675" y="0"/>
                  </a:lnTo>
                  <a:lnTo>
                    <a:pt x="924675" y="388137"/>
                  </a:lnTo>
                  <a:lnTo>
                    <a:pt x="0" y="388137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2A2E3A"/>
              </a:solidFill>
              <a:prstDash val="solid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924675" cy="426237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System Resources</a:t>
              </a:r>
            </a:p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CPU, Memory, Disk Space: Metrics monitoring the core hardware resources usage.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5469366" y="2500528"/>
            <a:ext cx="8343879" cy="569343"/>
            <a:chOff x="0" y="0"/>
            <a:chExt cx="2188399" cy="149325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188399" cy="149325"/>
            </a:xfrm>
            <a:custGeom>
              <a:avLst/>
              <a:gdLst/>
              <a:ahLst/>
              <a:cxnLst/>
              <a:rect l="l" t="t" r="r" b="b"/>
              <a:pathLst>
                <a:path w="2188399" h="149325">
                  <a:moveTo>
                    <a:pt x="0" y="0"/>
                  </a:moveTo>
                  <a:lnTo>
                    <a:pt x="2188399" y="0"/>
                  </a:lnTo>
                  <a:lnTo>
                    <a:pt x="2188399" y="149325"/>
                  </a:lnTo>
                  <a:lnTo>
                    <a:pt x="0" y="14932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E8223B"/>
              </a:solidFill>
              <a:prstDash val="solid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2188399" cy="187425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16" name="AutoShape 16"/>
          <p:cNvSpPr/>
          <p:nvPr/>
        </p:nvSpPr>
        <p:spPr>
          <a:xfrm flipH="1">
            <a:off x="16525209" y="1978875"/>
            <a:ext cx="0" cy="568023"/>
          </a:xfrm>
          <a:prstGeom prst="line">
            <a:avLst/>
          </a:prstGeom>
          <a:ln w="19050" cap="flat">
            <a:solidFill>
              <a:srgbClr val="2A2E3A"/>
            </a:solidFill>
            <a:prstDash val="lgDash"/>
            <a:headEnd type="none" w="sm" len="sm"/>
            <a:tailEnd type="arrow" w="med" len="sm"/>
          </a:ln>
        </p:spPr>
        <p:txBody>
          <a:bodyPr/>
          <a:lstStyle/>
          <a:p>
            <a:endParaRPr lang="en-ZA"/>
          </a:p>
        </p:txBody>
      </p:sp>
      <p:sp>
        <p:nvSpPr>
          <p:cNvPr id="17" name="AutoShape 17"/>
          <p:cNvSpPr/>
          <p:nvPr/>
        </p:nvSpPr>
        <p:spPr>
          <a:xfrm flipH="1">
            <a:off x="16515684" y="3389200"/>
            <a:ext cx="0" cy="568023"/>
          </a:xfrm>
          <a:prstGeom prst="line">
            <a:avLst/>
          </a:prstGeom>
          <a:ln w="19050" cap="flat">
            <a:solidFill>
              <a:srgbClr val="2A2E3A"/>
            </a:solidFill>
            <a:prstDash val="lgDash"/>
            <a:headEnd type="none" w="sm" len="sm"/>
            <a:tailEnd type="arrow" w="med" len="sm"/>
          </a:ln>
        </p:spPr>
        <p:txBody>
          <a:bodyPr/>
          <a:lstStyle/>
          <a:p>
            <a:endParaRPr lang="en-ZA"/>
          </a:p>
        </p:txBody>
      </p:sp>
      <p:grpSp>
        <p:nvGrpSpPr>
          <p:cNvPr id="18" name="Group 18"/>
          <p:cNvGrpSpPr/>
          <p:nvPr/>
        </p:nvGrpSpPr>
        <p:grpSpPr>
          <a:xfrm>
            <a:off x="14762419" y="2280198"/>
            <a:ext cx="3525581" cy="1212064"/>
            <a:chOff x="0" y="0"/>
            <a:chExt cx="924675" cy="317895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924675" cy="317895"/>
            </a:xfrm>
            <a:custGeom>
              <a:avLst/>
              <a:gdLst/>
              <a:ahLst/>
              <a:cxnLst/>
              <a:rect l="l" t="t" r="r" b="b"/>
              <a:pathLst>
                <a:path w="924675" h="317895">
                  <a:moveTo>
                    <a:pt x="0" y="0"/>
                  </a:moveTo>
                  <a:lnTo>
                    <a:pt x="924675" y="0"/>
                  </a:lnTo>
                  <a:lnTo>
                    <a:pt x="924675" y="317895"/>
                  </a:lnTo>
                  <a:lnTo>
                    <a:pt x="0" y="317895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2A2E3A"/>
              </a:solidFill>
              <a:prstDash val="solid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924675" cy="355995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Performance Metrics</a:t>
              </a:r>
            </a:p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Response Time, Load: Indicators of system speed and workload.</a:t>
              </a:r>
            </a:p>
          </p:txBody>
        </p:sp>
      </p:grpSp>
      <p:sp>
        <p:nvSpPr>
          <p:cNvPr id="21" name="AutoShape 21"/>
          <p:cNvSpPr/>
          <p:nvPr/>
        </p:nvSpPr>
        <p:spPr>
          <a:xfrm flipH="1">
            <a:off x="16534734" y="5101296"/>
            <a:ext cx="0" cy="568023"/>
          </a:xfrm>
          <a:prstGeom prst="line">
            <a:avLst/>
          </a:prstGeom>
          <a:ln w="19050" cap="flat">
            <a:solidFill>
              <a:srgbClr val="2A2E3A"/>
            </a:solidFill>
            <a:prstDash val="lgDash"/>
            <a:headEnd type="none" w="sm" len="sm"/>
            <a:tailEnd type="arrow" w="med" len="sm"/>
          </a:ln>
        </p:spPr>
        <p:txBody>
          <a:bodyPr/>
          <a:lstStyle/>
          <a:p>
            <a:endParaRPr lang="en-ZA"/>
          </a:p>
        </p:txBody>
      </p:sp>
      <p:grpSp>
        <p:nvGrpSpPr>
          <p:cNvPr id="22" name="Group 22"/>
          <p:cNvGrpSpPr/>
          <p:nvPr/>
        </p:nvGrpSpPr>
        <p:grpSpPr>
          <a:xfrm>
            <a:off x="14762419" y="3889233"/>
            <a:ext cx="3525581" cy="1212064"/>
            <a:chOff x="0" y="0"/>
            <a:chExt cx="924675" cy="317895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924675" cy="317895"/>
            </a:xfrm>
            <a:custGeom>
              <a:avLst/>
              <a:gdLst/>
              <a:ahLst/>
              <a:cxnLst/>
              <a:rect l="l" t="t" r="r" b="b"/>
              <a:pathLst>
                <a:path w="924675" h="317895">
                  <a:moveTo>
                    <a:pt x="0" y="0"/>
                  </a:moveTo>
                  <a:lnTo>
                    <a:pt x="924675" y="0"/>
                  </a:lnTo>
                  <a:lnTo>
                    <a:pt x="924675" y="317895"/>
                  </a:lnTo>
                  <a:lnTo>
                    <a:pt x="0" y="317895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2A2E3A"/>
              </a:solidFill>
              <a:prstDash val="solid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924675" cy="355995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Network Metrics</a:t>
              </a:r>
            </a:p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Network: Measures of network activity and data transfer rates.</a:t>
              </a:r>
            </a:p>
          </p:txBody>
        </p:sp>
      </p:grpSp>
      <p:sp>
        <p:nvSpPr>
          <p:cNvPr id="25" name="AutoShape 25"/>
          <p:cNvSpPr/>
          <p:nvPr/>
        </p:nvSpPr>
        <p:spPr>
          <a:xfrm flipH="1">
            <a:off x="16506159" y="6887254"/>
            <a:ext cx="0" cy="568023"/>
          </a:xfrm>
          <a:prstGeom prst="line">
            <a:avLst/>
          </a:prstGeom>
          <a:ln w="19050" cap="flat">
            <a:solidFill>
              <a:srgbClr val="2A2E3A"/>
            </a:solidFill>
            <a:prstDash val="lgDash"/>
            <a:headEnd type="none" w="sm" len="sm"/>
            <a:tailEnd type="arrow" w="med" len="sm"/>
          </a:ln>
        </p:spPr>
        <p:txBody>
          <a:bodyPr/>
          <a:lstStyle/>
          <a:p>
            <a:endParaRPr lang="en-ZA"/>
          </a:p>
        </p:txBody>
      </p:sp>
      <p:grpSp>
        <p:nvGrpSpPr>
          <p:cNvPr id="26" name="Group 26"/>
          <p:cNvGrpSpPr/>
          <p:nvPr/>
        </p:nvGrpSpPr>
        <p:grpSpPr>
          <a:xfrm>
            <a:off x="14762419" y="5407373"/>
            <a:ext cx="3525581" cy="1479881"/>
            <a:chOff x="0" y="0"/>
            <a:chExt cx="924675" cy="388137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924675" cy="388137"/>
            </a:xfrm>
            <a:custGeom>
              <a:avLst/>
              <a:gdLst/>
              <a:ahLst/>
              <a:cxnLst/>
              <a:rect l="l" t="t" r="r" b="b"/>
              <a:pathLst>
                <a:path w="924675" h="388137">
                  <a:moveTo>
                    <a:pt x="0" y="0"/>
                  </a:moveTo>
                  <a:lnTo>
                    <a:pt x="924675" y="0"/>
                  </a:lnTo>
                  <a:lnTo>
                    <a:pt x="924675" y="388137"/>
                  </a:lnTo>
                  <a:lnTo>
                    <a:pt x="0" y="388137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2A2E3A"/>
              </a:solidFill>
              <a:prstDash val="solid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0" y="-38100"/>
              <a:ext cx="924675" cy="426237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Application Health</a:t>
              </a:r>
            </a:p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Database/ Backend, Processes: Metrics for backend services and process management.</a:t>
              </a:r>
            </a:p>
          </p:txBody>
        </p:sp>
      </p:grpSp>
      <p:sp>
        <p:nvSpPr>
          <p:cNvPr id="29" name="AutoShape 29"/>
          <p:cNvSpPr/>
          <p:nvPr/>
        </p:nvSpPr>
        <p:spPr>
          <a:xfrm flipH="1">
            <a:off x="16477584" y="8673211"/>
            <a:ext cx="0" cy="568023"/>
          </a:xfrm>
          <a:prstGeom prst="line">
            <a:avLst/>
          </a:prstGeom>
          <a:ln w="19050" cap="flat">
            <a:solidFill>
              <a:srgbClr val="2A2E3A"/>
            </a:solidFill>
            <a:prstDash val="lgDash"/>
            <a:headEnd type="none" w="sm" len="sm"/>
            <a:tailEnd type="arrow" w="med" len="sm"/>
          </a:ln>
        </p:spPr>
        <p:txBody>
          <a:bodyPr/>
          <a:lstStyle/>
          <a:p>
            <a:endParaRPr lang="en-ZA"/>
          </a:p>
        </p:txBody>
      </p:sp>
      <p:grpSp>
        <p:nvGrpSpPr>
          <p:cNvPr id="30" name="Group 30"/>
          <p:cNvGrpSpPr/>
          <p:nvPr/>
        </p:nvGrpSpPr>
        <p:grpSpPr>
          <a:xfrm>
            <a:off x="14762419" y="7288979"/>
            <a:ext cx="3525581" cy="1479881"/>
            <a:chOff x="0" y="0"/>
            <a:chExt cx="924675" cy="388137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924675" cy="388137"/>
            </a:xfrm>
            <a:custGeom>
              <a:avLst/>
              <a:gdLst/>
              <a:ahLst/>
              <a:cxnLst/>
              <a:rect l="l" t="t" r="r" b="b"/>
              <a:pathLst>
                <a:path w="924675" h="388137">
                  <a:moveTo>
                    <a:pt x="0" y="0"/>
                  </a:moveTo>
                  <a:lnTo>
                    <a:pt x="924675" y="0"/>
                  </a:lnTo>
                  <a:lnTo>
                    <a:pt x="924675" y="388137"/>
                  </a:lnTo>
                  <a:lnTo>
                    <a:pt x="0" y="388137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2A2E3A"/>
              </a:solidFill>
              <a:prstDash val="solid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0" y="-38100"/>
              <a:ext cx="924675" cy="426237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Availability</a:t>
              </a:r>
            </a:p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Agent Availability: Status of monitoring agents' operational readiness.</a:t>
              </a:r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14762419" y="9074936"/>
            <a:ext cx="3525581" cy="1212064"/>
            <a:chOff x="0" y="0"/>
            <a:chExt cx="924675" cy="317895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924675" cy="317895"/>
            </a:xfrm>
            <a:custGeom>
              <a:avLst/>
              <a:gdLst/>
              <a:ahLst/>
              <a:cxnLst/>
              <a:rect l="l" t="t" r="r" b="b"/>
              <a:pathLst>
                <a:path w="924675" h="317895">
                  <a:moveTo>
                    <a:pt x="0" y="0"/>
                  </a:moveTo>
                  <a:lnTo>
                    <a:pt x="924675" y="0"/>
                  </a:lnTo>
                  <a:lnTo>
                    <a:pt x="924675" y="317895"/>
                  </a:lnTo>
                  <a:lnTo>
                    <a:pt x="0" y="317895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2A2E3A"/>
              </a:solidFill>
              <a:prstDash val="solid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35" name="TextBox 35"/>
            <p:cNvSpPr txBox="1"/>
            <p:nvPr/>
          </p:nvSpPr>
          <p:spPr>
            <a:xfrm>
              <a:off x="0" y="-38100"/>
              <a:ext cx="924675" cy="355995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Security Metrics</a:t>
              </a:r>
            </a:p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401 Errors: Count of unauthorized access attempts.</a:t>
              </a:r>
            </a:p>
          </p:txBody>
        </p:sp>
      </p:grpSp>
      <p:grpSp>
        <p:nvGrpSpPr>
          <p:cNvPr id="36" name="Group 36"/>
          <p:cNvGrpSpPr/>
          <p:nvPr/>
        </p:nvGrpSpPr>
        <p:grpSpPr>
          <a:xfrm>
            <a:off x="5488456" y="4906453"/>
            <a:ext cx="8343879" cy="569343"/>
            <a:chOff x="0" y="0"/>
            <a:chExt cx="2188399" cy="149325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2188399" cy="149325"/>
            </a:xfrm>
            <a:custGeom>
              <a:avLst/>
              <a:gdLst/>
              <a:ahLst/>
              <a:cxnLst/>
              <a:rect l="l" t="t" r="r" b="b"/>
              <a:pathLst>
                <a:path w="2188399" h="149325">
                  <a:moveTo>
                    <a:pt x="0" y="0"/>
                  </a:moveTo>
                  <a:lnTo>
                    <a:pt x="2188399" y="0"/>
                  </a:lnTo>
                  <a:lnTo>
                    <a:pt x="2188399" y="149325"/>
                  </a:lnTo>
                  <a:lnTo>
                    <a:pt x="0" y="14932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E8223B"/>
              </a:solidFill>
              <a:prstDash val="solid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38" name="TextBox 38"/>
            <p:cNvSpPr txBox="1"/>
            <p:nvPr/>
          </p:nvSpPr>
          <p:spPr>
            <a:xfrm>
              <a:off x="0" y="-38100"/>
              <a:ext cx="2188399" cy="187425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39" name="Group 39"/>
          <p:cNvGrpSpPr/>
          <p:nvPr/>
        </p:nvGrpSpPr>
        <p:grpSpPr>
          <a:xfrm>
            <a:off x="3797603" y="2922918"/>
            <a:ext cx="1614373" cy="6923724"/>
            <a:chOff x="0" y="0"/>
            <a:chExt cx="423411" cy="1815926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423411" cy="1815926"/>
            </a:xfrm>
            <a:custGeom>
              <a:avLst/>
              <a:gdLst/>
              <a:ahLst/>
              <a:cxnLst/>
              <a:rect l="l" t="t" r="r" b="b"/>
              <a:pathLst>
                <a:path w="423411" h="1815926">
                  <a:moveTo>
                    <a:pt x="0" y="0"/>
                  </a:moveTo>
                  <a:lnTo>
                    <a:pt x="423411" y="0"/>
                  </a:lnTo>
                  <a:lnTo>
                    <a:pt x="423411" y="1815926"/>
                  </a:lnTo>
                  <a:lnTo>
                    <a:pt x="0" y="181592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E8223B"/>
              </a:solidFill>
              <a:prstDash val="solid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41" name="TextBox 41"/>
            <p:cNvSpPr txBox="1"/>
            <p:nvPr/>
          </p:nvSpPr>
          <p:spPr>
            <a:xfrm>
              <a:off x="0" y="-38100"/>
              <a:ext cx="423411" cy="1854026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42" name="Group 42"/>
          <p:cNvGrpSpPr/>
          <p:nvPr/>
        </p:nvGrpSpPr>
        <p:grpSpPr>
          <a:xfrm>
            <a:off x="1336347" y="2999052"/>
            <a:ext cx="775717" cy="930987"/>
            <a:chOff x="0" y="0"/>
            <a:chExt cx="2656504" cy="3188238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2656586" cy="3188208"/>
            </a:xfrm>
            <a:custGeom>
              <a:avLst/>
              <a:gdLst/>
              <a:ahLst/>
              <a:cxnLst/>
              <a:rect l="l" t="t" r="r" b="b"/>
              <a:pathLst>
                <a:path w="2656586" h="3188208">
                  <a:moveTo>
                    <a:pt x="1342263" y="0"/>
                  </a:moveTo>
                  <a:cubicBezTo>
                    <a:pt x="587248" y="0"/>
                    <a:pt x="0" y="587248"/>
                    <a:pt x="0" y="1342390"/>
                  </a:cubicBezTo>
                  <a:cubicBezTo>
                    <a:pt x="0" y="1957705"/>
                    <a:pt x="419481" y="2489073"/>
                    <a:pt x="1006729" y="2628900"/>
                  </a:cubicBezTo>
                  <a:cubicBezTo>
                    <a:pt x="1342263" y="3188208"/>
                    <a:pt x="1342263" y="3188208"/>
                    <a:pt x="1342263" y="3188208"/>
                  </a:cubicBezTo>
                  <a:cubicBezTo>
                    <a:pt x="1649857" y="2628900"/>
                    <a:pt x="1649857" y="2628900"/>
                    <a:pt x="1649857" y="2628900"/>
                  </a:cubicBezTo>
                  <a:cubicBezTo>
                    <a:pt x="2237105" y="2489073"/>
                    <a:pt x="2656586" y="1957705"/>
                    <a:pt x="2656586" y="1342390"/>
                  </a:cubicBezTo>
                  <a:cubicBezTo>
                    <a:pt x="2656459" y="587248"/>
                    <a:pt x="2069338" y="0"/>
                    <a:pt x="1342263" y="0"/>
                  </a:cubicBezTo>
                  <a:close/>
                  <a:moveTo>
                    <a:pt x="1342263" y="2461133"/>
                  </a:moveTo>
                  <a:cubicBezTo>
                    <a:pt x="727075" y="2461133"/>
                    <a:pt x="223774" y="1957705"/>
                    <a:pt x="223774" y="1342390"/>
                  </a:cubicBezTo>
                  <a:cubicBezTo>
                    <a:pt x="223774" y="727075"/>
                    <a:pt x="727075" y="223647"/>
                    <a:pt x="1342263" y="223647"/>
                  </a:cubicBezTo>
                  <a:cubicBezTo>
                    <a:pt x="1957451" y="223647"/>
                    <a:pt x="2432812" y="727075"/>
                    <a:pt x="2432812" y="1342390"/>
                  </a:cubicBezTo>
                  <a:cubicBezTo>
                    <a:pt x="2432812" y="1957705"/>
                    <a:pt x="1957451" y="2461133"/>
                    <a:pt x="1342263" y="2461133"/>
                  </a:cubicBezTo>
                  <a:close/>
                </a:path>
              </a:pathLst>
            </a:custGeom>
            <a:solidFill>
              <a:srgbClr val="33CC66"/>
            </a:solidFill>
          </p:spPr>
          <p:txBody>
            <a:bodyPr/>
            <a:lstStyle/>
            <a:p>
              <a:endParaRPr lang="en-ZA"/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1478767" y="3143504"/>
            <a:ext cx="490876" cy="491392"/>
            <a:chOff x="0" y="0"/>
            <a:chExt cx="2054880" cy="2057040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2054860" cy="2057146"/>
            </a:xfrm>
            <a:custGeom>
              <a:avLst/>
              <a:gdLst/>
              <a:ahLst/>
              <a:cxnLst/>
              <a:rect l="l" t="t" r="r" b="b"/>
              <a:pathLst>
                <a:path w="2054860" h="2057146">
                  <a:moveTo>
                    <a:pt x="0" y="1028573"/>
                  </a:moveTo>
                  <a:cubicBezTo>
                    <a:pt x="0" y="460502"/>
                    <a:pt x="459994" y="0"/>
                    <a:pt x="1027430" y="0"/>
                  </a:cubicBezTo>
                  <a:cubicBezTo>
                    <a:pt x="1594866" y="0"/>
                    <a:pt x="2054860" y="460502"/>
                    <a:pt x="2054860" y="1028573"/>
                  </a:cubicBezTo>
                  <a:cubicBezTo>
                    <a:pt x="2054860" y="1596644"/>
                    <a:pt x="1594866" y="2057146"/>
                    <a:pt x="1027430" y="2057146"/>
                  </a:cubicBezTo>
                  <a:cubicBezTo>
                    <a:pt x="459994" y="2057146"/>
                    <a:pt x="0" y="1596517"/>
                    <a:pt x="0" y="1028573"/>
                  </a:cubicBezTo>
                  <a:close/>
                </a:path>
              </a:pathLst>
            </a:custGeom>
            <a:solidFill>
              <a:srgbClr val="33CC66"/>
            </a:solidFill>
          </p:spPr>
          <p:txBody>
            <a:bodyPr/>
            <a:lstStyle/>
            <a:p>
              <a:endParaRPr lang="en-ZA"/>
            </a:p>
          </p:txBody>
        </p:sp>
      </p:grpSp>
      <p:grpSp>
        <p:nvGrpSpPr>
          <p:cNvPr id="46" name="Group 46"/>
          <p:cNvGrpSpPr/>
          <p:nvPr/>
        </p:nvGrpSpPr>
        <p:grpSpPr>
          <a:xfrm>
            <a:off x="4454410" y="1188956"/>
            <a:ext cx="3932697" cy="742569"/>
            <a:chOff x="0" y="0"/>
            <a:chExt cx="1031452" cy="194758"/>
          </a:xfrm>
        </p:grpSpPr>
        <p:sp>
          <p:nvSpPr>
            <p:cNvPr id="47" name="Freeform 47"/>
            <p:cNvSpPr/>
            <p:nvPr/>
          </p:nvSpPr>
          <p:spPr>
            <a:xfrm>
              <a:off x="0" y="0"/>
              <a:ext cx="1031452" cy="194758"/>
            </a:xfrm>
            <a:custGeom>
              <a:avLst/>
              <a:gdLst/>
              <a:ahLst/>
              <a:cxnLst/>
              <a:rect l="l" t="t" r="r" b="b"/>
              <a:pathLst>
                <a:path w="1031452" h="194758">
                  <a:moveTo>
                    <a:pt x="0" y="0"/>
                  </a:moveTo>
                  <a:lnTo>
                    <a:pt x="1031452" y="0"/>
                  </a:lnTo>
                  <a:lnTo>
                    <a:pt x="1031452" y="194758"/>
                  </a:lnTo>
                  <a:lnTo>
                    <a:pt x="0" y="194758"/>
                  </a:lnTo>
                  <a:close/>
                </a:path>
              </a:pathLst>
            </a:custGeom>
            <a:solidFill>
              <a:srgbClr val="051D30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48" name="TextBox 48"/>
            <p:cNvSpPr txBox="1"/>
            <p:nvPr/>
          </p:nvSpPr>
          <p:spPr>
            <a:xfrm>
              <a:off x="0" y="-47625"/>
              <a:ext cx="1031452" cy="242383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FFFFFF"/>
                  </a:solidFill>
                  <a:latin typeface="Helios"/>
                  <a:ea typeface="Helios"/>
                  <a:cs typeface="Helios"/>
                  <a:sym typeface="Helios"/>
                </a:rPr>
                <a:t>Applications and Webservices</a:t>
              </a:r>
            </a:p>
          </p:txBody>
        </p:sp>
      </p:grpSp>
      <p:sp>
        <p:nvSpPr>
          <p:cNvPr id="49" name="AutoShape 49"/>
          <p:cNvSpPr/>
          <p:nvPr/>
        </p:nvSpPr>
        <p:spPr>
          <a:xfrm flipH="1">
            <a:off x="4604790" y="1931525"/>
            <a:ext cx="1815968" cy="991393"/>
          </a:xfrm>
          <a:prstGeom prst="line">
            <a:avLst/>
          </a:prstGeom>
          <a:ln w="28575" cap="flat">
            <a:solidFill>
              <a:srgbClr val="E8223B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n-ZA"/>
          </a:p>
        </p:txBody>
      </p:sp>
      <p:grpSp>
        <p:nvGrpSpPr>
          <p:cNvPr id="50" name="Group 50"/>
          <p:cNvGrpSpPr/>
          <p:nvPr/>
        </p:nvGrpSpPr>
        <p:grpSpPr>
          <a:xfrm>
            <a:off x="252803" y="1560240"/>
            <a:ext cx="2942803" cy="1188156"/>
            <a:chOff x="0" y="0"/>
            <a:chExt cx="771826" cy="311625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771826" cy="311625"/>
            </a:xfrm>
            <a:custGeom>
              <a:avLst/>
              <a:gdLst/>
              <a:ahLst/>
              <a:cxnLst/>
              <a:rect l="l" t="t" r="r" b="b"/>
              <a:pathLst>
                <a:path w="771826" h="311625">
                  <a:moveTo>
                    <a:pt x="0" y="0"/>
                  </a:moveTo>
                  <a:lnTo>
                    <a:pt x="771826" y="0"/>
                  </a:lnTo>
                  <a:lnTo>
                    <a:pt x="771826" y="311625"/>
                  </a:lnTo>
                  <a:lnTo>
                    <a:pt x="0" y="311625"/>
                  </a:lnTo>
                  <a:close/>
                </a:path>
              </a:pathLst>
            </a:custGeom>
            <a:solidFill>
              <a:srgbClr val="051D30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52" name="TextBox 52"/>
            <p:cNvSpPr txBox="1"/>
            <p:nvPr/>
          </p:nvSpPr>
          <p:spPr>
            <a:xfrm>
              <a:off x="0" y="-47625"/>
              <a:ext cx="771826" cy="35925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FFFFFF"/>
                  </a:solidFill>
                  <a:latin typeface="Helios"/>
                  <a:ea typeface="Helios"/>
                  <a:cs typeface="Helios"/>
                  <a:sym typeface="Helios"/>
                </a:rPr>
                <a:t>Application health indicators</a:t>
              </a:r>
            </a:p>
          </p:txBody>
        </p:sp>
      </p:grpSp>
      <p:sp>
        <p:nvSpPr>
          <p:cNvPr id="53" name="AutoShape 53"/>
          <p:cNvSpPr/>
          <p:nvPr/>
        </p:nvSpPr>
        <p:spPr>
          <a:xfrm>
            <a:off x="1724205" y="2748396"/>
            <a:ext cx="0" cy="250656"/>
          </a:xfrm>
          <a:prstGeom prst="line">
            <a:avLst/>
          </a:prstGeom>
          <a:ln w="28575" cap="flat">
            <a:solidFill>
              <a:srgbClr val="E8223B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n-ZA"/>
          </a:p>
        </p:txBody>
      </p:sp>
      <p:grpSp>
        <p:nvGrpSpPr>
          <p:cNvPr id="54" name="Group 54"/>
          <p:cNvGrpSpPr/>
          <p:nvPr/>
        </p:nvGrpSpPr>
        <p:grpSpPr>
          <a:xfrm>
            <a:off x="19050" y="3930038"/>
            <a:ext cx="3648457" cy="1479881"/>
            <a:chOff x="0" y="0"/>
            <a:chExt cx="956903" cy="388137"/>
          </a:xfrm>
        </p:grpSpPr>
        <p:sp>
          <p:nvSpPr>
            <p:cNvPr id="55" name="Freeform 55"/>
            <p:cNvSpPr/>
            <p:nvPr/>
          </p:nvSpPr>
          <p:spPr>
            <a:xfrm>
              <a:off x="0" y="0"/>
              <a:ext cx="956903" cy="388137"/>
            </a:xfrm>
            <a:custGeom>
              <a:avLst/>
              <a:gdLst/>
              <a:ahLst/>
              <a:cxnLst/>
              <a:rect l="l" t="t" r="r" b="b"/>
              <a:pathLst>
                <a:path w="956903" h="388137">
                  <a:moveTo>
                    <a:pt x="0" y="0"/>
                  </a:moveTo>
                  <a:lnTo>
                    <a:pt x="956903" y="0"/>
                  </a:lnTo>
                  <a:lnTo>
                    <a:pt x="956903" y="388137"/>
                  </a:lnTo>
                  <a:lnTo>
                    <a:pt x="0" y="388137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2A2E3A"/>
              </a:solidFill>
              <a:prstDash val="solid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56" name="TextBox 56"/>
            <p:cNvSpPr txBox="1"/>
            <p:nvPr/>
          </p:nvSpPr>
          <p:spPr>
            <a:xfrm>
              <a:off x="0" y="-38100"/>
              <a:ext cx="956903" cy="426237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Good/Healthy/Normal</a:t>
              </a:r>
            </a:p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 Indicates that the system or component is operating normally and within acceptable parameters</a:t>
              </a:r>
            </a:p>
          </p:txBody>
        </p:sp>
      </p:grpSp>
      <p:grpSp>
        <p:nvGrpSpPr>
          <p:cNvPr id="57" name="Group 57"/>
          <p:cNvGrpSpPr/>
          <p:nvPr/>
        </p:nvGrpSpPr>
        <p:grpSpPr>
          <a:xfrm>
            <a:off x="1336347" y="5496242"/>
            <a:ext cx="775717" cy="930987"/>
            <a:chOff x="0" y="0"/>
            <a:chExt cx="2656504" cy="3188238"/>
          </a:xfrm>
        </p:grpSpPr>
        <p:sp>
          <p:nvSpPr>
            <p:cNvPr id="58" name="Freeform 58"/>
            <p:cNvSpPr/>
            <p:nvPr/>
          </p:nvSpPr>
          <p:spPr>
            <a:xfrm>
              <a:off x="0" y="0"/>
              <a:ext cx="2656586" cy="3188208"/>
            </a:xfrm>
            <a:custGeom>
              <a:avLst/>
              <a:gdLst/>
              <a:ahLst/>
              <a:cxnLst/>
              <a:rect l="l" t="t" r="r" b="b"/>
              <a:pathLst>
                <a:path w="2656586" h="3188208">
                  <a:moveTo>
                    <a:pt x="1342263" y="0"/>
                  </a:moveTo>
                  <a:cubicBezTo>
                    <a:pt x="587248" y="0"/>
                    <a:pt x="0" y="587248"/>
                    <a:pt x="0" y="1342390"/>
                  </a:cubicBezTo>
                  <a:cubicBezTo>
                    <a:pt x="0" y="1957705"/>
                    <a:pt x="419481" y="2489073"/>
                    <a:pt x="1006729" y="2628900"/>
                  </a:cubicBezTo>
                  <a:cubicBezTo>
                    <a:pt x="1342263" y="3188208"/>
                    <a:pt x="1342263" y="3188208"/>
                    <a:pt x="1342263" y="3188208"/>
                  </a:cubicBezTo>
                  <a:cubicBezTo>
                    <a:pt x="1649857" y="2628900"/>
                    <a:pt x="1649857" y="2628900"/>
                    <a:pt x="1649857" y="2628900"/>
                  </a:cubicBezTo>
                  <a:cubicBezTo>
                    <a:pt x="2237105" y="2489073"/>
                    <a:pt x="2656586" y="1957705"/>
                    <a:pt x="2656586" y="1342390"/>
                  </a:cubicBezTo>
                  <a:cubicBezTo>
                    <a:pt x="2656459" y="587248"/>
                    <a:pt x="2069338" y="0"/>
                    <a:pt x="1342263" y="0"/>
                  </a:cubicBezTo>
                  <a:close/>
                  <a:moveTo>
                    <a:pt x="1342263" y="2461133"/>
                  </a:moveTo>
                  <a:cubicBezTo>
                    <a:pt x="727075" y="2461133"/>
                    <a:pt x="223774" y="1957705"/>
                    <a:pt x="223774" y="1342390"/>
                  </a:cubicBezTo>
                  <a:cubicBezTo>
                    <a:pt x="223774" y="727075"/>
                    <a:pt x="727075" y="223647"/>
                    <a:pt x="1342263" y="223647"/>
                  </a:cubicBezTo>
                  <a:cubicBezTo>
                    <a:pt x="1957451" y="223647"/>
                    <a:pt x="2432812" y="727075"/>
                    <a:pt x="2432812" y="1342390"/>
                  </a:cubicBezTo>
                  <a:cubicBezTo>
                    <a:pt x="2432812" y="1957705"/>
                    <a:pt x="1957451" y="2461133"/>
                    <a:pt x="1342263" y="2461133"/>
                  </a:cubicBezTo>
                  <a:close/>
                </a:path>
              </a:pathLst>
            </a:custGeom>
            <a:solidFill>
              <a:srgbClr val="FFFF00"/>
            </a:solidFill>
          </p:spPr>
          <p:txBody>
            <a:bodyPr/>
            <a:lstStyle/>
            <a:p>
              <a:endParaRPr lang="en-ZA"/>
            </a:p>
          </p:txBody>
        </p:sp>
      </p:grpSp>
      <p:grpSp>
        <p:nvGrpSpPr>
          <p:cNvPr id="59" name="Group 59"/>
          <p:cNvGrpSpPr/>
          <p:nvPr/>
        </p:nvGrpSpPr>
        <p:grpSpPr>
          <a:xfrm>
            <a:off x="1478767" y="5640695"/>
            <a:ext cx="490876" cy="491392"/>
            <a:chOff x="0" y="0"/>
            <a:chExt cx="2054880" cy="2057040"/>
          </a:xfrm>
        </p:grpSpPr>
        <p:sp>
          <p:nvSpPr>
            <p:cNvPr id="60" name="Freeform 60"/>
            <p:cNvSpPr/>
            <p:nvPr/>
          </p:nvSpPr>
          <p:spPr>
            <a:xfrm>
              <a:off x="0" y="0"/>
              <a:ext cx="2054860" cy="2057146"/>
            </a:xfrm>
            <a:custGeom>
              <a:avLst/>
              <a:gdLst/>
              <a:ahLst/>
              <a:cxnLst/>
              <a:rect l="l" t="t" r="r" b="b"/>
              <a:pathLst>
                <a:path w="2054860" h="2057146">
                  <a:moveTo>
                    <a:pt x="0" y="1028573"/>
                  </a:moveTo>
                  <a:cubicBezTo>
                    <a:pt x="0" y="460502"/>
                    <a:pt x="459994" y="0"/>
                    <a:pt x="1027430" y="0"/>
                  </a:cubicBezTo>
                  <a:cubicBezTo>
                    <a:pt x="1594866" y="0"/>
                    <a:pt x="2054860" y="460502"/>
                    <a:pt x="2054860" y="1028573"/>
                  </a:cubicBezTo>
                  <a:cubicBezTo>
                    <a:pt x="2054860" y="1596644"/>
                    <a:pt x="1594866" y="2057146"/>
                    <a:pt x="1027430" y="2057146"/>
                  </a:cubicBezTo>
                  <a:cubicBezTo>
                    <a:pt x="459994" y="2057146"/>
                    <a:pt x="0" y="1596517"/>
                    <a:pt x="0" y="1028573"/>
                  </a:cubicBezTo>
                  <a:close/>
                </a:path>
              </a:pathLst>
            </a:custGeom>
            <a:solidFill>
              <a:srgbClr val="FFFF00"/>
            </a:solidFill>
          </p:spPr>
          <p:txBody>
            <a:bodyPr/>
            <a:lstStyle/>
            <a:p>
              <a:endParaRPr lang="en-ZA"/>
            </a:p>
          </p:txBody>
        </p:sp>
      </p:grpSp>
      <p:grpSp>
        <p:nvGrpSpPr>
          <p:cNvPr id="61" name="Group 61"/>
          <p:cNvGrpSpPr/>
          <p:nvPr/>
        </p:nvGrpSpPr>
        <p:grpSpPr>
          <a:xfrm>
            <a:off x="19050" y="6484379"/>
            <a:ext cx="3648457" cy="1473708"/>
            <a:chOff x="0" y="0"/>
            <a:chExt cx="956903" cy="386518"/>
          </a:xfrm>
        </p:grpSpPr>
        <p:sp>
          <p:nvSpPr>
            <p:cNvPr id="62" name="Freeform 62"/>
            <p:cNvSpPr/>
            <p:nvPr/>
          </p:nvSpPr>
          <p:spPr>
            <a:xfrm>
              <a:off x="0" y="0"/>
              <a:ext cx="956903" cy="386518"/>
            </a:xfrm>
            <a:custGeom>
              <a:avLst/>
              <a:gdLst/>
              <a:ahLst/>
              <a:cxnLst/>
              <a:rect l="l" t="t" r="r" b="b"/>
              <a:pathLst>
                <a:path w="956903" h="386518">
                  <a:moveTo>
                    <a:pt x="0" y="0"/>
                  </a:moveTo>
                  <a:lnTo>
                    <a:pt x="956903" y="0"/>
                  </a:lnTo>
                  <a:lnTo>
                    <a:pt x="956903" y="386518"/>
                  </a:lnTo>
                  <a:lnTo>
                    <a:pt x="0" y="386518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2A2E3A"/>
              </a:solidFill>
              <a:prstDash val="solid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63" name="TextBox 63"/>
            <p:cNvSpPr txBox="1"/>
            <p:nvPr/>
          </p:nvSpPr>
          <p:spPr>
            <a:xfrm>
              <a:off x="0" y="-38100"/>
              <a:ext cx="956903" cy="424618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Warning/Caution</a:t>
              </a:r>
            </a:p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Indicates that there may be a potential issue or that something requires attention</a:t>
              </a:r>
            </a:p>
          </p:txBody>
        </p:sp>
      </p:grpSp>
      <p:grpSp>
        <p:nvGrpSpPr>
          <p:cNvPr id="64" name="Group 64"/>
          <p:cNvGrpSpPr/>
          <p:nvPr/>
        </p:nvGrpSpPr>
        <p:grpSpPr>
          <a:xfrm>
            <a:off x="1336347" y="8081912"/>
            <a:ext cx="775717" cy="930987"/>
            <a:chOff x="0" y="0"/>
            <a:chExt cx="2656504" cy="3188238"/>
          </a:xfrm>
        </p:grpSpPr>
        <p:sp>
          <p:nvSpPr>
            <p:cNvPr id="65" name="Freeform 65"/>
            <p:cNvSpPr/>
            <p:nvPr/>
          </p:nvSpPr>
          <p:spPr>
            <a:xfrm>
              <a:off x="0" y="0"/>
              <a:ext cx="2656586" cy="3188208"/>
            </a:xfrm>
            <a:custGeom>
              <a:avLst/>
              <a:gdLst/>
              <a:ahLst/>
              <a:cxnLst/>
              <a:rect l="l" t="t" r="r" b="b"/>
              <a:pathLst>
                <a:path w="2656586" h="3188208">
                  <a:moveTo>
                    <a:pt x="1342263" y="0"/>
                  </a:moveTo>
                  <a:cubicBezTo>
                    <a:pt x="587248" y="0"/>
                    <a:pt x="0" y="587248"/>
                    <a:pt x="0" y="1342390"/>
                  </a:cubicBezTo>
                  <a:cubicBezTo>
                    <a:pt x="0" y="1957705"/>
                    <a:pt x="419481" y="2489073"/>
                    <a:pt x="1006729" y="2628900"/>
                  </a:cubicBezTo>
                  <a:cubicBezTo>
                    <a:pt x="1342263" y="3188208"/>
                    <a:pt x="1342263" y="3188208"/>
                    <a:pt x="1342263" y="3188208"/>
                  </a:cubicBezTo>
                  <a:cubicBezTo>
                    <a:pt x="1649857" y="2628900"/>
                    <a:pt x="1649857" y="2628900"/>
                    <a:pt x="1649857" y="2628900"/>
                  </a:cubicBezTo>
                  <a:cubicBezTo>
                    <a:pt x="2237105" y="2489073"/>
                    <a:pt x="2656586" y="1957705"/>
                    <a:pt x="2656586" y="1342390"/>
                  </a:cubicBezTo>
                  <a:cubicBezTo>
                    <a:pt x="2656459" y="587248"/>
                    <a:pt x="2069338" y="0"/>
                    <a:pt x="1342263" y="0"/>
                  </a:cubicBezTo>
                  <a:close/>
                  <a:moveTo>
                    <a:pt x="1342263" y="2461133"/>
                  </a:moveTo>
                  <a:cubicBezTo>
                    <a:pt x="727075" y="2461133"/>
                    <a:pt x="223774" y="1957705"/>
                    <a:pt x="223774" y="1342390"/>
                  </a:cubicBezTo>
                  <a:cubicBezTo>
                    <a:pt x="223774" y="727075"/>
                    <a:pt x="727075" y="223647"/>
                    <a:pt x="1342263" y="223647"/>
                  </a:cubicBezTo>
                  <a:cubicBezTo>
                    <a:pt x="1957451" y="223647"/>
                    <a:pt x="2432812" y="727075"/>
                    <a:pt x="2432812" y="1342390"/>
                  </a:cubicBezTo>
                  <a:cubicBezTo>
                    <a:pt x="2432812" y="1957705"/>
                    <a:pt x="1957451" y="2461133"/>
                    <a:pt x="1342263" y="2461133"/>
                  </a:cubicBezTo>
                  <a:close/>
                </a:path>
              </a:pathLst>
            </a:custGeom>
            <a:solidFill>
              <a:srgbClr val="FF0000"/>
            </a:solidFill>
          </p:spPr>
          <p:txBody>
            <a:bodyPr/>
            <a:lstStyle/>
            <a:p>
              <a:endParaRPr lang="en-ZA"/>
            </a:p>
          </p:txBody>
        </p:sp>
      </p:grpSp>
      <p:grpSp>
        <p:nvGrpSpPr>
          <p:cNvPr id="66" name="Group 66"/>
          <p:cNvGrpSpPr/>
          <p:nvPr/>
        </p:nvGrpSpPr>
        <p:grpSpPr>
          <a:xfrm>
            <a:off x="1478767" y="8226364"/>
            <a:ext cx="490876" cy="491392"/>
            <a:chOff x="0" y="0"/>
            <a:chExt cx="2054880" cy="2057040"/>
          </a:xfrm>
        </p:grpSpPr>
        <p:sp>
          <p:nvSpPr>
            <p:cNvPr id="67" name="Freeform 67"/>
            <p:cNvSpPr/>
            <p:nvPr/>
          </p:nvSpPr>
          <p:spPr>
            <a:xfrm>
              <a:off x="0" y="0"/>
              <a:ext cx="2054860" cy="2057146"/>
            </a:xfrm>
            <a:custGeom>
              <a:avLst/>
              <a:gdLst/>
              <a:ahLst/>
              <a:cxnLst/>
              <a:rect l="l" t="t" r="r" b="b"/>
              <a:pathLst>
                <a:path w="2054860" h="2057146">
                  <a:moveTo>
                    <a:pt x="0" y="1028573"/>
                  </a:moveTo>
                  <a:cubicBezTo>
                    <a:pt x="0" y="460502"/>
                    <a:pt x="459994" y="0"/>
                    <a:pt x="1027430" y="0"/>
                  </a:cubicBezTo>
                  <a:cubicBezTo>
                    <a:pt x="1594866" y="0"/>
                    <a:pt x="2054860" y="460502"/>
                    <a:pt x="2054860" y="1028573"/>
                  </a:cubicBezTo>
                  <a:cubicBezTo>
                    <a:pt x="2054860" y="1596644"/>
                    <a:pt x="1594866" y="2057146"/>
                    <a:pt x="1027430" y="2057146"/>
                  </a:cubicBezTo>
                  <a:cubicBezTo>
                    <a:pt x="459994" y="2057146"/>
                    <a:pt x="0" y="1596517"/>
                    <a:pt x="0" y="1028573"/>
                  </a:cubicBezTo>
                  <a:close/>
                </a:path>
              </a:pathLst>
            </a:custGeom>
            <a:solidFill>
              <a:srgbClr val="FF0000"/>
            </a:solidFill>
          </p:spPr>
          <p:txBody>
            <a:bodyPr/>
            <a:lstStyle/>
            <a:p>
              <a:endParaRPr lang="en-ZA"/>
            </a:p>
          </p:txBody>
        </p:sp>
      </p:grpSp>
      <p:grpSp>
        <p:nvGrpSpPr>
          <p:cNvPr id="68" name="Group 68"/>
          <p:cNvGrpSpPr/>
          <p:nvPr/>
        </p:nvGrpSpPr>
        <p:grpSpPr>
          <a:xfrm>
            <a:off x="19050" y="9057849"/>
            <a:ext cx="3648457" cy="1210101"/>
            <a:chOff x="0" y="0"/>
            <a:chExt cx="956903" cy="317380"/>
          </a:xfrm>
        </p:grpSpPr>
        <p:sp>
          <p:nvSpPr>
            <p:cNvPr id="69" name="Freeform 69"/>
            <p:cNvSpPr/>
            <p:nvPr/>
          </p:nvSpPr>
          <p:spPr>
            <a:xfrm>
              <a:off x="0" y="0"/>
              <a:ext cx="956903" cy="317380"/>
            </a:xfrm>
            <a:custGeom>
              <a:avLst/>
              <a:gdLst/>
              <a:ahLst/>
              <a:cxnLst/>
              <a:rect l="l" t="t" r="r" b="b"/>
              <a:pathLst>
                <a:path w="956903" h="317380">
                  <a:moveTo>
                    <a:pt x="0" y="0"/>
                  </a:moveTo>
                  <a:lnTo>
                    <a:pt x="956903" y="0"/>
                  </a:lnTo>
                  <a:lnTo>
                    <a:pt x="956903" y="317380"/>
                  </a:lnTo>
                  <a:lnTo>
                    <a:pt x="0" y="317380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2A2E3A"/>
              </a:solidFill>
              <a:prstDash val="solid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70" name="TextBox 70"/>
            <p:cNvSpPr txBox="1"/>
            <p:nvPr/>
          </p:nvSpPr>
          <p:spPr>
            <a:xfrm>
              <a:off x="0" y="-38100"/>
              <a:ext cx="956903" cy="35548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Critical/Error/Failure</a:t>
              </a:r>
            </a:p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Indicates a serious problem that requires immediate attention</a:t>
              </a:r>
            </a:p>
          </p:txBody>
        </p:sp>
      </p:grpSp>
      <p:sp>
        <p:nvSpPr>
          <p:cNvPr id="71" name="AutoShape 71"/>
          <p:cNvSpPr/>
          <p:nvPr/>
        </p:nvSpPr>
        <p:spPr>
          <a:xfrm>
            <a:off x="1724205" y="2748396"/>
            <a:ext cx="3764251" cy="2442729"/>
          </a:xfrm>
          <a:prstGeom prst="line">
            <a:avLst/>
          </a:prstGeom>
          <a:ln w="28575" cap="flat">
            <a:solidFill>
              <a:srgbClr val="E8223B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n-ZA"/>
          </a:p>
        </p:txBody>
      </p:sp>
      <p:sp>
        <p:nvSpPr>
          <p:cNvPr id="72" name="TextBox 72"/>
          <p:cNvSpPr txBox="1"/>
          <p:nvPr/>
        </p:nvSpPr>
        <p:spPr>
          <a:xfrm>
            <a:off x="4449703" y="74531"/>
            <a:ext cx="9388595" cy="74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50"/>
              </a:lnSpc>
            </a:pPr>
            <a:r>
              <a:rPr lang="en-US" sz="5000" spc="175">
                <a:solidFill>
                  <a:srgbClr val="2A2E3A"/>
                </a:solidFill>
                <a:latin typeface="Codec Pro ExtraBold"/>
                <a:ea typeface="Codec Pro ExtraBold"/>
                <a:cs typeface="Codec Pro ExtraBold"/>
                <a:sym typeface="Codec Pro ExtraBold"/>
              </a:rPr>
              <a:t>EXECUTIVE CNE OVERVIEW 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E1B555E600BB49A9B19CCBEE6B4B1F" ma:contentTypeVersion="15" ma:contentTypeDescription="Create a new document." ma:contentTypeScope="" ma:versionID="306299f55a7b1f0ddf67c5984feaf94d">
  <xsd:schema xmlns:xsd="http://www.w3.org/2001/XMLSchema" xmlns:xs="http://www.w3.org/2001/XMLSchema" xmlns:p="http://schemas.microsoft.com/office/2006/metadata/properties" xmlns:ns2="a0007b4c-3d10-41af-90d3-a84321440d61" xmlns:ns3="d85bc446-10ff-4bdb-b6e7-d1ca1967a5f3" xmlns:ns4="6504cafb-c983-4e47-bcaf-a5581da3406e" targetNamespace="http://schemas.microsoft.com/office/2006/metadata/properties" ma:root="true" ma:fieldsID="2b4384c3a5b580fec9cb1b9e2b766047" ns2:_="" ns3:_="" ns4:_="">
    <xsd:import namespace="a0007b4c-3d10-41af-90d3-a84321440d61"/>
    <xsd:import namespace="d85bc446-10ff-4bdb-b6e7-d1ca1967a5f3"/>
    <xsd:import namespace="6504cafb-c983-4e47-bcaf-a5581da3406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4:TaxCatchAll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007b4c-3d10-41af-90d3-a84321440d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1140db7b-894d-4be5-b4f9-3216f8c45b4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5bc446-10ff-4bdb-b6e7-d1ca1967a5f3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04cafb-c983-4e47-bcaf-a5581da3406e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cb752ac1-f14d-46b3-b630-472a16bda9a1}" ma:internalName="TaxCatchAll" ma:showField="CatchAllData" ma:web="d85bc446-10ff-4bdb-b6e7-d1ca1967a5f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0007b4c-3d10-41af-90d3-a84321440d61">
      <Terms xmlns="http://schemas.microsoft.com/office/infopath/2007/PartnerControls"/>
    </lcf76f155ced4ddcb4097134ff3c332f>
    <TaxCatchAll xmlns="6504cafb-c983-4e47-bcaf-a5581da3406e" xsi:nil="true"/>
  </documentManagement>
</p:properties>
</file>

<file path=customXml/itemProps1.xml><?xml version="1.0" encoding="utf-8"?>
<ds:datastoreItem xmlns:ds="http://schemas.openxmlformats.org/officeDocument/2006/customXml" ds:itemID="{7F96E559-EE4F-4351-9B5B-CF34E1F9A30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3B6A32E-B6CC-4D1A-9A9C-C6A527C6E6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0007b4c-3d10-41af-90d3-a84321440d61"/>
    <ds:schemaRef ds:uri="d85bc446-10ff-4bdb-b6e7-d1ca1967a5f3"/>
    <ds:schemaRef ds:uri="6504cafb-c983-4e47-bcaf-a5581da3406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627DAB8-E567-4309-8F5D-FA4C967CFD76}">
  <ds:schemaRefs>
    <ds:schemaRef ds:uri="http://schemas.microsoft.com/office/2006/metadata/properties"/>
    <ds:schemaRef ds:uri="http://schemas.microsoft.com/office/infopath/2007/PartnerControls"/>
    <ds:schemaRef ds:uri="a0007b4c-3d10-41af-90d3-a84321440d61"/>
    <ds:schemaRef ds:uri="6504cafb-c983-4e47-bcaf-a5581da3406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</Words>
  <Application>Microsoft Office PowerPoint</Application>
  <PresentationFormat>Custom</PresentationFormat>
  <Paragraphs>22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 to Agenda</dc:title>
  <cp:lastModifiedBy>sabelo@devcon.biz</cp:lastModifiedBy>
  <cp:revision>3</cp:revision>
  <dcterms:created xsi:type="dcterms:W3CDTF">2006-08-16T00:00:00Z</dcterms:created>
  <dcterms:modified xsi:type="dcterms:W3CDTF">2024-09-17T10:49:41Z</dcterms:modified>
  <dc:identifier>DAGMf0JdS9M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0x0101004AE1B555E600BB49A9B19CCBEE6B4B1F</vt:lpwstr>
  </property>
  <property fmtid="{D5CDD505-2E9C-101B-9397-08002B2CF9AE}" pid="3" name="MSIP_Label_0359f705-2ba0-454b-9cfc-6ce5bcaac040_Enabled">
    <vt:lpwstr>true</vt:lpwstr>
  </property>
  <property fmtid="{D5CDD505-2E9C-101B-9397-08002B2CF9AE}" pid="4" name="MSIP_Label_0359f705-2ba0-454b-9cfc-6ce5bcaac040_SetDate">
    <vt:lpwstr>2024-09-17T10:49:41Z</vt:lpwstr>
  </property>
  <property fmtid="{D5CDD505-2E9C-101B-9397-08002B2CF9AE}" pid="5" name="MSIP_Label_0359f705-2ba0-454b-9cfc-6ce5bcaac040_Method">
    <vt:lpwstr>Standard</vt:lpwstr>
  </property>
  <property fmtid="{D5CDD505-2E9C-101B-9397-08002B2CF9AE}" pid="6" name="MSIP_Label_0359f705-2ba0-454b-9cfc-6ce5bcaac040_Name">
    <vt:lpwstr>0359f705-2ba0-454b-9cfc-6ce5bcaac040</vt:lpwstr>
  </property>
  <property fmtid="{D5CDD505-2E9C-101B-9397-08002B2CF9AE}" pid="7" name="MSIP_Label_0359f705-2ba0-454b-9cfc-6ce5bcaac040_SiteId">
    <vt:lpwstr>68283f3b-8487-4c86-adb3-a5228f18b893</vt:lpwstr>
  </property>
  <property fmtid="{D5CDD505-2E9C-101B-9397-08002B2CF9AE}" pid="8" name="MSIP_Label_0359f705-2ba0-454b-9cfc-6ce5bcaac040_ActionId">
    <vt:lpwstr>fa68c368-7eb5-414b-a453-d69e8106a7a1</vt:lpwstr>
  </property>
  <property fmtid="{D5CDD505-2E9C-101B-9397-08002B2CF9AE}" pid="9" name="MSIP_Label_0359f705-2ba0-454b-9cfc-6ce5bcaac040_ContentBits">
    <vt:lpwstr>2</vt:lpwstr>
  </property>
  <property fmtid="{D5CDD505-2E9C-101B-9397-08002B2CF9AE}" pid="10" name="ClassificationContentMarkingFooterLocations">
    <vt:lpwstr>Office Theme:8</vt:lpwstr>
  </property>
  <property fmtid="{D5CDD505-2E9C-101B-9397-08002B2CF9AE}" pid="11" name="ClassificationContentMarkingFooterText">
    <vt:lpwstr>C2 General</vt:lpwstr>
  </property>
  <property fmtid="{D5CDD505-2E9C-101B-9397-08002B2CF9AE}" pid="12" name="MediaServiceImageTags">
    <vt:lpwstr/>
  </property>
</Properties>
</file>