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  <p:embeddedFont>
      <p:font typeface="Helios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h Mulaudzi, Vodacom (External)" userId="S::eliah.mulaudzi@vcontractor.co.za::b9eeb4de-64a7-428a-bac5-d9e261445cb3" providerId="AD" clId="Web-{4F2F527E-59E6-3AC7-1EC2-1E932C1A67F5}"/>
    <pc:docChg chg="mod modMainMaster">
      <pc:chgData name="Eliah Mulaudzi, Vodacom (External)" userId="S::eliah.mulaudzi@vcontractor.co.za::b9eeb4de-64a7-428a-bac5-d9e261445cb3" providerId="AD" clId="Web-{4F2F527E-59E6-3AC7-1EC2-1E932C1A67F5}" dt="2025-07-08T06:21:20.785" v="1" actId="33475"/>
      <pc:docMkLst>
        <pc:docMk/>
      </pc:docMkLst>
      <pc:sldMasterChg chg="addSp">
        <pc:chgData name="Eliah Mulaudzi, Vodacom (External)" userId="S::eliah.mulaudzi@vcontractor.co.za::b9eeb4de-64a7-428a-bac5-d9e261445cb3" providerId="AD" clId="Web-{4F2F527E-59E6-3AC7-1EC2-1E932C1A67F5}" dt="2025-07-08T06:21:20.785" v="0" actId="33475"/>
        <pc:sldMasterMkLst>
          <pc:docMk/>
          <pc:sldMasterMk cId="0" sldId="2147483648"/>
        </pc:sldMasterMkLst>
        <pc:spChg chg="add">
          <ac:chgData name="Eliah Mulaudzi, Vodacom (External)" userId="S::eliah.mulaudzi@vcontractor.co.za::b9eeb4de-64a7-428a-bac5-d9e261445cb3" providerId="AD" clId="Web-{4F2F527E-59E6-3AC7-1EC2-1E932C1A67F5}" dt="2025-07-08T06:21:20.785" v="0" actId="33475"/>
          <ac:spMkLst>
            <pc:docMk/>
            <pc:sldMasterMk cId="0" sldId="2147483648"/>
            <ac:spMk id="8" creationId="{35F10A86-31D7-9BBB-9DED-48CD5283EA4C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10A86-31D7-9BBB-9DED-48CD5283EA4C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9989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-9222" t="-4461" r="-20094" b="-4717"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9027796" y="1540999"/>
            <a:ext cx="3534494" cy="1124706"/>
            <a:chOff x="0" y="0"/>
            <a:chExt cx="927013" cy="2949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27013" cy="294983"/>
            </a:xfrm>
            <a:custGeom>
              <a:avLst/>
              <a:gdLst/>
              <a:ahLst/>
              <a:cxnLst/>
              <a:rect l="l" t="t" r="r" b="b"/>
              <a:pathLst>
                <a:path w="927013" h="294983">
                  <a:moveTo>
                    <a:pt x="147492" y="0"/>
                  </a:moveTo>
                  <a:lnTo>
                    <a:pt x="779521" y="0"/>
                  </a:lnTo>
                  <a:cubicBezTo>
                    <a:pt x="818638" y="0"/>
                    <a:pt x="856153" y="15539"/>
                    <a:pt x="883813" y="43199"/>
                  </a:cubicBezTo>
                  <a:cubicBezTo>
                    <a:pt x="911473" y="70859"/>
                    <a:pt x="927013" y="108374"/>
                    <a:pt x="927013" y="147492"/>
                  </a:cubicBezTo>
                  <a:lnTo>
                    <a:pt x="927013" y="147492"/>
                  </a:lnTo>
                  <a:cubicBezTo>
                    <a:pt x="927013" y="228949"/>
                    <a:pt x="860978" y="294983"/>
                    <a:pt x="779521" y="294983"/>
                  </a:cubicBezTo>
                  <a:lnTo>
                    <a:pt x="147492" y="294983"/>
                  </a:lnTo>
                  <a:cubicBezTo>
                    <a:pt x="66034" y="294983"/>
                    <a:pt x="0" y="228949"/>
                    <a:pt x="0" y="147492"/>
                  </a:cubicBezTo>
                  <a:lnTo>
                    <a:pt x="0" y="147492"/>
                  </a:lnTo>
                  <a:cubicBezTo>
                    <a:pt x="0" y="66034"/>
                    <a:pt x="66034" y="0"/>
                    <a:pt x="147492" y="0"/>
                  </a:cubicBezTo>
                  <a:close/>
                </a:path>
              </a:pathLst>
            </a:custGeom>
            <a:solidFill>
              <a:srgbClr val="04072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27013" cy="33308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Infrastructure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2562290" y="2103352"/>
            <a:ext cx="2240615" cy="670310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7" name="Freeform 7"/>
          <p:cNvSpPr/>
          <p:nvPr/>
        </p:nvSpPr>
        <p:spPr>
          <a:xfrm rot="-4521330">
            <a:off x="13092700" y="541635"/>
            <a:ext cx="14167639" cy="7119239"/>
          </a:xfrm>
          <a:custGeom>
            <a:avLst/>
            <a:gdLst/>
            <a:ahLst/>
            <a:cxnLst/>
            <a:rect l="l" t="t" r="r" b="b"/>
            <a:pathLst>
              <a:path w="14167639" h="7119239">
                <a:moveTo>
                  <a:pt x="0" y="0"/>
                </a:moveTo>
                <a:lnTo>
                  <a:pt x="14167639" y="0"/>
                </a:lnTo>
                <a:lnTo>
                  <a:pt x="14167639" y="7119239"/>
                </a:lnTo>
                <a:lnTo>
                  <a:pt x="0" y="71192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000"/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8" name="Group 8"/>
          <p:cNvGrpSpPr/>
          <p:nvPr/>
        </p:nvGrpSpPr>
        <p:grpSpPr>
          <a:xfrm>
            <a:off x="14802904" y="1950666"/>
            <a:ext cx="3257093" cy="1645992"/>
            <a:chOff x="0" y="0"/>
            <a:chExt cx="854257" cy="4317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4257" cy="431704"/>
            </a:xfrm>
            <a:custGeom>
              <a:avLst/>
              <a:gdLst/>
              <a:ahLst/>
              <a:cxnLst/>
              <a:rect l="l" t="t" r="r" b="b"/>
              <a:pathLst>
                <a:path w="854257" h="431704">
                  <a:moveTo>
                    <a:pt x="0" y="0"/>
                  </a:moveTo>
                  <a:lnTo>
                    <a:pt x="854257" y="0"/>
                  </a:lnTo>
                  <a:lnTo>
                    <a:pt x="854257" y="431704"/>
                  </a:lnTo>
                  <a:lnTo>
                    <a:pt x="0" y="43170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ysDot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4257" cy="46980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Indicators for Physical Infrastructure, Network, and Database Health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225241" y="2923587"/>
            <a:ext cx="12451828" cy="6737221"/>
          </a:xfrm>
          <a:custGeom>
            <a:avLst/>
            <a:gdLst/>
            <a:ahLst/>
            <a:cxnLst/>
            <a:rect l="l" t="t" r="r" b="b"/>
            <a:pathLst>
              <a:path w="12451828" h="6737221">
                <a:moveTo>
                  <a:pt x="0" y="0"/>
                </a:moveTo>
                <a:lnTo>
                  <a:pt x="12451828" y="0"/>
                </a:lnTo>
                <a:lnTo>
                  <a:pt x="12451828" y="6737221"/>
                </a:lnTo>
                <a:lnTo>
                  <a:pt x="0" y="6737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12" name="Group 12"/>
          <p:cNvGrpSpPr/>
          <p:nvPr/>
        </p:nvGrpSpPr>
        <p:grpSpPr>
          <a:xfrm>
            <a:off x="6913017" y="2923587"/>
            <a:ext cx="7764052" cy="2355335"/>
            <a:chOff x="0" y="0"/>
            <a:chExt cx="2036324" cy="6177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36324" cy="617748"/>
            </a:xfrm>
            <a:custGeom>
              <a:avLst/>
              <a:gdLst/>
              <a:ahLst/>
              <a:cxnLst/>
              <a:rect l="l" t="t" r="r" b="b"/>
              <a:pathLst>
                <a:path w="2036324" h="617748">
                  <a:moveTo>
                    <a:pt x="0" y="0"/>
                  </a:moveTo>
                  <a:lnTo>
                    <a:pt x="2036324" y="0"/>
                  </a:lnTo>
                  <a:lnTo>
                    <a:pt x="2036324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36324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815863" y="1540999"/>
            <a:ext cx="3525581" cy="1004476"/>
            <a:chOff x="0" y="0"/>
            <a:chExt cx="924675" cy="26345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24675" cy="263450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924675" cy="30155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Health status and success percentage for individual clusters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78059" y="2923587"/>
            <a:ext cx="4801189" cy="2355335"/>
            <a:chOff x="0" y="0"/>
            <a:chExt cx="1259236" cy="61774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59236" cy="617748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2" name="AutoShape 22"/>
          <p:cNvSpPr/>
          <p:nvPr/>
        </p:nvSpPr>
        <p:spPr>
          <a:xfrm>
            <a:off x="14677069" y="4101254"/>
            <a:ext cx="277989" cy="104224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4955058" y="4273296"/>
            <a:ext cx="3257093" cy="1740408"/>
            <a:chOff x="0" y="0"/>
            <a:chExt cx="854257" cy="4564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4257" cy="456467"/>
            </a:xfrm>
            <a:custGeom>
              <a:avLst/>
              <a:gdLst/>
              <a:ahLst/>
              <a:cxnLst/>
              <a:rect l="l" t="t" r="r" b="b"/>
              <a:pathLst>
                <a:path w="854257" h="456467">
                  <a:moveTo>
                    <a:pt x="0" y="0"/>
                  </a:moveTo>
                  <a:lnTo>
                    <a:pt x="854257" y="0"/>
                  </a:lnTo>
                  <a:lnTo>
                    <a:pt x="854257" y="456467"/>
                  </a:lnTo>
                  <a:lnTo>
                    <a:pt x="0" y="45646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4257" cy="494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of physical infrastructure, database performance, network metrics, packet loss, and data throughput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4733775" y="6158572"/>
            <a:ext cx="207829" cy="1063676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7" name="AutoShape 27"/>
          <p:cNvSpPr/>
          <p:nvPr/>
        </p:nvSpPr>
        <p:spPr>
          <a:xfrm>
            <a:off x="10795043" y="2665705"/>
            <a:ext cx="0" cy="25788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8" name="Group 28"/>
          <p:cNvGrpSpPr/>
          <p:nvPr/>
        </p:nvGrpSpPr>
        <p:grpSpPr>
          <a:xfrm>
            <a:off x="2168534" y="5421797"/>
            <a:ext cx="12565241" cy="1473550"/>
            <a:chOff x="0" y="0"/>
            <a:chExt cx="3295560" cy="38647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295560" cy="386477"/>
            </a:xfrm>
            <a:custGeom>
              <a:avLst/>
              <a:gdLst/>
              <a:ahLst/>
              <a:cxnLst/>
              <a:rect l="l" t="t" r="r" b="b"/>
              <a:pathLst>
                <a:path w="3295560" h="386477">
                  <a:moveTo>
                    <a:pt x="0" y="0"/>
                  </a:moveTo>
                  <a:lnTo>
                    <a:pt x="3295560" y="0"/>
                  </a:lnTo>
                  <a:lnTo>
                    <a:pt x="3295560" y="386477"/>
                  </a:lnTo>
                  <a:lnTo>
                    <a:pt x="0" y="386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295560" cy="42457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870655" y="255180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4967274" y="353178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460587" y="196193"/>
            <a:ext cx="2669744" cy="676160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8273207" y="255813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8369826" y="353810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8863139" y="196825"/>
            <a:ext cx="2669744" cy="676160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1732909" y="253488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829527" y="353178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2322841" y="196193"/>
            <a:ext cx="2669744" cy="676160"/>
            <a:chOff x="0" y="0"/>
            <a:chExt cx="703959" cy="1782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4300" y="3777269"/>
            <a:ext cx="1807028" cy="3118078"/>
            <a:chOff x="0" y="0"/>
            <a:chExt cx="473940" cy="81779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73940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Overall throughput for VSA 0, 1, 2, and 4: Calls per minute and their average response times</a:t>
              </a:r>
            </a:p>
          </p:txBody>
        </p:sp>
      </p:grpSp>
      <p:sp>
        <p:nvSpPr>
          <p:cNvPr id="55" name="AutoShape 55"/>
          <p:cNvSpPr/>
          <p:nvPr/>
        </p:nvSpPr>
        <p:spPr>
          <a:xfrm>
            <a:off x="1921328" y="5336308"/>
            <a:ext cx="247206" cy="822264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6" name="Group 56"/>
          <p:cNvGrpSpPr/>
          <p:nvPr/>
        </p:nvGrpSpPr>
        <p:grpSpPr>
          <a:xfrm>
            <a:off x="2178059" y="6952497"/>
            <a:ext cx="12565241" cy="1297193"/>
            <a:chOff x="0" y="0"/>
            <a:chExt cx="3295560" cy="340222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3295560" cy="340222"/>
            </a:xfrm>
            <a:custGeom>
              <a:avLst/>
              <a:gdLst/>
              <a:ahLst/>
              <a:cxnLst/>
              <a:rect l="l" t="t" r="r" b="b"/>
              <a:pathLst>
                <a:path w="3295560" h="340222">
                  <a:moveTo>
                    <a:pt x="0" y="0"/>
                  </a:moveTo>
                  <a:lnTo>
                    <a:pt x="3295560" y="0"/>
                  </a:lnTo>
                  <a:lnTo>
                    <a:pt x="3295560" y="340222"/>
                  </a:lnTo>
                  <a:lnTo>
                    <a:pt x="0" y="340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3295560" cy="37832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14300" y="7038222"/>
            <a:ext cx="1807028" cy="3118078"/>
            <a:chOff x="0" y="0"/>
            <a:chExt cx="473940" cy="817797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-38100"/>
              <a:ext cx="473940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Performance for all internal systems, with emphasis on average response time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1921328" y="7601093"/>
            <a:ext cx="256731" cy="996168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63" name="Group 63"/>
          <p:cNvGrpSpPr/>
          <p:nvPr/>
        </p:nvGrpSpPr>
        <p:grpSpPr>
          <a:xfrm>
            <a:off x="2178059" y="8306839"/>
            <a:ext cx="12565241" cy="1353969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5048100" y="8274292"/>
            <a:ext cx="3243639" cy="1419063"/>
            <a:chOff x="0" y="0"/>
            <a:chExt cx="850729" cy="3721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850729" cy="4102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Downstream internal systems including external, with application health status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 flipH="1">
            <a:off x="14743300" y="8983824"/>
            <a:ext cx="304800" cy="0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3668666" y="345857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160820" y="200908"/>
            <a:ext cx="2287786" cy="497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ENG FUSION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629003" y="345714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4941604" y="6689979"/>
            <a:ext cx="3257093" cy="1064537"/>
            <a:chOff x="0" y="0"/>
            <a:chExt cx="854257" cy="279202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854257" cy="279202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0" y="-38100"/>
              <a:ext cx="854257" cy="31730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VSA0, VSA1,VSA2 AND 4 AVERAGE RESPONSE TIME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E0A4E906-C7AB-4CE4-BD73-2F5C1A6AC4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E441A6-67E1-4528-9F16-491CD6BD06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007b4c-3d10-41af-90d3-a84321440d61"/>
    <ds:schemaRef ds:uri="d85bc446-10ff-4bdb-b6e7-d1ca1967a5f3"/>
    <ds:schemaRef ds:uri="6504cafb-c983-4e47-bcaf-a5581da340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0737EF-69D8-4E95-B393-4E9DF8478EA8}">
  <ds:schemaRefs>
    <ds:schemaRef ds:uri="http://schemas.microsoft.com/office/2006/metadata/properties"/>
    <ds:schemaRef ds:uri="http://schemas.microsoft.com/office/infopath/2007/PartnerControls"/>
    <ds:schemaRef ds:uri="a0007b4c-3d10-41af-90d3-a84321440d61"/>
    <ds:schemaRef ds:uri="6504cafb-c983-4e47-bcaf-a5581da3406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cp:lastModifiedBy>sabelo@devcon.biz</cp:lastModifiedBy>
  <cp:revision>3</cp:revision>
  <dcterms:created xsi:type="dcterms:W3CDTF">2006-08-16T00:00:00Z</dcterms:created>
  <dcterms:modified xsi:type="dcterms:W3CDTF">2025-07-08T06:21:21Z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  <property fmtid="{D5CDD505-2E9C-101B-9397-08002B2CF9AE}" pid="3" name="MSIP_Label_0359f705-2ba0-454b-9cfc-6ce5bcaac040_Enabled">
    <vt:lpwstr>true</vt:lpwstr>
  </property>
  <property fmtid="{D5CDD505-2E9C-101B-9397-08002B2CF9AE}" pid="4" name="MSIP_Label_0359f705-2ba0-454b-9cfc-6ce5bcaac040_SetDate">
    <vt:lpwstr>2025-07-08T06:21:20Z</vt:lpwstr>
  </property>
  <property fmtid="{D5CDD505-2E9C-101B-9397-08002B2CF9AE}" pid="5" name="MSIP_Label_0359f705-2ba0-454b-9cfc-6ce5bcaac040_Method">
    <vt:lpwstr>Standard</vt:lpwstr>
  </property>
  <property fmtid="{D5CDD505-2E9C-101B-9397-08002B2CF9AE}" pid="6" name="MSIP_Label_0359f705-2ba0-454b-9cfc-6ce5bcaac040_Name">
    <vt:lpwstr>0359f705-2ba0-454b-9cfc-6ce5bcaac040</vt:lpwstr>
  </property>
  <property fmtid="{D5CDD505-2E9C-101B-9397-08002B2CF9AE}" pid="7" name="MSIP_Label_0359f705-2ba0-454b-9cfc-6ce5bcaac040_SiteId">
    <vt:lpwstr>68283f3b-8487-4c86-adb3-a5228f18b893</vt:lpwstr>
  </property>
  <property fmtid="{D5CDD505-2E9C-101B-9397-08002B2CF9AE}" pid="8" name="MSIP_Label_0359f705-2ba0-454b-9cfc-6ce5bcaac040_ActionId">
    <vt:lpwstr>b524a27b-5f2f-40ff-864f-4d4f7ed3eee4</vt:lpwstr>
  </property>
  <property fmtid="{D5CDD505-2E9C-101B-9397-08002B2CF9AE}" pid="9" name="MSIP_Label_0359f705-2ba0-454b-9cfc-6ce5bcaac040_ContentBits">
    <vt:lpwstr>2</vt:lpwstr>
  </property>
  <property fmtid="{D5CDD505-2E9C-101B-9397-08002B2CF9AE}" pid="10" name="MSIP_Label_0359f705-2ba0-454b-9cfc-6ce5bcaac040_Tag">
    <vt:lpwstr>10, 3, 0, 2</vt:lpwstr>
  </property>
  <property fmtid="{D5CDD505-2E9C-101B-9397-08002B2CF9AE}" pid="11" name="ClassificationContentMarkingFooterLocations">
    <vt:lpwstr>Office Theme:8</vt:lpwstr>
  </property>
  <property fmtid="{D5CDD505-2E9C-101B-9397-08002B2CF9AE}" pid="12" name="ClassificationContentMarkingFooterText">
    <vt:lpwstr>C2 General</vt:lpwstr>
  </property>
  <property fmtid="{D5CDD505-2E9C-101B-9397-08002B2CF9AE}" pid="13" name="MediaServiceImageTags">
    <vt:lpwstr/>
  </property>
</Properties>
</file>