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</p:sldIdLst>
  <p:sldSz cx="18288000" cy="10287000"/>
  <p:notesSz cx="6858000" cy="9144000"/>
  <p:embeddedFontLst>
    <p:embeddedFont>
      <p:font typeface="Canva Sans Bold" panose="020B0604020202020204" charset="0"/>
      <p:regular r:id="rId3"/>
    </p:embeddedFont>
    <p:embeddedFont>
      <p:font typeface="Helios Bold" panose="020B0604020202020204" charset="0"/>
      <p:regular r:id="rId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A02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89313" autoAdjust="0"/>
  </p:normalViewPr>
  <p:slideViewPr>
    <p:cSldViewPr>
      <p:cViewPr varScale="1">
        <p:scale>
          <a:sx n="51" d="100"/>
          <a:sy n="51" d="100"/>
        </p:scale>
        <p:origin x="898" y="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font" Target="fonts/font1.fntdata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11" Type="http://schemas.openxmlformats.org/officeDocument/2006/relationships/customXml" Target="../customXml/item3.xml"/><Relationship Id="rId5" Type="http://schemas.openxmlformats.org/officeDocument/2006/relationships/presProps" Target="presProps.xml"/><Relationship Id="rId10" Type="http://schemas.openxmlformats.org/officeDocument/2006/relationships/customXml" Target="../customXml/item2.xml"/><Relationship Id="rId4" Type="http://schemas.openxmlformats.org/officeDocument/2006/relationships/font" Target="fonts/font2.fntdata"/><Relationship Id="rId9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5400000">
            <a:off x="4000500" y="-399811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0" y="18288000"/>
                </a:moveTo>
                <a:lnTo>
                  <a:pt x="0" y="0"/>
                </a:lnTo>
                <a:lnTo>
                  <a:pt x="10287000" y="0"/>
                </a:lnTo>
                <a:lnTo>
                  <a:pt x="10287000" y="18288000"/>
                </a:lnTo>
                <a:lnTo>
                  <a:pt x="0" y="182880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9222" b="-9222"/>
            </a:stretch>
          </a:blipFill>
        </p:spPr>
        <p:txBody>
          <a:bodyPr/>
          <a:lstStyle/>
          <a:p>
            <a:endParaRPr lang="en-ZA" dirty="0"/>
          </a:p>
        </p:txBody>
      </p:sp>
      <p:sp>
        <p:nvSpPr>
          <p:cNvPr id="6" name="AutoShape 6"/>
          <p:cNvSpPr/>
          <p:nvPr/>
        </p:nvSpPr>
        <p:spPr>
          <a:xfrm>
            <a:off x="2909028" y="2140150"/>
            <a:ext cx="276379" cy="529393"/>
          </a:xfrm>
          <a:prstGeom prst="line">
            <a:avLst/>
          </a:prstGeom>
          <a:ln w="28575" cap="flat">
            <a:solidFill>
              <a:srgbClr val="FF0000"/>
            </a:solidFill>
            <a:prstDash val="sysDot"/>
            <a:headEnd type="none" w="sm" len="sm"/>
            <a:tailEnd type="arrow" w="med" len="sm"/>
          </a:ln>
        </p:spPr>
        <p:txBody>
          <a:bodyPr/>
          <a:lstStyle/>
          <a:p>
            <a:endParaRPr lang="en-ZA"/>
          </a:p>
        </p:txBody>
      </p:sp>
      <p:grpSp>
        <p:nvGrpSpPr>
          <p:cNvPr id="8" name="Group 8"/>
          <p:cNvGrpSpPr/>
          <p:nvPr/>
        </p:nvGrpSpPr>
        <p:grpSpPr>
          <a:xfrm>
            <a:off x="14948037" y="2511087"/>
            <a:ext cx="3257093" cy="1645992"/>
            <a:chOff x="0" y="0"/>
            <a:chExt cx="854257" cy="431704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54257" cy="431704"/>
            </a:xfrm>
            <a:custGeom>
              <a:avLst/>
              <a:gdLst/>
              <a:ahLst/>
              <a:cxnLst/>
              <a:rect l="l" t="t" r="r" b="b"/>
              <a:pathLst>
                <a:path w="854257" h="431704">
                  <a:moveTo>
                    <a:pt x="0" y="0"/>
                  </a:moveTo>
                  <a:lnTo>
                    <a:pt x="854257" y="0"/>
                  </a:lnTo>
                  <a:lnTo>
                    <a:pt x="854257" y="431704"/>
                  </a:lnTo>
                  <a:lnTo>
                    <a:pt x="0" y="431704"/>
                  </a:lnTo>
                  <a:close/>
                </a:path>
              </a:pathLst>
            </a:custGeom>
            <a:solidFill>
              <a:srgbClr val="FFFFFF"/>
            </a:solidFill>
            <a:ln w="9525" cap="sq">
              <a:solidFill>
                <a:srgbClr val="2A2E3A"/>
              </a:solidFill>
              <a:prstDash val="sysDot"/>
              <a:miter/>
            </a:ln>
          </p:spPr>
          <p:txBody>
            <a:bodyPr/>
            <a:lstStyle/>
            <a:p>
              <a:endParaRPr lang="en-ZA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854257" cy="469804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ctr">
                <a:lnSpc>
                  <a:spcPts val="2100"/>
                </a:lnSpc>
              </a:pPr>
              <a:r>
                <a:rPr lang="en-US" sz="1500" dirty="0">
                  <a:solidFill>
                    <a:srgbClr val="2A2E3A"/>
                  </a:solidFill>
                  <a:latin typeface="Helios Bold"/>
                  <a:ea typeface="Helios Bold"/>
                  <a:cs typeface="Helios Bold"/>
                  <a:sym typeface="Helios Bold"/>
                </a:rPr>
                <a:t>One of the redemption channel</a:t>
              </a:r>
            </a:p>
          </p:txBody>
        </p:sp>
      </p:grpSp>
      <p:sp>
        <p:nvSpPr>
          <p:cNvPr id="11" name="Freeform 11"/>
          <p:cNvSpPr/>
          <p:nvPr/>
        </p:nvSpPr>
        <p:spPr>
          <a:xfrm>
            <a:off x="2017375" y="2688938"/>
            <a:ext cx="12451828" cy="7115947"/>
          </a:xfrm>
          <a:custGeom>
            <a:avLst/>
            <a:gdLst/>
            <a:ahLst/>
            <a:cxnLst/>
            <a:rect l="l" t="t" r="r" b="b"/>
            <a:pathLst>
              <a:path w="12451828" h="6737221">
                <a:moveTo>
                  <a:pt x="0" y="0"/>
                </a:moveTo>
                <a:lnTo>
                  <a:pt x="12451828" y="0"/>
                </a:lnTo>
                <a:lnTo>
                  <a:pt x="12451828" y="6737221"/>
                </a:lnTo>
                <a:lnTo>
                  <a:pt x="0" y="673722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ZA" dirty="0"/>
          </a:p>
        </p:txBody>
      </p:sp>
      <p:grpSp>
        <p:nvGrpSpPr>
          <p:cNvPr id="12" name="Group 12"/>
          <p:cNvGrpSpPr/>
          <p:nvPr/>
        </p:nvGrpSpPr>
        <p:grpSpPr>
          <a:xfrm>
            <a:off x="8333537" y="4620991"/>
            <a:ext cx="6024862" cy="1769713"/>
            <a:chOff x="0" y="0"/>
            <a:chExt cx="2036324" cy="617748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036324" cy="617748"/>
            </a:xfrm>
            <a:custGeom>
              <a:avLst/>
              <a:gdLst/>
              <a:ahLst/>
              <a:cxnLst/>
              <a:rect l="l" t="t" r="r" b="b"/>
              <a:pathLst>
                <a:path w="2036324" h="617748">
                  <a:moveTo>
                    <a:pt x="0" y="0"/>
                  </a:moveTo>
                  <a:lnTo>
                    <a:pt x="2036324" y="0"/>
                  </a:lnTo>
                  <a:lnTo>
                    <a:pt x="2036324" y="617748"/>
                  </a:lnTo>
                  <a:lnTo>
                    <a:pt x="0" y="61774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sq">
              <a:solidFill>
                <a:srgbClr val="E8223B"/>
              </a:solidFill>
              <a:prstDash val="solid"/>
              <a:miter/>
            </a:ln>
          </p:spPr>
          <p:txBody>
            <a:bodyPr/>
            <a:lstStyle/>
            <a:p>
              <a:endParaRPr lang="en-ZA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-38100"/>
              <a:ext cx="2036324" cy="655848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160180" y="1031535"/>
            <a:ext cx="3051271" cy="1237493"/>
            <a:chOff x="-511595" y="-128465"/>
            <a:chExt cx="939479" cy="354436"/>
          </a:xfrm>
        </p:grpSpPr>
        <p:sp>
          <p:nvSpPr>
            <p:cNvPr id="16" name="Freeform 16"/>
            <p:cNvSpPr/>
            <p:nvPr/>
          </p:nvSpPr>
          <p:spPr>
            <a:xfrm>
              <a:off x="-511595" y="-126044"/>
              <a:ext cx="939479" cy="344618"/>
            </a:xfrm>
            <a:custGeom>
              <a:avLst/>
              <a:gdLst/>
              <a:ahLst/>
              <a:cxnLst/>
              <a:rect l="l" t="t" r="r" b="b"/>
              <a:pathLst>
                <a:path w="924675" h="263450">
                  <a:moveTo>
                    <a:pt x="0" y="0"/>
                  </a:moveTo>
                  <a:lnTo>
                    <a:pt x="924675" y="0"/>
                  </a:lnTo>
                  <a:lnTo>
                    <a:pt x="924675" y="263450"/>
                  </a:lnTo>
                  <a:lnTo>
                    <a:pt x="0" y="263450"/>
                  </a:lnTo>
                  <a:close/>
                </a:path>
              </a:pathLst>
            </a:custGeom>
            <a:solidFill>
              <a:srgbClr val="FFFFFF"/>
            </a:solidFill>
            <a:ln w="9525" cap="sq">
              <a:solidFill>
                <a:srgbClr val="2A2E3A"/>
              </a:solidFill>
              <a:prstDash val="dash"/>
              <a:miter/>
            </a:ln>
          </p:spPr>
          <p:txBody>
            <a:bodyPr/>
            <a:lstStyle/>
            <a:p>
              <a:endParaRPr lang="en-ZA"/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-483787" y="-128465"/>
              <a:ext cx="860771" cy="354436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ctr">
                <a:lnSpc>
                  <a:spcPts val="2100"/>
                </a:lnSpc>
              </a:pPr>
              <a:r>
                <a:rPr lang="en-US" sz="1400" dirty="0">
                  <a:solidFill>
                    <a:srgbClr val="2A2E3A"/>
                  </a:solidFill>
                  <a:latin typeface="Helios Bold"/>
                  <a:ea typeface="Helios Bold"/>
                  <a:cs typeface="Helios Bold"/>
                  <a:sym typeface="Helios Bold"/>
                </a:rPr>
                <a:t>UPSTREAM ONLINE bundles and incoming TOP 4 FI Transactions</a:t>
              </a:r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2108930" y="2701028"/>
            <a:ext cx="2534204" cy="3988951"/>
            <a:chOff x="-277573" y="-843085"/>
            <a:chExt cx="1536809" cy="1460833"/>
          </a:xfrm>
        </p:grpSpPr>
        <p:sp>
          <p:nvSpPr>
            <p:cNvPr id="19" name="Freeform 19"/>
            <p:cNvSpPr/>
            <p:nvPr/>
          </p:nvSpPr>
          <p:spPr>
            <a:xfrm>
              <a:off x="-277573" y="-843085"/>
              <a:ext cx="1276075" cy="660412"/>
            </a:xfrm>
            <a:custGeom>
              <a:avLst/>
              <a:gdLst/>
              <a:ahLst/>
              <a:cxnLst/>
              <a:rect l="l" t="t" r="r" b="b"/>
              <a:pathLst>
                <a:path w="1259236" h="617748">
                  <a:moveTo>
                    <a:pt x="0" y="0"/>
                  </a:moveTo>
                  <a:lnTo>
                    <a:pt x="1259236" y="0"/>
                  </a:lnTo>
                  <a:lnTo>
                    <a:pt x="1259236" y="617748"/>
                  </a:lnTo>
                  <a:lnTo>
                    <a:pt x="0" y="61774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sq">
              <a:solidFill>
                <a:srgbClr val="E8223B"/>
              </a:solidFill>
              <a:prstDash val="solid"/>
              <a:miter/>
            </a:ln>
          </p:spPr>
          <p:txBody>
            <a:bodyPr/>
            <a:lstStyle/>
            <a:p>
              <a:endParaRPr lang="en-ZA"/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0" y="-38100"/>
              <a:ext cx="1259236" cy="655848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sp>
        <p:nvSpPr>
          <p:cNvPr id="21" name="AutoShape 21"/>
          <p:cNvSpPr/>
          <p:nvPr/>
        </p:nvSpPr>
        <p:spPr>
          <a:xfrm>
            <a:off x="4578654" y="2545475"/>
            <a:ext cx="0" cy="378112"/>
          </a:xfrm>
          <a:prstGeom prst="line">
            <a:avLst/>
          </a:prstGeom>
          <a:ln w="28575" cap="flat">
            <a:solidFill>
              <a:srgbClr val="2A2E3A"/>
            </a:solidFill>
            <a:prstDash val="sysDot"/>
            <a:headEnd type="none" w="sm" len="sm"/>
            <a:tailEnd type="arrow" w="med" len="sm"/>
          </a:ln>
        </p:spPr>
        <p:txBody>
          <a:bodyPr/>
          <a:lstStyle/>
          <a:p>
            <a:endParaRPr lang="en-ZA"/>
          </a:p>
        </p:txBody>
      </p:sp>
      <p:sp>
        <p:nvSpPr>
          <p:cNvPr id="22" name="AutoShape 22"/>
          <p:cNvSpPr/>
          <p:nvPr/>
        </p:nvSpPr>
        <p:spPr>
          <a:xfrm flipV="1">
            <a:off x="14358399" y="4938506"/>
            <a:ext cx="596906" cy="1"/>
          </a:xfrm>
          <a:prstGeom prst="line">
            <a:avLst/>
          </a:prstGeom>
          <a:ln w="28575" cap="flat">
            <a:solidFill>
              <a:srgbClr val="FF0000"/>
            </a:solidFill>
            <a:prstDash val="sysDot"/>
            <a:headEnd type="none" w="sm" len="sm"/>
            <a:tailEnd type="arrow" w="med" len="sm"/>
          </a:ln>
        </p:spPr>
        <p:txBody>
          <a:bodyPr/>
          <a:lstStyle/>
          <a:p>
            <a:endParaRPr lang="en-ZA"/>
          </a:p>
        </p:txBody>
      </p:sp>
      <p:grpSp>
        <p:nvGrpSpPr>
          <p:cNvPr id="23" name="Group 23"/>
          <p:cNvGrpSpPr/>
          <p:nvPr/>
        </p:nvGrpSpPr>
        <p:grpSpPr>
          <a:xfrm>
            <a:off x="14955058" y="4273296"/>
            <a:ext cx="3257093" cy="1740408"/>
            <a:chOff x="0" y="0"/>
            <a:chExt cx="854257" cy="456467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854257" cy="456467"/>
            </a:xfrm>
            <a:custGeom>
              <a:avLst/>
              <a:gdLst/>
              <a:ahLst/>
              <a:cxnLst/>
              <a:rect l="l" t="t" r="r" b="b"/>
              <a:pathLst>
                <a:path w="854257" h="456467">
                  <a:moveTo>
                    <a:pt x="0" y="0"/>
                  </a:moveTo>
                  <a:lnTo>
                    <a:pt x="854257" y="0"/>
                  </a:lnTo>
                  <a:lnTo>
                    <a:pt x="854257" y="456467"/>
                  </a:lnTo>
                  <a:lnTo>
                    <a:pt x="0" y="456467"/>
                  </a:lnTo>
                  <a:close/>
                </a:path>
              </a:pathLst>
            </a:custGeom>
            <a:solidFill>
              <a:srgbClr val="FFFFFF"/>
            </a:solidFill>
            <a:ln w="9525" cap="sq">
              <a:solidFill>
                <a:srgbClr val="2A2E3A"/>
              </a:solidFill>
              <a:prstDash val="dash"/>
              <a:miter/>
            </a:ln>
          </p:spPr>
          <p:txBody>
            <a:bodyPr/>
            <a:lstStyle/>
            <a:p>
              <a:endParaRPr lang="en-ZA"/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0" y="-38100"/>
              <a:ext cx="854257" cy="494567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ctr">
                <a:lnSpc>
                  <a:spcPts val="2100"/>
                </a:lnSpc>
              </a:pPr>
              <a:r>
                <a:rPr lang="en-US" sz="1500" dirty="0">
                  <a:solidFill>
                    <a:srgbClr val="2A2E3A"/>
                  </a:solidFill>
                  <a:latin typeface="Helios Bold"/>
                  <a:ea typeface="Helios Bold"/>
                  <a:cs typeface="Helios Bold"/>
                  <a:sym typeface="Helios Bold"/>
                </a:rPr>
                <a:t>Status of physical infrastructure, database performance, network metrics, packet loss, and data throughout</a:t>
              </a:r>
            </a:p>
          </p:txBody>
        </p:sp>
      </p:grpSp>
      <p:sp>
        <p:nvSpPr>
          <p:cNvPr id="26" name="AutoShape 26"/>
          <p:cNvSpPr/>
          <p:nvPr/>
        </p:nvSpPr>
        <p:spPr>
          <a:xfrm>
            <a:off x="14358399" y="7208244"/>
            <a:ext cx="596906" cy="0"/>
          </a:xfrm>
          <a:prstGeom prst="line">
            <a:avLst/>
          </a:prstGeom>
          <a:ln w="28575" cap="flat">
            <a:solidFill>
              <a:srgbClr val="FF0000"/>
            </a:solidFill>
            <a:prstDash val="sysDot"/>
            <a:headEnd type="none" w="sm" len="sm"/>
            <a:tailEnd type="arrow" w="med" len="sm"/>
          </a:ln>
        </p:spPr>
        <p:txBody>
          <a:bodyPr/>
          <a:lstStyle/>
          <a:p>
            <a:endParaRPr lang="en-ZA"/>
          </a:p>
        </p:txBody>
      </p:sp>
      <p:sp>
        <p:nvSpPr>
          <p:cNvPr id="27" name="AutoShape 27"/>
          <p:cNvSpPr/>
          <p:nvPr/>
        </p:nvSpPr>
        <p:spPr>
          <a:xfrm>
            <a:off x="10795043" y="2665705"/>
            <a:ext cx="0" cy="257882"/>
          </a:xfrm>
          <a:prstGeom prst="line">
            <a:avLst/>
          </a:prstGeom>
          <a:ln w="28575" cap="flat">
            <a:solidFill>
              <a:srgbClr val="2A2E3A"/>
            </a:solidFill>
            <a:prstDash val="sysDot"/>
            <a:headEnd type="none" w="sm" len="sm"/>
            <a:tailEnd type="arrow" w="med" len="sm"/>
          </a:ln>
        </p:spPr>
        <p:txBody>
          <a:bodyPr/>
          <a:lstStyle/>
          <a:p>
            <a:endParaRPr lang="en-ZA"/>
          </a:p>
        </p:txBody>
      </p:sp>
      <p:grpSp>
        <p:nvGrpSpPr>
          <p:cNvPr id="28" name="Group 28"/>
          <p:cNvGrpSpPr/>
          <p:nvPr/>
        </p:nvGrpSpPr>
        <p:grpSpPr>
          <a:xfrm>
            <a:off x="2088756" y="4519529"/>
            <a:ext cx="6148733" cy="3334122"/>
            <a:chOff x="0" y="0"/>
            <a:chExt cx="3295560" cy="386477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3295560" cy="386477"/>
            </a:xfrm>
            <a:custGeom>
              <a:avLst/>
              <a:gdLst/>
              <a:ahLst/>
              <a:cxnLst/>
              <a:rect l="l" t="t" r="r" b="b"/>
              <a:pathLst>
                <a:path w="3295560" h="386477">
                  <a:moveTo>
                    <a:pt x="0" y="0"/>
                  </a:moveTo>
                  <a:lnTo>
                    <a:pt x="3295560" y="0"/>
                  </a:lnTo>
                  <a:lnTo>
                    <a:pt x="3295560" y="386477"/>
                  </a:lnTo>
                  <a:lnTo>
                    <a:pt x="0" y="38647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sq">
              <a:solidFill>
                <a:srgbClr val="E8223B"/>
              </a:solidFill>
              <a:prstDash val="solid"/>
              <a:miter/>
            </a:ln>
          </p:spPr>
          <p:txBody>
            <a:bodyPr/>
            <a:lstStyle/>
            <a:p>
              <a:endParaRPr lang="en-ZA"/>
            </a:p>
          </p:txBody>
        </p:sp>
        <p:sp>
          <p:nvSpPr>
            <p:cNvPr id="30" name="TextBox 30"/>
            <p:cNvSpPr txBox="1"/>
            <p:nvPr/>
          </p:nvSpPr>
          <p:spPr>
            <a:xfrm>
              <a:off x="0" y="-38100"/>
              <a:ext cx="3295560" cy="424577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grpSp>
        <p:nvGrpSpPr>
          <p:cNvPr id="31" name="Group 31"/>
          <p:cNvGrpSpPr/>
          <p:nvPr/>
        </p:nvGrpSpPr>
        <p:grpSpPr>
          <a:xfrm>
            <a:off x="3586205" y="96395"/>
            <a:ext cx="526251" cy="631586"/>
            <a:chOff x="0" y="0"/>
            <a:chExt cx="2656504" cy="3188238"/>
          </a:xfrm>
        </p:grpSpPr>
        <p:sp>
          <p:nvSpPr>
            <p:cNvPr id="32" name="Freeform 32"/>
            <p:cNvSpPr/>
            <p:nvPr/>
          </p:nvSpPr>
          <p:spPr>
            <a:xfrm>
              <a:off x="0" y="0"/>
              <a:ext cx="2656586" cy="3188208"/>
            </a:xfrm>
            <a:custGeom>
              <a:avLst/>
              <a:gdLst/>
              <a:ahLst/>
              <a:cxnLst/>
              <a:rect l="l" t="t" r="r" b="b"/>
              <a:pathLst>
                <a:path w="2656586" h="3188208">
                  <a:moveTo>
                    <a:pt x="1342263" y="0"/>
                  </a:moveTo>
                  <a:cubicBezTo>
                    <a:pt x="587248" y="0"/>
                    <a:pt x="0" y="587248"/>
                    <a:pt x="0" y="1342390"/>
                  </a:cubicBezTo>
                  <a:cubicBezTo>
                    <a:pt x="0" y="1957705"/>
                    <a:pt x="419481" y="2489073"/>
                    <a:pt x="1006729" y="2628900"/>
                  </a:cubicBezTo>
                  <a:cubicBezTo>
                    <a:pt x="1342263" y="3188208"/>
                    <a:pt x="1342263" y="3188208"/>
                    <a:pt x="1342263" y="3188208"/>
                  </a:cubicBezTo>
                  <a:cubicBezTo>
                    <a:pt x="1649857" y="2628900"/>
                    <a:pt x="1649857" y="2628900"/>
                    <a:pt x="1649857" y="2628900"/>
                  </a:cubicBezTo>
                  <a:cubicBezTo>
                    <a:pt x="2237105" y="2489073"/>
                    <a:pt x="2656586" y="1957705"/>
                    <a:pt x="2656586" y="1342390"/>
                  </a:cubicBezTo>
                  <a:cubicBezTo>
                    <a:pt x="2656459" y="587248"/>
                    <a:pt x="2069338" y="0"/>
                    <a:pt x="1342263" y="0"/>
                  </a:cubicBezTo>
                  <a:close/>
                  <a:moveTo>
                    <a:pt x="1342263" y="2461133"/>
                  </a:moveTo>
                  <a:cubicBezTo>
                    <a:pt x="727075" y="2461133"/>
                    <a:pt x="223774" y="1957705"/>
                    <a:pt x="223774" y="1342390"/>
                  </a:cubicBezTo>
                  <a:cubicBezTo>
                    <a:pt x="223774" y="727075"/>
                    <a:pt x="727075" y="223647"/>
                    <a:pt x="1342263" y="223647"/>
                  </a:cubicBezTo>
                  <a:cubicBezTo>
                    <a:pt x="1957451" y="223647"/>
                    <a:pt x="2432812" y="727075"/>
                    <a:pt x="2432812" y="1342390"/>
                  </a:cubicBezTo>
                  <a:cubicBezTo>
                    <a:pt x="2432812" y="1957705"/>
                    <a:pt x="1957451" y="2461133"/>
                    <a:pt x="1342263" y="2461133"/>
                  </a:cubicBezTo>
                  <a:close/>
                </a:path>
              </a:pathLst>
            </a:custGeom>
            <a:solidFill>
              <a:srgbClr val="33CC66"/>
            </a:solidFill>
          </p:spPr>
          <p:txBody>
            <a:bodyPr/>
            <a:lstStyle/>
            <a:p>
              <a:endParaRPr lang="en-ZA"/>
            </a:p>
          </p:txBody>
        </p:sp>
      </p:grpSp>
      <p:grpSp>
        <p:nvGrpSpPr>
          <p:cNvPr id="33" name="Group 33"/>
          <p:cNvGrpSpPr/>
          <p:nvPr/>
        </p:nvGrpSpPr>
        <p:grpSpPr>
          <a:xfrm>
            <a:off x="3682826" y="196193"/>
            <a:ext cx="333013" cy="333363"/>
            <a:chOff x="0" y="0"/>
            <a:chExt cx="2054880" cy="2057040"/>
          </a:xfrm>
        </p:grpSpPr>
        <p:sp>
          <p:nvSpPr>
            <p:cNvPr id="34" name="Freeform 34"/>
            <p:cNvSpPr/>
            <p:nvPr/>
          </p:nvSpPr>
          <p:spPr>
            <a:xfrm>
              <a:off x="0" y="0"/>
              <a:ext cx="2054860" cy="2057146"/>
            </a:xfrm>
            <a:custGeom>
              <a:avLst/>
              <a:gdLst/>
              <a:ahLst/>
              <a:cxnLst/>
              <a:rect l="l" t="t" r="r" b="b"/>
              <a:pathLst>
                <a:path w="2054860" h="2057146">
                  <a:moveTo>
                    <a:pt x="0" y="1028573"/>
                  </a:moveTo>
                  <a:cubicBezTo>
                    <a:pt x="0" y="460502"/>
                    <a:pt x="459994" y="0"/>
                    <a:pt x="1027430" y="0"/>
                  </a:cubicBezTo>
                  <a:cubicBezTo>
                    <a:pt x="1594866" y="0"/>
                    <a:pt x="2054860" y="460502"/>
                    <a:pt x="2054860" y="1028573"/>
                  </a:cubicBezTo>
                  <a:cubicBezTo>
                    <a:pt x="2054860" y="1596644"/>
                    <a:pt x="1594866" y="2057146"/>
                    <a:pt x="1027430" y="2057146"/>
                  </a:cubicBezTo>
                  <a:cubicBezTo>
                    <a:pt x="459994" y="2057146"/>
                    <a:pt x="0" y="1596517"/>
                    <a:pt x="0" y="1028573"/>
                  </a:cubicBezTo>
                  <a:close/>
                </a:path>
              </a:pathLst>
            </a:custGeom>
            <a:solidFill>
              <a:srgbClr val="33CC66"/>
            </a:solidFill>
          </p:spPr>
          <p:txBody>
            <a:bodyPr/>
            <a:lstStyle/>
            <a:p>
              <a:endParaRPr lang="en-ZA"/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4188508" y="114214"/>
            <a:ext cx="2669744" cy="605194"/>
            <a:chOff x="0" y="0"/>
            <a:chExt cx="703959" cy="178290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703959" cy="178290"/>
            </a:xfrm>
            <a:custGeom>
              <a:avLst/>
              <a:gdLst/>
              <a:ahLst/>
              <a:cxnLst/>
              <a:rect l="l" t="t" r="r" b="b"/>
              <a:pathLst>
                <a:path w="703959" h="178290">
                  <a:moveTo>
                    <a:pt x="0" y="0"/>
                  </a:moveTo>
                  <a:lnTo>
                    <a:pt x="703959" y="0"/>
                  </a:lnTo>
                  <a:lnTo>
                    <a:pt x="703959" y="178290"/>
                  </a:lnTo>
                  <a:lnTo>
                    <a:pt x="0" y="178290"/>
                  </a:lnTo>
                  <a:close/>
                </a:path>
              </a:pathLst>
            </a:custGeom>
            <a:solidFill>
              <a:srgbClr val="FFFFFF"/>
            </a:solidFill>
            <a:ln w="9525" cap="sq">
              <a:solidFill>
                <a:srgbClr val="2A2E3A"/>
              </a:solidFill>
              <a:prstDash val="solid"/>
              <a:miter/>
            </a:ln>
          </p:spPr>
          <p:txBody>
            <a:bodyPr/>
            <a:lstStyle/>
            <a:p>
              <a:endParaRPr lang="en-ZA"/>
            </a:p>
          </p:txBody>
        </p:sp>
        <p:sp>
          <p:nvSpPr>
            <p:cNvPr id="37" name="TextBox 37"/>
            <p:cNvSpPr txBox="1"/>
            <p:nvPr/>
          </p:nvSpPr>
          <p:spPr>
            <a:xfrm>
              <a:off x="0" y="-38100"/>
              <a:ext cx="703959" cy="216390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ctr">
                <a:lnSpc>
                  <a:spcPts val="2100"/>
                </a:lnSpc>
              </a:pPr>
              <a:r>
                <a:rPr lang="en-US" sz="1500">
                  <a:solidFill>
                    <a:srgbClr val="2A2E3A"/>
                  </a:solidFill>
                  <a:latin typeface="Helios Bold"/>
                  <a:ea typeface="Helios Bold"/>
                  <a:cs typeface="Helios Bold"/>
                  <a:sym typeface="Helios Bold"/>
                </a:rPr>
                <a:t>Good/Healthy/Normal</a:t>
              </a:r>
            </a:p>
          </p:txBody>
        </p:sp>
      </p:grpSp>
      <p:grpSp>
        <p:nvGrpSpPr>
          <p:cNvPr id="38" name="Group 38"/>
          <p:cNvGrpSpPr/>
          <p:nvPr/>
        </p:nvGrpSpPr>
        <p:grpSpPr>
          <a:xfrm>
            <a:off x="7359175" y="157501"/>
            <a:ext cx="526251" cy="631586"/>
            <a:chOff x="0" y="0"/>
            <a:chExt cx="2656504" cy="3188238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2656586" cy="3188208"/>
            </a:xfrm>
            <a:custGeom>
              <a:avLst/>
              <a:gdLst/>
              <a:ahLst/>
              <a:cxnLst/>
              <a:rect l="l" t="t" r="r" b="b"/>
              <a:pathLst>
                <a:path w="2656586" h="3188208">
                  <a:moveTo>
                    <a:pt x="1342263" y="0"/>
                  </a:moveTo>
                  <a:cubicBezTo>
                    <a:pt x="587248" y="0"/>
                    <a:pt x="0" y="587248"/>
                    <a:pt x="0" y="1342390"/>
                  </a:cubicBezTo>
                  <a:cubicBezTo>
                    <a:pt x="0" y="1957705"/>
                    <a:pt x="419481" y="2489073"/>
                    <a:pt x="1006729" y="2628900"/>
                  </a:cubicBezTo>
                  <a:cubicBezTo>
                    <a:pt x="1342263" y="3188208"/>
                    <a:pt x="1342263" y="3188208"/>
                    <a:pt x="1342263" y="3188208"/>
                  </a:cubicBezTo>
                  <a:cubicBezTo>
                    <a:pt x="1649857" y="2628900"/>
                    <a:pt x="1649857" y="2628900"/>
                    <a:pt x="1649857" y="2628900"/>
                  </a:cubicBezTo>
                  <a:cubicBezTo>
                    <a:pt x="2237105" y="2489073"/>
                    <a:pt x="2656586" y="1957705"/>
                    <a:pt x="2656586" y="1342390"/>
                  </a:cubicBezTo>
                  <a:cubicBezTo>
                    <a:pt x="2656459" y="587248"/>
                    <a:pt x="2069338" y="0"/>
                    <a:pt x="1342263" y="0"/>
                  </a:cubicBezTo>
                  <a:close/>
                  <a:moveTo>
                    <a:pt x="1342263" y="2461133"/>
                  </a:moveTo>
                  <a:cubicBezTo>
                    <a:pt x="727075" y="2461133"/>
                    <a:pt x="223774" y="1957705"/>
                    <a:pt x="223774" y="1342390"/>
                  </a:cubicBezTo>
                  <a:cubicBezTo>
                    <a:pt x="223774" y="727075"/>
                    <a:pt x="727075" y="223647"/>
                    <a:pt x="1342263" y="223647"/>
                  </a:cubicBezTo>
                  <a:cubicBezTo>
                    <a:pt x="1957451" y="223647"/>
                    <a:pt x="2432812" y="727075"/>
                    <a:pt x="2432812" y="1342390"/>
                  </a:cubicBezTo>
                  <a:cubicBezTo>
                    <a:pt x="2432812" y="1957705"/>
                    <a:pt x="1957451" y="2461133"/>
                    <a:pt x="1342263" y="2461133"/>
                  </a:cubicBezTo>
                  <a:close/>
                </a:path>
              </a:pathLst>
            </a:custGeom>
            <a:solidFill>
              <a:srgbClr val="FFFF00"/>
            </a:solidFill>
          </p:spPr>
          <p:txBody>
            <a:bodyPr/>
            <a:lstStyle/>
            <a:p>
              <a:endParaRPr lang="en-ZA"/>
            </a:p>
          </p:txBody>
        </p:sp>
      </p:grpSp>
      <p:grpSp>
        <p:nvGrpSpPr>
          <p:cNvPr id="40" name="Group 40"/>
          <p:cNvGrpSpPr/>
          <p:nvPr/>
        </p:nvGrpSpPr>
        <p:grpSpPr>
          <a:xfrm>
            <a:off x="7455796" y="267158"/>
            <a:ext cx="333013" cy="333363"/>
            <a:chOff x="0" y="0"/>
            <a:chExt cx="2054880" cy="2057040"/>
          </a:xfrm>
        </p:grpSpPr>
        <p:sp>
          <p:nvSpPr>
            <p:cNvPr id="41" name="Freeform 41"/>
            <p:cNvSpPr/>
            <p:nvPr/>
          </p:nvSpPr>
          <p:spPr>
            <a:xfrm>
              <a:off x="0" y="0"/>
              <a:ext cx="2054860" cy="2057146"/>
            </a:xfrm>
            <a:custGeom>
              <a:avLst/>
              <a:gdLst/>
              <a:ahLst/>
              <a:cxnLst/>
              <a:rect l="l" t="t" r="r" b="b"/>
              <a:pathLst>
                <a:path w="2054860" h="2057146">
                  <a:moveTo>
                    <a:pt x="0" y="1028573"/>
                  </a:moveTo>
                  <a:cubicBezTo>
                    <a:pt x="0" y="460502"/>
                    <a:pt x="459994" y="0"/>
                    <a:pt x="1027430" y="0"/>
                  </a:cubicBezTo>
                  <a:cubicBezTo>
                    <a:pt x="1594866" y="0"/>
                    <a:pt x="2054860" y="460502"/>
                    <a:pt x="2054860" y="1028573"/>
                  </a:cubicBezTo>
                  <a:cubicBezTo>
                    <a:pt x="2054860" y="1596644"/>
                    <a:pt x="1594866" y="2057146"/>
                    <a:pt x="1027430" y="2057146"/>
                  </a:cubicBezTo>
                  <a:cubicBezTo>
                    <a:pt x="459994" y="2057146"/>
                    <a:pt x="0" y="1596517"/>
                    <a:pt x="0" y="1028573"/>
                  </a:cubicBezTo>
                  <a:close/>
                </a:path>
              </a:pathLst>
            </a:custGeom>
            <a:solidFill>
              <a:srgbClr val="FFFF00"/>
            </a:solidFill>
          </p:spPr>
          <p:txBody>
            <a:bodyPr/>
            <a:lstStyle/>
            <a:p>
              <a:endParaRPr lang="en-ZA"/>
            </a:p>
          </p:txBody>
        </p:sp>
      </p:grpSp>
      <p:grpSp>
        <p:nvGrpSpPr>
          <p:cNvPr id="42" name="Group 42"/>
          <p:cNvGrpSpPr/>
          <p:nvPr/>
        </p:nvGrpSpPr>
        <p:grpSpPr>
          <a:xfrm>
            <a:off x="8105840" y="97706"/>
            <a:ext cx="2669744" cy="571481"/>
            <a:chOff x="0" y="0"/>
            <a:chExt cx="703959" cy="178290"/>
          </a:xfrm>
        </p:grpSpPr>
        <p:sp>
          <p:nvSpPr>
            <p:cNvPr id="43" name="Freeform 43"/>
            <p:cNvSpPr/>
            <p:nvPr/>
          </p:nvSpPr>
          <p:spPr>
            <a:xfrm>
              <a:off x="0" y="0"/>
              <a:ext cx="703959" cy="178290"/>
            </a:xfrm>
            <a:custGeom>
              <a:avLst/>
              <a:gdLst/>
              <a:ahLst/>
              <a:cxnLst/>
              <a:rect l="l" t="t" r="r" b="b"/>
              <a:pathLst>
                <a:path w="703959" h="178290">
                  <a:moveTo>
                    <a:pt x="0" y="0"/>
                  </a:moveTo>
                  <a:lnTo>
                    <a:pt x="703959" y="0"/>
                  </a:lnTo>
                  <a:lnTo>
                    <a:pt x="703959" y="178290"/>
                  </a:lnTo>
                  <a:lnTo>
                    <a:pt x="0" y="178290"/>
                  </a:lnTo>
                  <a:close/>
                </a:path>
              </a:pathLst>
            </a:custGeom>
            <a:solidFill>
              <a:srgbClr val="FFFFFF"/>
            </a:solidFill>
            <a:ln w="9525" cap="sq">
              <a:solidFill>
                <a:srgbClr val="2A2E3A"/>
              </a:solidFill>
              <a:prstDash val="solid"/>
              <a:miter/>
            </a:ln>
          </p:spPr>
          <p:txBody>
            <a:bodyPr/>
            <a:lstStyle/>
            <a:p>
              <a:endParaRPr lang="en-ZA"/>
            </a:p>
          </p:txBody>
        </p:sp>
        <p:sp>
          <p:nvSpPr>
            <p:cNvPr id="44" name="TextBox 44"/>
            <p:cNvSpPr txBox="1"/>
            <p:nvPr/>
          </p:nvSpPr>
          <p:spPr>
            <a:xfrm>
              <a:off x="0" y="-38100"/>
              <a:ext cx="703959" cy="216390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ctr">
                <a:lnSpc>
                  <a:spcPts val="2100"/>
                </a:lnSpc>
              </a:pPr>
              <a:r>
                <a:rPr lang="en-US" sz="1500">
                  <a:solidFill>
                    <a:srgbClr val="2A2E3A"/>
                  </a:solidFill>
                  <a:latin typeface="Helios Bold"/>
                  <a:ea typeface="Helios Bold"/>
                  <a:cs typeface="Helios Bold"/>
                  <a:sym typeface="Helios Bold"/>
                </a:rPr>
                <a:t>Warning/Caution</a:t>
              </a:r>
            </a:p>
          </p:txBody>
        </p:sp>
      </p:grpSp>
      <p:grpSp>
        <p:nvGrpSpPr>
          <p:cNvPr id="45" name="Group 45"/>
          <p:cNvGrpSpPr/>
          <p:nvPr/>
        </p:nvGrpSpPr>
        <p:grpSpPr>
          <a:xfrm>
            <a:off x="11160482" y="81249"/>
            <a:ext cx="526251" cy="631586"/>
            <a:chOff x="0" y="0"/>
            <a:chExt cx="2656504" cy="3188238"/>
          </a:xfrm>
        </p:grpSpPr>
        <p:sp>
          <p:nvSpPr>
            <p:cNvPr id="46" name="Freeform 46"/>
            <p:cNvSpPr/>
            <p:nvPr/>
          </p:nvSpPr>
          <p:spPr>
            <a:xfrm>
              <a:off x="0" y="0"/>
              <a:ext cx="2656586" cy="3188208"/>
            </a:xfrm>
            <a:custGeom>
              <a:avLst/>
              <a:gdLst/>
              <a:ahLst/>
              <a:cxnLst/>
              <a:rect l="l" t="t" r="r" b="b"/>
              <a:pathLst>
                <a:path w="2656586" h="3188208">
                  <a:moveTo>
                    <a:pt x="1342263" y="0"/>
                  </a:moveTo>
                  <a:cubicBezTo>
                    <a:pt x="587248" y="0"/>
                    <a:pt x="0" y="587248"/>
                    <a:pt x="0" y="1342390"/>
                  </a:cubicBezTo>
                  <a:cubicBezTo>
                    <a:pt x="0" y="1957705"/>
                    <a:pt x="419481" y="2489073"/>
                    <a:pt x="1006729" y="2628900"/>
                  </a:cubicBezTo>
                  <a:cubicBezTo>
                    <a:pt x="1342263" y="3188208"/>
                    <a:pt x="1342263" y="3188208"/>
                    <a:pt x="1342263" y="3188208"/>
                  </a:cubicBezTo>
                  <a:cubicBezTo>
                    <a:pt x="1649857" y="2628900"/>
                    <a:pt x="1649857" y="2628900"/>
                    <a:pt x="1649857" y="2628900"/>
                  </a:cubicBezTo>
                  <a:cubicBezTo>
                    <a:pt x="2237105" y="2489073"/>
                    <a:pt x="2656586" y="1957705"/>
                    <a:pt x="2656586" y="1342390"/>
                  </a:cubicBezTo>
                  <a:cubicBezTo>
                    <a:pt x="2656459" y="587248"/>
                    <a:pt x="2069338" y="0"/>
                    <a:pt x="1342263" y="0"/>
                  </a:cubicBezTo>
                  <a:close/>
                  <a:moveTo>
                    <a:pt x="1342263" y="2461133"/>
                  </a:moveTo>
                  <a:cubicBezTo>
                    <a:pt x="727075" y="2461133"/>
                    <a:pt x="223774" y="1957705"/>
                    <a:pt x="223774" y="1342390"/>
                  </a:cubicBezTo>
                  <a:cubicBezTo>
                    <a:pt x="223774" y="727075"/>
                    <a:pt x="727075" y="223647"/>
                    <a:pt x="1342263" y="223647"/>
                  </a:cubicBezTo>
                  <a:cubicBezTo>
                    <a:pt x="1957451" y="223647"/>
                    <a:pt x="2432812" y="727075"/>
                    <a:pt x="2432812" y="1342390"/>
                  </a:cubicBezTo>
                  <a:cubicBezTo>
                    <a:pt x="2432812" y="1957705"/>
                    <a:pt x="1957451" y="2461133"/>
                    <a:pt x="1342263" y="2461133"/>
                  </a:cubicBezTo>
                  <a:close/>
                </a:path>
              </a:pathLst>
            </a:custGeom>
            <a:solidFill>
              <a:srgbClr val="FF0000"/>
            </a:solidFill>
          </p:spPr>
          <p:txBody>
            <a:bodyPr/>
            <a:lstStyle/>
            <a:p>
              <a:endParaRPr lang="en-ZA"/>
            </a:p>
          </p:txBody>
        </p:sp>
      </p:grpSp>
      <p:grpSp>
        <p:nvGrpSpPr>
          <p:cNvPr id="47" name="Group 47"/>
          <p:cNvGrpSpPr/>
          <p:nvPr/>
        </p:nvGrpSpPr>
        <p:grpSpPr>
          <a:xfrm>
            <a:off x="11257103" y="184915"/>
            <a:ext cx="333013" cy="333363"/>
            <a:chOff x="0" y="0"/>
            <a:chExt cx="2054880" cy="2057040"/>
          </a:xfrm>
        </p:grpSpPr>
        <p:sp>
          <p:nvSpPr>
            <p:cNvPr id="48" name="Freeform 48"/>
            <p:cNvSpPr/>
            <p:nvPr/>
          </p:nvSpPr>
          <p:spPr>
            <a:xfrm>
              <a:off x="0" y="0"/>
              <a:ext cx="2054860" cy="2057146"/>
            </a:xfrm>
            <a:custGeom>
              <a:avLst/>
              <a:gdLst/>
              <a:ahLst/>
              <a:cxnLst/>
              <a:rect l="l" t="t" r="r" b="b"/>
              <a:pathLst>
                <a:path w="2054860" h="2057146">
                  <a:moveTo>
                    <a:pt x="0" y="1028573"/>
                  </a:moveTo>
                  <a:cubicBezTo>
                    <a:pt x="0" y="460502"/>
                    <a:pt x="459994" y="0"/>
                    <a:pt x="1027430" y="0"/>
                  </a:cubicBezTo>
                  <a:cubicBezTo>
                    <a:pt x="1594866" y="0"/>
                    <a:pt x="2054860" y="460502"/>
                    <a:pt x="2054860" y="1028573"/>
                  </a:cubicBezTo>
                  <a:cubicBezTo>
                    <a:pt x="2054860" y="1596644"/>
                    <a:pt x="1594866" y="2057146"/>
                    <a:pt x="1027430" y="2057146"/>
                  </a:cubicBezTo>
                  <a:cubicBezTo>
                    <a:pt x="459994" y="2057146"/>
                    <a:pt x="0" y="1596517"/>
                    <a:pt x="0" y="1028573"/>
                  </a:cubicBezTo>
                  <a:close/>
                </a:path>
              </a:pathLst>
            </a:custGeom>
            <a:solidFill>
              <a:srgbClr val="FF0000"/>
            </a:solidFill>
          </p:spPr>
          <p:txBody>
            <a:bodyPr/>
            <a:lstStyle/>
            <a:p>
              <a:endParaRPr lang="en-ZA"/>
            </a:p>
          </p:txBody>
        </p:sp>
      </p:grpSp>
      <p:grpSp>
        <p:nvGrpSpPr>
          <p:cNvPr id="49" name="Group 49"/>
          <p:cNvGrpSpPr/>
          <p:nvPr/>
        </p:nvGrpSpPr>
        <p:grpSpPr>
          <a:xfrm>
            <a:off x="11842230" y="23112"/>
            <a:ext cx="2669744" cy="719553"/>
            <a:chOff x="0" y="-38100"/>
            <a:chExt cx="703959" cy="216390"/>
          </a:xfrm>
        </p:grpSpPr>
        <p:sp>
          <p:nvSpPr>
            <p:cNvPr id="50" name="Freeform 50"/>
            <p:cNvSpPr/>
            <p:nvPr/>
          </p:nvSpPr>
          <p:spPr>
            <a:xfrm>
              <a:off x="0" y="0"/>
              <a:ext cx="703959" cy="178290"/>
            </a:xfrm>
            <a:custGeom>
              <a:avLst/>
              <a:gdLst/>
              <a:ahLst/>
              <a:cxnLst/>
              <a:rect l="l" t="t" r="r" b="b"/>
              <a:pathLst>
                <a:path w="703959" h="178290">
                  <a:moveTo>
                    <a:pt x="0" y="0"/>
                  </a:moveTo>
                  <a:lnTo>
                    <a:pt x="703959" y="0"/>
                  </a:lnTo>
                  <a:lnTo>
                    <a:pt x="703959" y="178290"/>
                  </a:lnTo>
                  <a:lnTo>
                    <a:pt x="0" y="178290"/>
                  </a:lnTo>
                  <a:close/>
                </a:path>
              </a:pathLst>
            </a:custGeom>
            <a:solidFill>
              <a:srgbClr val="FFFFFF"/>
            </a:solidFill>
            <a:ln w="9525" cap="sq">
              <a:solidFill>
                <a:srgbClr val="2A2E3A"/>
              </a:solidFill>
              <a:prstDash val="solid"/>
              <a:miter/>
            </a:ln>
          </p:spPr>
          <p:txBody>
            <a:bodyPr/>
            <a:lstStyle/>
            <a:p>
              <a:endParaRPr lang="en-ZA"/>
            </a:p>
          </p:txBody>
        </p:sp>
        <p:sp>
          <p:nvSpPr>
            <p:cNvPr id="51" name="TextBox 51"/>
            <p:cNvSpPr txBox="1"/>
            <p:nvPr/>
          </p:nvSpPr>
          <p:spPr>
            <a:xfrm>
              <a:off x="0" y="-38100"/>
              <a:ext cx="703959" cy="216390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ctr">
                <a:lnSpc>
                  <a:spcPts val="2100"/>
                </a:lnSpc>
              </a:pPr>
              <a:r>
                <a:rPr lang="en-US" sz="1500" dirty="0">
                  <a:solidFill>
                    <a:srgbClr val="2A2E3A"/>
                  </a:solidFill>
                  <a:latin typeface="Helios Bold"/>
                  <a:ea typeface="Helios Bold"/>
                  <a:cs typeface="Helios Bold"/>
                  <a:sym typeface="Helios Bold"/>
                </a:rPr>
                <a:t>Critical/Error/Failure</a:t>
              </a:r>
            </a:p>
          </p:txBody>
        </p:sp>
      </p:grpSp>
      <p:grpSp>
        <p:nvGrpSpPr>
          <p:cNvPr id="52" name="Group 52"/>
          <p:cNvGrpSpPr/>
          <p:nvPr/>
        </p:nvGrpSpPr>
        <p:grpSpPr>
          <a:xfrm>
            <a:off x="101978" y="2716400"/>
            <a:ext cx="1807028" cy="2731900"/>
            <a:chOff x="0" y="0"/>
            <a:chExt cx="473940" cy="817797"/>
          </a:xfrm>
        </p:grpSpPr>
        <p:sp>
          <p:nvSpPr>
            <p:cNvPr id="53" name="Freeform 53"/>
            <p:cNvSpPr/>
            <p:nvPr/>
          </p:nvSpPr>
          <p:spPr>
            <a:xfrm>
              <a:off x="0" y="0"/>
              <a:ext cx="473940" cy="817797"/>
            </a:xfrm>
            <a:custGeom>
              <a:avLst/>
              <a:gdLst/>
              <a:ahLst/>
              <a:cxnLst/>
              <a:rect l="l" t="t" r="r" b="b"/>
              <a:pathLst>
                <a:path w="473940" h="817797">
                  <a:moveTo>
                    <a:pt x="0" y="0"/>
                  </a:moveTo>
                  <a:lnTo>
                    <a:pt x="473940" y="0"/>
                  </a:lnTo>
                  <a:lnTo>
                    <a:pt x="473940" y="817797"/>
                  </a:lnTo>
                  <a:lnTo>
                    <a:pt x="0" y="817797"/>
                  </a:lnTo>
                  <a:close/>
                </a:path>
              </a:pathLst>
            </a:custGeom>
            <a:solidFill>
              <a:srgbClr val="FFFFFF"/>
            </a:solidFill>
            <a:ln w="9525" cap="sq">
              <a:solidFill>
                <a:srgbClr val="2A2E3A"/>
              </a:solidFill>
              <a:prstDash val="dash"/>
              <a:miter/>
            </a:ln>
          </p:spPr>
          <p:txBody>
            <a:bodyPr/>
            <a:lstStyle/>
            <a:p>
              <a:endParaRPr lang="en-ZA"/>
            </a:p>
          </p:txBody>
        </p:sp>
        <p:sp>
          <p:nvSpPr>
            <p:cNvPr id="54" name="TextBox 54"/>
            <p:cNvSpPr txBox="1"/>
            <p:nvPr/>
          </p:nvSpPr>
          <p:spPr>
            <a:xfrm>
              <a:off x="0" y="-38100"/>
              <a:ext cx="473940" cy="855897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ctr">
                <a:lnSpc>
                  <a:spcPts val="2100"/>
                </a:lnSpc>
              </a:pPr>
              <a:r>
                <a:rPr lang="en-US" sz="1500" dirty="0">
                  <a:solidFill>
                    <a:srgbClr val="2A2E3A"/>
                  </a:solidFill>
                  <a:latin typeface="Helios Bold"/>
                  <a:ea typeface="Helios Bold"/>
                  <a:cs typeface="Helios Bold"/>
                  <a:sym typeface="Helios Bold"/>
                </a:rPr>
                <a:t>Analytics revenue breakdown by visual graph and the total sum</a:t>
              </a:r>
            </a:p>
          </p:txBody>
        </p:sp>
      </p:grpSp>
      <p:sp>
        <p:nvSpPr>
          <p:cNvPr id="55" name="AutoShape 55"/>
          <p:cNvSpPr/>
          <p:nvPr/>
        </p:nvSpPr>
        <p:spPr>
          <a:xfrm>
            <a:off x="1941525" y="5115572"/>
            <a:ext cx="788289" cy="4678"/>
          </a:xfrm>
          <a:prstGeom prst="line">
            <a:avLst/>
          </a:prstGeom>
          <a:ln w="28575" cap="flat">
            <a:solidFill>
              <a:srgbClr val="FF0000"/>
            </a:solidFill>
            <a:prstDash val="sysDot"/>
            <a:headEnd type="none" w="sm" len="sm"/>
            <a:tailEnd type="arrow" w="med" len="sm"/>
          </a:ln>
        </p:spPr>
        <p:txBody>
          <a:bodyPr/>
          <a:lstStyle/>
          <a:p>
            <a:endParaRPr lang="en-ZA"/>
          </a:p>
        </p:txBody>
      </p:sp>
      <p:grpSp>
        <p:nvGrpSpPr>
          <p:cNvPr id="56" name="Group 56"/>
          <p:cNvGrpSpPr/>
          <p:nvPr/>
        </p:nvGrpSpPr>
        <p:grpSpPr>
          <a:xfrm>
            <a:off x="2096155" y="6348035"/>
            <a:ext cx="12852793" cy="3420849"/>
            <a:chOff x="-75418" y="-38100"/>
            <a:chExt cx="3370978" cy="897205"/>
          </a:xfrm>
        </p:grpSpPr>
        <p:sp>
          <p:nvSpPr>
            <p:cNvPr id="57" name="Freeform 57"/>
            <p:cNvSpPr/>
            <p:nvPr/>
          </p:nvSpPr>
          <p:spPr>
            <a:xfrm>
              <a:off x="-75418" y="391508"/>
              <a:ext cx="1582619" cy="467597"/>
            </a:xfrm>
            <a:custGeom>
              <a:avLst/>
              <a:gdLst/>
              <a:ahLst/>
              <a:cxnLst/>
              <a:rect l="l" t="t" r="r" b="b"/>
              <a:pathLst>
                <a:path w="3295560" h="340222">
                  <a:moveTo>
                    <a:pt x="0" y="0"/>
                  </a:moveTo>
                  <a:lnTo>
                    <a:pt x="3295560" y="0"/>
                  </a:lnTo>
                  <a:lnTo>
                    <a:pt x="3295560" y="340222"/>
                  </a:lnTo>
                  <a:lnTo>
                    <a:pt x="0" y="34022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sq">
              <a:solidFill>
                <a:srgbClr val="E8223B"/>
              </a:solidFill>
              <a:prstDash val="solid"/>
              <a:miter/>
            </a:ln>
          </p:spPr>
          <p:txBody>
            <a:bodyPr/>
            <a:lstStyle/>
            <a:p>
              <a:endParaRPr lang="en-ZA"/>
            </a:p>
          </p:txBody>
        </p:sp>
        <p:sp>
          <p:nvSpPr>
            <p:cNvPr id="58" name="TextBox 58"/>
            <p:cNvSpPr txBox="1"/>
            <p:nvPr/>
          </p:nvSpPr>
          <p:spPr>
            <a:xfrm>
              <a:off x="0" y="-38100"/>
              <a:ext cx="3295560" cy="378322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grpSp>
        <p:nvGrpSpPr>
          <p:cNvPr id="59" name="Group 59"/>
          <p:cNvGrpSpPr/>
          <p:nvPr/>
        </p:nvGrpSpPr>
        <p:grpSpPr>
          <a:xfrm>
            <a:off x="101978" y="5505847"/>
            <a:ext cx="1832543" cy="4545938"/>
            <a:chOff x="0" y="221024"/>
            <a:chExt cx="480632" cy="817797"/>
          </a:xfrm>
        </p:grpSpPr>
        <p:sp>
          <p:nvSpPr>
            <p:cNvPr id="60" name="Freeform 60"/>
            <p:cNvSpPr/>
            <p:nvPr/>
          </p:nvSpPr>
          <p:spPr>
            <a:xfrm>
              <a:off x="6692" y="221024"/>
              <a:ext cx="473940" cy="817797"/>
            </a:xfrm>
            <a:custGeom>
              <a:avLst/>
              <a:gdLst/>
              <a:ahLst/>
              <a:cxnLst/>
              <a:rect l="l" t="t" r="r" b="b"/>
              <a:pathLst>
                <a:path w="473940" h="817797">
                  <a:moveTo>
                    <a:pt x="0" y="0"/>
                  </a:moveTo>
                  <a:lnTo>
                    <a:pt x="473940" y="0"/>
                  </a:lnTo>
                  <a:lnTo>
                    <a:pt x="473940" y="817797"/>
                  </a:lnTo>
                  <a:lnTo>
                    <a:pt x="0" y="817797"/>
                  </a:lnTo>
                  <a:close/>
                </a:path>
              </a:pathLst>
            </a:custGeom>
            <a:solidFill>
              <a:srgbClr val="FFFFFF"/>
            </a:solidFill>
            <a:ln w="9525" cap="sq">
              <a:solidFill>
                <a:srgbClr val="2A2E3A"/>
              </a:solidFill>
              <a:prstDash val="dash"/>
              <a:miter/>
            </a:ln>
          </p:spPr>
          <p:txBody>
            <a:bodyPr/>
            <a:lstStyle/>
            <a:p>
              <a:endParaRPr lang="en-ZA"/>
            </a:p>
          </p:txBody>
        </p:sp>
        <p:sp>
          <p:nvSpPr>
            <p:cNvPr id="61" name="TextBox 61"/>
            <p:cNvSpPr txBox="1"/>
            <p:nvPr/>
          </p:nvSpPr>
          <p:spPr>
            <a:xfrm>
              <a:off x="0" y="221024"/>
              <a:ext cx="473940" cy="817367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ctr">
                <a:lnSpc>
                  <a:spcPts val="2100"/>
                </a:lnSpc>
              </a:pPr>
              <a:r>
                <a:rPr lang="en-US" sz="1500" dirty="0">
                  <a:solidFill>
                    <a:srgbClr val="2A2E3A"/>
                  </a:solidFill>
                  <a:latin typeface="Helios Bold"/>
                  <a:ea typeface="Helios Bold"/>
                  <a:cs typeface="Helios Bold"/>
                  <a:sym typeface="Helios Bold"/>
                </a:rPr>
                <a:t>Indicator showing high average response time for CCS diameter connections.</a:t>
              </a:r>
            </a:p>
            <a:p>
              <a:pPr algn="ctr">
                <a:lnSpc>
                  <a:spcPts val="2100"/>
                </a:lnSpc>
              </a:pPr>
              <a:endParaRPr lang="en-US" sz="1500" dirty="0">
                <a:solidFill>
                  <a:srgbClr val="2A2E3A"/>
                </a:solidFill>
                <a:latin typeface="Helios Bold"/>
                <a:ea typeface="Helios Bold"/>
                <a:cs typeface="Helios Bold"/>
                <a:sym typeface="Helios Bold"/>
              </a:endParaRPr>
            </a:p>
            <a:p>
              <a:pPr algn="ctr">
                <a:lnSpc>
                  <a:spcPts val="2100"/>
                </a:lnSpc>
              </a:pPr>
              <a:r>
                <a:rPr lang="en-US" sz="1500" dirty="0">
                  <a:solidFill>
                    <a:srgbClr val="2A2E3A"/>
                  </a:solidFill>
                  <a:latin typeface="Helios Bold"/>
                  <a:ea typeface="Helios Bold"/>
                  <a:cs typeface="Helios Bold"/>
                  <a:sym typeface="Helios Bold"/>
                </a:rPr>
                <a:t>Non-airtime Recharges: Data/SMS/voice, the recharge will be sent to CCS via </a:t>
              </a:r>
            </a:p>
            <a:p>
              <a:pPr algn="ctr">
                <a:lnSpc>
                  <a:spcPts val="2100"/>
                </a:lnSpc>
              </a:pPr>
              <a:r>
                <a:rPr lang="en-US" sz="1500" dirty="0">
                  <a:solidFill>
                    <a:srgbClr val="2A2E3A"/>
                  </a:solidFill>
                  <a:latin typeface="Helios Bold"/>
                  <a:ea typeface="Helios Bold"/>
                  <a:cs typeface="Helios Bold"/>
                  <a:sym typeface="Helios Bold"/>
                </a:rPr>
                <a:t>SOAP using the SOID </a:t>
              </a:r>
            </a:p>
          </p:txBody>
        </p:sp>
      </p:grpSp>
      <p:sp>
        <p:nvSpPr>
          <p:cNvPr id="62" name="AutoShape 62"/>
          <p:cNvSpPr/>
          <p:nvPr/>
        </p:nvSpPr>
        <p:spPr>
          <a:xfrm>
            <a:off x="1239110" y="7350892"/>
            <a:ext cx="1807028" cy="1205671"/>
          </a:xfrm>
          <a:prstGeom prst="line">
            <a:avLst/>
          </a:prstGeom>
          <a:ln w="28575" cap="flat">
            <a:solidFill>
              <a:srgbClr val="FF0000"/>
            </a:solidFill>
            <a:prstDash val="sysDot"/>
            <a:headEnd type="none" w="sm" len="sm"/>
            <a:tailEnd type="arrow" w="med" len="sm"/>
          </a:ln>
        </p:spPr>
        <p:txBody>
          <a:bodyPr/>
          <a:lstStyle/>
          <a:p>
            <a:endParaRPr lang="en-ZA"/>
          </a:p>
        </p:txBody>
      </p:sp>
      <p:grpSp>
        <p:nvGrpSpPr>
          <p:cNvPr id="63" name="Group 63"/>
          <p:cNvGrpSpPr/>
          <p:nvPr/>
        </p:nvGrpSpPr>
        <p:grpSpPr>
          <a:xfrm>
            <a:off x="8327993" y="6434352"/>
            <a:ext cx="6030406" cy="1442459"/>
            <a:chOff x="0" y="0"/>
            <a:chExt cx="3295560" cy="355113"/>
          </a:xfrm>
        </p:grpSpPr>
        <p:sp>
          <p:nvSpPr>
            <p:cNvPr id="64" name="Freeform 64"/>
            <p:cNvSpPr/>
            <p:nvPr/>
          </p:nvSpPr>
          <p:spPr>
            <a:xfrm>
              <a:off x="0" y="0"/>
              <a:ext cx="3295560" cy="355113"/>
            </a:xfrm>
            <a:custGeom>
              <a:avLst/>
              <a:gdLst/>
              <a:ahLst/>
              <a:cxnLst/>
              <a:rect l="l" t="t" r="r" b="b"/>
              <a:pathLst>
                <a:path w="3295560" h="355113">
                  <a:moveTo>
                    <a:pt x="0" y="0"/>
                  </a:moveTo>
                  <a:lnTo>
                    <a:pt x="3295560" y="0"/>
                  </a:lnTo>
                  <a:lnTo>
                    <a:pt x="3295560" y="355113"/>
                  </a:lnTo>
                  <a:lnTo>
                    <a:pt x="0" y="35511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sq">
              <a:solidFill>
                <a:srgbClr val="E8223B"/>
              </a:solidFill>
              <a:prstDash val="solid"/>
              <a:miter/>
            </a:ln>
          </p:spPr>
          <p:txBody>
            <a:bodyPr/>
            <a:lstStyle/>
            <a:p>
              <a:endParaRPr lang="en-ZA"/>
            </a:p>
          </p:txBody>
        </p:sp>
        <p:sp>
          <p:nvSpPr>
            <p:cNvPr id="65" name="TextBox 65"/>
            <p:cNvSpPr txBox="1"/>
            <p:nvPr/>
          </p:nvSpPr>
          <p:spPr>
            <a:xfrm>
              <a:off x="0" y="-38100"/>
              <a:ext cx="3295560" cy="393213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grpSp>
        <p:nvGrpSpPr>
          <p:cNvPr id="66" name="Group 66"/>
          <p:cNvGrpSpPr/>
          <p:nvPr/>
        </p:nvGrpSpPr>
        <p:grpSpPr>
          <a:xfrm>
            <a:off x="14930061" y="8284562"/>
            <a:ext cx="3243639" cy="1419063"/>
            <a:chOff x="0" y="0"/>
            <a:chExt cx="850729" cy="372186"/>
          </a:xfrm>
        </p:grpSpPr>
        <p:sp>
          <p:nvSpPr>
            <p:cNvPr id="67" name="Freeform 67"/>
            <p:cNvSpPr/>
            <p:nvPr/>
          </p:nvSpPr>
          <p:spPr>
            <a:xfrm>
              <a:off x="0" y="0"/>
              <a:ext cx="850729" cy="372186"/>
            </a:xfrm>
            <a:custGeom>
              <a:avLst/>
              <a:gdLst/>
              <a:ahLst/>
              <a:cxnLst/>
              <a:rect l="l" t="t" r="r" b="b"/>
              <a:pathLst>
                <a:path w="850729" h="372186">
                  <a:moveTo>
                    <a:pt x="0" y="0"/>
                  </a:moveTo>
                  <a:lnTo>
                    <a:pt x="850729" y="0"/>
                  </a:lnTo>
                  <a:lnTo>
                    <a:pt x="850729" y="372186"/>
                  </a:lnTo>
                  <a:lnTo>
                    <a:pt x="0" y="372186"/>
                  </a:lnTo>
                  <a:close/>
                </a:path>
              </a:pathLst>
            </a:custGeom>
            <a:solidFill>
              <a:srgbClr val="FFFFFF"/>
            </a:solidFill>
            <a:ln w="9525" cap="sq">
              <a:solidFill>
                <a:srgbClr val="2A2E3A"/>
              </a:solidFill>
              <a:prstDash val="dash"/>
              <a:miter/>
            </a:ln>
          </p:spPr>
          <p:txBody>
            <a:bodyPr/>
            <a:lstStyle/>
            <a:p>
              <a:endParaRPr lang="en-ZA"/>
            </a:p>
          </p:txBody>
        </p:sp>
        <p:sp>
          <p:nvSpPr>
            <p:cNvPr id="68" name="TextBox 68"/>
            <p:cNvSpPr txBox="1"/>
            <p:nvPr/>
          </p:nvSpPr>
          <p:spPr>
            <a:xfrm>
              <a:off x="0" y="-38100"/>
              <a:ext cx="850729" cy="410286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ctr">
                <a:lnSpc>
                  <a:spcPts val="2100"/>
                </a:lnSpc>
              </a:pPr>
              <a:r>
                <a:rPr lang="en-US" sz="1500" dirty="0">
                  <a:solidFill>
                    <a:srgbClr val="2A2E3A"/>
                  </a:solidFill>
                  <a:latin typeface="Helios Bold"/>
                  <a:ea typeface="Helios Bold"/>
                  <a:cs typeface="Helios Bold"/>
                  <a:sym typeface="Helios Bold"/>
                </a:rPr>
                <a:t>Errors coming through to USSD</a:t>
              </a:r>
            </a:p>
          </p:txBody>
        </p:sp>
      </p:grpSp>
      <p:sp>
        <p:nvSpPr>
          <p:cNvPr id="69" name="AutoShape 69"/>
          <p:cNvSpPr/>
          <p:nvPr/>
        </p:nvSpPr>
        <p:spPr>
          <a:xfrm>
            <a:off x="14469202" y="8877300"/>
            <a:ext cx="447405" cy="0"/>
          </a:xfrm>
          <a:prstGeom prst="line">
            <a:avLst/>
          </a:prstGeom>
          <a:ln w="28575" cap="flat">
            <a:solidFill>
              <a:srgbClr val="FF0000"/>
            </a:solidFill>
            <a:prstDash val="sysDot"/>
            <a:headEnd type="none" w="sm" len="sm"/>
            <a:tailEnd type="arrow" w="med" len="sm"/>
          </a:ln>
        </p:spPr>
        <p:txBody>
          <a:bodyPr/>
          <a:lstStyle/>
          <a:p>
            <a:endParaRPr lang="en-ZA"/>
          </a:p>
        </p:txBody>
      </p:sp>
      <p:grpSp>
        <p:nvGrpSpPr>
          <p:cNvPr id="73" name="Group 73"/>
          <p:cNvGrpSpPr/>
          <p:nvPr/>
        </p:nvGrpSpPr>
        <p:grpSpPr>
          <a:xfrm>
            <a:off x="2425626" y="303154"/>
            <a:ext cx="292706" cy="292706"/>
            <a:chOff x="0" y="0"/>
            <a:chExt cx="812800" cy="812800"/>
          </a:xfrm>
        </p:grpSpPr>
        <p:sp>
          <p:nvSpPr>
            <p:cNvPr id="74" name="Freeform 7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ZA"/>
            </a:p>
          </p:txBody>
        </p:sp>
        <p:sp>
          <p:nvSpPr>
            <p:cNvPr id="75" name="TextBox 75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76" name="TextBox 76"/>
          <p:cNvSpPr txBox="1"/>
          <p:nvPr/>
        </p:nvSpPr>
        <p:spPr>
          <a:xfrm>
            <a:off x="159371" y="139670"/>
            <a:ext cx="2287786" cy="4903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59"/>
              </a:lnSpc>
            </a:pPr>
            <a:r>
              <a:rPr lang="en-US" sz="2899" dirty="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VOMS </a:t>
            </a:r>
          </a:p>
        </p:txBody>
      </p:sp>
      <p:grpSp>
        <p:nvGrpSpPr>
          <p:cNvPr id="80" name="Group 80"/>
          <p:cNvGrpSpPr/>
          <p:nvPr/>
        </p:nvGrpSpPr>
        <p:grpSpPr>
          <a:xfrm>
            <a:off x="131383" y="289433"/>
            <a:ext cx="292706" cy="292706"/>
            <a:chOff x="0" y="0"/>
            <a:chExt cx="812800" cy="812800"/>
          </a:xfrm>
        </p:grpSpPr>
        <p:sp>
          <p:nvSpPr>
            <p:cNvPr id="81" name="Freeform 8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ZA"/>
            </a:p>
          </p:txBody>
        </p:sp>
        <p:sp>
          <p:nvSpPr>
            <p:cNvPr id="82" name="TextBox 82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3" name="Group 83"/>
          <p:cNvGrpSpPr/>
          <p:nvPr/>
        </p:nvGrpSpPr>
        <p:grpSpPr>
          <a:xfrm>
            <a:off x="14916607" y="6261719"/>
            <a:ext cx="3257093" cy="1502566"/>
            <a:chOff x="0" y="-39213"/>
            <a:chExt cx="854257" cy="318415"/>
          </a:xfrm>
        </p:grpSpPr>
        <p:sp>
          <p:nvSpPr>
            <p:cNvPr id="84" name="Freeform 84"/>
            <p:cNvSpPr/>
            <p:nvPr/>
          </p:nvSpPr>
          <p:spPr>
            <a:xfrm>
              <a:off x="0" y="0"/>
              <a:ext cx="854257" cy="279202"/>
            </a:xfrm>
            <a:custGeom>
              <a:avLst/>
              <a:gdLst/>
              <a:ahLst/>
              <a:cxnLst/>
              <a:rect l="l" t="t" r="r" b="b"/>
              <a:pathLst>
                <a:path w="854257" h="279202">
                  <a:moveTo>
                    <a:pt x="0" y="0"/>
                  </a:moveTo>
                  <a:lnTo>
                    <a:pt x="854257" y="0"/>
                  </a:lnTo>
                  <a:lnTo>
                    <a:pt x="854257" y="279202"/>
                  </a:lnTo>
                  <a:lnTo>
                    <a:pt x="0" y="279202"/>
                  </a:lnTo>
                  <a:close/>
                </a:path>
              </a:pathLst>
            </a:custGeom>
            <a:solidFill>
              <a:srgbClr val="FFFFFF"/>
            </a:solidFill>
            <a:ln w="9525" cap="sq">
              <a:solidFill>
                <a:srgbClr val="2A2E3A"/>
              </a:solidFill>
              <a:prstDash val="dash"/>
              <a:miter/>
            </a:ln>
          </p:spPr>
          <p:txBody>
            <a:bodyPr/>
            <a:lstStyle/>
            <a:p>
              <a:endParaRPr lang="en-ZA" dirty="0"/>
            </a:p>
          </p:txBody>
        </p:sp>
        <p:sp>
          <p:nvSpPr>
            <p:cNvPr id="85" name="TextBox 85"/>
            <p:cNvSpPr txBox="1"/>
            <p:nvPr/>
          </p:nvSpPr>
          <p:spPr>
            <a:xfrm>
              <a:off x="0" y="-39213"/>
              <a:ext cx="854257" cy="318415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ctr">
                <a:lnSpc>
                  <a:spcPts val="2100"/>
                </a:lnSpc>
              </a:pPr>
              <a:r>
                <a:rPr lang="en-US" sz="1500" dirty="0">
                  <a:solidFill>
                    <a:srgbClr val="2A2E3A"/>
                  </a:solidFill>
                  <a:latin typeface="Helios Bold"/>
                  <a:ea typeface="Helios Bold"/>
                  <a:cs typeface="Helios Bold"/>
                  <a:sym typeface="Helios Bold"/>
                </a:rPr>
                <a:t>VOMS overall performance graph displaying the average response time over a specified period</a:t>
              </a:r>
            </a:p>
          </p:txBody>
        </p:sp>
      </p:grpSp>
      <p:sp>
        <p:nvSpPr>
          <p:cNvPr id="86" name="AutoShape 6">
            <a:extLst>
              <a:ext uri="{FF2B5EF4-FFF2-40B4-BE49-F238E27FC236}">
                <a16:creationId xmlns:a16="http://schemas.microsoft.com/office/drawing/2014/main" id="{0E11D104-5D08-DE37-F6D6-6BCE256B1855}"/>
              </a:ext>
            </a:extLst>
          </p:cNvPr>
          <p:cNvSpPr/>
          <p:nvPr/>
        </p:nvSpPr>
        <p:spPr>
          <a:xfrm flipV="1">
            <a:off x="14429499" y="3490463"/>
            <a:ext cx="518537" cy="30036"/>
          </a:xfrm>
          <a:prstGeom prst="line">
            <a:avLst/>
          </a:prstGeom>
          <a:ln w="28575" cap="flat">
            <a:solidFill>
              <a:srgbClr val="FF0000"/>
            </a:solidFill>
            <a:prstDash val="sysDot"/>
            <a:headEnd type="none" w="sm" len="sm"/>
            <a:tailEnd type="arrow" w="med" len="sm"/>
          </a:ln>
        </p:spPr>
        <p:txBody>
          <a:bodyPr/>
          <a:lstStyle/>
          <a:p>
            <a:endParaRPr lang="en-ZA"/>
          </a:p>
        </p:txBody>
      </p:sp>
      <p:grpSp>
        <p:nvGrpSpPr>
          <p:cNvPr id="87" name="Group 18">
            <a:extLst>
              <a:ext uri="{FF2B5EF4-FFF2-40B4-BE49-F238E27FC236}">
                <a16:creationId xmlns:a16="http://schemas.microsoft.com/office/drawing/2014/main" id="{05E21311-5E85-D237-8FCA-A3452540AB95}"/>
              </a:ext>
            </a:extLst>
          </p:cNvPr>
          <p:cNvGrpSpPr/>
          <p:nvPr/>
        </p:nvGrpSpPr>
        <p:grpSpPr>
          <a:xfrm>
            <a:off x="4264488" y="2700838"/>
            <a:ext cx="2449018" cy="4024275"/>
            <a:chOff x="-277573" y="-843085"/>
            <a:chExt cx="1536809" cy="1460833"/>
          </a:xfrm>
        </p:grpSpPr>
        <p:sp>
          <p:nvSpPr>
            <p:cNvPr id="88" name="Freeform 19">
              <a:extLst>
                <a:ext uri="{FF2B5EF4-FFF2-40B4-BE49-F238E27FC236}">
                  <a16:creationId xmlns:a16="http://schemas.microsoft.com/office/drawing/2014/main" id="{0105C36F-905F-D262-06CA-F8C9F2EDCD5F}"/>
                </a:ext>
              </a:extLst>
            </p:cNvPr>
            <p:cNvSpPr/>
            <p:nvPr/>
          </p:nvSpPr>
          <p:spPr>
            <a:xfrm>
              <a:off x="-277573" y="-843085"/>
              <a:ext cx="1259236" cy="654684"/>
            </a:xfrm>
            <a:custGeom>
              <a:avLst/>
              <a:gdLst/>
              <a:ahLst/>
              <a:cxnLst/>
              <a:rect l="l" t="t" r="r" b="b"/>
              <a:pathLst>
                <a:path w="1259236" h="617748">
                  <a:moveTo>
                    <a:pt x="0" y="0"/>
                  </a:moveTo>
                  <a:lnTo>
                    <a:pt x="1259236" y="0"/>
                  </a:lnTo>
                  <a:lnTo>
                    <a:pt x="1259236" y="617748"/>
                  </a:lnTo>
                  <a:lnTo>
                    <a:pt x="0" y="61774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sq">
              <a:solidFill>
                <a:srgbClr val="E8223B"/>
              </a:solidFill>
              <a:prstDash val="solid"/>
              <a:miter/>
            </a:ln>
          </p:spPr>
          <p:txBody>
            <a:bodyPr/>
            <a:lstStyle/>
            <a:p>
              <a:endParaRPr lang="en-ZA"/>
            </a:p>
          </p:txBody>
        </p:sp>
        <p:sp>
          <p:nvSpPr>
            <p:cNvPr id="89" name="TextBox 20">
              <a:extLst>
                <a:ext uri="{FF2B5EF4-FFF2-40B4-BE49-F238E27FC236}">
                  <a16:creationId xmlns:a16="http://schemas.microsoft.com/office/drawing/2014/main" id="{C6ED9DF9-D63F-2E1A-68ED-0EAA8F402440}"/>
                </a:ext>
              </a:extLst>
            </p:cNvPr>
            <p:cNvSpPr txBox="1"/>
            <p:nvPr/>
          </p:nvSpPr>
          <p:spPr>
            <a:xfrm>
              <a:off x="0" y="-38100"/>
              <a:ext cx="1259236" cy="655848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sp>
        <p:nvSpPr>
          <p:cNvPr id="90" name="AutoShape 6">
            <a:extLst>
              <a:ext uri="{FF2B5EF4-FFF2-40B4-BE49-F238E27FC236}">
                <a16:creationId xmlns:a16="http://schemas.microsoft.com/office/drawing/2014/main" id="{5FD6B0F5-84A9-1904-4D8D-B2F7E4DA754B}"/>
              </a:ext>
            </a:extLst>
          </p:cNvPr>
          <p:cNvSpPr/>
          <p:nvPr/>
        </p:nvSpPr>
        <p:spPr>
          <a:xfrm flipH="1">
            <a:off x="5523380" y="2272193"/>
            <a:ext cx="19770" cy="412700"/>
          </a:xfrm>
          <a:prstGeom prst="line">
            <a:avLst/>
          </a:prstGeom>
          <a:ln w="28575" cap="flat">
            <a:solidFill>
              <a:srgbClr val="FF0000"/>
            </a:solidFill>
            <a:prstDash val="sysDot"/>
            <a:headEnd type="none" w="sm" len="sm"/>
            <a:tailEnd type="arrow" w="med" len="sm"/>
          </a:ln>
        </p:spPr>
        <p:txBody>
          <a:bodyPr/>
          <a:lstStyle/>
          <a:p>
            <a:endParaRPr lang="en-ZA"/>
          </a:p>
        </p:txBody>
      </p:sp>
      <p:grpSp>
        <p:nvGrpSpPr>
          <p:cNvPr id="91" name="Group 15">
            <a:extLst>
              <a:ext uri="{FF2B5EF4-FFF2-40B4-BE49-F238E27FC236}">
                <a16:creationId xmlns:a16="http://schemas.microsoft.com/office/drawing/2014/main" id="{D1847BF7-DB9B-76C4-E10C-50619781785B}"/>
              </a:ext>
            </a:extLst>
          </p:cNvPr>
          <p:cNvGrpSpPr/>
          <p:nvPr/>
        </p:nvGrpSpPr>
        <p:grpSpPr>
          <a:xfrm>
            <a:off x="3527968" y="957842"/>
            <a:ext cx="2869871" cy="1282054"/>
            <a:chOff x="424291" y="-130164"/>
            <a:chExt cx="752698" cy="266979"/>
          </a:xfrm>
        </p:grpSpPr>
        <p:sp>
          <p:nvSpPr>
            <p:cNvPr id="92" name="Freeform 16">
              <a:extLst>
                <a:ext uri="{FF2B5EF4-FFF2-40B4-BE49-F238E27FC236}">
                  <a16:creationId xmlns:a16="http://schemas.microsoft.com/office/drawing/2014/main" id="{C10A6DEE-5752-E722-B9CD-DEE76208E3A4}"/>
                </a:ext>
              </a:extLst>
            </p:cNvPr>
            <p:cNvSpPr/>
            <p:nvPr/>
          </p:nvSpPr>
          <p:spPr>
            <a:xfrm>
              <a:off x="424291" y="-120600"/>
              <a:ext cx="700210" cy="257415"/>
            </a:xfrm>
            <a:custGeom>
              <a:avLst/>
              <a:gdLst/>
              <a:ahLst/>
              <a:cxnLst/>
              <a:rect l="l" t="t" r="r" b="b"/>
              <a:pathLst>
                <a:path w="924675" h="263450">
                  <a:moveTo>
                    <a:pt x="0" y="0"/>
                  </a:moveTo>
                  <a:lnTo>
                    <a:pt x="924675" y="0"/>
                  </a:lnTo>
                  <a:lnTo>
                    <a:pt x="924675" y="263450"/>
                  </a:lnTo>
                  <a:lnTo>
                    <a:pt x="0" y="263450"/>
                  </a:lnTo>
                  <a:close/>
                </a:path>
              </a:pathLst>
            </a:custGeom>
            <a:solidFill>
              <a:srgbClr val="FFFFFF"/>
            </a:solidFill>
            <a:ln w="9525" cap="sq">
              <a:solidFill>
                <a:srgbClr val="2A2E3A"/>
              </a:solidFill>
              <a:prstDash val="dash"/>
              <a:miter/>
            </a:ln>
          </p:spPr>
          <p:txBody>
            <a:bodyPr/>
            <a:lstStyle/>
            <a:p>
              <a:endParaRPr lang="en-ZA"/>
            </a:p>
          </p:txBody>
        </p:sp>
        <p:sp>
          <p:nvSpPr>
            <p:cNvPr id="93" name="TextBox 17">
              <a:extLst>
                <a:ext uri="{FF2B5EF4-FFF2-40B4-BE49-F238E27FC236}">
                  <a16:creationId xmlns:a16="http://schemas.microsoft.com/office/drawing/2014/main" id="{C4942F6C-537C-5F17-7666-B72263F86BEA}"/>
                </a:ext>
              </a:extLst>
            </p:cNvPr>
            <p:cNvSpPr txBox="1"/>
            <p:nvPr/>
          </p:nvSpPr>
          <p:spPr>
            <a:xfrm>
              <a:off x="442249" y="-130164"/>
              <a:ext cx="734740" cy="264755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ctr">
                <a:lnSpc>
                  <a:spcPts val="2100"/>
                </a:lnSpc>
              </a:pPr>
              <a:r>
                <a:rPr lang="en-US" sz="1500" dirty="0">
                  <a:solidFill>
                    <a:srgbClr val="2A2E3A"/>
                  </a:solidFill>
                  <a:latin typeface="Helios Bold"/>
                  <a:ea typeface="Helios Bold"/>
                  <a:cs typeface="Helios Bold"/>
                  <a:sym typeface="Helios Bold"/>
                </a:rPr>
                <a:t>Prepay account  manager: </a:t>
              </a:r>
            </a:p>
          </p:txBody>
        </p:sp>
      </p:grpSp>
      <p:grpSp>
        <p:nvGrpSpPr>
          <p:cNvPr id="94" name="Group 15">
            <a:extLst>
              <a:ext uri="{FF2B5EF4-FFF2-40B4-BE49-F238E27FC236}">
                <a16:creationId xmlns:a16="http://schemas.microsoft.com/office/drawing/2014/main" id="{32258FCE-F75C-0F76-2561-E45C4BCCF91D}"/>
              </a:ext>
            </a:extLst>
          </p:cNvPr>
          <p:cNvGrpSpPr/>
          <p:nvPr/>
        </p:nvGrpSpPr>
        <p:grpSpPr>
          <a:xfrm>
            <a:off x="6230561" y="495298"/>
            <a:ext cx="4619264" cy="2376288"/>
            <a:chOff x="1041635" y="-238382"/>
            <a:chExt cx="808841" cy="449236"/>
          </a:xfrm>
        </p:grpSpPr>
        <p:sp>
          <p:nvSpPr>
            <p:cNvPr id="95" name="Freeform 16">
              <a:extLst>
                <a:ext uri="{FF2B5EF4-FFF2-40B4-BE49-F238E27FC236}">
                  <a16:creationId xmlns:a16="http://schemas.microsoft.com/office/drawing/2014/main" id="{92032475-4F48-5186-A435-FA53CB137C74}"/>
                </a:ext>
              </a:extLst>
            </p:cNvPr>
            <p:cNvSpPr/>
            <p:nvPr/>
          </p:nvSpPr>
          <p:spPr>
            <a:xfrm>
              <a:off x="1098774" y="-142511"/>
              <a:ext cx="700210" cy="257415"/>
            </a:xfrm>
            <a:custGeom>
              <a:avLst/>
              <a:gdLst/>
              <a:ahLst/>
              <a:cxnLst/>
              <a:rect l="l" t="t" r="r" b="b"/>
              <a:pathLst>
                <a:path w="924675" h="263450">
                  <a:moveTo>
                    <a:pt x="0" y="0"/>
                  </a:moveTo>
                  <a:lnTo>
                    <a:pt x="924675" y="0"/>
                  </a:lnTo>
                  <a:lnTo>
                    <a:pt x="924675" y="263450"/>
                  </a:lnTo>
                  <a:lnTo>
                    <a:pt x="0" y="263450"/>
                  </a:lnTo>
                  <a:close/>
                </a:path>
              </a:pathLst>
            </a:custGeom>
            <a:solidFill>
              <a:srgbClr val="FFFFFF"/>
            </a:solidFill>
            <a:ln w="9525" cap="sq">
              <a:solidFill>
                <a:srgbClr val="2A2E3A"/>
              </a:solidFill>
              <a:prstDash val="dash"/>
              <a:miter/>
            </a:ln>
          </p:spPr>
          <p:txBody>
            <a:bodyPr/>
            <a:lstStyle/>
            <a:p>
              <a:endParaRPr lang="en-ZA"/>
            </a:p>
          </p:txBody>
        </p:sp>
        <p:sp>
          <p:nvSpPr>
            <p:cNvPr id="96" name="TextBox 17">
              <a:extLst>
                <a:ext uri="{FF2B5EF4-FFF2-40B4-BE49-F238E27FC236}">
                  <a16:creationId xmlns:a16="http://schemas.microsoft.com/office/drawing/2014/main" id="{4DB877BD-8628-0B55-488E-3441CFB8374F}"/>
                </a:ext>
              </a:extLst>
            </p:cNvPr>
            <p:cNvSpPr txBox="1"/>
            <p:nvPr/>
          </p:nvSpPr>
          <p:spPr>
            <a:xfrm>
              <a:off x="1041635" y="-238382"/>
              <a:ext cx="808841" cy="449236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ctr">
                <a:lnSpc>
                  <a:spcPts val="2100"/>
                </a:lnSpc>
              </a:pPr>
              <a:r>
                <a:rPr lang="en-US" sz="1400" dirty="0">
                  <a:solidFill>
                    <a:srgbClr val="2A2E3A"/>
                  </a:solidFill>
                  <a:latin typeface="Helios Bold"/>
                  <a:ea typeface="Helios Bold"/>
                  <a:cs typeface="Helios Bold"/>
                  <a:sym typeface="Helios Bold"/>
                </a:rPr>
                <a:t>computer based system that allows customers to interact with the </a:t>
              </a:r>
              <a:r>
                <a:rPr lang="en-US" sz="1400" dirty="0" err="1">
                  <a:solidFill>
                    <a:srgbClr val="2A2E3A"/>
                  </a:solidFill>
                  <a:latin typeface="Helios Bold"/>
                  <a:ea typeface="Helios Bold"/>
                  <a:cs typeface="Helios Bold"/>
                  <a:sym typeface="Helios Bold"/>
                </a:rPr>
                <a:t>vodacom</a:t>
              </a:r>
              <a:r>
                <a:rPr lang="en-US" sz="1400" dirty="0">
                  <a:solidFill>
                    <a:srgbClr val="2A2E3A"/>
                  </a:solidFill>
                  <a:latin typeface="Helios Bold"/>
                  <a:ea typeface="Helios Bold"/>
                  <a:cs typeface="Helios Bold"/>
                  <a:sym typeface="Helios Bold"/>
                </a:rPr>
                <a:t> telephone system through their phone keypad or voice commands.</a:t>
              </a:r>
              <a:endParaRPr lang="en-US" sz="1600" dirty="0">
                <a:solidFill>
                  <a:srgbClr val="2A2E3A"/>
                </a:solidFill>
                <a:latin typeface="Helios Bold"/>
                <a:ea typeface="Helios Bold"/>
                <a:cs typeface="Helios Bold"/>
                <a:sym typeface="Helios Bold"/>
              </a:endParaRPr>
            </a:p>
          </p:txBody>
        </p:sp>
      </p:grpSp>
      <p:grpSp>
        <p:nvGrpSpPr>
          <p:cNvPr id="97" name="Group 18">
            <a:extLst>
              <a:ext uri="{FF2B5EF4-FFF2-40B4-BE49-F238E27FC236}">
                <a16:creationId xmlns:a16="http://schemas.microsoft.com/office/drawing/2014/main" id="{A804724E-5B1B-9863-ACE3-567E384AD212}"/>
              </a:ext>
            </a:extLst>
          </p:cNvPr>
          <p:cNvGrpSpPr/>
          <p:nvPr/>
        </p:nvGrpSpPr>
        <p:grpSpPr>
          <a:xfrm>
            <a:off x="6264510" y="2691295"/>
            <a:ext cx="2518153" cy="4053930"/>
            <a:chOff x="-320956" y="-853850"/>
            <a:chExt cx="1580192" cy="1471598"/>
          </a:xfrm>
        </p:grpSpPr>
        <p:sp>
          <p:nvSpPr>
            <p:cNvPr id="98" name="Freeform 19">
              <a:extLst>
                <a:ext uri="{FF2B5EF4-FFF2-40B4-BE49-F238E27FC236}">
                  <a16:creationId xmlns:a16="http://schemas.microsoft.com/office/drawing/2014/main" id="{DBAC839D-61A8-E64B-3B5F-0EC58F19BFEE}"/>
                </a:ext>
              </a:extLst>
            </p:cNvPr>
            <p:cNvSpPr/>
            <p:nvPr/>
          </p:nvSpPr>
          <p:spPr>
            <a:xfrm>
              <a:off x="-320956" y="-853850"/>
              <a:ext cx="1259236" cy="654684"/>
            </a:xfrm>
            <a:custGeom>
              <a:avLst/>
              <a:gdLst/>
              <a:ahLst/>
              <a:cxnLst/>
              <a:rect l="l" t="t" r="r" b="b"/>
              <a:pathLst>
                <a:path w="1259236" h="617748">
                  <a:moveTo>
                    <a:pt x="0" y="0"/>
                  </a:moveTo>
                  <a:lnTo>
                    <a:pt x="1259236" y="0"/>
                  </a:lnTo>
                  <a:lnTo>
                    <a:pt x="1259236" y="617748"/>
                  </a:lnTo>
                  <a:lnTo>
                    <a:pt x="0" y="61774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sq">
              <a:solidFill>
                <a:srgbClr val="E8223B"/>
              </a:solidFill>
              <a:prstDash val="solid"/>
              <a:miter/>
            </a:ln>
          </p:spPr>
          <p:txBody>
            <a:bodyPr/>
            <a:lstStyle/>
            <a:p>
              <a:endParaRPr lang="en-ZA"/>
            </a:p>
          </p:txBody>
        </p:sp>
        <p:sp>
          <p:nvSpPr>
            <p:cNvPr id="99" name="TextBox 20">
              <a:extLst>
                <a:ext uri="{FF2B5EF4-FFF2-40B4-BE49-F238E27FC236}">
                  <a16:creationId xmlns:a16="http://schemas.microsoft.com/office/drawing/2014/main" id="{68365BB8-0631-B582-7F25-ABE8B22B098B}"/>
                </a:ext>
              </a:extLst>
            </p:cNvPr>
            <p:cNvSpPr txBox="1"/>
            <p:nvPr/>
          </p:nvSpPr>
          <p:spPr>
            <a:xfrm>
              <a:off x="0" y="-38100"/>
              <a:ext cx="1259236" cy="655848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sp>
        <p:nvSpPr>
          <p:cNvPr id="100" name="AutoShape 6">
            <a:extLst>
              <a:ext uri="{FF2B5EF4-FFF2-40B4-BE49-F238E27FC236}">
                <a16:creationId xmlns:a16="http://schemas.microsoft.com/office/drawing/2014/main" id="{60C665A5-F328-F84B-C188-795CF76ECDF0}"/>
              </a:ext>
            </a:extLst>
          </p:cNvPr>
          <p:cNvSpPr/>
          <p:nvPr/>
        </p:nvSpPr>
        <p:spPr>
          <a:xfrm flipH="1">
            <a:off x="7508801" y="2433349"/>
            <a:ext cx="0" cy="256486"/>
          </a:xfrm>
          <a:prstGeom prst="line">
            <a:avLst/>
          </a:prstGeom>
          <a:ln w="28575" cap="flat">
            <a:solidFill>
              <a:srgbClr val="FF0000"/>
            </a:solidFill>
            <a:prstDash val="sysDot"/>
            <a:headEnd type="none" w="sm" len="sm"/>
            <a:tailEnd type="arrow" w="med" len="sm"/>
          </a:ln>
        </p:spPr>
        <p:txBody>
          <a:bodyPr/>
          <a:lstStyle/>
          <a:p>
            <a:endParaRPr lang="en-ZA"/>
          </a:p>
        </p:txBody>
      </p:sp>
      <p:sp>
        <p:nvSpPr>
          <p:cNvPr id="101" name="Freeform 57">
            <a:extLst>
              <a:ext uri="{FF2B5EF4-FFF2-40B4-BE49-F238E27FC236}">
                <a16:creationId xmlns:a16="http://schemas.microsoft.com/office/drawing/2014/main" id="{5153FC0C-24BB-1436-2155-81F60BED937F}"/>
              </a:ext>
            </a:extLst>
          </p:cNvPr>
          <p:cNvSpPr/>
          <p:nvPr/>
        </p:nvSpPr>
        <p:spPr>
          <a:xfrm>
            <a:off x="8209111" y="7978391"/>
            <a:ext cx="6220390" cy="1782846"/>
          </a:xfrm>
          <a:custGeom>
            <a:avLst/>
            <a:gdLst/>
            <a:ahLst/>
            <a:cxnLst/>
            <a:rect l="l" t="t" r="r" b="b"/>
            <a:pathLst>
              <a:path w="3295560" h="340222">
                <a:moveTo>
                  <a:pt x="0" y="0"/>
                </a:moveTo>
                <a:lnTo>
                  <a:pt x="3295560" y="0"/>
                </a:lnTo>
                <a:lnTo>
                  <a:pt x="3295560" y="340222"/>
                </a:lnTo>
                <a:lnTo>
                  <a:pt x="0" y="340222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47625" cap="sq">
            <a:solidFill>
              <a:srgbClr val="E8223B"/>
            </a:solidFill>
            <a:prstDash val="solid"/>
            <a:miter/>
          </a:ln>
        </p:spPr>
        <p:txBody>
          <a:bodyPr/>
          <a:lstStyle/>
          <a:p>
            <a:endParaRPr lang="en-ZA" dirty="0"/>
          </a:p>
        </p:txBody>
      </p:sp>
      <p:sp>
        <p:nvSpPr>
          <p:cNvPr id="102" name="Freeform 19">
            <a:extLst>
              <a:ext uri="{FF2B5EF4-FFF2-40B4-BE49-F238E27FC236}">
                <a16:creationId xmlns:a16="http://schemas.microsoft.com/office/drawing/2014/main" id="{7C5C6449-84E3-8275-8758-6CC885BFCBFB}"/>
              </a:ext>
            </a:extLst>
          </p:cNvPr>
          <p:cNvSpPr/>
          <p:nvPr/>
        </p:nvSpPr>
        <p:spPr>
          <a:xfrm>
            <a:off x="8328131" y="2684893"/>
            <a:ext cx="1987167" cy="1834517"/>
          </a:xfrm>
          <a:custGeom>
            <a:avLst/>
            <a:gdLst/>
            <a:ahLst/>
            <a:cxnLst/>
            <a:rect l="l" t="t" r="r" b="b"/>
            <a:pathLst>
              <a:path w="1259236" h="617748">
                <a:moveTo>
                  <a:pt x="0" y="0"/>
                </a:moveTo>
                <a:lnTo>
                  <a:pt x="1259236" y="0"/>
                </a:lnTo>
                <a:lnTo>
                  <a:pt x="1259236" y="617748"/>
                </a:lnTo>
                <a:lnTo>
                  <a:pt x="0" y="617748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47625" cap="sq">
            <a:solidFill>
              <a:srgbClr val="E8223B"/>
            </a:solidFill>
            <a:prstDash val="solid"/>
            <a:miter/>
          </a:ln>
        </p:spPr>
        <p:txBody>
          <a:bodyPr/>
          <a:lstStyle/>
          <a:p>
            <a:endParaRPr lang="en-ZA"/>
          </a:p>
        </p:txBody>
      </p:sp>
      <p:sp>
        <p:nvSpPr>
          <p:cNvPr id="103" name="Freeform 19">
            <a:extLst>
              <a:ext uri="{FF2B5EF4-FFF2-40B4-BE49-F238E27FC236}">
                <a16:creationId xmlns:a16="http://schemas.microsoft.com/office/drawing/2014/main" id="{605604F6-7C14-09A5-8786-80505C05297F}"/>
              </a:ext>
            </a:extLst>
          </p:cNvPr>
          <p:cNvSpPr/>
          <p:nvPr/>
        </p:nvSpPr>
        <p:spPr>
          <a:xfrm>
            <a:off x="10325722" y="2737992"/>
            <a:ext cx="1987167" cy="1788860"/>
          </a:xfrm>
          <a:custGeom>
            <a:avLst/>
            <a:gdLst/>
            <a:ahLst/>
            <a:cxnLst/>
            <a:rect l="l" t="t" r="r" b="b"/>
            <a:pathLst>
              <a:path w="1259236" h="617748">
                <a:moveTo>
                  <a:pt x="0" y="0"/>
                </a:moveTo>
                <a:lnTo>
                  <a:pt x="1259236" y="0"/>
                </a:lnTo>
                <a:lnTo>
                  <a:pt x="1259236" y="617748"/>
                </a:lnTo>
                <a:lnTo>
                  <a:pt x="0" y="617748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47625" cap="sq">
            <a:solidFill>
              <a:srgbClr val="E8223B"/>
            </a:solidFill>
            <a:prstDash val="solid"/>
            <a:miter/>
          </a:ln>
        </p:spPr>
        <p:txBody>
          <a:bodyPr/>
          <a:lstStyle/>
          <a:p>
            <a:endParaRPr lang="en-ZA"/>
          </a:p>
        </p:txBody>
      </p:sp>
      <p:sp>
        <p:nvSpPr>
          <p:cNvPr id="104" name="Freeform 19">
            <a:extLst>
              <a:ext uri="{FF2B5EF4-FFF2-40B4-BE49-F238E27FC236}">
                <a16:creationId xmlns:a16="http://schemas.microsoft.com/office/drawing/2014/main" id="{BBEAE8EF-28E3-E2E4-9896-A4687CEBA6C0}"/>
              </a:ext>
            </a:extLst>
          </p:cNvPr>
          <p:cNvSpPr/>
          <p:nvPr/>
        </p:nvSpPr>
        <p:spPr>
          <a:xfrm>
            <a:off x="12377927" y="2696263"/>
            <a:ext cx="2013004" cy="1857309"/>
          </a:xfrm>
          <a:custGeom>
            <a:avLst/>
            <a:gdLst/>
            <a:ahLst/>
            <a:cxnLst/>
            <a:rect l="l" t="t" r="r" b="b"/>
            <a:pathLst>
              <a:path w="1259236" h="617748">
                <a:moveTo>
                  <a:pt x="0" y="0"/>
                </a:moveTo>
                <a:lnTo>
                  <a:pt x="1259236" y="0"/>
                </a:lnTo>
                <a:lnTo>
                  <a:pt x="1259236" y="617748"/>
                </a:lnTo>
                <a:lnTo>
                  <a:pt x="0" y="617748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47625" cap="sq">
            <a:solidFill>
              <a:srgbClr val="E8223B"/>
            </a:solidFill>
            <a:prstDash val="solid"/>
            <a:miter/>
          </a:ln>
        </p:spPr>
        <p:txBody>
          <a:bodyPr/>
          <a:lstStyle/>
          <a:p>
            <a:endParaRPr lang="en-ZA"/>
          </a:p>
        </p:txBody>
      </p:sp>
      <p:grpSp>
        <p:nvGrpSpPr>
          <p:cNvPr id="105" name="Group 15">
            <a:extLst>
              <a:ext uri="{FF2B5EF4-FFF2-40B4-BE49-F238E27FC236}">
                <a16:creationId xmlns:a16="http://schemas.microsoft.com/office/drawing/2014/main" id="{AF4C9796-52A6-AE07-AF4E-2B995151AE79}"/>
              </a:ext>
            </a:extLst>
          </p:cNvPr>
          <p:cNvGrpSpPr/>
          <p:nvPr/>
        </p:nvGrpSpPr>
        <p:grpSpPr>
          <a:xfrm>
            <a:off x="10727601" y="938983"/>
            <a:ext cx="2869871" cy="1425064"/>
            <a:chOff x="424291" y="-130164"/>
            <a:chExt cx="752698" cy="266979"/>
          </a:xfrm>
        </p:grpSpPr>
        <p:sp>
          <p:nvSpPr>
            <p:cNvPr id="106" name="Freeform 16">
              <a:extLst>
                <a:ext uri="{FF2B5EF4-FFF2-40B4-BE49-F238E27FC236}">
                  <a16:creationId xmlns:a16="http://schemas.microsoft.com/office/drawing/2014/main" id="{54F1B627-B066-0DCE-215B-9248960329C7}"/>
                </a:ext>
              </a:extLst>
            </p:cNvPr>
            <p:cNvSpPr/>
            <p:nvPr/>
          </p:nvSpPr>
          <p:spPr>
            <a:xfrm>
              <a:off x="424291" y="-120600"/>
              <a:ext cx="700210" cy="257415"/>
            </a:xfrm>
            <a:custGeom>
              <a:avLst/>
              <a:gdLst/>
              <a:ahLst/>
              <a:cxnLst/>
              <a:rect l="l" t="t" r="r" b="b"/>
              <a:pathLst>
                <a:path w="924675" h="263450">
                  <a:moveTo>
                    <a:pt x="0" y="0"/>
                  </a:moveTo>
                  <a:lnTo>
                    <a:pt x="924675" y="0"/>
                  </a:lnTo>
                  <a:lnTo>
                    <a:pt x="924675" y="263450"/>
                  </a:lnTo>
                  <a:lnTo>
                    <a:pt x="0" y="263450"/>
                  </a:lnTo>
                  <a:close/>
                </a:path>
              </a:pathLst>
            </a:custGeom>
            <a:solidFill>
              <a:srgbClr val="FFFFFF"/>
            </a:solidFill>
            <a:ln w="9525" cap="sq">
              <a:solidFill>
                <a:srgbClr val="2A2E3A"/>
              </a:solidFill>
              <a:prstDash val="dash"/>
              <a:miter/>
            </a:ln>
          </p:spPr>
          <p:txBody>
            <a:bodyPr/>
            <a:lstStyle/>
            <a:p>
              <a:endParaRPr lang="en-ZA"/>
            </a:p>
          </p:txBody>
        </p:sp>
        <p:sp>
          <p:nvSpPr>
            <p:cNvPr id="107" name="TextBox 17">
              <a:extLst>
                <a:ext uri="{FF2B5EF4-FFF2-40B4-BE49-F238E27FC236}">
                  <a16:creationId xmlns:a16="http://schemas.microsoft.com/office/drawing/2014/main" id="{18CB462B-AA0F-F45C-2749-8A6BB704F7AC}"/>
                </a:ext>
              </a:extLst>
            </p:cNvPr>
            <p:cNvSpPr txBox="1"/>
            <p:nvPr/>
          </p:nvSpPr>
          <p:spPr>
            <a:xfrm>
              <a:off x="442249" y="-130164"/>
              <a:ext cx="734740" cy="264755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ctr">
                <a:lnSpc>
                  <a:spcPts val="2100"/>
                </a:lnSpc>
              </a:pPr>
              <a:r>
                <a:rPr lang="en-US" sz="1500" dirty="0">
                  <a:solidFill>
                    <a:srgbClr val="2A2E3A"/>
                  </a:solidFill>
                  <a:latin typeface="Helios Bold"/>
                  <a:ea typeface="Helios Bold"/>
                  <a:cs typeface="Helios Bold"/>
                  <a:sym typeface="Helios Bold"/>
                </a:rPr>
                <a:t>USSD is the redemption channel</a:t>
              </a:r>
            </a:p>
          </p:txBody>
        </p:sp>
      </p:grpSp>
      <p:grpSp>
        <p:nvGrpSpPr>
          <p:cNvPr id="108" name="Group 15">
            <a:extLst>
              <a:ext uri="{FF2B5EF4-FFF2-40B4-BE49-F238E27FC236}">
                <a16:creationId xmlns:a16="http://schemas.microsoft.com/office/drawing/2014/main" id="{BF6C45E7-3F2C-C3F1-C2BD-B693168F1F76}"/>
              </a:ext>
            </a:extLst>
          </p:cNvPr>
          <p:cNvGrpSpPr/>
          <p:nvPr/>
        </p:nvGrpSpPr>
        <p:grpSpPr>
          <a:xfrm>
            <a:off x="13613164" y="981529"/>
            <a:ext cx="2869871" cy="1395919"/>
            <a:chOff x="424291" y="-130164"/>
            <a:chExt cx="752698" cy="266979"/>
          </a:xfrm>
        </p:grpSpPr>
        <p:sp>
          <p:nvSpPr>
            <p:cNvPr id="109" name="Freeform 16">
              <a:extLst>
                <a:ext uri="{FF2B5EF4-FFF2-40B4-BE49-F238E27FC236}">
                  <a16:creationId xmlns:a16="http://schemas.microsoft.com/office/drawing/2014/main" id="{B631611F-1040-4FB1-6F6E-3DCAEAAA51B2}"/>
                </a:ext>
              </a:extLst>
            </p:cNvPr>
            <p:cNvSpPr/>
            <p:nvPr/>
          </p:nvSpPr>
          <p:spPr>
            <a:xfrm>
              <a:off x="424291" y="-120600"/>
              <a:ext cx="700210" cy="257415"/>
            </a:xfrm>
            <a:custGeom>
              <a:avLst/>
              <a:gdLst/>
              <a:ahLst/>
              <a:cxnLst/>
              <a:rect l="l" t="t" r="r" b="b"/>
              <a:pathLst>
                <a:path w="924675" h="263450">
                  <a:moveTo>
                    <a:pt x="0" y="0"/>
                  </a:moveTo>
                  <a:lnTo>
                    <a:pt x="924675" y="0"/>
                  </a:lnTo>
                  <a:lnTo>
                    <a:pt x="924675" y="263450"/>
                  </a:lnTo>
                  <a:lnTo>
                    <a:pt x="0" y="263450"/>
                  </a:lnTo>
                  <a:close/>
                </a:path>
              </a:pathLst>
            </a:custGeom>
            <a:solidFill>
              <a:srgbClr val="FFFFFF"/>
            </a:solidFill>
            <a:ln w="9525" cap="sq">
              <a:solidFill>
                <a:srgbClr val="2A2E3A"/>
              </a:solidFill>
              <a:prstDash val="dash"/>
              <a:miter/>
            </a:ln>
          </p:spPr>
          <p:txBody>
            <a:bodyPr/>
            <a:lstStyle/>
            <a:p>
              <a:endParaRPr lang="en-ZA"/>
            </a:p>
          </p:txBody>
        </p:sp>
        <p:sp>
          <p:nvSpPr>
            <p:cNvPr id="110" name="TextBox 17">
              <a:extLst>
                <a:ext uri="{FF2B5EF4-FFF2-40B4-BE49-F238E27FC236}">
                  <a16:creationId xmlns:a16="http://schemas.microsoft.com/office/drawing/2014/main" id="{639D3FEA-5289-F809-8439-FC869953E4F2}"/>
                </a:ext>
              </a:extLst>
            </p:cNvPr>
            <p:cNvSpPr txBox="1"/>
            <p:nvPr/>
          </p:nvSpPr>
          <p:spPr>
            <a:xfrm>
              <a:off x="442249" y="-130164"/>
              <a:ext cx="734740" cy="264755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ctr">
                <a:lnSpc>
                  <a:spcPts val="2100"/>
                </a:lnSpc>
              </a:pPr>
              <a:r>
                <a:rPr lang="en-US" sz="1500" dirty="0">
                  <a:solidFill>
                    <a:srgbClr val="2A2E3A"/>
                  </a:solidFill>
                  <a:latin typeface="Helios Bold"/>
                  <a:ea typeface="Helios Bold"/>
                  <a:cs typeface="Helios Bold"/>
                  <a:sym typeface="Helios Bold"/>
                </a:rPr>
                <a:t>These are vouchers from Shoprite. </a:t>
              </a:r>
            </a:p>
          </p:txBody>
        </p:sp>
      </p:grpSp>
      <p:sp>
        <p:nvSpPr>
          <p:cNvPr id="111" name="AutoShape 6">
            <a:extLst>
              <a:ext uri="{FF2B5EF4-FFF2-40B4-BE49-F238E27FC236}">
                <a16:creationId xmlns:a16="http://schemas.microsoft.com/office/drawing/2014/main" id="{5FA33DE4-3506-5632-966F-04F23B65B17C}"/>
              </a:ext>
            </a:extLst>
          </p:cNvPr>
          <p:cNvSpPr/>
          <p:nvPr/>
        </p:nvSpPr>
        <p:spPr>
          <a:xfrm flipH="1">
            <a:off x="9941381" y="2302626"/>
            <a:ext cx="999081" cy="338619"/>
          </a:xfrm>
          <a:prstGeom prst="line">
            <a:avLst/>
          </a:prstGeom>
          <a:ln w="28575" cap="flat">
            <a:solidFill>
              <a:srgbClr val="FF0000"/>
            </a:solidFill>
            <a:prstDash val="sysDot"/>
            <a:headEnd type="none" w="sm" len="sm"/>
            <a:tailEnd type="arrow" w="med" len="sm"/>
          </a:ln>
        </p:spPr>
        <p:txBody>
          <a:bodyPr/>
          <a:lstStyle/>
          <a:p>
            <a:endParaRPr lang="en-ZA"/>
          </a:p>
        </p:txBody>
      </p:sp>
      <p:sp>
        <p:nvSpPr>
          <p:cNvPr id="112" name="AutoShape 6">
            <a:extLst>
              <a:ext uri="{FF2B5EF4-FFF2-40B4-BE49-F238E27FC236}">
                <a16:creationId xmlns:a16="http://schemas.microsoft.com/office/drawing/2014/main" id="{7FD16384-B551-4743-DA24-6065439FCCF9}"/>
              </a:ext>
            </a:extLst>
          </p:cNvPr>
          <p:cNvSpPr/>
          <p:nvPr/>
        </p:nvSpPr>
        <p:spPr>
          <a:xfrm flipH="1">
            <a:off x="12116228" y="2299397"/>
            <a:ext cx="1710609" cy="359172"/>
          </a:xfrm>
          <a:prstGeom prst="line">
            <a:avLst/>
          </a:prstGeom>
          <a:ln w="28575" cap="flat">
            <a:solidFill>
              <a:srgbClr val="FF0000"/>
            </a:solidFill>
            <a:prstDash val="sysDot"/>
            <a:headEnd type="none" w="sm" len="sm"/>
            <a:tailEnd type="arrow" w="med" len="sm"/>
          </a:ln>
        </p:spPr>
        <p:txBody>
          <a:bodyPr/>
          <a:lstStyle/>
          <a:p>
            <a:endParaRPr lang="en-ZA"/>
          </a:p>
        </p:txBody>
      </p:sp>
      <p:sp>
        <p:nvSpPr>
          <p:cNvPr id="3" name="Freeform 4">
            <a:extLst>
              <a:ext uri="{FF2B5EF4-FFF2-40B4-BE49-F238E27FC236}">
                <a16:creationId xmlns:a16="http://schemas.microsoft.com/office/drawing/2014/main" id="{FD5E6C0F-FB4B-330B-10BA-F10F57BDE937}"/>
              </a:ext>
            </a:extLst>
          </p:cNvPr>
          <p:cNvSpPr/>
          <p:nvPr/>
        </p:nvSpPr>
        <p:spPr>
          <a:xfrm>
            <a:off x="14782801" y="4591"/>
            <a:ext cx="3429598" cy="880477"/>
          </a:xfrm>
          <a:custGeom>
            <a:avLst/>
            <a:gdLst/>
            <a:ahLst/>
            <a:cxnLst/>
            <a:rect l="l" t="t" r="r" b="b"/>
            <a:pathLst>
              <a:path w="3941997" h="991412">
                <a:moveTo>
                  <a:pt x="0" y="0"/>
                </a:moveTo>
                <a:lnTo>
                  <a:pt x="3941997" y="0"/>
                </a:lnTo>
                <a:lnTo>
                  <a:pt x="3941997" y="991412"/>
                </a:lnTo>
                <a:lnTo>
                  <a:pt x="0" y="99141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ZA" dirty="0"/>
          </a:p>
        </p:txBody>
      </p:sp>
      <p:sp>
        <p:nvSpPr>
          <p:cNvPr id="4" name="AutoShape 62">
            <a:extLst>
              <a:ext uri="{FF2B5EF4-FFF2-40B4-BE49-F238E27FC236}">
                <a16:creationId xmlns:a16="http://schemas.microsoft.com/office/drawing/2014/main" id="{97155964-39A8-1676-C23F-2F04ED8C723B}"/>
              </a:ext>
            </a:extLst>
          </p:cNvPr>
          <p:cNvSpPr/>
          <p:nvPr/>
        </p:nvSpPr>
        <p:spPr>
          <a:xfrm flipV="1">
            <a:off x="1610300" y="9302566"/>
            <a:ext cx="4257100" cy="40697"/>
          </a:xfrm>
          <a:prstGeom prst="line">
            <a:avLst/>
          </a:prstGeom>
          <a:ln w="28575" cap="flat">
            <a:solidFill>
              <a:srgbClr val="FF0000"/>
            </a:solidFill>
            <a:prstDash val="sysDot"/>
            <a:headEnd type="none" w="sm" len="sm"/>
            <a:tailEnd type="arrow" w="med" len="sm"/>
          </a:ln>
        </p:spPr>
        <p:txBody>
          <a:bodyPr/>
          <a:lstStyle/>
          <a:p>
            <a:endParaRPr lang="en-ZA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AE1B555E600BB49A9B19CCBEE6B4B1F" ma:contentTypeVersion="15" ma:contentTypeDescription="Create a new document." ma:contentTypeScope="" ma:versionID="306299f55a7b1f0ddf67c5984feaf94d">
  <xsd:schema xmlns:xsd="http://www.w3.org/2001/XMLSchema" xmlns:xs="http://www.w3.org/2001/XMLSchema" xmlns:p="http://schemas.microsoft.com/office/2006/metadata/properties" xmlns:ns2="a0007b4c-3d10-41af-90d3-a84321440d61" xmlns:ns3="d85bc446-10ff-4bdb-b6e7-d1ca1967a5f3" xmlns:ns4="6504cafb-c983-4e47-bcaf-a5581da3406e" targetNamespace="http://schemas.microsoft.com/office/2006/metadata/properties" ma:root="true" ma:fieldsID="2b4384c3a5b580fec9cb1b9e2b766047" ns2:_="" ns3:_="" ns4:_="">
    <xsd:import namespace="a0007b4c-3d10-41af-90d3-a84321440d61"/>
    <xsd:import namespace="d85bc446-10ff-4bdb-b6e7-d1ca1967a5f3"/>
    <xsd:import namespace="6504cafb-c983-4e47-bcaf-a5581da3406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4:TaxCatchAll" minOccurs="0"/>
                <xsd:element ref="ns2:MediaServiceGenerationTime" minOccurs="0"/>
                <xsd:element ref="ns2:MediaServiceEventHashCode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0007b4c-3d10-41af-90d3-a84321440d6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Image Tags" ma:readOnly="false" ma:fieldId="{5cf76f15-5ced-4ddc-b409-7134ff3c332f}" ma:taxonomyMulti="true" ma:sspId="1140db7b-894d-4be5-b4f9-3216f8c45b4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85bc446-10ff-4bdb-b6e7-d1ca1967a5f3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504cafb-c983-4e47-bcaf-a5581da3406e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cb752ac1-f14d-46b3-b630-472a16bda9a1}" ma:internalName="TaxCatchAll" ma:showField="CatchAllData" ma:web="d85bc446-10ff-4bdb-b6e7-d1ca1967a5f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a0007b4c-3d10-41af-90d3-a84321440d61">
      <Terms xmlns="http://schemas.microsoft.com/office/infopath/2007/PartnerControls"/>
    </lcf76f155ced4ddcb4097134ff3c332f>
    <TaxCatchAll xmlns="6504cafb-c983-4e47-bcaf-a5581da3406e" xsi:nil="true"/>
  </documentManagement>
</p:properties>
</file>

<file path=customXml/itemProps1.xml><?xml version="1.0" encoding="utf-8"?>
<ds:datastoreItem xmlns:ds="http://schemas.openxmlformats.org/officeDocument/2006/customXml" ds:itemID="{DC0EA079-653C-4BB2-A5CF-D2B5AC0B2E6E}"/>
</file>

<file path=customXml/itemProps2.xml><?xml version="1.0" encoding="utf-8"?>
<ds:datastoreItem xmlns:ds="http://schemas.openxmlformats.org/officeDocument/2006/customXml" ds:itemID="{BEE5C3E9-4DDA-4E99-A43F-48CEC2BFC7BB}"/>
</file>

<file path=customXml/itemProps3.xml><?xml version="1.0" encoding="utf-8"?>
<ds:datastoreItem xmlns:ds="http://schemas.openxmlformats.org/officeDocument/2006/customXml" ds:itemID="{887BA86C-F8DE-44A6-AF92-BF70F37C961D}"/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141</Words>
  <Application>Microsoft Office PowerPoint</Application>
  <PresentationFormat>Custom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Helios Bold</vt:lpstr>
      <vt:lpstr>Canva Sans Bold</vt:lpstr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Back to Agenda</dc:title>
  <dc:creator>Tebogo McOsana, Vodacom (External)</dc:creator>
  <cp:lastModifiedBy>tebogo@devcon.biz</cp:lastModifiedBy>
  <cp:revision>10</cp:revision>
  <dcterms:created xsi:type="dcterms:W3CDTF">2006-08-16T00:00:00Z</dcterms:created>
  <dcterms:modified xsi:type="dcterms:W3CDTF">2024-08-01T10:39:54Z</dcterms:modified>
  <dc:identifier>DAGMf0JdS9M</dc:identifie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0x0101004AE1B555E600BB49A9B19CCBEE6B4B1F</vt:lpwstr>
  </property>
</Properties>
</file>