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4" r:id="rId5"/>
    <p:sldId id="329" r:id="rId6"/>
    <p:sldId id="317" r:id="rId7"/>
    <p:sldId id="339" r:id="rId8"/>
    <p:sldId id="340" r:id="rId9"/>
    <p:sldId id="337" r:id="rId10"/>
    <p:sldId id="334" r:id="rId11"/>
    <p:sldId id="335" r:id="rId12"/>
    <p:sldId id="336" r:id="rId13"/>
    <p:sldId id="33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7BAB3-73A8-4F3A-A50D-27774FA546E7}" v="13" dt="2024-08-08T07:24:39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0" autoAdjust="0"/>
    <p:restoredTop sz="93020" autoAdjust="0"/>
  </p:normalViewPr>
  <p:slideViewPr>
    <p:cSldViewPr snapToGrid="0">
      <p:cViewPr varScale="1">
        <p:scale>
          <a:sx n="64" d="100"/>
          <a:sy n="64" d="100"/>
        </p:scale>
        <p:origin x="1170" y="78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24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Royden Botha, Vodacom (External)" userId="S::jaredroyden.botha@vcontractor.co.za::c71b199a-2fcc-4afa-9935-dd0dcb996f8e" providerId="AD" clId="Web-{AB55B452-B2A8-4A6B-8750-30CB8FEE8CDE}"/>
    <pc:docChg chg="modSld">
      <pc:chgData name="Jared Royden Botha, Vodacom (External)" userId="S::jaredroyden.botha@vcontractor.co.za::c71b199a-2fcc-4afa-9935-dd0dcb996f8e" providerId="AD" clId="Web-{AB55B452-B2A8-4A6B-8750-30CB8FEE8CDE}" dt="2023-11-17T06:49:11.171" v="18" actId="1076"/>
      <pc:docMkLst>
        <pc:docMk/>
      </pc:docMkLst>
      <pc:sldChg chg="addSp modSp">
        <pc:chgData name="Jared Royden Botha, Vodacom (External)" userId="S::jaredroyden.botha@vcontractor.co.za::c71b199a-2fcc-4afa-9935-dd0dcb996f8e" providerId="AD" clId="Web-{AB55B452-B2A8-4A6B-8750-30CB8FEE8CDE}" dt="2023-11-17T06:49:11.171" v="18" actId="1076"/>
        <pc:sldMkLst>
          <pc:docMk/>
          <pc:sldMk cId="2834827141" sldId="335"/>
        </pc:sldMkLst>
        <pc:picChg chg="add mod">
          <ac:chgData name="Jared Royden Botha, Vodacom (External)" userId="S::jaredroyden.botha@vcontractor.co.za::c71b199a-2fcc-4afa-9935-dd0dcb996f8e" providerId="AD" clId="Web-{AB55B452-B2A8-4A6B-8750-30CB8FEE8CDE}" dt="2023-11-17T06:41:30.858" v="9" actId="1076"/>
          <ac:picMkLst>
            <pc:docMk/>
            <pc:sldMk cId="2834827141" sldId="335"/>
            <ac:picMk id="3" creationId="{8B505A40-0478-2A9F-BC3C-A46468541C6D}"/>
          </ac:picMkLst>
        </pc:picChg>
        <pc:picChg chg="add mod">
          <ac:chgData name="Jared Royden Botha, Vodacom (External)" userId="S::jaredroyden.botha@vcontractor.co.za::c71b199a-2fcc-4afa-9935-dd0dcb996f8e" providerId="AD" clId="Web-{AB55B452-B2A8-4A6B-8750-30CB8FEE8CDE}" dt="2023-11-17T06:41:42.874" v="10" actId="1076"/>
          <ac:picMkLst>
            <pc:docMk/>
            <pc:sldMk cId="2834827141" sldId="335"/>
            <ac:picMk id="4" creationId="{D49BC590-8435-938A-10AB-06B13BA22DF9}"/>
          </ac:picMkLst>
        </pc:picChg>
        <pc:picChg chg="add mod">
          <ac:chgData name="Jared Royden Botha, Vodacom (External)" userId="S::jaredroyden.botha@vcontractor.co.za::c71b199a-2fcc-4afa-9935-dd0dcb996f8e" providerId="AD" clId="Web-{AB55B452-B2A8-4A6B-8750-30CB8FEE8CDE}" dt="2023-11-17T06:44:15.739" v="14" actId="1076"/>
          <ac:picMkLst>
            <pc:docMk/>
            <pc:sldMk cId="2834827141" sldId="335"/>
            <ac:picMk id="5" creationId="{B65ACA0D-84A9-67D5-6AEC-6006E96D14A4}"/>
          </ac:picMkLst>
        </pc:picChg>
        <pc:picChg chg="add mod">
          <ac:chgData name="Jared Royden Botha, Vodacom (External)" userId="S::jaredroyden.botha@vcontractor.co.za::c71b199a-2fcc-4afa-9935-dd0dcb996f8e" providerId="AD" clId="Web-{AB55B452-B2A8-4A6B-8750-30CB8FEE8CDE}" dt="2023-11-17T06:49:11.171" v="18" actId="1076"/>
          <ac:picMkLst>
            <pc:docMk/>
            <pc:sldMk cId="2834827141" sldId="335"/>
            <ac:picMk id="7" creationId="{0799E0AF-7487-A7DB-9D51-2D18B0903994}"/>
          </ac:picMkLst>
        </pc:picChg>
        <pc:picChg chg="mod">
          <ac:chgData name="Jared Royden Botha, Vodacom (External)" userId="S::jaredroyden.botha@vcontractor.co.za::c71b199a-2fcc-4afa-9935-dd0dcb996f8e" providerId="AD" clId="Web-{AB55B452-B2A8-4A6B-8750-30CB8FEE8CDE}" dt="2023-11-17T06:43:59.285" v="13" actId="1076"/>
          <ac:picMkLst>
            <pc:docMk/>
            <pc:sldMk cId="2834827141" sldId="335"/>
            <ac:picMk id="8" creationId="{F0549F97-A4AD-C0E2-1AA6-84D8B240893D}"/>
          </ac:picMkLst>
        </pc:picChg>
      </pc:sldChg>
    </pc:docChg>
  </pc:docChgLst>
  <pc:docChgLst>
    <pc:chgData name="Masiza Qutu, Vodacom" userId="S::masiza.qutu@vodacom.co.za::7c7c9d9a-825c-4e94-8a06-88bd76751730" providerId="AD" clId="Web-{A7C4F8C6-6CB0-48AA-BEEB-EFB8D92CBFAD}"/>
    <pc:docChg chg="sldOrd">
      <pc:chgData name="Masiza Qutu, Vodacom" userId="S::masiza.qutu@vodacom.co.za::7c7c9d9a-825c-4e94-8a06-88bd76751730" providerId="AD" clId="Web-{A7C4F8C6-6CB0-48AA-BEEB-EFB8D92CBFAD}" dt="2023-11-15T09:29:21.346" v="0"/>
      <pc:docMkLst>
        <pc:docMk/>
      </pc:docMkLst>
      <pc:sldChg chg="ord">
        <pc:chgData name="Masiza Qutu, Vodacom" userId="S::masiza.qutu@vodacom.co.za::7c7c9d9a-825c-4e94-8a06-88bd76751730" providerId="AD" clId="Web-{A7C4F8C6-6CB0-48AA-BEEB-EFB8D92CBFAD}" dt="2023-11-15T09:29:21.346" v="0"/>
        <pc:sldMkLst>
          <pc:docMk/>
          <pc:sldMk cId="267747446" sldId="340"/>
        </pc:sldMkLst>
      </pc:sldChg>
    </pc:docChg>
  </pc:docChgLst>
  <pc:docChgLst>
    <pc:chgData name="Jared Royden Botha, Vodacom (External)" userId="S::jaredroyden.botha@vcontractor.co.za::c71b199a-2fcc-4afa-9935-dd0dcb996f8e" providerId="AD" clId="Web-{2BC62F5B-4B6B-4A29-84C9-36F9CEA2B1A4}"/>
    <pc:docChg chg="sldOrd">
      <pc:chgData name="Jared Royden Botha, Vodacom (External)" userId="S::jaredroyden.botha@vcontractor.co.za::c71b199a-2fcc-4afa-9935-dd0dcb996f8e" providerId="AD" clId="Web-{2BC62F5B-4B6B-4A29-84C9-36F9CEA2B1A4}" dt="2023-11-15T10:52:49.174" v="0"/>
      <pc:docMkLst>
        <pc:docMk/>
      </pc:docMkLst>
      <pc:sldChg chg="ord">
        <pc:chgData name="Jared Royden Botha, Vodacom (External)" userId="S::jaredroyden.botha@vcontractor.co.za::c71b199a-2fcc-4afa-9935-dd0dcb996f8e" providerId="AD" clId="Web-{2BC62F5B-4B6B-4A29-84C9-36F9CEA2B1A4}" dt="2023-11-15T10:52:49.174" v="0"/>
        <pc:sldMkLst>
          <pc:docMk/>
          <pc:sldMk cId="267747446" sldId="340"/>
        </pc:sldMkLst>
      </pc:sldChg>
    </pc:docChg>
  </pc:docChgLst>
  <pc:docChgLst>
    <pc:chgData name="Jared Royden Botha, Vodacom (External)" userId="S::jaredroyden.botha@vcontractor.co.za::c71b199a-2fcc-4afa-9935-dd0dcb996f8e" providerId="AD" clId="Web-{2D9E9A08-7D9C-4317-A4D8-C4497A257ABF}"/>
    <pc:docChg chg="modSld">
      <pc:chgData name="Jared Royden Botha, Vodacom (External)" userId="S::jaredroyden.botha@vcontractor.co.za::c71b199a-2fcc-4afa-9935-dd0dcb996f8e" providerId="AD" clId="Web-{2D9E9A08-7D9C-4317-A4D8-C4497A257ABF}" dt="2023-11-16T10:42:21.424" v="54" actId="20577"/>
      <pc:docMkLst>
        <pc:docMk/>
      </pc:docMkLst>
      <pc:sldChg chg="addSp delSp modSp">
        <pc:chgData name="Jared Royden Botha, Vodacom (External)" userId="S::jaredroyden.botha@vcontractor.co.za::c71b199a-2fcc-4afa-9935-dd0dcb996f8e" providerId="AD" clId="Web-{2D9E9A08-7D9C-4317-A4D8-C4497A257ABF}" dt="2023-11-16T10:42:21.424" v="54" actId="20577"/>
        <pc:sldMkLst>
          <pc:docMk/>
          <pc:sldMk cId="4294866199" sldId="329"/>
        </pc:sldMkLst>
        <pc:spChg chg="mod">
          <ac:chgData name="Jared Royden Botha, Vodacom (External)" userId="S::jaredroyden.botha@vcontractor.co.za::c71b199a-2fcc-4afa-9935-dd0dcb996f8e" providerId="AD" clId="Web-{2D9E9A08-7D9C-4317-A4D8-C4497A257ABF}" dt="2023-11-16T10:41:41.657" v="42" actId="14100"/>
          <ac:spMkLst>
            <pc:docMk/>
            <pc:sldMk cId="4294866199" sldId="329"/>
            <ac:spMk id="6" creationId="{80B0B242-CA87-3B59-A0F4-486932D009F9}"/>
          </ac:spMkLst>
        </pc:spChg>
        <pc:spChg chg="mod">
          <ac:chgData name="Jared Royden Botha, Vodacom (External)" userId="S::jaredroyden.botha@vcontractor.co.za::c71b199a-2fcc-4afa-9935-dd0dcb996f8e" providerId="AD" clId="Web-{2D9E9A08-7D9C-4317-A4D8-C4497A257ABF}" dt="2023-11-16T10:40:22.139" v="26" actId="1076"/>
          <ac:spMkLst>
            <pc:docMk/>
            <pc:sldMk cId="4294866199" sldId="329"/>
            <ac:spMk id="7" creationId="{33A858E6-8813-CD9D-EE22-EB8E062FBA14}"/>
          </ac:spMkLst>
        </pc:spChg>
        <pc:spChg chg="add mod">
          <ac:chgData name="Jared Royden Botha, Vodacom (External)" userId="S::jaredroyden.botha@vcontractor.co.za::c71b199a-2fcc-4afa-9935-dd0dcb996f8e" providerId="AD" clId="Web-{2D9E9A08-7D9C-4317-A4D8-C4497A257ABF}" dt="2023-11-16T10:42:21.424" v="54" actId="20577"/>
          <ac:spMkLst>
            <pc:docMk/>
            <pc:sldMk cId="4294866199" sldId="329"/>
            <ac:spMk id="13" creationId="{56023720-6D2C-0E5F-861A-C972588204CE}"/>
          </ac:spMkLst>
        </pc:spChg>
        <pc:picChg chg="mod">
          <ac:chgData name="Jared Royden Botha, Vodacom (External)" userId="S::jaredroyden.botha@vcontractor.co.za::c71b199a-2fcc-4afa-9935-dd0dcb996f8e" providerId="AD" clId="Web-{2D9E9A08-7D9C-4317-A4D8-C4497A257ABF}" dt="2023-11-16T10:40:40.577" v="30" actId="1076"/>
          <ac:picMkLst>
            <pc:docMk/>
            <pc:sldMk cId="4294866199" sldId="329"/>
            <ac:picMk id="3" creationId="{3B110300-BFAB-6E6A-5AAF-592C23E45E02}"/>
          </ac:picMkLst>
        </pc:picChg>
        <pc:picChg chg="add mod">
          <ac:chgData name="Jared Royden Botha, Vodacom (External)" userId="S::jaredroyden.botha@vcontractor.co.za::c71b199a-2fcc-4afa-9935-dd0dcb996f8e" providerId="AD" clId="Web-{2D9E9A08-7D9C-4317-A4D8-C4497A257ABF}" dt="2023-11-16T10:40:48.093" v="31" actId="1076"/>
          <ac:picMkLst>
            <pc:docMk/>
            <pc:sldMk cId="4294866199" sldId="329"/>
            <ac:picMk id="9" creationId="{858E468F-2EE8-998A-9F69-3E0CCC19CE72}"/>
          </ac:picMkLst>
        </pc:picChg>
        <pc:picChg chg="add del">
          <ac:chgData name="Jared Royden Botha, Vodacom (External)" userId="S::jaredroyden.botha@vcontractor.co.za::c71b199a-2fcc-4afa-9935-dd0dcb996f8e" providerId="AD" clId="Web-{2D9E9A08-7D9C-4317-A4D8-C4497A257ABF}" dt="2023-11-16T10:41:25.875" v="40"/>
          <ac:picMkLst>
            <pc:docMk/>
            <pc:sldMk cId="4294866199" sldId="329"/>
            <ac:picMk id="10" creationId="{4AB21367-9EDA-90B5-B00E-06E0F04AB8DF}"/>
          </ac:picMkLst>
        </pc:picChg>
        <pc:picChg chg="mod">
          <ac:chgData name="Jared Royden Botha, Vodacom (External)" userId="S::jaredroyden.botha@vcontractor.co.za::c71b199a-2fcc-4afa-9935-dd0dcb996f8e" providerId="AD" clId="Web-{2D9E9A08-7D9C-4317-A4D8-C4497A257ABF}" dt="2023-11-16T10:40:15.451" v="25" actId="1076"/>
          <ac:picMkLst>
            <pc:docMk/>
            <pc:sldMk cId="4294866199" sldId="329"/>
            <ac:picMk id="16" creationId="{41353449-F29F-160E-215E-BB307C73E339}"/>
          </ac:picMkLst>
        </pc:picChg>
      </pc:sldChg>
      <pc:sldChg chg="addSp modSp">
        <pc:chgData name="Jared Royden Botha, Vodacom (External)" userId="S::jaredroyden.botha@vcontractor.co.za::c71b199a-2fcc-4afa-9935-dd0dcb996f8e" providerId="AD" clId="Web-{2D9E9A08-7D9C-4317-A4D8-C4497A257ABF}" dt="2023-11-16T10:39:31.137" v="22" actId="20577"/>
        <pc:sldMkLst>
          <pc:docMk/>
          <pc:sldMk cId="2900762779" sldId="339"/>
        </pc:sldMkLst>
        <pc:spChg chg="add mod">
          <ac:chgData name="Jared Royden Botha, Vodacom (External)" userId="S::jaredroyden.botha@vcontractor.co.za::c71b199a-2fcc-4afa-9935-dd0dcb996f8e" providerId="AD" clId="Web-{2D9E9A08-7D9C-4317-A4D8-C4497A257ABF}" dt="2023-11-16T10:39:31.137" v="22" actId="20577"/>
          <ac:spMkLst>
            <pc:docMk/>
            <pc:sldMk cId="2900762779" sldId="339"/>
            <ac:spMk id="2" creationId="{39425EFB-E79C-8486-37EF-685958F57801}"/>
          </ac:spMkLst>
        </pc:spChg>
        <pc:spChg chg="mod">
          <ac:chgData name="Jared Royden Botha, Vodacom (External)" userId="S::jaredroyden.botha@vcontractor.co.za::c71b199a-2fcc-4afa-9935-dd0dcb996f8e" providerId="AD" clId="Web-{2D9E9A08-7D9C-4317-A4D8-C4497A257ABF}" dt="2023-11-16T10:38:32.494" v="0" actId="1076"/>
          <ac:spMkLst>
            <pc:docMk/>
            <pc:sldMk cId="2900762779" sldId="339"/>
            <ac:spMk id="52" creationId="{A5586832-DBED-5A25-66A3-6715C7FD0248}"/>
          </ac:spMkLst>
        </pc:spChg>
      </pc:sldChg>
      <pc:sldChg chg="modSp">
        <pc:chgData name="Jared Royden Botha, Vodacom (External)" userId="S::jaredroyden.botha@vcontractor.co.za::c71b199a-2fcc-4afa-9935-dd0dcb996f8e" providerId="AD" clId="Web-{2D9E9A08-7D9C-4317-A4D8-C4497A257ABF}" dt="2023-11-16T10:39:56.653" v="23" actId="1076"/>
        <pc:sldMkLst>
          <pc:docMk/>
          <pc:sldMk cId="267747446" sldId="340"/>
        </pc:sldMkLst>
        <pc:spChg chg="mod">
          <ac:chgData name="Jared Royden Botha, Vodacom (External)" userId="S::jaredroyden.botha@vcontractor.co.za::c71b199a-2fcc-4afa-9935-dd0dcb996f8e" providerId="AD" clId="Web-{2D9E9A08-7D9C-4317-A4D8-C4497A257ABF}" dt="2023-11-16T10:39:56.653" v="23" actId="1076"/>
          <ac:spMkLst>
            <pc:docMk/>
            <pc:sldMk cId="267747446" sldId="340"/>
            <ac:spMk id="3" creationId="{A9C359C8-CF2B-650C-3E2E-7954DFA1F72C}"/>
          </ac:spMkLst>
        </pc:spChg>
      </pc:sldChg>
    </pc:docChg>
  </pc:docChgLst>
  <pc:docChgLst>
    <pc:chgData name="Jared Royden Botha, Vodacom (External)" userId="S::jaredroyden.botha@vcontractor.co.za::c71b199a-2fcc-4afa-9935-dd0dcb996f8e" providerId="AD" clId="Web-{6008B1F0-6962-53C2-2760-81B468A9569A}"/>
    <pc:docChg chg="addSld">
      <pc:chgData name="Jared Royden Botha, Vodacom (External)" userId="S::jaredroyden.botha@vcontractor.co.za::c71b199a-2fcc-4afa-9935-dd0dcb996f8e" providerId="AD" clId="Web-{6008B1F0-6962-53C2-2760-81B468A9569A}" dt="2024-08-05T06:20:47.931" v="0"/>
      <pc:docMkLst>
        <pc:docMk/>
      </pc:docMkLst>
      <pc:sldChg chg="new">
        <pc:chgData name="Jared Royden Botha, Vodacom (External)" userId="S::jaredroyden.botha@vcontractor.co.za::c71b199a-2fcc-4afa-9935-dd0dcb996f8e" providerId="AD" clId="Web-{6008B1F0-6962-53C2-2760-81B468A9569A}" dt="2024-08-05T06:20:47.931" v="0"/>
        <pc:sldMkLst>
          <pc:docMk/>
          <pc:sldMk cId="146344342" sldId="341"/>
        </pc:sldMkLst>
      </pc:sldChg>
    </pc:docChg>
  </pc:docChgLst>
  <pc:docChgLst>
    <pc:chgData name="Jared Royden Botha, Vodacom (External)" userId="S::jaredroyden.botha@vcontractor.co.za::c71b199a-2fcc-4afa-9935-dd0dcb996f8e" providerId="AD" clId="Web-{1F87BAB3-73A8-4F3A-A50D-27774FA546E7}"/>
    <pc:docChg chg="delSld modSld">
      <pc:chgData name="Jared Royden Botha, Vodacom (External)" userId="S::jaredroyden.botha@vcontractor.co.za::c71b199a-2fcc-4afa-9935-dd0dcb996f8e" providerId="AD" clId="Web-{1F87BAB3-73A8-4F3A-A50D-27774FA546E7}" dt="2024-08-08T07:24:39.494" v="12"/>
      <pc:docMkLst>
        <pc:docMk/>
      </pc:docMkLst>
      <pc:sldChg chg="modSp mod setBg modClrScheme chgLayout">
        <pc:chgData name="Jared Royden Botha, Vodacom (External)" userId="S::jaredroyden.botha@vcontractor.co.za::c71b199a-2fcc-4afa-9935-dd0dcb996f8e" providerId="AD" clId="Web-{1F87BAB3-73A8-4F3A-A50D-27774FA546E7}" dt="2024-08-08T07:24:39.494" v="12"/>
        <pc:sldMkLst>
          <pc:docMk/>
          <pc:sldMk cId="1772000124" sldId="338"/>
        </pc:sldMkLst>
        <pc:spChg chg="mod ord">
          <ac:chgData name="Jared Royden Botha, Vodacom (External)" userId="S::jaredroyden.botha@vcontractor.co.za::c71b199a-2fcc-4afa-9935-dd0dcb996f8e" providerId="AD" clId="Web-{1F87BAB3-73A8-4F3A-A50D-27774FA546E7}" dt="2024-08-08T07:23:33.804" v="5"/>
          <ac:spMkLst>
            <pc:docMk/>
            <pc:sldMk cId="1772000124" sldId="338"/>
            <ac:spMk id="4" creationId="{804DA4DD-2363-F475-FCAA-A686AA9F99AC}"/>
          </ac:spMkLst>
        </pc:spChg>
        <pc:spChg chg="mod ord">
          <ac:chgData name="Jared Royden Botha, Vodacom (External)" userId="S::jaredroyden.botha@vcontractor.co.za::c71b199a-2fcc-4afa-9935-dd0dcb996f8e" providerId="AD" clId="Web-{1F87BAB3-73A8-4F3A-A50D-27774FA546E7}" dt="2024-08-08T07:23:33.804" v="5"/>
          <ac:spMkLst>
            <pc:docMk/>
            <pc:sldMk cId="1772000124" sldId="338"/>
            <ac:spMk id="5" creationId="{59401105-5841-28D0-D6C0-3E1A46648BFE}"/>
          </ac:spMkLst>
        </pc:spChg>
        <pc:spChg chg="mod ord">
          <ac:chgData name="Jared Royden Botha, Vodacom (External)" userId="S::jaredroyden.botha@vcontractor.co.za::c71b199a-2fcc-4afa-9935-dd0dcb996f8e" providerId="AD" clId="Web-{1F87BAB3-73A8-4F3A-A50D-27774FA546E7}" dt="2024-08-08T07:23:33.804" v="5"/>
          <ac:spMkLst>
            <pc:docMk/>
            <pc:sldMk cId="1772000124" sldId="338"/>
            <ac:spMk id="7" creationId="{33A858E6-8813-CD9D-EE22-EB8E062FBA14}"/>
          </ac:spMkLst>
        </pc:spChg>
        <pc:spChg chg="mod ord">
          <ac:chgData name="Jared Royden Botha, Vodacom (External)" userId="S::jaredroyden.botha@vcontractor.co.za::c71b199a-2fcc-4afa-9935-dd0dcb996f8e" providerId="AD" clId="Web-{1F87BAB3-73A8-4F3A-A50D-27774FA546E7}" dt="2024-08-08T07:23:33.804" v="5"/>
          <ac:spMkLst>
            <pc:docMk/>
            <pc:sldMk cId="1772000124" sldId="338"/>
            <ac:spMk id="8" creationId="{CE80F9D7-8410-9097-31BC-A9AE7C7052A9}"/>
          </ac:spMkLst>
        </pc:spChg>
        <pc:spChg chg="mod ord">
          <ac:chgData name="Jared Royden Botha, Vodacom (External)" userId="S::jaredroyden.botha@vcontractor.co.za::c71b199a-2fcc-4afa-9935-dd0dcb996f8e" providerId="AD" clId="Web-{1F87BAB3-73A8-4F3A-A50D-27774FA546E7}" dt="2024-08-08T07:23:33.804" v="5"/>
          <ac:spMkLst>
            <pc:docMk/>
            <pc:sldMk cId="1772000124" sldId="338"/>
            <ac:spMk id="9" creationId="{5C16FB2B-665F-6E4E-C8A5-3FCC5A5EA4F3}"/>
          </ac:spMkLst>
        </pc:spChg>
        <pc:picChg chg="mod ord">
          <ac:chgData name="Jared Royden Botha, Vodacom (External)" userId="S::jaredroyden.botha@vcontractor.co.za::c71b199a-2fcc-4afa-9935-dd0dcb996f8e" providerId="AD" clId="Web-{1F87BAB3-73A8-4F3A-A50D-27774FA546E7}" dt="2024-08-08T07:23:33.804" v="5"/>
          <ac:picMkLst>
            <pc:docMk/>
            <pc:sldMk cId="1772000124" sldId="338"/>
            <ac:picMk id="12" creationId="{7ACB77E6-BC5F-1BC1-CA97-6D2E37F39C9B}"/>
          </ac:picMkLst>
        </pc:picChg>
        <pc:picChg chg="mod ord">
          <ac:chgData name="Jared Royden Botha, Vodacom (External)" userId="S::jaredroyden.botha@vcontractor.co.za::c71b199a-2fcc-4afa-9935-dd0dcb996f8e" providerId="AD" clId="Web-{1F87BAB3-73A8-4F3A-A50D-27774FA546E7}" dt="2024-08-08T07:23:33.804" v="5"/>
          <ac:picMkLst>
            <pc:docMk/>
            <pc:sldMk cId="1772000124" sldId="338"/>
            <ac:picMk id="16" creationId="{41353449-F29F-160E-215E-BB307C73E339}"/>
          </ac:picMkLst>
        </pc:picChg>
        <pc:picChg chg="mod ord">
          <ac:chgData name="Jared Royden Botha, Vodacom (External)" userId="S::jaredroyden.botha@vcontractor.co.za::c71b199a-2fcc-4afa-9935-dd0dcb996f8e" providerId="AD" clId="Web-{1F87BAB3-73A8-4F3A-A50D-27774FA546E7}" dt="2024-08-08T07:23:33.804" v="5"/>
          <ac:picMkLst>
            <pc:docMk/>
            <pc:sldMk cId="1772000124" sldId="338"/>
            <ac:picMk id="24" creationId="{F2D23F06-5068-6EAF-10FC-42E0A8F65A5B}"/>
          </ac:picMkLst>
        </pc:picChg>
      </pc:sldChg>
      <pc:sldChg chg="del">
        <pc:chgData name="Jared Royden Botha, Vodacom (External)" userId="S::jaredroyden.botha@vcontractor.co.za::c71b199a-2fcc-4afa-9935-dd0dcb996f8e" providerId="AD" clId="Web-{1F87BAB3-73A8-4F3A-A50D-27774FA546E7}" dt="2024-08-08T07:22:29.427" v="0"/>
        <pc:sldMkLst>
          <pc:docMk/>
          <pc:sldMk cId="146344342" sldId="3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43A2A-6559-1747-976A-DC26AF7BBE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8/8/2024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4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/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/>
          <a:lstStyle>
            <a:lvl1pPr marL="0" indent="0"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566928" indent="-283464">
              <a:spcBef>
                <a:spcPts val="1000"/>
              </a:spcBef>
              <a:defRPr sz="1800"/>
            </a:lvl3pPr>
            <a:lvl4pPr marL="850392" indent="-283464">
              <a:spcBef>
                <a:spcPts val="1000"/>
              </a:spcBef>
              <a:defRPr sz="18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800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eck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hart o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/>
              <a:t>SmartArt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Freeform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F0DC8-090A-D97A-4E06-7B306CCE0FF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60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18" Type="http://schemas.openxmlformats.org/officeDocument/2006/relationships/image" Target="../media/image53.png"/><Relationship Id="rId3" Type="http://schemas.openxmlformats.org/officeDocument/2006/relationships/image" Target="../media/image10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17" Type="http://schemas.openxmlformats.org/officeDocument/2006/relationships/image" Target="../media/image52.svg"/><Relationship Id="rId2" Type="http://schemas.openxmlformats.org/officeDocument/2006/relationships/image" Target="../media/image9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pn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19" Type="http://schemas.openxmlformats.org/officeDocument/2006/relationships/image" Target="../media/image54.svg"/><Relationship Id="rId4" Type="http://schemas.openxmlformats.org/officeDocument/2006/relationships/image" Target="../media/image11.svg"/><Relationship Id="rId9" Type="http://schemas.openxmlformats.org/officeDocument/2006/relationships/image" Target="../media/image44.sv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sv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jpe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20.svg"/><Relationship Id="rId14" Type="http://schemas.openxmlformats.org/officeDocument/2006/relationships/image" Target="../media/image25.jf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svg"/><Relationship Id="rId20" Type="http://schemas.openxmlformats.org/officeDocument/2006/relationships/image" Target="../media/image31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jpe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svg"/><Relationship Id="rId9" Type="http://schemas.openxmlformats.org/officeDocument/2006/relationships/image" Target="../media/image20.svg"/><Relationship Id="rId14" Type="http://schemas.openxmlformats.org/officeDocument/2006/relationships/image" Target="../media/image25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81" y="190651"/>
            <a:ext cx="10745575" cy="1738909"/>
          </a:xfrm>
        </p:spPr>
        <p:txBody>
          <a:bodyPr/>
          <a:lstStyle/>
          <a:p>
            <a:r>
              <a:rPr lang="en-US" b="0" dirty="0">
                <a:ea typeface="Calibri"/>
              </a:rPr>
              <a:t>AppDynamics &amp; Vodacom</a:t>
            </a:r>
            <a:br>
              <a:rPr lang="en-US" b="0" dirty="0">
                <a:ea typeface="Calibri"/>
              </a:rPr>
            </a:br>
            <a:r>
              <a:rPr lang="en-US" b="0" dirty="0">
                <a:ea typeface="Calibri"/>
              </a:rPr>
              <a:t>CNE Pro-active Dashboarding</a:t>
            </a:r>
          </a:p>
        </p:txBody>
      </p:sp>
      <p:pic>
        <p:nvPicPr>
          <p:cNvPr id="5" name="Content Placeholder 4" descr="A person holding a phone&#10;&#10;Description automatically generated">
            <a:extLst>
              <a:ext uri="{FF2B5EF4-FFF2-40B4-BE49-F238E27FC236}">
                <a16:creationId xmlns:a16="http://schemas.microsoft.com/office/drawing/2014/main" id="{7D17853D-91EF-253E-68E1-4BD438B872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31291" y="1592055"/>
            <a:ext cx="7436327" cy="5006914"/>
          </a:xfrm>
        </p:spPr>
      </p:pic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249934" y="5608163"/>
            <a:ext cx="7247800" cy="101006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Arial"/>
              </a:rPr>
              <a:t>ASOC is able to send SMS’s as well as call the relevant System owners if deemed necessary, bringing down MTTR and keeping our customers satisfied.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82136" y="1470973"/>
            <a:ext cx="502920" cy="50292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9931" y="1470973"/>
            <a:ext cx="7247802" cy="113860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Arial"/>
              </a:rPr>
              <a:t>It is vital for organizations to understand how their applications operate to ensure that applications meet expectations for performance, availability and overall end-user experience. This is achieved through application monitoring, and the use of application monitoring software.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249932" y="4229100"/>
            <a:ext cx="7247801" cy="129100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Arial"/>
              </a:rPr>
              <a:t>The Alerts contain information about the metrics and thresholds breached, with options to have emails sent directly from the Appdynamics Platform or having a direct integration with our Ticketing System and dedicated NOC staff handling any critical events.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16FB2B-665F-6E4E-C8A5-3FCC5A5E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37" y="38625"/>
            <a:ext cx="8099953" cy="611201"/>
          </a:xfrm>
        </p:spPr>
        <p:txBody>
          <a:bodyPr/>
          <a:lstStyle/>
          <a:p>
            <a:r>
              <a:rPr lang="en-US" dirty="0"/>
              <a:t>Alerting Methodology</a:t>
            </a:r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/>
      </p:pic>
      <p:pic>
        <p:nvPicPr>
          <p:cNvPr id="24" name="Picture Placeholder 23" descr="Badge with checkmark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" r="158"/>
          <a:stretch/>
        </p:blipFill>
        <p:spPr>
          <a:xfrm>
            <a:off x="1382136" y="5608163"/>
            <a:ext cx="502920" cy="502920"/>
          </a:xfrm>
        </p:spPr>
      </p:pic>
      <p:pic>
        <p:nvPicPr>
          <p:cNvPr id="10" name="Picture Placeholder 11" descr="Badge with checkmark">
            <a:extLst>
              <a:ext uri="{FF2B5EF4-FFF2-40B4-BE49-F238E27FC236}">
                <a16:creationId xmlns:a16="http://schemas.microsoft.com/office/drawing/2014/main" id="{57579FE6-F487-2010-28AF-F63E4FFF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82136" y="2850036"/>
            <a:ext cx="502920" cy="502920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004DBC2-FD91-47DC-4C52-A03B731FE439}"/>
              </a:ext>
            </a:extLst>
          </p:cNvPr>
          <p:cNvSpPr txBox="1">
            <a:spLocks/>
          </p:cNvSpPr>
          <p:nvPr/>
        </p:nvSpPr>
        <p:spPr>
          <a:xfrm>
            <a:off x="2249931" y="2850036"/>
            <a:ext cx="7247802" cy="113860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Having the executive dashboards on display and frequently checking them has a positive effect on the teams responsible for the applications, issues can be identified before becoming critical, </a:t>
            </a:r>
            <a:r>
              <a:rPr lang="en-US">
                <a:cs typeface="Arial"/>
              </a:rPr>
              <a:t>and customers </a:t>
            </a:r>
            <a:r>
              <a:rPr lang="en-US" dirty="0">
                <a:cs typeface="Arial"/>
              </a:rPr>
              <a:t>are saved from any negative interactions.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DFC59-1231-AE9C-321A-92687182E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1963" y="2845194"/>
            <a:ext cx="801250" cy="820327"/>
          </a:xfrm>
          <a:prstGeom prst="rect">
            <a:avLst/>
          </a:prstGeom>
        </p:spPr>
      </p:pic>
      <p:pic>
        <p:nvPicPr>
          <p:cNvPr id="13" name="Graphic 12" descr="Eye outline">
            <a:extLst>
              <a:ext uri="{FF2B5EF4-FFF2-40B4-BE49-F238E27FC236}">
                <a16:creationId xmlns:a16="http://schemas.microsoft.com/office/drawing/2014/main" id="{DAF4388B-ECF3-7E53-A4BD-ADF6A11650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19937" y="2798157"/>
            <a:ext cx="914400" cy="9144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925666-66FC-6083-0703-70D75BA53B84}"/>
              </a:ext>
            </a:extLst>
          </p:cNvPr>
          <p:cNvCxnSpPr>
            <a:cxnSpLocks/>
          </p:cNvCxnSpPr>
          <p:nvPr/>
        </p:nvCxnSpPr>
        <p:spPr>
          <a:xfrm>
            <a:off x="10278909" y="2845194"/>
            <a:ext cx="1188566" cy="2118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AE4E6E-8E19-2291-5ED9-83E47A0EBD90}"/>
              </a:ext>
            </a:extLst>
          </p:cNvPr>
          <p:cNvCxnSpPr>
            <a:cxnSpLocks/>
          </p:cNvCxnSpPr>
          <p:nvPr/>
        </p:nvCxnSpPr>
        <p:spPr>
          <a:xfrm flipV="1">
            <a:off x="10278909" y="3475207"/>
            <a:ext cx="1188566" cy="1696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Graphic 24" descr="Email outline">
            <a:extLst>
              <a:ext uri="{FF2B5EF4-FFF2-40B4-BE49-F238E27FC236}">
                <a16:creationId xmlns:a16="http://schemas.microsoft.com/office/drawing/2014/main" id="{6C1B3DE7-82AA-1AE2-DB80-D71F76AA80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16514" y="4274820"/>
            <a:ext cx="914400" cy="914400"/>
          </a:xfrm>
          <a:prstGeom prst="rect">
            <a:avLst/>
          </a:prstGeom>
        </p:spPr>
      </p:pic>
      <p:pic>
        <p:nvPicPr>
          <p:cNvPr id="27" name="Graphic 26" descr="Phone Vibration outline">
            <a:extLst>
              <a:ext uri="{FF2B5EF4-FFF2-40B4-BE49-F238E27FC236}">
                <a16:creationId xmlns:a16="http://schemas.microsoft.com/office/drawing/2014/main" id="{76463F84-143C-AA61-5EBA-C871478A3B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41016" y="5418415"/>
            <a:ext cx="914400" cy="914400"/>
          </a:xfrm>
          <a:prstGeom prst="rect">
            <a:avLst/>
          </a:prstGeom>
        </p:spPr>
      </p:pic>
      <p:pic>
        <p:nvPicPr>
          <p:cNvPr id="29" name="Graphic 28" descr="Web design outline">
            <a:extLst>
              <a:ext uri="{FF2B5EF4-FFF2-40B4-BE49-F238E27FC236}">
                <a16:creationId xmlns:a16="http://schemas.microsoft.com/office/drawing/2014/main" id="{9894D640-6DF1-AFFF-924D-4FB0CA62AC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16514" y="1458185"/>
            <a:ext cx="914400" cy="914400"/>
          </a:xfrm>
          <a:prstGeom prst="rect">
            <a:avLst/>
          </a:prstGeom>
        </p:spPr>
      </p:pic>
      <p:pic>
        <p:nvPicPr>
          <p:cNvPr id="31" name="Graphic 30" descr="Heart with pulse outline">
            <a:extLst>
              <a:ext uri="{FF2B5EF4-FFF2-40B4-BE49-F238E27FC236}">
                <a16:creationId xmlns:a16="http://schemas.microsoft.com/office/drawing/2014/main" id="{09981D26-5F26-7EB8-B801-26EAA34412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41963" y="1512674"/>
            <a:ext cx="914400" cy="914400"/>
          </a:xfrm>
          <a:prstGeom prst="rect">
            <a:avLst/>
          </a:prstGeom>
        </p:spPr>
      </p:pic>
      <p:pic>
        <p:nvPicPr>
          <p:cNvPr id="37" name="Graphic 36" descr="Call center outline">
            <a:extLst>
              <a:ext uri="{FF2B5EF4-FFF2-40B4-BE49-F238E27FC236}">
                <a16:creationId xmlns:a16="http://schemas.microsoft.com/office/drawing/2014/main" id="{F01F6A8C-A090-85E4-421A-2BEE5B9165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41963" y="4274820"/>
            <a:ext cx="914400" cy="914400"/>
          </a:xfrm>
          <a:prstGeom prst="rect">
            <a:avLst/>
          </a:prstGeom>
        </p:spPr>
      </p:pic>
      <p:pic>
        <p:nvPicPr>
          <p:cNvPr id="39" name="Graphic 38" descr="Tools outline">
            <a:extLst>
              <a:ext uri="{FF2B5EF4-FFF2-40B4-BE49-F238E27FC236}">
                <a16:creationId xmlns:a16="http://schemas.microsoft.com/office/drawing/2014/main" id="{658BF780-AB40-1588-FCD1-5614C91312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541963" y="54462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0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2" name="Picture Placeholder 11" descr="Badge with checkmark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49934" y="2609600"/>
            <a:ext cx="3505200" cy="23672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Arial"/>
              </a:rPr>
              <a:t>CNE Overview Dashboard</a:t>
            </a:r>
          </a:p>
          <a:p>
            <a:endParaRPr lang="en-US" dirty="0"/>
          </a:p>
        </p:txBody>
      </p:sp>
      <p:pic>
        <p:nvPicPr>
          <p:cNvPr id="24" name="Picture Placeholder 23" descr="Badge with checkmark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" r="158"/>
          <a:stretch/>
        </p:blipFill>
        <p:spPr>
          <a:xfrm>
            <a:off x="1382136" y="5524500"/>
            <a:ext cx="502920" cy="5029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249934" y="5657599"/>
            <a:ext cx="3505200" cy="23672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Arial"/>
              </a:rPr>
              <a:t>Alerting methodology</a:t>
            </a:r>
            <a:endParaRPr lang="en-US" dirty="0" err="1"/>
          </a:p>
          <a:p>
            <a:endParaRPr lang="en-US" dirty="0"/>
          </a:p>
        </p:txBody>
      </p:sp>
      <p:pic>
        <p:nvPicPr>
          <p:cNvPr id="16" name="Picture Placeholder 15" descr="Badge with checkmark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82417" y="4718640"/>
            <a:ext cx="502920" cy="50292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249934" y="4851739"/>
            <a:ext cx="3505200" cy="23672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Arial"/>
              </a:rPr>
              <a:t>Data-Centre's Across South Africa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Placeholder 15" descr="Badge with checkmark">
            <a:extLst>
              <a:ext uri="{FF2B5EF4-FFF2-40B4-BE49-F238E27FC236}">
                <a16:creationId xmlns:a16="http://schemas.microsoft.com/office/drawing/2014/main" id="{3B110300-BFAB-6E6A-5AAF-592C23E45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82136" y="3208290"/>
            <a:ext cx="502920" cy="502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0B242-CA87-3B59-A0F4-486932D009F9}"/>
              </a:ext>
            </a:extLst>
          </p:cNvPr>
          <p:cNvSpPr txBox="1"/>
          <p:nvPr/>
        </p:nvSpPr>
        <p:spPr>
          <a:xfrm>
            <a:off x="2134916" y="3979575"/>
            <a:ext cx="305168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ZA" dirty="0">
                <a:solidFill>
                  <a:schemeClr val="bg1"/>
                </a:solidFill>
              </a:rPr>
              <a:t>Health Rules</a:t>
            </a:r>
          </a:p>
        </p:txBody>
      </p:sp>
      <p:pic>
        <p:nvPicPr>
          <p:cNvPr id="9" name="Picture Placeholder 15" descr="Badge with checkmark">
            <a:extLst>
              <a:ext uri="{FF2B5EF4-FFF2-40B4-BE49-F238E27FC236}">
                <a16:creationId xmlns:a16="http://schemas.microsoft.com/office/drawing/2014/main" id="{858E468F-2EE8-998A-9F69-3E0CCC19C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382136" y="3912780"/>
            <a:ext cx="502920" cy="502920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6023720-6D2C-0E5F-861A-C972588204CE}"/>
              </a:ext>
            </a:extLst>
          </p:cNvPr>
          <p:cNvSpPr txBox="1">
            <a:spLocks/>
          </p:cNvSpPr>
          <p:nvPr/>
        </p:nvSpPr>
        <p:spPr>
          <a:xfrm>
            <a:off x="2258560" y="3308340"/>
            <a:ext cx="3505200" cy="2367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Monitored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application&#10;&#10;Description automatically generated">
            <a:extLst>
              <a:ext uri="{FF2B5EF4-FFF2-40B4-BE49-F238E27FC236}">
                <a16:creationId xmlns:a16="http://schemas.microsoft.com/office/drawing/2014/main" id="{C6C39AB6-3F72-14FA-2B69-8E83E7616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48" y="383268"/>
            <a:ext cx="8439116" cy="5792009"/>
          </a:xfrm>
          <a:prstGeom prst="rect">
            <a:avLst/>
          </a:prstGeom>
          <a:noFill/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cs typeface="Arial"/>
              </a:rPr>
              <a:t>AppDynamics Pro-Active Monitoring</a:t>
            </a:r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5E508B3-9250-F08F-8728-6D45BBA50F38}"/>
              </a:ext>
            </a:extLst>
          </p:cNvPr>
          <p:cNvSpPr/>
          <p:nvPr/>
        </p:nvSpPr>
        <p:spPr>
          <a:xfrm flipH="1">
            <a:off x="97806" y="738936"/>
            <a:ext cx="2240660" cy="1825924"/>
          </a:xfrm>
          <a:prstGeom prst="wedgeEllipseCallout">
            <a:avLst>
              <a:gd name="adj1" fmla="val -48363"/>
              <a:gd name="adj2" fmla="val 50186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List of Core Network Engineering Applications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A91C3-C420-9AE1-2ACC-81EF6B88C5FF}"/>
              </a:ext>
            </a:extLst>
          </p:cNvPr>
          <p:cNvSpPr/>
          <p:nvPr/>
        </p:nvSpPr>
        <p:spPr>
          <a:xfrm>
            <a:off x="2603272" y="1034321"/>
            <a:ext cx="1026026" cy="505476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21E4B6A-E2DB-234A-EC84-2B157874D5A1}"/>
              </a:ext>
            </a:extLst>
          </p:cNvPr>
          <p:cNvSpPr/>
          <p:nvPr/>
        </p:nvSpPr>
        <p:spPr>
          <a:xfrm>
            <a:off x="9951341" y="738936"/>
            <a:ext cx="2240660" cy="1825924"/>
          </a:xfrm>
          <a:prstGeom prst="wedgeEllipseCallout">
            <a:avLst>
              <a:gd name="adj1" fmla="val -37499"/>
              <a:gd name="adj2" fmla="val -5079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Monitored Metrics List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979BA-9A16-8287-BF67-1FBC27F4C9BE}"/>
              </a:ext>
            </a:extLst>
          </p:cNvPr>
          <p:cNvSpPr/>
          <p:nvPr/>
        </p:nvSpPr>
        <p:spPr>
          <a:xfrm>
            <a:off x="3800802" y="661352"/>
            <a:ext cx="6330562" cy="37296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191210-0EBB-B7CC-2CC5-62F6584EE5D1}"/>
              </a:ext>
            </a:extLst>
          </p:cNvPr>
          <p:cNvCxnSpPr>
            <a:cxnSpLocks/>
          </p:cNvCxnSpPr>
          <p:nvPr/>
        </p:nvCxnSpPr>
        <p:spPr>
          <a:xfrm>
            <a:off x="6096000" y="914399"/>
            <a:ext cx="0" cy="283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CE7019-AE14-AA3B-0203-84C0A24133D0}"/>
              </a:ext>
            </a:extLst>
          </p:cNvPr>
          <p:cNvCxnSpPr/>
          <p:nvPr/>
        </p:nvCxnSpPr>
        <p:spPr>
          <a:xfrm>
            <a:off x="3402767" y="3732550"/>
            <a:ext cx="2693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39DE50-0690-2584-CC60-5FF3968CA85F}"/>
              </a:ext>
            </a:extLst>
          </p:cNvPr>
          <p:cNvSpPr/>
          <p:nvPr/>
        </p:nvSpPr>
        <p:spPr>
          <a:xfrm>
            <a:off x="5831174" y="3505824"/>
            <a:ext cx="584616" cy="48343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7F0C0717-D2D3-9AC2-5D72-0B7937F77089}"/>
              </a:ext>
            </a:extLst>
          </p:cNvPr>
          <p:cNvSpPr/>
          <p:nvPr/>
        </p:nvSpPr>
        <p:spPr>
          <a:xfrm flipH="1">
            <a:off x="9875407" y="2687532"/>
            <a:ext cx="2240660" cy="1825924"/>
          </a:xfrm>
          <a:prstGeom prst="wedgeEllipseCallout">
            <a:avLst>
              <a:gd name="adj1" fmla="val 200507"/>
              <a:gd name="adj2" fmla="val 831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Each dot represents an App &amp; the associated Metric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209CD4-B0F5-705D-FD54-F2D54231861F}"/>
              </a:ext>
            </a:extLst>
          </p:cNvPr>
          <p:cNvCxnSpPr>
            <a:cxnSpLocks/>
          </p:cNvCxnSpPr>
          <p:nvPr/>
        </p:nvCxnSpPr>
        <p:spPr>
          <a:xfrm>
            <a:off x="4856359" y="914399"/>
            <a:ext cx="0" cy="177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01795-7715-16AC-4E5A-286357319263}"/>
              </a:ext>
            </a:extLst>
          </p:cNvPr>
          <p:cNvCxnSpPr>
            <a:cxnSpLocks/>
          </p:cNvCxnSpPr>
          <p:nvPr/>
        </p:nvCxnSpPr>
        <p:spPr>
          <a:xfrm>
            <a:off x="3414351" y="2687532"/>
            <a:ext cx="1414526" cy="11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5B0A7B4-B718-7547-AFAA-78EA0F366ADA}"/>
              </a:ext>
            </a:extLst>
          </p:cNvPr>
          <p:cNvSpPr/>
          <p:nvPr/>
        </p:nvSpPr>
        <p:spPr>
          <a:xfrm>
            <a:off x="4536569" y="2457146"/>
            <a:ext cx="584616" cy="48343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F8405E5-B4D1-0EA1-D2F3-19814076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37" y="38625"/>
            <a:ext cx="8099953" cy="611201"/>
          </a:xfrm>
        </p:spPr>
        <p:txBody>
          <a:bodyPr/>
          <a:lstStyle/>
          <a:p>
            <a:r>
              <a:rPr lang="en-US" dirty="0"/>
              <a:t>CNE Overview Dashboard</a:t>
            </a:r>
          </a:p>
        </p:txBody>
      </p:sp>
    </p:spTree>
    <p:extLst>
      <p:ext uri="{BB962C8B-B14F-4D97-AF65-F5344CB8AC3E}">
        <p14:creationId xmlns:p14="http://schemas.microsoft.com/office/powerpoint/2010/main" val="323871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4C4B80-9D09-CAC6-0A2B-F32F3F57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88" y="2895526"/>
            <a:ext cx="8249801" cy="533474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cs typeface="Arial"/>
              </a:rPr>
              <a:t>AppDynamics Pro-Active Monitoring</a:t>
            </a:r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1" name="Graphic 10" descr="Processor outline">
            <a:extLst>
              <a:ext uri="{FF2B5EF4-FFF2-40B4-BE49-F238E27FC236}">
                <a16:creationId xmlns:a16="http://schemas.microsoft.com/office/drawing/2014/main" id="{1B78D2B6-03CF-EB7D-465C-28CFC6D444B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5488" y="1888761"/>
            <a:ext cx="798226" cy="798226"/>
          </a:xfrm>
          <a:prstGeom prst="rect">
            <a:avLst/>
          </a:prstGeom>
        </p:spPr>
      </p:pic>
      <p:pic>
        <p:nvPicPr>
          <p:cNvPr id="1030" name="Picture 6" descr="Label Printer | Label Printing Machine | Buy Label Printer LP 45 online ...">
            <a:extLst>
              <a:ext uri="{FF2B5EF4-FFF2-40B4-BE49-F238E27FC236}">
                <a16:creationId xmlns:a16="http://schemas.microsoft.com/office/drawing/2014/main" id="{91CFA128-A575-62A7-8198-465FE864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888" y="1961140"/>
            <a:ext cx="798226" cy="798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  <p:pic>
        <p:nvPicPr>
          <p:cNvPr id="26" name="Graphic 25" descr="Hourglass 60% with solid fill">
            <a:extLst>
              <a:ext uri="{FF2B5EF4-FFF2-40B4-BE49-F238E27FC236}">
                <a16:creationId xmlns:a16="http://schemas.microsoft.com/office/drawing/2014/main" id="{0568D694-05A7-3CFE-E4C7-5C9A02B24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288" y="1961139"/>
            <a:ext cx="798227" cy="798227"/>
          </a:xfrm>
          <a:prstGeom prst="rect">
            <a:avLst/>
          </a:prstGeom>
        </p:spPr>
      </p:pic>
      <p:pic>
        <p:nvPicPr>
          <p:cNvPr id="30" name="Graphic 29" descr="Network outline">
            <a:extLst>
              <a:ext uri="{FF2B5EF4-FFF2-40B4-BE49-F238E27FC236}">
                <a16:creationId xmlns:a16="http://schemas.microsoft.com/office/drawing/2014/main" id="{39940D30-74F7-6A06-CC1F-2F7C14340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742" y="1938725"/>
            <a:ext cx="798227" cy="798227"/>
          </a:xfrm>
          <a:prstGeom prst="rect">
            <a:avLst/>
          </a:prstGeom>
        </p:spPr>
      </p:pic>
      <p:pic>
        <p:nvPicPr>
          <p:cNvPr id="32" name="Graphic 31" descr="Server with solid fill">
            <a:extLst>
              <a:ext uri="{FF2B5EF4-FFF2-40B4-BE49-F238E27FC236}">
                <a16:creationId xmlns:a16="http://schemas.microsoft.com/office/drawing/2014/main" id="{0144E8F9-1C2A-494C-F627-90EA572289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515" y="1993029"/>
            <a:ext cx="798227" cy="798227"/>
          </a:xfrm>
          <a:prstGeom prst="rect">
            <a:avLst/>
          </a:prstGeom>
        </p:spPr>
      </p:pic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CBA421A0-1C06-A893-2D33-FD5E8D24F4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28968" y="1995966"/>
            <a:ext cx="798228" cy="798228"/>
          </a:xfrm>
          <a:prstGeom prst="rect">
            <a:avLst/>
          </a:prstGeom>
        </p:spPr>
      </p:pic>
      <p:pic>
        <p:nvPicPr>
          <p:cNvPr id="36" name="Picture 35" descr="A black and white logo&#10;&#10;Description automatically generated">
            <a:extLst>
              <a:ext uri="{FF2B5EF4-FFF2-40B4-BE49-F238E27FC236}">
                <a16:creationId xmlns:a16="http://schemas.microsoft.com/office/drawing/2014/main" id="{7DFF8851-33E7-08E1-8093-1585E6AC72D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-837" b="17991"/>
          <a:stretch/>
        </p:blipFill>
        <p:spPr>
          <a:xfrm>
            <a:off x="6827196" y="1993028"/>
            <a:ext cx="736122" cy="798228"/>
          </a:xfrm>
          <a:prstGeom prst="rect">
            <a:avLst/>
          </a:prstGeom>
        </p:spPr>
      </p:pic>
      <p:pic>
        <p:nvPicPr>
          <p:cNvPr id="38" name="Graphic 37" descr="Shield Cross with solid fill">
            <a:extLst>
              <a:ext uri="{FF2B5EF4-FFF2-40B4-BE49-F238E27FC236}">
                <a16:creationId xmlns:a16="http://schemas.microsoft.com/office/drawing/2014/main" id="{B19BD709-3E27-FBAF-0C34-C595CD598D1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25422" y="1993028"/>
            <a:ext cx="798228" cy="798228"/>
          </a:xfrm>
          <a:prstGeom prst="rect">
            <a:avLst/>
          </a:prstGeom>
        </p:spPr>
      </p:pic>
      <p:pic>
        <p:nvPicPr>
          <p:cNvPr id="40" name="Graphic 39" descr="Business Growth with solid fill">
            <a:extLst>
              <a:ext uri="{FF2B5EF4-FFF2-40B4-BE49-F238E27FC236}">
                <a16:creationId xmlns:a16="http://schemas.microsoft.com/office/drawing/2014/main" id="{A18320A9-EA24-6E7B-886E-4A76B79131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61545" y="2045162"/>
            <a:ext cx="798229" cy="798229"/>
          </a:xfrm>
          <a:prstGeom prst="rect">
            <a:avLst/>
          </a:prstGeom>
        </p:spPr>
      </p:pic>
      <p:pic>
        <p:nvPicPr>
          <p:cNvPr id="42" name="Graphic 41" descr="Gears with solid fill">
            <a:extLst>
              <a:ext uri="{FF2B5EF4-FFF2-40B4-BE49-F238E27FC236}">
                <a16:creationId xmlns:a16="http://schemas.microsoft.com/office/drawing/2014/main" id="{5F1894D8-5109-3D93-2A87-C5EB6E86B1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59772" y="2018010"/>
            <a:ext cx="798229" cy="798229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id="{95F362D1-2A95-E54A-7797-B1DB7DCB0521}"/>
              </a:ext>
            </a:extLst>
          </p:cNvPr>
          <p:cNvSpPr/>
          <p:nvPr/>
        </p:nvSpPr>
        <p:spPr>
          <a:xfrm rot="16200000">
            <a:off x="2483380" y="2945149"/>
            <a:ext cx="473017" cy="1713042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B4F6E39D-F1ED-D5AD-A4C2-D88BDC46FC9E}"/>
              </a:ext>
            </a:extLst>
          </p:cNvPr>
          <p:cNvSpPr/>
          <p:nvPr/>
        </p:nvSpPr>
        <p:spPr>
          <a:xfrm rot="16200000">
            <a:off x="4969454" y="3001078"/>
            <a:ext cx="473017" cy="1646007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8" name="Speech Bubble: Oval 47">
            <a:extLst>
              <a:ext uri="{FF2B5EF4-FFF2-40B4-BE49-F238E27FC236}">
                <a16:creationId xmlns:a16="http://schemas.microsoft.com/office/drawing/2014/main" id="{D56B46F2-2A08-C959-0D21-AF9E319A6C2C}"/>
              </a:ext>
            </a:extLst>
          </p:cNvPr>
          <p:cNvSpPr/>
          <p:nvPr/>
        </p:nvSpPr>
        <p:spPr>
          <a:xfrm flipH="1">
            <a:off x="541490" y="4171014"/>
            <a:ext cx="5487476" cy="1958435"/>
          </a:xfrm>
          <a:prstGeom prst="wedgeEllipseCallout">
            <a:avLst>
              <a:gd name="adj1" fmla="val -34874"/>
              <a:gd name="adj2" fmla="val -5063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By monitoring resource utilization, an organization can optimize the use of application resources and ensure applications have the necessary resources to run efficiently and effectively</a:t>
            </a:r>
          </a:p>
        </p:txBody>
      </p:sp>
      <p:sp>
        <p:nvSpPr>
          <p:cNvPr id="49" name="Speech Bubble: Oval 48">
            <a:extLst>
              <a:ext uri="{FF2B5EF4-FFF2-40B4-BE49-F238E27FC236}">
                <a16:creationId xmlns:a16="http://schemas.microsoft.com/office/drawing/2014/main" id="{3E64B9A6-FDE7-8128-3BD4-21066596CB2A}"/>
              </a:ext>
            </a:extLst>
          </p:cNvPr>
          <p:cNvSpPr/>
          <p:nvPr/>
        </p:nvSpPr>
        <p:spPr>
          <a:xfrm flipH="1">
            <a:off x="541490" y="4148602"/>
            <a:ext cx="5487476" cy="1958435"/>
          </a:xfrm>
          <a:prstGeom prst="wedgeEllipseCallout">
            <a:avLst>
              <a:gd name="adj1" fmla="val 9380"/>
              <a:gd name="adj2" fmla="val -5446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By monitoring resource utilization, an organization can optimize the use of application resources and ensure applications have the necessary resources to run efficiently and effectively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586832-DBED-5A25-66A3-6715C7FD0248}"/>
              </a:ext>
            </a:extLst>
          </p:cNvPr>
          <p:cNvSpPr txBox="1"/>
          <p:nvPr/>
        </p:nvSpPr>
        <p:spPr>
          <a:xfrm>
            <a:off x="515371" y="920151"/>
            <a:ext cx="11012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Common metrics critical to identifying performance issues include CPU usage, Error rates, Response times, Request rates, User experience data/feedback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425EFB-E79C-8486-37EF-685958F57801}"/>
              </a:ext>
            </a:extLst>
          </p:cNvPr>
          <p:cNvSpPr txBox="1"/>
          <p:nvPr/>
        </p:nvSpPr>
        <p:spPr>
          <a:xfrm>
            <a:off x="296174" y="51758"/>
            <a:ext cx="998938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 Black"/>
              </a:rPr>
              <a:t>Monitored Metrics</a:t>
            </a:r>
          </a:p>
        </p:txBody>
      </p:sp>
    </p:spTree>
    <p:extLst>
      <p:ext uri="{BB962C8B-B14F-4D97-AF65-F5344CB8AC3E}">
        <p14:creationId xmlns:p14="http://schemas.microsoft.com/office/powerpoint/2010/main" val="290076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04C4B80-9D09-CAC6-0A2B-F32F3F57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88" y="2895526"/>
            <a:ext cx="8249801" cy="533474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cs typeface="Arial"/>
              </a:rPr>
              <a:t>AppDynamics Pro-Active Monitoring</a:t>
            </a:r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1" name="Graphic 10" descr="Processor outline">
            <a:extLst>
              <a:ext uri="{FF2B5EF4-FFF2-40B4-BE49-F238E27FC236}">
                <a16:creationId xmlns:a16="http://schemas.microsoft.com/office/drawing/2014/main" id="{1B78D2B6-03CF-EB7D-465C-28CFC6D444B6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5488" y="1888761"/>
            <a:ext cx="798226" cy="798226"/>
          </a:xfrm>
          <a:prstGeom prst="rect">
            <a:avLst/>
          </a:prstGeom>
        </p:spPr>
      </p:pic>
      <p:pic>
        <p:nvPicPr>
          <p:cNvPr id="1030" name="Picture 6" descr="Label Printer | Label Printing Machine | Buy Label Printer LP 45 online ...">
            <a:extLst>
              <a:ext uri="{FF2B5EF4-FFF2-40B4-BE49-F238E27FC236}">
                <a16:creationId xmlns:a16="http://schemas.microsoft.com/office/drawing/2014/main" id="{91CFA128-A575-62A7-8198-465FE864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888" y="1961140"/>
            <a:ext cx="798226" cy="7982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</p:pic>
      <p:pic>
        <p:nvPicPr>
          <p:cNvPr id="26" name="Graphic 25" descr="Hourglass 60% with solid fill">
            <a:extLst>
              <a:ext uri="{FF2B5EF4-FFF2-40B4-BE49-F238E27FC236}">
                <a16:creationId xmlns:a16="http://schemas.microsoft.com/office/drawing/2014/main" id="{0568D694-05A7-3CFE-E4C7-5C9A02B24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34288" y="1961139"/>
            <a:ext cx="798227" cy="798227"/>
          </a:xfrm>
          <a:prstGeom prst="rect">
            <a:avLst/>
          </a:prstGeom>
        </p:spPr>
      </p:pic>
      <p:pic>
        <p:nvPicPr>
          <p:cNvPr id="30" name="Graphic 29" descr="Network outline">
            <a:extLst>
              <a:ext uri="{FF2B5EF4-FFF2-40B4-BE49-F238E27FC236}">
                <a16:creationId xmlns:a16="http://schemas.microsoft.com/office/drawing/2014/main" id="{39940D30-74F7-6A06-CC1F-2F7C14340A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0742" y="1938725"/>
            <a:ext cx="798227" cy="798227"/>
          </a:xfrm>
          <a:prstGeom prst="rect">
            <a:avLst/>
          </a:prstGeom>
        </p:spPr>
      </p:pic>
      <p:pic>
        <p:nvPicPr>
          <p:cNvPr id="32" name="Graphic 31" descr="Server with solid fill">
            <a:extLst>
              <a:ext uri="{FF2B5EF4-FFF2-40B4-BE49-F238E27FC236}">
                <a16:creationId xmlns:a16="http://schemas.microsoft.com/office/drawing/2014/main" id="{0144E8F9-1C2A-494C-F627-90EA572289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2515" y="1993029"/>
            <a:ext cx="798227" cy="798227"/>
          </a:xfrm>
          <a:prstGeom prst="rect">
            <a:avLst/>
          </a:prstGeom>
        </p:spPr>
      </p:pic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CBA421A0-1C06-A893-2D33-FD5E8D24F4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28968" y="1995966"/>
            <a:ext cx="798228" cy="798228"/>
          </a:xfrm>
          <a:prstGeom prst="rect">
            <a:avLst/>
          </a:prstGeom>
        </p:spPr>
      </p:pic>
      <p:pic>
        <p:nvPicPr>
          <p:cNvPr id="36" name="Picture 35" descr="A black and white logo&#10;&#10;Description automatically generated">
            <a:extLst>
              <a:ext uri="{FF2B5EF4-FFF2-40B4-BE49-F238E27FC236}">
                <a16:creationId xmlns:a16="http://schemas.microsoft.com/office/drawing/2014/main" id="{7DFF8851-33E7-08E1-8093-1585E6AC72D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-837" b="17991"/>
          <a:stretch/>
        </p:blipFill>
        <p:spPr>
          <a:xfrm>
            <a:off x="6827196" y="1993028"/>
            <a:ext cx="736122" cy="798228"/>
          </a:xfrm>
          <a:prstGeom prst="rect">
            <a:avLst/>
          </a:prstGeom>
        </p:spPr>
      </p:pic>
      <p:pic>
        <p:nvPicPr>
          <p:cNvPr id="38" name="Graphic 37" descr="Shield Cross with solid fill">
            <a:extLst>
              <a:ext uri="{FF2B5EF4-FFF2-40B4-BE49-F238E27FC236}">
                <a16:creationId xmlns:a16="http://schemas.microsoft.com/office/drawing/2014/main" id="{B19BD709-3E27-FBAF-0C34-C595CD598D1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25422" y="1993028"/>
            <a:ext cx="798228" cy="798228"/>
          </a:xfrm>
          <a:prstGeom prst="rect">
            <a:avLst/>
          </a:prstGeom>
        </p:spPr>
      </p:pic>
      <p:pic>
        <p:nvPicPr>
          <p:cNvPr id="40" name="Graphic 39" descr="Business Growth with solid fill">
            <a:extLst>
              <a:ext uri="{FF2B5EF4-FFF2-40B4-BE49-F238E27FC236}">
                <a16:creationId xmlns:a16="http://schemas.microsoft.com/office/drawing/2014/main" id="{A18320A9-EA24-6E7B-886E-4A76B79131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361545" y="2045162"/>
            <a:ext cx="798229" cy="798229"/>
          </a:xfrm>
          <a:prstGeom prst="rect">
            <a:avLst/>
          </a:prstGeom>
        </p:spPr>
      </p:pic>
      <p:pic>
        <p:nvPicPr>
          <p:cNvPr id="42" name="Graphic 41" descr="Gears with solid fill">
            <a:extLst>
              <a:ext uri="{FF2B5EF4-FFF2-40B4-BE49-F238E27FC236}">
                <a16:creationId xmlns:a16="http://schemas.microsoft.com/office/drawing/2014/main" id="{5F1894D8-5109-3D93-2A87-C5EB6E86B1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59772" y="2018010"/>
            <a:ext cx="798229" cy="798229"/>
          </a:xfrm>
          <a:prstGeom prst="rect">
            <a:avLst/>
          </a:prstGeom>
        </p:spPr>
      </p:pic>
      <p:sp>
        <p:nvSpPr>
          <p:cNvPr id="45" name="Left Brace 44">
            <a:extLst>
              <a:ext uri="{FF2B5EF4-FFF2-40B4-BE49-F238E27FC236}">
                <a16:creationId xmlns:a16="http://schemas.microsoft.com/office/drawing/2014/main" id="{95F362D1-2A95-E54A-7797-B1DB7DCB0521}"/>
              </a:ext>
            </a:extLst>
          </p:cNvPr>
          <p:cNvSpPr/>
          <p:nvPr/>
        </p:nvSpPr>
        <p:spPr>
          <a:xfrm rot="16200000">
            <a:off x="7754688" y="1922875"/>
            <a:ext cx="473017" cy="3933611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B4F6E39D-F1ED-D5AD-A4C2-D88BDC46FC9E}"/>
              </a:ext>
            </a:extLst>
          </p:cNvPr>
          <p:cNvSpPr/>
          <p:nvPr/>
        </p:nvSpPr>
        <p:spPr>
          <a:xfrm rot="16200000">
            <a:off x="3772114" y="3394358"/>
            <a:ext cx="473017" cy="847785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9" name="Speech Bubble: Oval 48">
            <a:extLst>
              <a:ext uri="{FF2B5EF4-FFF2-40B4-BE49-F238E27FC236}">
                <a16:creationId xmlns:a16="http://schemas.microsoft.com/office/drawing/2014/main" id="{3E64B9A6-FDE7-8128-3BD4-21066596CB2A}"/>
              </a:ext>
            </a:extLst>
          </p:cNvPr>
          <p:cNvSpPr/>
          <p:nvPr/>
        </p:nvSpPr>
        <p:spPr>
          <a:xfrm flipH="1">
            <a:off x="5136227" y="4126847"/>
            <a:ext cx="5487476" cy="1958435"/>
          </a:xfrm>
          <a:prstGeom prst="wedgeEllipseCallout">
            <a:avLst>
              <a:gd name="adj1" fmla="val 68659"/>
              <a:gd name="adj2" fmla="val -52935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Application monitoring includes monitoring of the entire application stack—application framework (e.g., Java or .NET), operating system, database, APIs, middleware, web application server, 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359C8-CF2B-650C-3E2E-7954DFA1F72C}"/>
              </a:ext>
            </a:extLst>
          </p:cNvPr>
          <p:cNvSpPr txBox="1"/>
          <p:nvPr/>
        </p:nvSpPr>
        <p:spPr>
          <a:xfrm>
            <a:off x="834338" y="552474"/>
            <a:ext cx="9669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Performance monitoring measures response time and real-time application data to gauge application performance and identify issues, such as slow database queries, increased network latency and central processor unit (CPU) spikes, in a proactive manner.</a:t>
            </a:r>
            <a:endParaRPr lang="en-Z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85B1190-1648-5F14-F6B6-6E125BA3E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16" y="636683"/>
            <a:ext cx="10323237" cy="2830375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cs typeface="Arial"/>
              </a:rPr>
              <a:t>AppDynamics Pro-Active Monitoring</a:t>
            </a:r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5E508B3-9250-F08F-8728-6D45BBA50F38}"/>
              </a:ext>
            </a:extLst>
          </p:cNvPr>
          <p:cNvSpPr/>
          <p:nvPr/>
        </p:nvSpPr>
        <p:spPr>
          <a:xfrm flipH="1">
            <a:off x="-13145" y="1718104"/>
            <a:ext cx="2240660" cy="1825924"/>
          </a:xfrm>
          <a:prstGeom prst="wedgeEllipseCallout">
            <a:avLst>
              <a:gd name="adj1" fmla="val -155369"/>
              <a:gd name="adj2" fmla="val -180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A Dot can represent several related health rules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9A91C3-C420-9AE1-2ACC-81EF6B88C5FF}"/>
              </a:ext>
            </a:extLst>
          </p:cNvPr>
          <p:cNvSpPr/>
          <p:nvPr/>
        </p:nvSpPr>
        <p:spPr>
          <a:xfrm>
            <a:off x="4627885" y="2312961"/>
            <a:ext cx="959371" cy="63621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A39DE50-0690-2584-CC60-5FF3968CA85F}"/>
              </a:ext>
            </a:extLst>
          </p:cNvPr>
          <p:cNvSpPr/>
          <p:nvPr/>
        </p:nvSpPr>
        <p:spPr>
          <a:xfrm>
            <a:off x="6395479" y="1138980"/>
            <a:ext cx="3510890" cy="1339233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F04B0980-B0A0-DDB2-ACA3-6EBDFAF65F8C}"/>
              </a:ext>
            </a:extLst>
          </p:cNvPr>
          <p:cNvSpPr/>
          <p:nvPr/>
        </p:nvSpPr>
        <p:spPr>
          <a:xfrm flipH="1">
            <a:off x="9938443" y="1955259"/>
            <a:ext cx="2240660" cy="1825924"/>
          </a:xfrm>
          <a:prstGeom prst="wedgeEllipseCallout">
            <a:avLst>
              <a:gd name="adj1" fmla="val 193818"/>
              <a:gd name="adj2" fmla="val -3355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But CPU Steal Time has breached a critical threshold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21E4B6A-E2DB-234A-EC84-2B157874D5A1}"/>
              </a:ext>
            </a:extLst>
          </p:cNvPr>
          <p:cNvSpPr/>
          <p:nvPr/>
        </p:nvSpPr>
        <p:spPr>
          <a:xfrm>
            <a:off x="9951340" y="38625"/>
            <a:ext cx="2240660" cy="1825924"/>
          </a:xfrm>
          <a:prstGeom prst="wedgeEllipseCallout">
            <a:avLst>
              <a:gd name="adj1" fmla="val -81653"/>
              <a:gd name="adj2" fmla="val 33766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In this example CPU Utilization for VSA1 is in order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C52411-2CEE-1C8C-A8B4-EA992EF11A5B}"/>
              </a:ext>
            </a:extLst>
          </p:cNvPr>
          <p:cNvCxnSpPr/>
          <p:nvPr/>
        </p:nvCxnSpPr>
        <p:spPr>
          <a:xfrm flipV="1">
            <a:off x="5496134" y="1133016"/>
            <a:ext cx="1049312" cy="115269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96E13D-781D-902F-7335-7CBFE4635FAE}"/>
              </a:ext>
            </a:extLst>
          </p:cNvPr>
          <p:cNvCxnSpPr>
            <a:cxnSpLocks/>
          </p:cNvCxnSpPr>
          <p:nvPr/>
        </p:nvCxnSpPr>
        <p:spPr>
          <a:xfrm flipV="1">
            <a:off x="5563862" y="2486868"/>
            <a:ext cx="1185290" cy="42761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4132FC04-77CC-6960-3110-C5F09975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37" y="38625"/>
            <a:ext cx="8099953" cy="611201"/>
          </a:xfrm>
        </p:spPr>
        <p:txBody>
          <a:bodyPr/>
          <a:lstStyle/>
          <a:p>
            <a:r>
              <a:rPr lang="en-US" dirty="0"/>
              <a:t>Health Rules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E9C694E-EC46-AC01-71A6-541D97749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395" y="3775134"/>
            <a:ext cx="8264790" cy="2454617"/>
          </a:xfrm>
          <a:prstGeom prst="rect">
            <a:avLst/>
          </a:prstGeom>
        </p:spPr>
      </p:pic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C0DC2963-CC16-717A-BF33-0B0DCD47496E}"/>
              </a:ext>
            </a:extLst>
          </p:cNvPr>
          <p:cNvSpPr/>
          <p:nvPr/>
        </p:nvSpPr>
        <p:spPr>
          <a:xfrm flipH="1">
            <a:off x="-13145" y="4089480"/>
            <a:ext cx="2240660" cy="1825924"/>
          </a:xfrm>
          <a:prstGeom prst="wedgeEllipseCallout">
            <a:avLst>
              <a:gd name="adj1" fmla="val -51039"/>
              <a:gd name="adj2" fmla="val -4258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Health Rules are based on clearly defined thresholds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CF8ABB4-95D3-F5FD-BDC9-3F21616DAD26}"/>
              </a:ext>
            </a:extLst>
          </p:cNvPr>
          <p:cNvSpPr/>
          <p:nvPr/>
        </p:nvSpPr>
        <p:spPr>
          <a:xfrm>
            <a:off x="3922575" y="4321837"/>
            <a:ext cx="4228349" cy="329686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1E1D2ADF-B72E-3CB7-E35B-115D1E53BA51}"/>
              </a:ext>
            </a:extLst>
          </p:cNvPr>
          <p:cNvSpPr/>
          <p:nvPr/>
        </p:nvSpPr>
        <p:spPr>
          <a:xfrm flipH="1">
            <a:off x="7172560" y="4950530"/>
            <a:ext cx="2240660" cy="1825924"/>
          </a:xfrm>
          <a:prstGeom prst="wedgeEllipseCallout">
            <a:avLst>
              <a:gd name="adj1" fmla="val 99489"/>
              <a:gd name="adj2" fmla="val -57359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The threshold  &gt; 80% in this example</a:t>
            </a:r>
          </a:p>
        </p:txBody>
      </p:sp>
      <p:sp>
        <p:nvSpPr>
          <p:cNvPr id="33" name="Speech Bubble: Oval 32">
            <a:extLst>
              <a:ext uri="{FF2B5EF4-FFF2-40B4-BE49-F238E27FC236}">
                <a16:creationId xmlns:a16="http://schemas.microsoft.com/office/drawing/2014/main" id="{B6EC985E-4560-B357-874A-905A22B9ABA0}"/>
              </a:ext>
            </a:extLst>
          </p:cNvPr>
          <p:cNvSpPr/>
          <p:nvPr/>
        </p:nvSpPr>
        <p:spPr>
          <a:xfrm flipH="1">
            <a:off x="9032855" y="3874675"/>
            <a:ext cx="2240660" cy="1825924"/>
          </a:xfrm>
          <a:prstGeom prst="wedgeEllipseCallout">
            <a:avLst>
              <a:gd name="adj1" fmla="val 98151"/>
              <a:gd name="adj2" fmla="val -16311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ova" panose="020B0504020202020204" pitchFamily="34" charset="0"/>
              </a:rPr>
              <a:t>Monitored Metric / *Disk Volume Used%</a:t>
            </a:r>
          </a:p>
          <a:p>
            <a:pPr algn="ctr"/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C0676E-4E18-B6D1-D05C-B181B3D2050A}"/>
              </a:ext>
            </a:extLst>
          </p:cNvPr>
          <p:cNvSpPr/>
          <p:nvPr/>
        </p:nvSpPr>
        <p:spPr>
          <a:xfrm>
            <a:off x="5198830" y="4659321"/>
            <a:ext cx="737275" cy="32968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080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application&#10;&#10;Description automatically generated">
            <a:extLst>
              <a:ext uri="{FF2B5EF4-FFF2-40B4-BE49-F238E27FC236}">
                <a16:creationId xmlns:a16="http://schemas.microsoft.com/office/drawing/2014/main" id="{C6C39AB6-3F72-14FA-2B69-8E83E7616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48" y="383268"/>
            <a:ext cx="8439116" cy="5792009"/>
          </a:xfrm>
          <a:prstGeom prst="rect">
            <a:avLst/>
          </a:prstGeom>
          <a:noFill/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cs typeface="Arial"/>
              </a:rPr>
              <a:t>AppDynamics Pro-Active Monitoring</a:t>
            </a:r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5E508B3-9250-F08F-8728-6D45BBA50F38}"/>
              </a:ext>
            </a:extLst>
          </p:cNvPr>
          <p:cNvSpPr/>
          <p:nvPr/>
        </p:nvSpPr>
        <p:spPr>
          <a:xfrm flipH="1">
            <a:off x="97806" y="738936"/>
            <a:ext cx="2240660" cy="2379018"/>
          </a:xfrm>
          <a:prstGeom prst="wedgeEllipseCallout">
            <a:avLst>
              <a:gd name="adj1" fmla="val -206249"/>
              <a:gd name="adj2" fmla="val 66888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Focusing on CCS we can see that a Disk Space health rule is currently violating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979BA-9A16-8287-BF67-1FBC27F4C9BE}"/>
              </a:ext>
            </a:extLst>
          </p:cNvPr>
          <p:cNvSpPr/>
          <p:nvPr/>
        </p:nvSpPr>
        <p:spPr>
          <a:xfrm>
            <a:off x="2473377" y="3569222"/>
            <a:ext cx="7839856" cy="37296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7B138D-803F-DE92-4566-852C9A3B6CF0}"/>
              </a:ext>
            </a:extLst>
          </p:cNvPr>
          <p:cNvSpPr/>
          <p:nvPr/>
        </p:nvSpPr>
        <p:spPr>
          <a:xfrm>
            <a:off x="5816184" y="3569222"/>
            <a:ext cx="644577" cy="372969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49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549F97-A4AD-C0E2-1AA6-84D8B240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768" y="976534"/>
            <a:ext cx="4823634" cy="4904931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cs typeface="Arial"/>
              </a:rPr>
              <a:t>AppDynamics Pro-Active Monitoring</a:t>
            </a:r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5E508B3-9250-F08F-8728-6D45BBA50F38}"/>
              </a:ext>
            </a:extLst>
          </p:cNvPr>
          <p:cNvSpPr/>
          <p:nvPr/>
        </p:nvSpPr>
        <p:spPr>
          <a:xfrm flipH="1">
            <a:off x="97806" y="738936"/>
            <a:ext cx="2240660" cy="2379018"/>
          </a:xfrm>
          <a:prstGeom prst="wedgeEllipseCallout">
            <a:avLst>
              <a:gd name="adj1" fmla="val -123292"/>
              <a:gd name="adj2" fmla="val 4042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CCS runs across 8 redundant sites * </a:t>
            </a:r>
          </a:p>
        </p:txBody>
      </p:sp>
      <p:sp>
        <p:nvSpPr>
          <p:cNvPr id="9" name="Flowchart: Summing Junction 8">
            <a:extLst>
              <a:ext uri="{FF2B5EF4-FFF2-40B4-BE49-F238E27FC236}">
                <a16:creationId xmlns:a16="http://schemas.microsoft.com/office/drawing/2014/main" id="{CCF93D72-6F9B-13F3-309C-D97C56417275}"/>
              </a:ext>
            </a:extLst>
          </p:cNvPr>
          <p:cNvSpPr/>
          <p:nvPr/>
        </p:nvSpPr>
        <p:spPr>
          <a:xfrm>
            <a:off x="5651292" y="3612630"/>
            <a:ext cx="164892" cy="164891"/>
          </a:xfrm>
          <a:prstGeom prst="flowChartSummingJuncti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Flowchart: Summing Junction 9">
            <a:extLst>
              <a:ext uri="{FF2B5EF4-FFF2-40B4-BE49-F238E27FC236}">
                <a16:creationId xmlns:a16="http://schemas.microsoft.com/office/drawing/2014/main" id="{CE7FF645-2EFA-3863-169E-8F5472F3C2C7}"/>
              </a:ext>
            </a:extLst>
          </p:cNvPr>
          <p:cNvSpPr/>
          <p:nvPr/>
        </p:nvSpPr>
        <p:spPr>
          <a:xfrm>
            <a:off x="5733738" y="4209739"/>
            <a:ext cx="164892" cy="164891"/>
          </a:xfrm>
          <a:prstGeom prst="flowChartSummingJuncti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Flowchart: Summing Junction 13">
            <a:extLst>
              <a:ext uri="{FF2B5EF4-FFF2-40B4-BE49-F238E27FC236}">
                <a16:creationId xmlns:a16="http://schemas.microsoft.com/office/drawing/2014/main" id="{02F300BE-566D-92E5-4446-D0B3546A7430}"/>
              </a:ext>
            </a:extLst>
          </p:cNvPr>
          <p:cNvSpPr/>
          <p:nvPr/>
        </p:nvSpPr>
        <p:spPr>
          <a:xfrm>
            <a:off x="5941102" y="2800661"/>
            <a:ext cx="164892" cy="164891"/>
          </a:xfrm>
          <a:prstGeom prst="flowChartSummingJuncti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Flowchart: Summing Junction 14">
            <a:extLst>
              <a:ext uri="{FF2B5EF4-FFF2-40B4-BE49-F238E27FC236}">
                <a16:creationId xmlns:a16="http://schemas.microsoft.com/office/drawing/2014/main" id="{20286162-2F53-809D-2424-1F17B49AA1A9}"/>
              </a:ext>
            </a:extLst>
          </p:cNvPr>
          <p:cNvSpPr/>
          <p:nvPr/>
        </p:nvSpPr>
        <p:spPr>
          <a:xfrm>
            <a:off x="4954249" y="3695075"/>
            <a:ext cx="164892" cy="164891"/>
          </a:xfrm>
          <a:prstGeom prst="flowChartSummingJuncti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Flowchart: Summing Junction 15">
            <a:extLst>
              <a:ext uri="{FF2B5EF4-FFF2-40B4-BE49-F238E27FC236}">
                <a16:creationId xmlns:a16="http://schemas.microsoft.com/office/drawing/2014/main" id="{0164A01A-08AF-79C7-AED2-64962C35A091}"/>
              </a:ext>
            </a:extLst>
          </p:cNvPr>
          <p:cNvSpPr/>
          <p:nvPr/>
        </p:nvSpPr>
        <p:spPr>
          <a:xfrm>
            <a:off x="4409606" y="3847474"/>
            <a:ext cx="164892" cy="164891"/>
          </a:xfrm>
          <a:prstGeom prst="flowChartSummingJuncti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Flowchart: Summing Junction 16">
            <a:extLst>
              <a:ext uri="{FF2B5EF4-FFF2-40B4-BE49-F238E27FC236}">
                <a16:creationId xmlns:a16="http://schemas.microsoft.com/office/drawing/2014/main" id="{92B2A1C2-8E82-12DF-F06C-293821260446}"/>
              </a:ext>
            </a:extLst>
          </p:cNvPr>
          <p:cNvSpPr/>
          <p:nvPr/>
        </p:nvSpPr>
        <p:spPr>
          <a:xfrm>
            <a:off x="5568846" y="3828738"/>
            <a:ext cx="164892" cy="164891"/>
          </a:xfrm>
          <a:prstGeom prst="flowChartSummingJuncti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Flowchart: Summing Junction 17">
            <a:extLst>
              <a:ext uri="{FF2B5EF4-FFF2-40B4-BE49-F238E27FC236}">
                <a16:creationId xmlns:a16="http://schemas.microsoft.com/office/drawing/2014/main" id="{3E6324AB-8479-2A7A-6CBF-2C40A5691249}"/>
              </a:ext>
            </a:extLst>
          </p:cNvPr>
          <p:cNvSpPr/>
          <p:nvPr/>
        </p:nvSpPr>
        <p:spPr>
          <a:xfrm>
            <a:off x="5471409" y="3271407"/>
            <a:ext cx="164892" cy="164891"/>
          </a:xfrm>
          <a:prstGeom prst="flowChartSummingJuncti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27B98785-A18B-A002-43EF-562E1423E34A}"/>
              </a:ext>
            </a:extLst>
          </p:cNvPr>
          <p:cNvSpPr/>
          <p:nvPr/>
        </p:nvSpPr>
        <p:spPr>
          <a:xfrm>
            <a:off x="4884295" y="3929919"/>
            <a:ext cx="164892" cy="164891"/>
          </a:xfrm>
          <a:prstGeom prst="flowChartSummingJuncti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lowchart: Summing Junction 19">
            <a:extLst>
              <a:ext uri="{FF2B5EF4-FFF2-40B4-BE49-F238E27FC236}">
                <a16:creationId xmlns:a16="http://schemas.microsoft.com/office/drawing/2014/main" id="{B152A697-5C62-903F-9D71-2B8B1873E1D7}"/>
              </a:ext>
            </a:extLst>
          </p:cNvPr>
          <p:cNvSpPr/>
          <p:nvPr/>
        </p:nvSpPr>
        <p:spPr>
          <a:xfrm>
            <a:off x="6120984" y="2483046"/>
            <a:ext cx="164892" cy="164891"/>
          </a:xfrm>
          <a:prstGeom prst="flowChartSummingJuncti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C61C70E3-58FF-CE3C-AC1D-F35D671C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37" y="38625"/>
            <a:ext cx="8099953" cy="611201"/>
          </a:xfrm>
        </p:spPr>
        <p:txBody>
          <a:bodyPr/>
          <a:lstStyle/>
          <a:p>
            <a:r>
              <a:rPr lang="en-US" dirty="0"/>
              <a:t>Redundant Data Center’s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70B79AB0-9BA1-C368-4E10-9B4E00C762B3}"/>
              </a:ext>
            </a:extLst>
          </p:cNvPr>
          <p:cNvSpPr/>
          <p:nvPr/>
        </p:nvSpPr>
        <p:spPr>
          <a:xfrm flipH="1">
            <a:off x="8694679" y="3828738"/>
            <a:ext cx="2240660" cy="2379018"/>
          </a:xfrm>
          <a:prstGeom prst="wedgeEllipseCallout">
            <a:avLst>
              <a:gd name="adj1" fmla="val 86107"/>
              <a:gd name="adj2" fmla="val -305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 not exact locations</a:t>
            </a:r>
          </a:p>
        </p:txBody>
      </p:sp>
      <p:pic>
        <p:nvPicPr>
          <p:cNvPr id="3" name="Picture 2" descr="A building with palm trees&#10;&#10;Description automatically generated">
            <a:extLst>
              <a:ext uri="{FF2B5EF4-FFF2-40B4-BE49-F238E27FC236}">
                <a16:creationId xmlns:a16="http://schemas.microsoft.com/office/drawing/2014/main" id="{8B505A40-0478-2A9F-BC3C-A46468541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1" y="3361427"/>
            <a:ext cx="3260784" cy="1587260"/>
          </a:xfrm>
          <a:prstGeom prst="rect">
            <a:avLst/>
          </a:prstGeom>
        </p:spPr>
      </p:pic>
      <p:pic>
        <p:nvPicPr>
          <p:cNvPr id="4" name="Picture 3" descr="Teraco completes new data centre facility in Johannesburg – BusinessTech">
            <a:extLst>
              <a:ext uri="{FF2B5EF4-FFF2-40B4-BE49-F238E27FC236}">
                <a16:creationId xmlns:a16="http://schemas.microsoft.com/office/drawing/2014/main" id="{D49BC590-8435-938A-10AB-06B13BA22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607" y="974911"/>
            <a:ext cx="1779917" cy="2392139"/>
          </a:xfrm>
          <a:prstGeom prst="rect">
            <a:avLst/>
          </a:prstGeom>
        </p:spPr>
      </p:pic>
      <p:pic>
        <p:nvPicPr>
          <p:cNvPr id="5" name="Picture 4" descr="Waterproof plaster for Vodacom Business Data Centre">
            <a:extLst>
              <a:ext uri="{FF2B5EF4-FFF2-40B4-BE49-F238E27FC236}">
                <a16:creationId xmlns:a16="http://schemas.microsoft.com/office/drawing/2014/main" id="{B65ACA0D-84A9-67D5-6AEC-6006E96D1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83" y="4947295"/>
            <a:ext cx="2743200" cy="1477899"/>
          </a:xfrm>
          <a:prstGeom prst="rect">
            <a:avLst/>
          </a:prstGeom>
        </p:spPr>
      </p:pic>
      <p:pic>
        <p:nvPicPr>
          <p:cNvPr id="7" name="Picture 6" descr="Inside Vodacom’s impressive new data centre">
            <a:extLst>
              <a:ext uri="{FF2B5EF4-FFF2-40B4-BE49-F238E27FC236}">
                <a16:creationId xmlns:a16="http://schemas.microsoft.com/office/drawing/2014/main" id="{0799E0AF-7487-A7DB-9D51-2D18B0903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1532" y="1525456"/>
            <a:ext cx="1952445" cy="12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2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AAA1F6-7F6D-C937-B857-97D3674C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66" y="976747"/>
            <a:ext cx="8238604" cy="4904506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cs typeface="Arial"/>
              </a:rPr>
              <a:t>AppDynamics Pro-Active Monitoring</a:t>
            </a:r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15E508B3-9250-F08F-8728-6D45BBA50F38}"/>
              </a:ext>
            </a:extLst>
          </p:cNvPr>
          <p:cNvSpPr/>
          <p:nvPr/>
        </p:nvSpPr>
        <p:spPr>
          <a:xfrm flipH="1">
            <a:off x="97806" y="738936"/>
            <a:ext cx="2240660" cy="2379018"/>
          </a:xfrm>
          <a:prstGeom prst="wedgeEllipseCallout">
            <a:avLst>
              <a:gd name="adj1" fmla="val -53715"/>
              <a:gd name="adj2" fmla="val 2971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And utilizing a dashboard at a deeper level we can see where the disk issues lay</a:t>
            </a:r>
          </a:p>
        </p:txBody>
      </p:sp>
      <p:sp>
        <p:nvSpPr>
          <p:cNvPr id="18" name="Flowchart: Summing Junction 17">
            <a:extLst>
              <a:ext uri="{FF2B5EF4-FFF2-40B4-BE49-F238E27FC236}">
                <a16:creationId xmlns:a16="http://schemas.microsoft.com/office/drawing/2014/main" id="{3E6324AB-8479-2A7A-6CBF-2C40A5691249}"/>
              </a:ext>
            </a:extLst>
          </p:cNvPr>
          <p:cNvSpPr/>
          <p:nvPr/>
        </p:nvSpPr>
        <p:spPr>
          <a:xfrm>
            <a:off x="3602941" y="3264109"/>
            <a:ext cx="164892" cy="164891"/>
          </a:xfrm>
          <a:prstGeom prst="flowChartSummingJuncti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Flowchart: Summing Junction 19">
            <a:extLst>
              <a:ext uri="{FF2B5EF4-FFF2-40B4-BE49-F238E27FC236}">
                <a16:creationId xmlns:a16="http://schemas.microsoft.com/office/drawing/2014/main" id="{B152A697-5C62-903F-9D71-2B8B1873E1D7}"/>
              </a:ext>
            </a:extLst>
          </p:cNvPr>
          <p:cNvSpPr/>
          <p:nvPr/>
        </p:nvSpPr>
        <p:spPr>
          <a:xfrm>
            <a:off x="3595446" y="2503031"/>
            <a:ext cx="164892" cy="164891"/>
          </a:xfrm>
          <a:prstGeom prst="flowChartSummingJunction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E2452-3A55-364E-F381-94470BACED80}"/>
              </a:ext>
            </a:extLst>
          </p:cNvPr>
          <p:cNvSpPr/>
          <p:nvPr/>
        </p:nvSpPr>
        <p:spPr>
          <a:xfrm>
            <a:off x="2338466" y="2327333"/>
            <a:ext cx="3987384" cy="47582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091245-BB02-8135-B3C4-5E66A29B2F96}"/>
              </a:ext>
            </a:extLst>
          </p:cNvPr>
          <p:cNvSpPr/>
          <p:nvPr/>
        </p:nvSpPr>
        <p:spPr>
          <a:xfrm>
            <a:off x="2338466" y="3117954"/>
            <a:ext cx="3987384" cy="475828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7000EA-66E2-EFDE-FB75-01EAA85FEAF5}"/>
              </a:ext>
            </a:extLst>
          </p:cNvPr>
          <p:cNvSpPr/>
          <p:nvPr/>
        </p:nvSpPr>
        <p:spPr>
          <a:xfrm>
            <a:off x="5523506" y="1588630"/>
            <a:ext cx="802344" cy="200515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68129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SD_V1" id="{10C00CE7-68C9-487D-B8BA-39ED74E6F042}" vid="{C704F758-AE21-EA4A-B848-EA5509A432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1B555E600BB49A9B19CCBEE6B4B1F" ma:contentTypeVersion="15" ma:contentTypeDescription="Create a new document." ma:contentTypeScope="" ma:versionID="306299f55a7b1f0ddf67c5984feaf94d">
  <xsd:schema xmlns:xsd="http://www.w3.org/2001/XMLSchema" xmlns:xs="http://www.w3.org/2001/XMLSchema" xmlns:p="http://schemas.microsoft.com/office/2006/metadata/properties" xmlns:ns2="a0007b4c-3d10-41af-90d3-a84321440d61" xmlns:ns3="d85bc446-10ff-4bdb-b6e7-d1ca1967a5f3" xmlns:ns4="6504cafb-c983-4e47-bcaf-a5581da3406e" targetNamespace="http://schemas.microsoft.com/office/2006/metadata/properties" ma:root="true" ma:fieldsID="2b4384c3a5b580fec9cb1b9e2b766047" ns2:_="" ns3:_="" ns4:_="">
    <xsd:import namespace="a0007b4c-3d10-41af-90d3-a84321440d61"/>
    <xsd:import namespace="d85bc446-10ff-4bdb-b6e7-d1ca1967a5f3"/>
    <xsd:import namespace="6504cafb-c983-4e47-bcaf-a5581da340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07b4c-3d10-41af-90d3-a84321440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140db7b-894d-4be5-b4f9-3216f8c45b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bc446-10ff-4bdb-b6e7-d1ca1967a5f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4cafb-c983-4e47-bcaf-a5581da3406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b752ac1-f14d-46b3-b630-472a16bda9a1}" ma:internalName="TaxCatchAll" ma:showField="CatchAllData" ma:web="d85bc446-10ff-4bdb-b6e7-d1ca1967a5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04cafb-c983-4e47-bcaf-a5581da3406e" xsi:nil="true"/>
    <MediaServiceKeyPoints xmlns="a0007b4c-3d10-41af-90d3-a84321440d61" xsi:nil="true"/>
    <lcf76f155ced4ddcb4097134ff3c332f xmlns="a0007b4c-3d10-41af-90d3-a84321440d6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E36A612-47E1-496D-B660-830DB65A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007b4c-3d10-41af-90d3-a84321440d61"/>
    <ds:schemaRef ds:uri="d85bc446-10ff-4bdb-b6e7-d1ca1967a5f3"/>
    <ds:schemaRef ds:uri="6504cafb-c983-4e47-bcaf-a5581da340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4C4D40-3DCC-453F-9F26-3C8AD64DDA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76D14C-99F8-4E4C-8D35-F6CF93FC217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6504cafb-c983-4e47-bcaf-a5581da3406e"/>
    <ds:schemaRef ds:uri="a0007b4c-3d10-41af-90d3-a84321440d6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3126</TotalTime>
  <Words>470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AppDynamics &amp; Vodacom CNE Pro-active Dashboarding</vt:lpstr>
      <vt:lpstr>Introduction</vt:lpstr>
      <vt:lpstr>CNE Overview Dashboard</vt:lpstr>
      <vt:lpstr>PowerPoint Presentation</vt:lpstr>
      <vt:lpstr>PowerPoint Presentation</vt:lpstr>
      <vt:lpstr>Health Rules</vt:lpstr>
      <vt:lpstr>PowerPoint Presentation</vt:lpstr>
      <vt:lpstr>Redundant Data Center’s</vt:lpstr>
      <vt:lpstr>PowerPoint Presentation</vt:lpstr>
      <vt:lpstr>Alerting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presentation</dc:title>
  <dc:creator>Jared Royden Botha, Vodacom (External)</dc:creator>
  <cp:lastModifiedBy>Jared Royden Botha, Vodacom (External)</cp:lastModifiedBy>
  <cp:revision>291</cp:revision>
  <dcterms:created xsi:type="dcterms:W3CDTF">2023-11-10T04:39:26Z</dcterms:created>
  <dcterms:modified xsi:type="dcterms:W3CDTF">2024-08-08T07:24:49Z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0x0101004AE1B555E600BB49A9B19CCBEE6B4B1F</vt:lpwstr>
  </property>
  <property fmtid="{D5CDD505-2E9C-101B-9397-08002B2CF9AE}" pid="3" name="MediaServiceImageTags">
    <vt:lpwstr/>
  </property>
  <property fmtid="{D5CDD505-2E9C-101B-9397-08002B2CF9AE}" pid="4" name="MSIP_Label_0359f705-2ba0-454b-9cfc-6ce5bcaac040_Enabled">
    <vt:lpwstr>true</vt:lpwstr>
  </property>
  <property fmtid="{D5CDD505-2E9C-101B-9397-08002B2CF9AE}" pid="5" name="MSIP_Label_0359f705-2ba0-454b-9cfc-6ce5bcaac040_SetDate">
    <vt:lpwstr>2023-11-10T04:39:36Z</vt:lpwstr>
  </property>
  <property fmtid="{D5CDD505-2E9C-101B-9397-08002B2CF9AE}" pid="6" name="MSIP_Label_0359f705-2ba0-454b-9cfc-6ce5bcaac040_Method">
    <vt:lpwstr>Standard</vt:lpwstr>
  </property>
  <property fmtid="{D5CDD505-2E9C-101B-9397-08002B2CF9AE}" pid="7" name="MSIP_Label_0359f705-2ba0-454b-9cfc-6ce5bcaac040_Name">
    <vt:lpwstr>0359f705-2ba0-454b-9cfc-6ce5bcaac040</vt:lpwstr>
  </property>
  <property fmtid="{D5CDD505-2E9C-101B-9397-08002B2CF9AE}" pid="8" name="MSIP_Label_0359f705-2ba0-454b-9cfc-6ce5bcaac040_SiteId">
    <vt:lpwstr>68283f3b-8487-4c86-adb3-a5228f18b893</vt:lpwstr>
  </property>
  <property fmtid="{D5CDD505-2E9C-101B-9397-08002B2CF9AE}" pid="9" name="MSIP_Label_0359f705-2ba0-454b-9cfc-6ce5bcaac040_ActionId">
    <vt:lpwstr>b07553a5-639a-4efb-b588-ac9aa7d5d03d</vt:lpwstr>
  </property>
  <property fmtid="{D5CDD505-2E9C-101B-9397-08002B2CF9AE}" pid="10" name="MSIP_Label_0359f705-2ba0-454b-9cfc-6ce5bcaac040_ContentBits">
    <vt:lpwstr>2</vt:lpwstr>
  </property>
  <property fmtid="{D5CDD505-2E9C-101B-9397-08002B2CF9AE}" pid="11" name="ClassificationContentMarkingFooterLocations">
    <vt:lpwstr>Custom:7</vt:lpwstr>
  </property>
  <property fmtid="{D5CDD505-2E9C-101B-9397-08002B2CF9AE}" pid="12" name="ClassificationContentMarkingFooterText">
    <vt:lpwstr>C2 General</vt:lpwstr>
  </property>
</Properties>
</file>