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" panose="020B0604020202020204" charset="0"/>
      <p:regular r:id="rId3"/>
    </p:embeddedFont>
    <p:embeddedFont>
      <p:font typeface="Canva Sans Bold" panose="020B0604020202020204" charset="0"/>
      <p:regular r:id="rId4"/>
    </p:embeddedFont>
    <p:embeddedFont>
      <p:font typeface="Helio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font" Target="fonts/font3.fntdata"/><Relationship Id="rId10" Type="http://schemas.openxmlformats.org/officeDocument/2006/relationships/customXml" Target="../customXml/item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9027796" y="1540999"/>
            <a:ext cx="3534494" cy="1124706"/>
            <a:chOff x="0" y="0"/>
            <a:chExt cx="927013" cy="2949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7013" cy="294983"/>
            </a:xfrm>
            <a:custGeom>
              <a:avLst/>
              <a:gdLst/>
              <a:ahLst/>
              <a:cxnLst/>
              <a:rect l="l" t="t" r="r" b="b"/>
              <a:pathLst>
                <a:path w="927013" h="294983">
                  <a:moveTo>
                    <a:pt x="147492" y="0"/>
                  </a:moveTo>
                  <a:lnTo>
                    <a:pt x="779521" y="0"/>
                  </a:lnTo>
                  <a:cubicBezTo>
                    <a:pt x="818638" y="0"/>
                    <a:pt x="856153" y="15539"/>
                    <a:pt x="883813" y="43199"/>
                  </a:cubicBezTo>
                  <a:cubicBezTo>
                    <a:pt x="911473" y="70859"/>
                    <a:pt x="927013" y="108374"/>
                    <a:pt x="927013" y="147492"/>
                  </a:cubicBezTo>
                  <a:lnTo>
                    <a:pt x="927013" y="147492"/>
                  </a:lnTo>
                  <a:cubicBezTo>
                    <a:pt x="927013" y="228949"/>
                    <a:pt x="860978" y="294983"/>
                    <a:pt x="779521" y="294983"/>
                  </a:cubicBezTo>
                  <a:lnTo>
                    <a:pt x="147492" y="294983"/>
                  </a:lnTo>
                  <a:cubicBezTo>
                    <a:pt x="66034" y="294983"/>
                    <a:pt x="0" y="228949"/>
                    <a:pt x="0" y="147492"/>
                  </a:cubicBezTo>
                  <a:lnTo>
                    <a:pt x="0" y="147492"/>
                  </a:lnTo>
                  <a:cubicBezTo>
                    <a:pt x="0" y="66034"/>
                    <a:pt x="66034" y="0"/>
                    <a:pt x="147492" y="0"/>
                  </a:cubicBezTo>
                  <a:close/>
                </a:path>
              </a:pathLst>
            </a:custGeom>
            <a:solidFill>
              <a:srgbClr val="04072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27013" cy="3330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Infrastructure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2562290" y="2103352"/>
            <a:ext cx="2240615" cy="670310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7" name="Freeform 7"/>
          <p:cNvSpPr/>
          <p:nvPr/>
        </p:nvSpPr>
        <p:spPr>
          <a:xfrm rot="-4521330">
            <a:off x="13092700" y="541635"/>
            <a:ext cx="14167639" cy="7119239"/>
          </a:xfrm>
          <a:custGeom>
            <a:avLst/>
            <a:gdLst/>
            <a:ahLst/>
            <a:cxnLst/>
            <a:rect l="l" t="t" r="r" b="b"/>
            <a:pathLst>
              <a:path w="14167639" h="7119239">
                <a:moveTo>
                  <a:pt x="0" y="0"/>
                </a:moveTo>
                <a:lnTo>
                  <a:pt x="14167639" y="0"/>
                </a:lnTo>
                <a:lnTo>
                  <a:pt x="14167639" y="7119239"/>
                </a:lnTo>
                <a:lnTo>
                  <a:pt x="0" y="711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000"/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8" name="Group 8"/>
          <p:cNvGrpSpPr/>
          <p:nvPr/>
        </p:nvGrpSpPr>
        <p:grpSpPr>
          <a:xfrm>
            <a:off x="14802904" y="1950666"/>
            <a:ext cx="3257093" cy="1645992"/>
            <a:chOff x="0" y="0"/>
            <a:chExt cx="854257" cy="4317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4257" cy="431704"/>
            </a:xfrm>
            <a:custGeom>
              <a:avLst/>
              <a:gdLst/>
              <a:ahLst/>
              <a:cxnLst/>
              <a:rect l="l" t="t" r="r" b="b"/>
              <a:pathLst>
                <a:path w="854257" h="431704">
                  <a:moveTo>
                    <a:pt x="0" y="0"/>
                  </a:moveTo>
                  <a:lnTo>
                    <a:pt x="854257" y="0"/>
                  </a:lnTo>
                  <a:lnTo>
                    <a:pt x="854257" y="431704"/>
                  </a:lnTo>
                  <a:lnTo>
                    <a:pt x="0" y="43170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ysDot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4257" cy="46980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Indicators for Physical Infrastructure, Network, and Database Health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225241" y="2923587"/>
            <a:ext cx="12451828" cy="6737221"/>
          </a:xfrm>
          <a:custGeom>
            <a:avLst/>
            <a:gdLst/>
            <a:ahLst/>
            <a:cxnLst/>
            <a:rect l="l" t="t" r="r" b="b"/>
            <a:pathLst>
              <a:path w="12451828" h="6737221">
                <a:moveTo>
                  <a:pt x="0" y="0"/>
                </a:moveTo>
                <a:lnTo>
                  <a:pt x="12451828" y="0"/>
                </a:lnTo>
                <a:lnTo>
                  <a:pt x="12451828" y="6737221"/>
                </a:lnTo>
                <a:lnTo>
                  <a:pt x="0" y="6737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2" name="Group 12"/>
          <p:cNvGrpSpPr/>
          <p:nvPr/>
        </p:nvGrpSpPr>
        <p:grpSpPr>
          <a:xfrm>
            <a:off x="6913017" y="2923587"/>
            <a:ext cx="7764052" cy="2355335"/>
            <a:chOff x="0" y="0"/>
            <a:chExt cx="2036324" cy="6177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36324" cy="617748"/>
            </a:xfrm>
            <a:custGeom>
              <a:avLst/>
              <a:gdLst/>
              <a:ahLst/>
              <a:cxnLst/>
              <a:rect l="l" t="t" r="r" b="b"/>
              <a:pathLst>
                <a:path w="2036324" h="617748">
                  <a:moveTo>
                    <a:pt x="0" y="0"/>
                  </a:moveTo>
                  <a:lnTo>
                    <a:pt x="2036324" y="0"/>
                  </a:lnTo>
                  <a:lnTo>
                    <a:pt x="2036324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36324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815863" y="1540999"/>
            <a:ext cx="3525581" cy="1004476"/>
            <a:chOff x="0" y="0"/>
            <a:chExt cx="924675" cy="263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4675" cy="263450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24675" cy="3015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Health status and success percentage for individual clusters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78059" y="2923587"/>
            <a:ext cx="4801189" cy="2355335"/>
            <a:chOff x="0" y="0"/>
            <a:chExt cx="1259236" cy="6177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9236" cy="617748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2" name="AutoShape 22"/>
          <p:cNvSpPr/>
          <p:nvPr/>
        </p:nvSpPr>
        <p:spPr>
          <a:xfrm>
            <a:off x="14677069" y="4101254"/>
            <a:ext cx="277989" cy="104224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4955058" y="4273296"/>
            <a:ext cx="3257093" cy="1740408"/>
            <a:chOff x="0" y="0"/>
            <a:chExt cx="854257" cy="4564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4257" cy="456467"/>
            </a:xfrm>
            <a:custGeom>
              <a:avLst/>
              <a:gdLst/>
              <a:ahLst/>
              <a:cxnLst/>
              <a:rect l="l" t="t" r="r" b="b"/>
              <a:pathLst>
                <a:path w="854257" h="456467">
                  <a:moveTo>
                    <a:pt x="0" y="0"/>
                  </a:moveTo>
                  <a:lnTo>
                    <a:pt x="854257" y="0"/>
                  </a:lnTo>
                  <a:lnTo>
                    <a:pt x="854257" y="456467"/>
                  </a:lnTo>
                  <a:lnTo>
                    <a:pt x="0" y="45646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4257" cy="494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of physical infrastructure, database performance, network metrics, packet loss, and data throughput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4733775" y="6158572"/>
            <a:ext cx="207829" cy="106367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7" name="AutoShape 27"/>
          <p:cNvSpPr/>
          <p:nvPr/>
        </p:nvSpPr>
        <p:spPr>
          <a:xfrm>
            <a:off x="10795043" y="2665705"/>
            <a:ext cx="0" cy="25788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8" name="Group 28"/>
          <p:cNvGrpSpPr/>
          <p:nvPr/>
        </p:nvGrpSpPr>
        <p:grpSpPr>
          <a:xfrm>
            <a:off x="2168534" y="5421797"/>
            <a:ext cx="12565241" cy="1473550"/>
            <a:chOff x="0" y="0"/>
            <a:chExt cx="3295560" cy="38647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295560" cy="386477"/>
            </a:xfrm>
            <a:custGeom>
              <a:avLst/>
              <a:gdLst/>
              <a:ahLst/>
              <a:cxnLst/>
              <a:rect l="l" t="t" r="r" b="b"/>
              <a:pathLst>
                <a:path w="3295560" h="386477">
                  <a:moveTo>
                    <a:pt x="0" y="0"/>
                  </a:moveTo>
                  <a:lnTo>
                    <a:pt x="3295560" y="0"/>
                  </a:lnTo>
                  <a:lnTo>
                    <a:pt x="3295560" y="386477"/>
                  </a:lnTo>
                  <a:lnTo>
                    <a:pt x="0" y="386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295560" cy="42457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870655" y="255180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967274" y="353178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460587" y="196193"/>
            <a:ext cx="2669744" cy="676160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273207" y="255813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369826" y="35381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8863139" y="196825"/>
            <a:ext cx="2669744" cy="676160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1732909" y="253488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829527" y="353178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2322841" y="196193"/>
            <a:ext cx="2669744" cy="676160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4300" y="3777269"/>
            <a:ext cx="1807028" cy="3118078"/>
            <a:chOff x="0" y="0"/>
            <a:chExt cx="473940" cy="81779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73940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Overall throughput for VSA 0, 1, 2, and 4: Calls per minute and their average response times</a:t>
              </a:r>
            </a:p>
          </p:txBody>
        </p:sp>
      </p:grpSp>
      <p:sp>
        <p:nvSpPr>
          <p:cNvPr id="55" name="AutoShape 55"/>
          <p:cNvSpPr/>
          <p:nvPr/>
        </p:nvSpPr>
        <p:spPr>
          <a:xfrm>
            <a:off x="1921328" y="5336308"/>
            <a:ext cx="247206" cy="822264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6" name="Group 56"/>
          <p:cNvGrpSpPr/>
          <p:nvPr/>
        </p:nvGrpSpPr>
        <p:grpSpPr>
          <a:xfrm>
            <a:off x="2178059" y="6952497"/>
            <a:ext cx="12565241" cy="1297193"/>
            <a:chOff x="0" y="0"/>
            <a:chExt cx="3295560" cy="340222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3295560" cy="340222"/>
            </a:xfrm>
            <a:custGeom>
              <a:avLst/>
              <a:gdLst/>
              <a:ahLst/>
              <a:cxnLst/>
              <a:rect l="l" t="t" r="r" b="b"/>
              <a:pathLst>
                <a:path w="3295560" h="340222">
                  <a:moveTo>
                    <a:pt x="0" y="0"/>
                  </a:moveTo>
                  <a:lnTo>
                    <a:pt x="3295560" y="0"/>
                  </a:lnTo>
                  <a:lnTo>
                    <a:pt x="3295560" y="340222"/>
                  </a:lnTo>
                  <a:lnTo>
                    <a:pt x="0" y="340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3295560" cy="37832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14300" y="7038222"/>
            <a:ext cx="1807028" cy="3118078"/>
            <a:chOff x="0" y="0"/>
            <a:chExt cx="473940" cy="8177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473940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Performance for all internal systems, with emphasis on average response time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1921328" y="7601093"/>
            <a:ext cx="256731" cy="996168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63" name="Group 63"/>
          <p:cNvGrpSpPr/>
          <p:nvPr/>
        </p:nvGrpSpPr>
        <p:grpSpPr>
          <a:xfrm>
            <a:off x="2178059" y="8306839"/>
            <a:ext cx="12565241" cy="1353969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5048100" y="8274292"/>
            <a:ext cx="3243639" cy="1419063"/>
            <a:chOff x="0" y="0"/>
            <a:chExt cx="850729" cy="3721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850729" cy="4102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Downstream internal systems including external, with application health status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4743300" y="8983824"/>
            <a:ext cx="304800" cy="0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3668666" y="345857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160820" y="200908"/>
            <a:ext cx="2287786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ENG FUSION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629003" y="345714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4941604" y="6689979"/>
            <a:ext cx="3257093" cy="1064537"/>
            <a:chOff x="0" y="0"/>
            <a:chExt cx="854257" cy="279202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854257" cy="279202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0" y="-38100"/>
              <a:ext cx="854257" cy="31730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VSA0, VSA1,VSA2 AND 4 AVERAGE RESPONSE TIME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DD9B1A0A-7C3A-46B2-AFD8-C2FC2366E4D3}"/>
</file>

<file path=customXml/itemProps2.xml><?xml version="1.0" encoding="utf-8"?>
<ds:datastoreItem xmlns:ds="http://schemas.openxmlformats.org/officeDocument/2006/customXml" ds:itemID="{717AB28F-67F7-4F16-B4D4-CBE2597070E2}"/>
</file>

<file path=customXml/itemProps3.xml><?xml version="1.0" encoding="utf-8"?>
<ds:datastoreItem xmlns:ds="http://schemas.openxmlformats.org/officeDocument/2006/customXml" ds:itemID="{D32F6842-7B38-49D1-BB89-A422A3BEB70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Canva Sans</vt:lpstr>
      <vt:lpstr>Helios Bold</vt:lpstr>
      <vt:lpstr>Canva Sans Bold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cp:lastModifiedBy>sabelo@devcon.biz</cp:lastModifiedBy>
  <cp:revision>2</cp:revision>
  <dcterms:created xsi:type="dcterms:W3CDTF">2006-08-16T00:00:00Z</dcterms:created>
  <dcterms:modified xsi:type="dcterms:W3CDTF">2024-07-31T13:09:58Z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</Properties>
</file>