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17d4ec2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17d4ec2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17d4ec20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17d4ec20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17d4ec20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17d4ec20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6c3c0f5ac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6c3c0f5ac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6c3c0f5ac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6c3c0f5ac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6c3c0f5a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6c3c0f5a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6c3c0f5a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6c3c0f5a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6d47335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6d47335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6c3c0f5ac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56c3c0f5ac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17d4ec20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17d4ec20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6c3c0f5a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6c3c0f5a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6c3c0f5ac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6c3c0f5a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6c3c0f5ac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6c3c0f5a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6c3c0f5ac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6c3c0f5ac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6c3c0f5ac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6c3c0f5ac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6c3c0f5a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6c3c0f5a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6c3c0f5ac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6c3c0f5ac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2a09fdcf5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2a09fdcf5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2c344881d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2c344881d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6c3c0f5a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6c3c0f5a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6c3c0f5a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6c3c0f5a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1d0ece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1d0ece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6de295d6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6de295d6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6de295d6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6de295d6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17d4ec2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17d4ec2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17d4ec20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17d4ec20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Estate Housing Price Prediction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310550" y="39334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11: Jack Hausler, Sakhi Namireddy, Ashwin Shandilya, and Naser Muraduzzaman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4310550" y="3157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657 Final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25" y="1498925"/>
            <a:ext cx="4949000" cy="311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/>
        </p:nvSpPr>
        <p:spPr>
          <a:xfrm>
            <a:off x="5562925" y="1270125"/>
            <a:ext cx="3245700" cy="3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Business Takeaways: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Houses near the ocean/on an island are much more expensive than homes further inland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Decision between which type of home to invest in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Investors with high-end 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clientele</a:t>
            </a: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should look at ocean properties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More expensive up-front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Investing in homes inland are more low-stakes investments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Less initial expense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225" y="1193226"/>
            <a:ext cx="4866425" cy="352945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535500" y="15023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Positive Correlation: total_rooms, total_bedrooms, population and households are highly correlated among each other, m</a:t>
            </a:r>
            <a:r>
              <a:rPr lang="en" sz="1500"/>
              <a:t>edian_income and median_house_value show a 69% positive correlation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Negative Correlation: longitude and latitude show strong  negative correlation of around 92%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Multicollinearity</a:t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588" y="1121450"/>
            <a:ext cx="1996424" cy="19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362" y="1121450"/>
            <a:ext cx="2051684" cy="193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 b="2989" l="0" r="0" t="-2990"/>
          <a:stretch/>
        </p:blipFill>
        <p:spPr>
          <a:xfrm>
            <a:off x="829963" y="3055250"/>
            <a:ext cx="2051675" cy="196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6">
            <a:alphaModFix/>
          </a:blip>
          <a:srcRect b="0" l="3649" r="-3649" t="0"/>
          <a:stretch/>
        </p:blipFill>
        <p:spPr>
          <a:xfrm>
            <a:off x="3529325" y="3113976"/>
            <a:ext cx="2085314" cy="19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48836" y="1121449"/>
            <a:ext cx="2051675" cy="1933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2362" y="3131450"/>
            <a:ext cx="2051675" cy="196199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/>
        </p:nvSpPr>
        <p:spPr>
          <a:xfrm>
            <a:off x="1055175" y="2450350"/>
            <a:ext cx="69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Correlation: -0.92</a:t>
            </a:r>
            <a:endParaRPr b="1" sz="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4792950" y="2450350"/>
            <a:ext cx="69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Correlation: 0.92</a:t>
            </a:r>
            <a:endParaRPr b="1" sz="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7542250" y="2450350"/>
            <a:ext cx="69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Correlation: 0.93</a:t>
            </a:r>
            <a:endParaRPr b="1" sz="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7603300" y="4498775"/>
            <a:ext cx="69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Correlation: 0.91</a:t>
            </a:r>
            <a:endParaRPr b="1" sz="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869150" y="4462450"/>
            <a:ext cx="69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Correlation: 0.88</a:t>
            </a:r>
            <a:endParaRPr b="1" sz="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2184425" y="4462450"/>
            <a:ext cx="6972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Correlation: 0.98</a:t>
            </a:r>
            <a:endParaRPr b="1" sz="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Checking Model Assumptions</a:t>
            </a:r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1196400" y="1166750"/>
            <a:ext cx="3375600" cy="1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VIF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Heteroscedasticity</a:t>
            </a:r>
            <a:endParaRPr sz="2100"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100"/>
              <a:t>Normality of Error Terms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 txBox="1"/>
          <p:nvPr/>
        </p:nvSpPr>
        <p:spPr>
          <a:xfrm>
            <a:off x="4828950" y="1227650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feature        VIF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                const   1.000000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3   housing_median_age   1.327650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8        median_income   1.773794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6           population   6.081233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4          total_rooms  12.758394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            longitude  17.991314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2             latitude  19.882770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7           households  33.617752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5       total_bedrooms  35.563718</a:t>
            </a:r>
            <a:endParaRPr sz="1100"/>
          </a:p>
        </p:txBody>
      </p:sp>
      <p:sp>
        <p:nvSpPr>
          <p:cNvPr id="229" name="Google Shape;229;p25"/>
          <p:cNvSpPr txBox="1"/>
          <p:nvPr/>
        </p:nvSpPr>
        <p:spPr>
          <a:xfrm>
            <a:off x="6851550" y="1169900"/>
            <a:ext cx="19947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feature       VIF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               const  1.000000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7        ocean_ISLAND  1.000921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9    ocean_NEAR OCEAN  1.135653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5       median_income  1.291098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2  housing_median_age  1.310382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1            latitude  1.516395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8      ocean_NEAR BAY  1.523210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6        ocean_INLAND  1.675823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4          population  4.265448</a:t>
            </a:r>
            <a:endParaRPr sz="7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3         total_rooms  4.542881</a:t>
            </a:r>
            <a:endParaRPr sz="1100"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00" y="2686775"/>
            <a:ext cx="3035650" cy="226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5"/>
          <p:cNvCxnSpPr/>
          <p:nvPr/>
        </p:nvCxnSpPr>
        <p:spPr>
          <a:xfrm flipH="1" rot="10800000">
            <a:off x="2258025" y="1368450"/>
            <a:ext cx="25755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5"/>
          <p:cNvCxnSpPr/>
          <p:nvPr/>
        </p:nvCxnSpPr>
        <p:spPr>
          <a:xfrm>
            <a:off x="4443225" y="2135775"/>
            <a:ext cx="806400" cy="6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025" y="2777000"/>
            <a:ext cx="2813162" cy="221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5"/>
          <p:cNvCxnSpPr/>
          <p:nvPr/>
        </p:nvCxnSpPr>
        <p:spPr>
          <a:xfrm flipH="1">
            <a:off x="1029025" y="1771575"/>
            <a:ext cx="292500" cy="7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 - Results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Converted Ocean Proximity into dummy values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Checked </a:t>
            </a:r>
            <a:r>
              <a:rPr lang="en" sz="2100"/>
              <a:t>Multicollinearity</a:t>
            </a:r>
            <a:r>
              <a:rPr lang="en" sz="2100"/>
              <a:t> of variables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Verified VIF values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Used the previous 2 metrics to remove specific columns</a:t>
            </a:r>
            <a:endParaRPr sz="2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Types</a:t>
            </a:r>
            <a:endParaRPr/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1297500" y="1548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 real estate investors with little coding experience, we chose to look at 2 models to compare which one performs the best: </a:t>
            </a:r>
            <a:endParaRPr sz="21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/>
              <a:t>Linear Regression and Random Forest to</a:t>
            </a:r>
            <a:r>
              <a:rPr lang="en" sz="2100"/>
              <a:t> predict Median House Values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Performance Metrics</a:t>
            </a:r>
            <a:endParaRPr sz="2700"/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1297500" y="1603825"/>
            <a:ext cx="47460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Mean Absolute Error (MAE)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Mean Squared Error (MSE)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Root Mean Squared Error 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(RMSE)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Char char="●"/>
            </a:pP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R Squared (R</a:t>
            </a:r>
            <a:r>
              <a:rPr baseline="30000" lang="en" sz="2100"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" sz="21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58" name="Google Shape;258;p29"/>
          <p:cNvSpPr txBox="1"/>
          <p:nvPr/>
        </p:nvSpPr>
        <p:spPr>
          <a:xfrm>
            <a:off x="5749425" y="1557050"/>
            <a:ext cx="3000000" cy="29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Training Set Performance: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MAE: 49868.11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MSE: 4755931815.55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RMSE: 68963.26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R^2 Score: 0.64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Validation Set Performance: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MAE: 49863.88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MSE: 4684330553.19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RMSE: 68442.17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R^2 Score: 0.65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Test Set Performance: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MAE: 49422.12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MSE: 4543997466.73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RMSE: 67409.18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R^2 Score: 0.66</a:t>
            </a:r>
            <a:endParaRPr/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1297500" y="1200625"/>
            <a:ext cx="34032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70% training, 15% validation, 15% test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Utilization of simple linear regression to predict the  target variable (median_house_value)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RMSE is around 68000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The model is able to explain around 66% of variance in the house prices as depicted by R^2</a:t>
            </a:r>
            <a:endParaRPr sz="6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6400"/>
              <a:t>The model is well generalized as there’s no overfitting and the training and test values are almost identical. 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265" name="Google Shape;265;p30"/>
          <p:cNvSpPr txBox="1"/>
          <p:nvPr/>
        </p:nvSpPr>
        <p:spPr>
          <a:xfrm>
            <a:off x="5747400" y="1567550"/>
            <a:ext cx="3000000" cy="26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Training Data Performance: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Mean Squared Error: 4644026364.005899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Root Mean Squared Error: 68147.09358443615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R^2 Score: 0.6513886513388131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MAE: 48832.80850343002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Test Data Performance: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Mean Squared Error: 4828645012.060216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Root Mean Squared Error: 69488.45236483696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R^2 Score: 0.6372242477690271</a:t>
            </a:r>
            <a:endParaRPr sz="10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MAE: 49870.95344205144</a:t>
            </a:r>
            <a:endParaRPr/>
          </a:p>
        </p:txBody>
      </p:sp>
      <p:sp>
        <p:nvSpPr>
          <p:cNvPr id="266" name="Google Shape;266;p30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97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50"/>
              <a:t>Utilization of Random Forest Regression to predict the target variable and compare performance against linear regression</a:t>
            </a:r>
            <a:endParaRPr sz="2050"/>
          </a:p>
          <a:p>
            <a:pPr indent="-3197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50"/>
              <a:t>Model explains about 65 - 69% variance in house prices as indicated by the R^2 value. </a:t>
            </a:r>
            <a:endParaRPr sz="2050"/>
          </a:p>
          <a:p>
            <a:pPr indent="-31972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50"/>
              <a:t>Model is also well generalized as there’s very minimal differences between the test and training data. 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Feature Importance</a:t>
            </a:r>
            <a:endParaRPr/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7325" y="1110325"/>
            <a:ext cx="5549351" cy="331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Scenario Explanation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851100" y="1307850"/>
            <a:ext cx="7931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are real estate investors, looking for properties to invest in that would have the highest return on investment (ROI), but we have not used a machine learning model to advise investments before.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In order to effectively do so, we want to make a model that has: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ability to identify factors that are important to consider for investment decisions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Can identify which properties are listed below market value (properties that would generate high ROI)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278" name="Google Shape;278;p32"/>
          <p:cNvSpPr txBox="1"/>
          <p:nvPr>
            <p:ph idx="1" type="body"/>
          </p:nvPr>
        </p:nvSpPr>
        <p:spPr>
          <a:xfrm>
            <a:off x="1542300" y="1555825"/>
            <a:ext cx="6549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Evaluate model performance metrics between the two models to determine which is superior</a:t>
            </a:r>
            <a:endParaRPr sz="2200">
              <a:solidFill>
                <a:srgbClr val="FFFFFF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●"/>
            </a:pPr>
            <a:r>
              <a:rPr lang="en" sz="2200">
                <a:solidFill>
                  <a:srgbClr val="FFFFFF"/>
                </a:solidFill>
              </a:rPr>
              <a:t>Visual Evaluation: Feature importance plot for interpretability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and Concerns</a:t>
            </a:r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1230000" y="1307850"/>
            <a:ext cx="717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Performance nearly identical between the two models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Both Models perform fairly well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Arial"/>
              <a:buChar char="●"/>
            </a:pPr>
            <a:r>
              <a:rPr lang="en" sz="2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Concerns: Outdated 1990 data raises concerns about current and future applicability of the model</a:t>
            </a:r>
            <a:endParaRPr sz="2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1297500" y="1599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chose to select the Linear Regression model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Slightly outperforms the Random Forest Model across all metrics</a:t>
            </a:r>
            <a:endParaRPr sz="2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Elimination of Null Values</a:t>
            </a:r>
            <a:endParaRPr sz="25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Standardization of numerical features using Standard Scaler to reduce bias</a:t>
            </a:r>
            <a:endParaRPr sz="25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rgbClr val="FFFFFF"/>
              </a:solidFill>
            </a:endParaRPr>
          </a:p>
          <a:p>
            <a:pPr indent="-34194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en" sz="25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Dropping high multicollinearity columns such as ‘total_bedrooms’, ‘households’,  'ocean_&lt;1H OCEAN', 'longitude' (based on VIF)</a:t>
            </a:r>
            <a:endParaRPr sz="25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Model Performance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R² Score: 0.64</a:t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MAE: 49433.12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b="1" lang="en" sz="1800">
                <a:solidFill>
                  <a:srgbClr val="FFFFFF"/>
                </a:solidFill>
              </a:rPr>
              <a:t>Key Takeaway:</a:t>
            </a:r>
            <a:endParaRPr b="1" sz="1800"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The model performs well and has good generalizing capabilities, making it a solid baseline for predicting the median house values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Overfitting: Training vs Testing Performance</a:t>
            </a:r>
            <a:endParaRPr/>
          </a:p>
        </p:txBody>
      </p:sp>
      <p:sp>
        <p:nvSpPr>
          <p:cNvPr id="308" name="Google Shape;308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Luckily, our model did not suffer from overfitting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Linear Regression </a:t>
            </a:r>
            <a:r>
              <a:rPr lang="en" sz="2100"/>
              <a:t> R^2 improves from 0.64 to 0.66 on testing vs training data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Random Forest R^2 improves from 0.63 to 0.65 on testing vs training data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Recommendations</a:t>
            </a:r>
            <a:endParaRPr/>
          </a:p>
        </p:txBody>
      </p:sp>
      <p:sp>
        <p:nvSpPr>
          <p:cNvPr id="314" name="Google Shape;314;p38"/>
          <p:cNvSpPr txBox="1"/>
          <p:nvPr>
            <p:ph idx="1" type="body"/>
          </p:nvPr>
        </p:nvSpPr>
        <p:spPr>
          <a:xfrm>
            <a:off x="1297500" y="1567550"/>
            <a:ext cx="7038900" cy="30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Prioritize investing in homes based on investor’s intuition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Close to ocean = high volatility, larger ROI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Inland = stable, but smaller ROI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predicted price from model to </a:t>
            </a:r>
            <a:r>
              <a:rPr lang="en" sz="1600"/>
              <a:t>actual</a:t>
            </a:r>
            <a:r>
              <a:rPr lang="en" sz="1600"/>
              <a:t> listing price to find homes that are listed under their predicted value to be able to sell for profit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Check generalizability of model on more recent data in order to make more accurate predictions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Inflation and economic shifts have reshaped the real estate market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Compare home price predictions from model to 1990 interest and </a:t>
            </a:r>
            <a:r>
              <a:rPr lang="en" sz="1600"/>
              <a:t>inflation</a:t>
            </a:r>
            <a:r>
              <a:rPr lang="en" sz="1600"/>
              <a:t> rates to forecast the growth in price for 2025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THANK YOU!</a:t>
            </a:r>
            <a:endParaRPr sz="4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Question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525200" y="1296900"/>
            <a:ext cx="6583500" cy="28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Can property investors accurately predict </a:t>
            </a:r>
            <a:endParaRPr sz="2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the expected selling price of a home that </a:t>
            </a:r>
            <a:endParaRPr sz="2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is to be sold and identify which features of a </a:t>
            </a:r>
            <a:endParaRPr sz="2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home are most important to consider when </a:t>
            </a:r>
            <a:endParaRPr sz="2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investing in order to make more profitable </a:t>
            </a:r>
            <a:endParaRPr sz="21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investments?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Competitive Advantage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The model aims to enable investors to predict real estate investments that will have a profitable </a:t>
            </a:r>
            <a:r>
              <a:rPr lang="en" sz="2600"/>
              <a:t>return</a:t>
            </a:r>
            <a:r>
              <a:rPr lang="en" sz="2600"/>
              <a:t> on investment, giving investors in the market an </a:t>
            </a:r>
            <a:r>
              <a:rPr lang="en" sz="2600"/>
              <a:t>advantage</a:t>
            </a:r>
            <a:r>
              <a:rPr lang="en" sz="2600"/>
              <a:t> over </a:t>
            </a:r>
            <a:r>
              <a:rPr lang="en" sz="2600"/>
              <a:t>their</a:t>
            </a:r>
            <a:r>
              <a:rPr lang="en" sz="2600"/>
              <a:t> competitors</a:t>
            </a:r>
            <a:endParaRPr sz="2600"/>
          </a:p>
        </p:txBody>
      </p:sp>
      <p:sp>
        <p:nvSpPr>
          <p:cNvPr id="155" name="Google Shape;155;p16"/>
          <p:cNvSpPr txBox="1"/>
          <p:nvPr/>
        </p:nvSpPr>
        <p:spPr>
          <a:xfrm>
            <a:off x="649825" y="3697825"/>
            <a:ext cx="2267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💵</a:t>
            </a:r>
            <a:endParaRPr sz="5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562850" y="3697825"/>
            <a:ext cx="859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$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pic>
        <p:nvPicPr>
          <p:cNvPr id="162" name="Google Shape;162;p17" title="Screenshot 2025-04-30 113020.png"/>
          <p:cNvPicPr preferRelativeResize="0"/>
          <p:nvPr/>
        </p:nvPicPr>
        <p:blipFill rotWithShape="1">
          <a:blip r:embed="rId3">
            <a:alphaModFix/>
          </a:blip>
          <a:srcRect b="0" l="0" r="4552" t="0"/>
          <a:stretch/>
        </p:blipFill>
        <p:spPr>
          <a:xfrm>
            <a:off x="3575400" y="1552600"/>
            <a:ext cx="5354701" cy="317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 txBox="1"/>
          <p:nvPr/>
        </p:nvSpPr>
        <p:spPr>
          <a:xfrm>
            <a:off x="197325" y="1384050"/>
            <a:ext cx="33258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0F6FC"/>
                </a:solidFill>
                <a:latin typeface="Lato"/>
                <a:ea typeface="Lato"/>
                <a:cs typeface="Lato"/>
                <a:sym typeface="Lato"/>
              </a:rPr>
              <a:t>This dataset is a modified version of the California Housing dataset, it was built using the 1990 California census data</a:t>
            </a:r>
            <a:endParaRPr>
              <a:solidFill>
                <a:srgbClr val="F0F6F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400"/>
              <a:buFont typeface="Lato"/>
              <a:buChar char="●"/>
            </a:pPr>
            <a:r>
              <a:rPr lang="en">
                <a:solidFill>
                  <a:srgbClr val="F0F6FC"/>
                </a:solidFill>
                <a:latin typeface="Lato"/>
                <a:ea typeface="Lato"/>
                <a:cs typeface="Lato"/>
                <a:sym typeface="Lato"/>
              </a:rPr>
              <a:t>It contains one row per census block group</a:t>
            </a:r>
            <a:endParaRPr>
              <a:solidFill>
                <a:srgbClr val="F0F6F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0F6FC"/>
                </a:solidFill>
                <a:latin typeface="Lato"/>
                <a:ea typeface="Lato"/>
                <a:cs typeface="Lato"/>
                <a:sym typeface="Lato"/>
              </a:rPr>
              <a:t>A block group is the smallest geographical unit for which the U.S. Census Bureau publishes sample data </a:t>
            </a:r>
            <a:endParaRPr>
              <a:solidFill>
                <a:srgbClr val="F0F6FC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6FC"/>
              </a:buClr>
              <a:buSzPts val="1400"/>
              <a:buFont typeface="Lato"/>
              <a:buChar char="○"/>
            </a:pPr>
            <a:r>
              <a:rPr lang="en">
                <a:solidFill>
                  <a:srgbClr val="F0F6FC"/>
                </a:solidFill>
                <a:latin typeface="Lato"/>
                <a:ea typeface="Lato"/>
                <a:cs typeface="Lato"/>
                <a:sym typeface="Lato"/>
              </a:rPr>
              <a:t>A block group typically has a population of 600 to 3,000 people</a:t>
            </a:r>
            <a:endParaRPr>
              <a:solidFill>
                <a:srgbClr val="F0F6F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7730100" y="812800"/>
            <a:ext cx="1200000" cy="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20640 Rows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10 Columns:</a:t>
            </a:r>
            <a:endParaRPr sz="1400"/>
          </a:p>
          <a:p>
            <a:pPr indent="0" lvl="0" marL="0" rtl="0" algn="r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626" y="767000"/>
            <a:ext cx="6386751" cy="425067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>
            <p:ph type="title"/>
          </p:nvPr>
        </p:nvSpPr>
        <p:spPr>
          <a:xfrm>
            <a:off x="2430150" y="229100"/>
            <a:ext cx="428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66"/>
              <a:t>Initial Data Inspection</a:t>
            </a:r>
            <a:endParaRPr sz="3066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217900" y="258975"/>
            <a:ext cx="4283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66"/>
              <a:t>Initial Data Inspection</a:t>
            </a:r>
            <a:endParaRPr sz="3066"/>
          </a:p>
        </p:txBody>
      </p:sp>
      <p:sp>
        <p:nvSpPr>
          <p:cNvPr id="176" name="Google Shape;176;p19"/>
          <p:cNvSpPr txBox="1"/>
          <p:nvPr/>
        </p:nvSpPr>
        <p:spPr>
          <a:xfrm>
            <a:off x="748700" y="491100"/>
            <a:ext cx="3000000" cy="42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Data Information: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&lt;class 'pandas.core.frame.DataFrame'&gt;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RangeIndex: 20640 entries, 0 to 20639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Data columns (total 10 columns):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#   Column              Non-Null Count  Dtype  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---  ------              --------------  -----  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0   longitude           20640 non-null  float64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1   latitude            20640 non-null  float64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2   housing_median_age  20640 non-null  float64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3   total_rooms         20640 non-null  float64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4   total_bedrooms      </a:t>
            </a:r>
            <a:r>
              <a:rPr lang="en" sz="950">
                <a:solidFill>
                  <a:schemeClr val="accent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20433</a:t>
            </a: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non-null  float64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5   population          20640 non-null  float64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6   households          20640 non-null  float64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7   median_income       20640 non-null  float64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8   median_house_value  20640 non-null  float64</a:t>
            </a:r>
            <a:endParaRPr sz="9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 9   ocean_proximity     20640 non-null  object</a:t>
            </a:r>
            <a:endParaRPr sz="1300"/>
          </a:p>
        </p:txBody>
      </p:sp>
      <p:sp>
        <p:nvSpPr>
          <p:cNvPr id="177" name="Google Shape;177;p19"/>
          <p:cNvSpPr txBox="1"/>
          <p:nvPr/>
        </p:nvSpPr>
        <p:spPr>
          <a:xfrm>
            <a:off x="4916700" y="1731250"/>
            <a:ext cx="3173100" cy="286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Missing Values: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longitude               0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latitude                0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housing_median_age      0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total_rooms             0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total_bedrooms        </a:t>
            </a:r>
            <a:r>
              <a:rPr lang="en" sz="1450">
                <a:solidFill>
                  <a:schemeClr val="accent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207</a:t>
            </a:r>
            <a:endParaRPr sz="1450">
              <a:solidFill>
                <a:schemeClr val="accent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population              0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households              0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median_income           0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median_house_value      0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ocean_proximity         0</a:t>
            </a:r>
            <a:endParaRPr sz="1450">
              <a:solidFill>
                <a:srgbClr val="E3E3E3"/>
              </a:solidFill>
              <a:highlight>
                <a:srgbClr val="38383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dtype: int64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Eliminating Non-Null Values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only missing values were in the total_bedrooms variable, containing 207 null cells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These null values were replaced with the average of the present </a:t>
            </a:r>
            <a:r>
              <a:rPr lang="en" sz="2100"/>
              <a:t>values</a:t>
            </a:r>
            <a:r>
              <a:rPr lang="en" sz="2100"/>
              <a:t> of the column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to Numeric Conversion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6879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Converting ocean_proximity to dummy variables broken down into: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ocean_&lt;1H OCEAN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ocean_INLAND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ocean_ISLAND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ocean_NEAR BAY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ocean_NEAR OCEAN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475" y="1567550"/>
            <a:ext cx="4121225" cy="2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