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With Linux Commands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FOSS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Listing files and directories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Command </a:t>
            </a:r>
            <a:r>
              <a:rPr i="1" lang="en" sz="1800"/>
              <a:t>ls</a:t>
            </a:r>
            <a:r>
              <a:rPr lang="en" sz="1800"/>
              <a:t> will list the names of files and directories in your current directories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There are several options for this command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3435600" y="196975"/>
            <a:ext cx="57084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ls -l </a:t>
            </a:r>
            <a:r>
              <a:rPr lang="en" sz="1800"/>
              <a:t>will provide a long listing of contents of the current directory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ls -l -h</a:t>
            </a:r>
            <a:r>
              <a:rPr lang="en" sz="1800"/>
              <a:t> will provide the same information as above but the size will be in human readable units like KB, MB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ls -F</a:t>
            </a:r>
            <a:r>
              <a:rPr lang="en" sz="1800"/>
              <a:t> will mark all files that are executable with a *  and all directories with a 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38761D"/>
              </a:solidFill>
            </a:endParaRP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ls --color</a:t>
            </a:r>
            <a:r>
              <a:rPr lang="en" sz="1800"/>
              <a:t> will show a coloured listing of files - directories in blue executables in green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rgbClr val="38761D"/>
                </a:solidFill>
              </a:rPr>
              <a:t>ls -a</a:t>
            </a:r>
            <a:r>
              <a:rPr lang="en" sz="1800"/>
              <a:t> will show all files in current directory, including the special “dot files”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opying</a:t>
            </a:r>
            <a:r>
              <a:rPr lang="en"/>
              <a:t> files and directories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Command </a:t>
            </a:r>
            <a:r>
              <a:rPr i="1" lang="en" sz="1800"/>
              <a:t>cp</a:t>
            </a:r>
            <a:r>
              <a:rPr lang="en" sz="1800"/>
              <a:t> is used to perform the copy operation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435600" y="196975"/>
            <a:ext cx="57084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To make the copy of a file, use </a:t>
            </a:r>
            <a:r>
              <a:rPr i="1" lang="en" sz="1800">
                <a:solidFill>
                  <a:srgbClr val="38761D"/>
                </a:solidFill>
              </a:rPr>
              <a:t>cp &lt;file1&gt; &lt;file2&gt;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If file2 already exists it will be overwritten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Copy a file into another directory, use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rgbClr val="38761D"/>
                </a:solidFill>
              </a:rPr>
              <a:t>cp </a:t>
            </a:r>
            <a:r>
              <a:rPr i="1" lang="en" sz="1800">
                <a:solidFill>
                  <a:srgbClr val="38761D"/>
                </a:solidFill>
              </a:rPr>
              <a:t>&lt;file1&gt; &lt;dir_name&gt;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rgbClr val="38761D"/>
              </a:solidFill>
            </a:endParaRP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To copy one directory into another use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cp -r &lt;dir_name1&gt;&lt;dir_name2&gt;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The -r command is used to recursively perform the copy operation , i.e to copy all subdirectories in the first directory to second 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Renaming/moving </a:t>
            </a:r>
            <a:r>
              <a:rPr lang="en"/>
              <a:t> files and directories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Command </a:t>
            </a:r>
            <a:r>
              <a:rPr i="1" lang="en" sz="1800"/>
              <a:t>mv</a:t>
            </a:r>
            <a:r>
              <a:rPr lang="en" sz="1800"/>
              <a:t> is used to perform the move operation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435600" y="196975"/>
            <a:ext cx="57084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mv &lt;old_filename&gt; &lt;new_filename&gt;</a:t>
            </a:r>
            <a:r>
              <a:rPr lang="en" sz="1800"/>
              <a:t> to rename a file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rgbClr val="38761D"/>
                </a:solidFill>
              </a:rPr>
              <a:t>mv &lt;old_dirname&gt; &lt;new_dirname&gt;</a:t>
            </a:r>
            <a:r>
              <a:rPr lang="en" sz="1800"/>
              <a:t> to rename a directory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rgbClr val="38761D"/>
                </a:solidFill>
              </a:rPr>
              <a:t>mv &lt;filename&gt; &lt;dirname&gt;</a:t>
            </a:r>
            <a:r>
              <a:rPr lang="en" sz="1800"/>
              <a:t> to move a file into another directory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Removing/deleting  files and directories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Command </a:t>
            </a:r>
            <a:r>
              <a:rPr i="1" lang="en" sz="1800"/>
              <a:t>rm</a:t>
            </a:r>
            <a:r>
              <a:rPr lang="en" sz="1800"/>
              <a:t> is used to perform the remove operation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3435600" y="196975"/>
            <a:ext cx="5708400" cy="4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rm</a:t>
            </a:r>
            <a:r>
              <a:rPr i="1" lang="en" sz="1800">
                <a:solidFill>
                  <a:srgbClr val="38761D"/>
                </a:solidFill>
              </a:rPr>
              <a:t> &lt;filename&gt;</a:t>
            </a:r>
            <a:r>
              <a:rPr lang="en" sz="1800"/>
              <a:t> to remove a file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r</a:t>
            </a:r>
            <a:r>
              <a:rPr i="1" lang="en" sz="1800">
                <a:solidFill>
                  <a:srgbClr val="38761D"/>
                </a:solidFill>
              </a:rPr>
              <a:t>mdir &lt;dirname&gt;</a:t>
            </a:r>
            <a:r>
              <a:rPr lang="en" sz="1800"/>
              <a:t> to remove an empty directory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i="1" lang="en" sz="1800">
                <a:solidFill>
                  <a:srgbClr val="38761D"/>
                </a:solidFill>
              </a:rPr>
              <a:t>r</a:t>
            </a:r>
            <a:r>
              <a:rPr i="1" lang="en" sz="1800">
                <a:solidFill>
                  <a:srgbClr val="38761D"/>
                </a:solidFill>
              </a:rPr>
              <a:t>mdir -rf &lt;dirname&gt;</a:t>
            </a:r>
            <a:r>
              <a:rPr lang="en" sz="1800"/>
              <a:t> to remove a non empty directory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more useful commands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110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clear </a:t>
            </a:r>
            <a:r>
              <a:rPr lang="en" sz="1800">
                <a:solidFill>
                  <a:srgbClr val="000000"/>
                </a:solidFill>
              </a:rPr>
              <a:t>clears the terminal screen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locate </a:t>
            </a:r>
            <a:r>
              <a:rPr lang="en" sz="1800">
                <a:solidFill>
                  <a:srgbClr val="000000"/>
                </a:solidFill>
              </a:rPr>
              <a:t>search for a specified file name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passwd </a:t>
            </a:r>
            <a:r>
              <a:rPr lang="en" sz="1800">
                <a:solidFill>
                  <a:srgbClr val="000000"/>
                </a:solidFill>
              </a:rPr>
              <a:t>allows to change the password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whoami </a:t>
            </a:r>
            <a:r>
              <a:rPr lang="en" sz="1800">
                <a:solidFill>
                  <a:srgbClr val="000000"/>
                </a:solidFill>
              </a:rPr>
              <a:t>displays the currently logged in user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help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110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man pages</a:t>
            </a:r>
            <a:r>
              <a:rPr lang="en" sz="1800">
                <a:solidFill>
                  <a:srgbClr val="000000"/>
                </a:solidFill>
              </a:rPr>
              <a:t> : Online man pages are available in every linux system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man &lt;command_name&gt; </a:t>
            </a:r>
            <a:r>
              <a:rPr lang="en" sz="1800">
                <a:solidFill>
                  <a:srgbClr val="000000"/>
                </a:solidFill>
              </a:rPr>
              <a:t>: used to find out about a command and what it does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man -f &lt;command_name&gt;</a:t>
            </a:r>
            <a:r>
              <a:rPr lang="en" sz="1800">
                <a:solidFill>
                  <a:srgbClr val="000000"/>
                </a:solidFill>
              </a:rPr>
              <a:t> : one line summary of what a command does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man -k &lt;keyword&gt;</a:t>
            </a:r>
            <a:r>
              <a:rPr lang="en" sz="1800">
                <a:solidFill>
                  <a:srgbClr val="000000"/>
                </a:solidFill>
              </a:rPr>
              <a:t> : to find a command that does something for you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Directory Structure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ux-dir-tree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491" y="0"/>
            <a:ext cx="7158858" cy="51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Executing files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Executing files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919075"/>
            <a:ext cx="8110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i="1" lang="en" sz="1800">
                <a:solidFill>
                  <a:srgbClr val="38761D"/>
                </a:solidFill>
              </a:rPr>
              <a:t>cd</a:t>
            </a:r>
            <a:r>
              <a:rPr lang="en" sz="1800">
                <a:solidFill>
                  <a:srgbClr val="000000"/>
                </a:solidFill>
              </a:rPr>
              <a:t> to the directory which contains the file to be executed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Type </a:t>
            </a:r>
            <a:r>
              <a:rPr i="1" lang="en" sz="1800">
                <a:solidFill>
                  <a:srgbClr val="38761D"/>
                </a:solidFill>
              </a:rPr>
              <a:t>chmod +x name_of_file.sh</a:t>
            </a:r>
            <a:r>
              <a:rPr lang="en" sz="1800">
                <a:solidFill>
                  <a:srgbClr val="000000"/>
                </a:solidFill>
              </a:rPr>
              <a:t> to make the file executable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Type</a:t>
            </a:r>
            <a:r>
              <a:rPr i="1" lang="en" sz="1800">
                <a:solidFill>
                  <a:srgbClr val="38761D"/>
                </a:solidFill>
              </a:rPr>
              <a:t> sh ./name_of_file.sh </a:t>
            </a:r>
            <a:r>
              <a:rPr lang="en" sz="1800">
                <a:solidFill>
                  <a:srgbClr val="000000"/>
                </a:solidFill>
              </a:rPr>
              <a:t>to execute the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Linux Commands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Creating files and directories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Your current directory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Changing directories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Viewing contents of a file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Copying, renaming or deleting files or directories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71900" y="1919075"/>
            <a:ext cx="8114700" cy="29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Normally we can create a file using a text editor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You can use the </a:t>
            </a:r>
            <a:r>
              <a:rPr b="1" lang="en" sz="2400"/>
              <a:t>touch </a:t>
            </a:r>
            <a:r>
              <a:rPr lang="en" sz="2400"/>
              <a:t>command to create a file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2400">
                <a:solidFill>
                  <a:srgbClr val="38761D"/>
                </a:solidFill>
              </a:rPr>
              <a:t>touch &lt;file name&gt;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To create a directory, use the </a:t>
            </a:r>
            <a:r>
              <a:rPr b="1" lang="en" sz="2400"/>
              <a:t>mkdir</a:t>
            </a:r>
            <a:r>
              <a:rPr lang="en" sz="2400"/>
              <a:t> command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i="1" lang="en" sz="2400">
                <a:solidFill>
                  <a:srgbClr val="38761D"/>
                </a:solidFill>
              </a:rPr>
              <a:t>mkdir &lt;directory name&gt;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files and directories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Directory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directory in which you are working is called </a:t>
            </a:r>
            <a:r>
              <a:rPr i="1" lang="en" sz="1800"/>
              <a:t>current directory</a:t>
            </a:r>
            <a:r>
              <a:rPr lang="en" sz="1800"/>
              <a:t> or </a:t>
            </a:r>
            <a:r>
              <a:rPr i="1" lang="en" sz="1800"/>
              <a:t>working directory</a:t>
            </a:r>
            <a:r>
              <a:rPr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3803250" y="1841975"/>
            <a:ext cx="4971900" cy="2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The name of the working directory can be found out by using the command </a:t>
            </a:r>
            <a:r>
              <a:rPr lang="en" sz="2400">
                <a:solidFill>
                  <a:srgbClr val="38761D"/>
                </a:solidFill>
              </a:rPr>
              <a:t>pwd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 directory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Use the command </a:t>
            </a:r>
            <a:r>
              <a:rPr i="1" lang="en" sz="1800"/>
              <a:t>cd</a:t>
            </a:r>
            <a:r>
              <a:rPr lang="en" sz="1800"/>
              <a:t> to move to a different directory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435650" y="357800"/>
            <a:ext cx="570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Typing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38761D"/>
                </a:solidFill>
              </a:rPr>
              <a:t>c</a:t>
            </a:r>
            <a:r>
              <a:rPr i="1" lang="en" sz="2400">
                <a:solidFill>
                  <a:srgbClr val="38761D"/>
                </a:solidFill>
              </a:rPr>
              <a:t>d &lt;dir_name&gt;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w</a:t>
            </a:r>
            <a:r>
              <a:rPr lang="en" sz="2400"/>
              <a:t>ill take you to subdirectory &lt;dir_name&gt;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directories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There are 5 directories having special symbols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435600" y="523200"/>
            <a:ext cx="570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Current directory -  </a:t>
            </a:r>
            <a:r>
              <a:rPr lang="en" sz="1800">
                <a:solidFill>
                  <a:srgbClr val="38761D"/>
                </a:solidFill>
              </a:rPr>
              <a:t>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Parent directory of the current directory - </a:t>
            </a:r>
            <a:r>
              <a:rPr lang="en" sz="1800">
                <a:solidFill>
                  <a:srgbClr val="38761D"/>
                </a:solidFill>
              </a:rPr>
              <a:t>..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Home directory - </a:t>
            </a:r>
            <a:r>
              <a:rPr lang="en" sz="1800">
                <a:solidFill>
                  <a:srgbClr val="38761D"/>
                </a:solidFill>
              </a:rPr>
              <a:t>~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Root directory - </a:t>
            </a:r>
            <a:r>
              <a:rPr lang="en" sz="1800">
                <a:solidFill>
                  <a:srgbClr val="38761D"/>
                </a:solidFill>
              </a:rPr>
              <a:t>/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Another user’s directory -  </a:t>
            </a:r>
            <a:r>
              <a:rPr lang="en" sz="1800">
                <a:solidFill>
                  <a:srgbClr val="38761D"/>
                </a:solidFill>
              </a:rPr>
              <a:t>~&lt;username&gt;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Viewing contents of a text file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110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c</a:t>
            </a:r>
            <a:r>
              <a:rPr i="1" lang="en" sz="1800">
                <a:solidFill>
                  <a:srgbClr val="38761D"/>
                </a:solidFill>
              </a:rPr>
              <a:t>at &lt;filename&gt; </a:t>
            </a:r>
            <a:r>
              <a:rPr lang="en" sz="1800">
                <a:solidFill>
                  <a:srgbClr val="000000"/>
                </a:solidFill>
              </a:rPr>
              <a:t> will cause the text to scroll off the screen 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c</a:t>
            </a:r>
            <a:r>
              <a:rPr i="1" lang="en" sz="1800">
                <a:solidFill>
                  <a:srgbClr val="38761D"/>
                </a:solidFill>
              </a:rPr>
              <a:t>at</a:t>
            </a:r>
            <a:r>
              <a:rPr lang="en" sz="1800">
                <a:solidFill>
                  <a:srgbClr val="000000"/>
                </a:solidFill>
              </a:rPr>
              <a:t> can also be used concatenate multiple files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38761D"/>
                </a:solidFill>
              </a:rPr>
              <a:t>c</a:t>
            </a:r>
            <a:r>
              <a:rPr i="1" lang="en" sz="1800">
                <a:solidFill>
                  <a:srgbClr val="38761D"/>
                </a:solidFill>
              </a:rPr>
              <a:t>at &lt;file1&gt; &lt;file2&gt;</a:t>
            </a:r>
            <a:r>
              <a:rPr lang="en" sz="1800">
                <a:solidFill>
                  <a:srgbClr val="000000"/>
                </a:solidFill>
              </a:rPr>
              <a:t> will concatenate two files and then display on terminal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Viewing contents of a text file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1102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i="1" lang="en" sz="1800">
                <a:solidFill>
                  <a:srgbClr val="38761D"/>
                </a:solidFill>
              </a:rPr>
              <a:t>more &lt;filename&gt;</a:t>
            </a:r>
            <a:r>
              <a:rPr lang="en" sz="1800">
                <a:solidFill>
                  <a:srgbClr val="000000"/>
                </a:solidFill>
              </a:rPr>
              <a:t> will display the file one scornful at a time, press spacebar advance to next screen and press return to scroll up one line and q to quit.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i="1" lang="en" sz="1800">
                <a:solidFill>
                  <a:srgbClr val="38761D"/>
                </a:solidFill>
              </a:rPr>
              <a:t>less &lt;filename&gt;</a:t>
            </a:r>
            <a:r>
              <a:rPr lang="en" sz="1800">
                <a:solidFill>
                  <a:srgbClr val="000000"/>
                </a:solidFill>
              </a:rPr>
              <a:t> command is similar to more but the command less is faster than more on large files.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Use a text editor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