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50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50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50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50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98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6953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82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6953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30763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3000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7352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6953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535976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3071952" y="3364623"/>
            <a:ext cx="1536065" cy="91440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50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98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6953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82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6953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30763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3000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7352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6953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663"/>
            <a:ext cx="314325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865" y="1088504"/>
            <a:ext cx="4212590" cy="871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533927" y="3367039"/>
            <a:ext cx="421639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-12700" y="3367039"/>
            <a:ext cx="153289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23051" y="3367039"/>
            <a:ext cx="24130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50"/>
              <a:t> </a:t>
            </a:r>
            <a:r>
              <a:rPr dirty="0" spc="-25"/>
              <a:t>14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jpg"/><Relationship Id="rId4" Type="http://schemas.openxmlformats.org/officeDocument/2006/relationships/slide" Target="slide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slide" Target="slide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72.png"/><Relationship Id="rId7" Type="http://schemas.openxmlformats.org/officeDocument/2006/relationships/image" Target="../media/image11.png"/><Relationship Id="rId8" Type="http://schemas.openxmlformats.org/officeDocument/2006/relationships/slide" Target="slide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image" Target="../media/image2.png"/><Relationship Id="rId5" Type="http://schemas.openxmlformats.org/officeDocument/2006/relationships/slide" Target="slide5.xml"/><Relationship Id="rId6" Type="http://schemas.openxmlformats.org/officeDocument/2006/relationships/image" Target="../media/image3.png"/><Relationship Id="rId7" Type="http://schemas.openxmlformats.org/officeDocument/2006/relationships/slide" Target="slide10.xml"/><Relationship Id="rId8" Type="http://schemas.openxmlformats.org/officeDocument/2006/relationships/image" Target="../media/image4.png"/><Relationship Id="rId9" Type="http://schemas.openxmlformats.org/officeDocument/2006/relationships/slide" Target="slide13.xml"/><Relationship Id="rId10" Type="http://schemas.openxmlformats.org/officeDocument/2006/relationships/slide" Target="slide1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slide" Target="slide1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slide" Target="slide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slide" Target="slide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jp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3" Type="http://schemas.openxmlformats.org/officeDocument/2006/relationships/image" Target="../media/image63.png"/><Relationship Id="rId24" Type="http://schemas.openxmlformats.org/officeDocument/2006/relationships/image" Target="../media/image64.png"/><Relationship Id="rId25" Type="http://schemas.openxmlformats.org/officeDocument/2006/relationships/image" Target="../media/image65.png"/><Relationship Id="rId26" Type="http://schemas.openxmlformats.org/officeDocument/2006/relationships/image" Target="../media/image66.png"/><Relationship Id="rId27" Type="http://schemas.openxmlformats.org/officeDocument/2006/relationships/image" Target="../media/image67.png"/><Relationship Id="rId28" Type="http://schemas.openxmlformats.org/officeDocument/2006/relationships/image" Target="../media/image68.png"/><Relationship Id="rId29" Type="http://schemas.openxmlformats.org/officeDocument/2006/relationships/slide" Target="slide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26.png"/><Relationship Id="rId9" Type="http://schemas.openxmlformats.org/officeDocument/2006/relationships/slide" Target="slide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6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slide" Target="slide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slide" Target="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6229" y="814971"/>
            <a:ext cx="4526915" cy="655320"/>
            <a:chOff x="66229" y="814971"/>
            <a:chExt cx="4526915" cy="655320"/>
          </a:xfrm>
        </p:grpSpPr>
        <p:sp>
          <p:nvSpPr>
            <p:cNvPr id="3" name="object 3" descr=""/>
            <p:cNvSpPr/>
            <p:nvPr/>
          </p:nvSpPr>
          <p:spPr>
            <a:xfrm>
              <a:off x="66229" y="814971"/>
              <a:ext cx="4476115" cy="82550"/>
            </a:xfrm>
            <a:custGeom>
              <a:avLst/>
              <a:gdLst/>
              <a:ahLst/>
              <a:cxnLst/>
              <a:rect l="l" t="t" r="r" b="b"/>
              <a:pathLst>
                <a:path w="4476115" h="82550">
                  <a:moveTo>
                    <a:pt x="442478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75587" y="82384"/>
                  </a:lnTo>
                  <a:lnTo>
                    <a:pt x="4475587" y="50800"/>
                  </a:lnTo>
                  <a:lnTo>
                    <a:pt x="4471579" y="31075"/>
                  </a:lnTo>
                  <a:lnTo>
                    <a:pt x="4460665" y="14922"/>
                  </a:lnTo>
                  <a:lnTo>
                    <a:pt x="4444512" y="4008"/>
                  </a:lnTo>
                  <a:lnTo>
                    <a:pt x="442478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7030" y="878223"/>
              <a:ext cx="4476115" cy="591820"/>
            </a:xfrm>
            <a:custGeom>
              <a:avLst/>
              <a:gdLst/>
              <a:ahLst/>
              <a:cxnLst/>
              <a:rect l="l" t="t" r="r" b="b"/>
              <a:pathLst>
                <a:path w="4476115" h="591819">
                  <a:moveTo>
                    <a:pt x="4475587" y="0"/>
                  </a:moveTo>
                  <a:lnTo>
                    <a:pt x="0" y="0"/>
                  </a:lnTo>
                  <a:lnTo>
                    <a:pt x="0" y="591777"/>
                  </a:lnTo>
                  <a:lnTo>
                    <a:pt x="4475587" y="591777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229" y="859386"/>
              <a:ext cx="4476115" cy="560070"/>
            </a:xfrm>
            <a:custGeom>
              <a:avLst/>
              <a:gdLst/>
              <a:ahLst/>
              <a:cxnLst/>
              <a:rect l="l" t="t" r="r" b="b"/>
              <a:pathLst>
                <a:path w="4476115" h="560069">
                  <a:moveTo>
                    <a:pt x="4475587" y="0"/>
                  </a:moveTo>
                  <a:lnTo>
                    <a:pt x="0" y="0"/>
                  </a:lnTo>
                  <a:lnTo>
                    <a:pt x="0" y="509013"/>
                  </a:lnTo>
                  <a:lnTo>
                    <a:pt x="4008" y="528738"/>
                  </a:lnTo>
                  <a:lnTo>
                    <a:pt x="14922" y="544891"/>
                  </a:lnTo>
                  <a:lnTo>
                    <a:pt x="31075" y="555805"/>
                  </a:lnTo>
                  <a:lnTo>
                    <a:pt x="50800" y="559813"/>
                  </a:lnTo>
                  <a:lnTo>
                    <a:pt x="4424787" y="559813"/>
                  </a:lnTo>
                  <a:lnTo>
                    <a:pt x="4444512" y="555805"/>
                  </a:lnTo>
                  <a:lnTo>
                    <a:pt x="4460665" y="544891"/>
                  </a:lnTo>
                  <a:lnTo>
                    <a:pt x="4471579" y="528738"/>
                  </a:lnTo>
                  <a:lnTo>
                    <a:pt x="4475587" y="509013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030" y="878223"/>
            <a:ext cx="4476115" cy="591820"/>
          </a:xfrm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marL="234950" marR="328295" indent="42545">
              <a:lnSpc>
                <a:spcPts val="1300"/>
              </a:lnSpc>
              <a:spcBef>
                <a:spcPts val="565"/>
              </a:spcBef>
            </a:pPr>
            <a:r>
              <a:rPr dirty="0" spc="-25"/>
              <a:t>Hierarchical </a:t>
            </a:r>
            <a:r>
              <a:rPr dirty="0" spc="-40"/>
              <a:t>Network</a:t>
            </a:r>
            <a:r>
              <a:rPr dirty="0" spc="-25"/>
              <a:t> Fusion </a:t>
            </a:r>
            <a:r>
              <a:rPr dirty="0" spc="-20"/>
              <a:t>for</a:t>
            </a:r>
            <a:r>
              <a:rPr dirty="0" spc="-25"/>
              <a:t> </a:t>
            </a:r>
            <a:r>
              <a:rPr dirty="0"/>
              <a:t>Multi-Modal</a:t>
            </a:r>
            <a:r>
              <a:rPr dirty="0" spc="-25"/>
              <a:t> </a:t>
            </a:r>
            <a:r>
              <a:rPr dirty="0" spc="-20"/>
              <a:t>Electron</a:t>
            </a:r>
            <a:r>
              <a:rPr dirty="0" spc="-25"/>
              <a:t> </a:t>
            </a:r>
            <a:r>
              <a:rPr dirty="0" spc="-10"/>
              <a:t>Micrograph </a:t>
            </a:r>
            <a:r>
              <a:rPr dirty="0" spc="-40"/>
              <a:t>Representation</a:t>
            </a:r>
            <a:r>
              <a:rPr dirty="0" spc="-15"/>
              <a:t> </a:t>
            </a:r>
            <a:r>
              <a:rPr dirty="0" spc="-35"/>
              <a:t>Learning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15"/>
              <a:t> </a:t>
            </a:r>
            <a:r>
              <a:rPr dirty="0" spc="-30"/>
              <a:t>Foundational</a:t>
            </a:r>
            <a:r>
              <a:rPr dirty="0" spc="-15"/>
              <a:t> </a:t>
            </a:r>
            <a:r>
              <a:rPr dirty="0" spc="-40"/>
              <a:t>Large</a:t>
            </a:r>
            <a:r>
              <a:rPr dirty="0" spc="-10"/>
              <a:t> </a:t>
            </a:r>
            <a:r>
              <a:rPr dirty="0" spc="-55"/>
              <a:t>Language</a:t>
            </a:r>
            <a:r>
              <a:rPr dirty="0" spc="-15"/>
              <a:t> </a:t>
            </a:r>
            <a:r>
              <a:rPr dirty="0" spc="-10"/>
              <a:t>Models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83120" y="1615320"/>
            <a:ext cx="3642360" cy="746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1383665" algn="l"/>
                <a:tab pos="2398395" algn="l"/>
              </a:tabLst>
            </a:pPr>
            <a:r>
              <a:rPr dirty="0" sz="900" spc="-35">
                <a:latin typeface="Arial MT"/>
                <a:cs typeface="Arial MT"/>
              </a:rPr>
              <a:t>Sakhinana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Sagar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Srinivas</a:t>
            </a:r>
            <a:r>
              <a:rPr dirty="0" sz="900">
                <a:latin typeface="Arial MT"/>
                <a:cs typeface="Arial MT"/>
              </a:rPr>
              <a:t>	</a:t>
            </a:r>
            <a:r>
              <a:rPr dirty="0" sz="900" spc="-35">
                <a:latin typeface="Arial MT"/>
                <a:cs typeface="Arial MT"/>
              </a:rPr>
              <a:t>Geethan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Sannidhi</a:t>
            </a:r>
            <a:r>
              <a:rPr dirty="0" sz="900">
                <a:latin typeface="Arial MT"/>
                <a:cs typeface="Arial MT"/>
              </a:rPr>
              <a:t>	</a:t>
            </a:r>
            <a:r>
              <a:rPr dirty="0" sz="900" spc="-35">
                <a:latin typeface="Arial MT"/>
                <a:cs typeface="Arial MT"/>
              </a:rPr>
              <a:t>Venkataramana</a:t>
            </a:r>
            <a:r>
              <a:rPr dirty="0" sz="900" spc="6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Runkana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9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600">
                <a:latin typeface="Arial MT"/>
                <a:cs typeface="Arial MT"/>
              </a:rPr>
              <a:t>TRDDC</a:t>
            </a:r>
            <a:r>
              <a:rPr dirty="0" sz="600" spc="90">
                <a:latin typeface="Arial MT"/>
                <a:cs typeface="Arial MT"/>
              </a:rPr>
              <a:t> </a:t>
            </a:r>
            <a:r>
              <a:rPr dirty="0" sz="600" spc="80">
                <a:latin typeface="Arial MT"/>
                <a:cs typeface="Arial MT"/>
              </a:rPr>
              <a:t>&amp;</a:t>
            </a:r>
            <a:r>
              <a:rPr dirty="0" sz="600" spc="100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IIIT</a:t>
            </a:r>
            <a:r>
              <a:rPr dirty="0" sz="600" spc="100">
                <a:latin typeface="Arial MT"/>
                <a:cs typeface="Arial MT"/>
              </a:rPr>
              <a:t> </a:t>
            </a:r>
            <a:r>
              <a:rPr dirty="0" sz="600" spc="-20">
                <a:latin typeface="Arial MT"/>
                <a:cs typeface="Arial MT"/>
              </a:rPr>
              <a:t>Pune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dirty="0" sz="900" spc="-20">
                <a:latin typeface="Arial MT"/>
                <a:cs typeface="Arial MT"/>
              </a:rPr>
              <a:t>June</a:t>
            </a:r>
            <a:r>
              <a:rPr dirty="0" sz="900" spc="-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29,</a:t>
            </a:r>
            <a:r>
              <a:rPr dirty="0" sz="900" spc="-20">
                <a:latin typeface="Arial MT"/>
                <a:cs typeface="Arial MT"/>
              </a:rPr>
              <a:t> 2025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9" name="object 9" descr="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2048611" y="3367039"/>
            <a:ext cx="511175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MultiFusion-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LLM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dirty="0" spc="-20"/>
              <a:t>1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50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116141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"/>
              <a:t>Experimental</a:t>
            </a:r>
            <a:r>
              <a:rPr dirty="0" spc="-25"/>
              <a:t> </a:t>
            </a:r>
            <a:r>
              <a:rPr dirty="0" spc="-10"/>
              <a:t>Setup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37" y="424637"/>
            <a:ext cx="53644" cy="5364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38404" y="354236"/>
            <a:ext cx="3997325" cy="3009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10" b="1">
                <a:latin typeface="Arial"/>
                <a:cs typeface="Arial"/>
              </a:rPr>
              <a:t>Primary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Dataset</a:t>
            </a:r>
            <a:r>
              <a:rPr dirty="0" sz="900">
                <a:latin typeface="Arial MT"/>
                <a:cs typeface="Arial MT"/>
              </a:rPr>
              <a:t>:</a:t>
            </a:r>
            <a:r>
              <a:rPr dirty="0" sz="900" spc="8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SEM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Dataset, </a:t>
            </a:r>
            <a:r>
              <a:rPr dirty="0" sz="900">
                <a:latin typeface="Arial MT"/>
                <a:cs typeface="Arial MT"/>
              </a:rPr>
              <a:t>containing</a:t>
            </a:r>
            <a:r>
              <a:rPr dirty="0" sz="900" spc="24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21k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electron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micrographs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55">
                <a:latin typeface="Arial MT"/>
                <a:cs typeface="Arial MT"/>
              </a:rPr>
              <a:t>across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10 </a:t>
            </a:r>
            <a:r>
              <a:rPr dirty="0" sz="900" spc="-20">
                <a:latin typeface="Arial MT"/>
                <a:cs typeface="Arial MT"/>
              </a:rPr>
              <a:t>nanomaterial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categories.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634" y="764639"/>
            <a:ext cx="3053659" cy="2464048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8" name="object 8" descr="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2048611" y="3367039"/>
            <a:ext cx="511175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MultiFusion-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LLM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 spc="-20"/>
              <a:t>10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45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0"/>
              <a:t>Comparison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 spc="-35"/>
              <a:t>Vision-</a:t>
            </a:r>
            <a:r>
              <a:rPr dirty="0" spc="-20"/>
              <a:t>Based</a:t>
            </a:r>
            <a:r>
              <a:rPr dirty="0" spc="-30"/>
              <a:t> </a:t>
            </a:r>
            <a:r>
              <a:rPr dirty="0" spc="-25"/>
              <a:t>Baselines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4330" y="531705"/>
            <a:ext cx="3457575" cy="462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 MT"/>
                <a:cs typeface="Arial MT"/>
              </a:rPr>
              <a:t>Our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method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significantly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outperforms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existing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15">
                <a:latin typeface="Arial MT"/>
                <a:cs typeface="Arial MT"/>
              </a:rPr>
              <a:t>state-</a:t>
            </a:r>
            <a:r>
              <a:rPr dirty="0" sz="900" spc="-20">
                <a:latin typeface="Arial MT"/>
                <a:cs typeface="Arial MT"/>
              </a:rPr>
              <a:t>of-</a:t>
            </a:r>
            <a:r>
              <a:rPr dirty="0" sz="900" spc="-25">
                <a:latin typeface="Arial MT"/>
                <a:cs typeface="Arial MT"/>
              </a:rPr>
              <a:t>the-</a:t>
            </a:r>
            <a:r>
              <a:rPr dirty="0" sz="900">
                <a:latin typeface="Arial MT"/>
                <a:cs typeface="Arial MT"/>
              </a:rPr>
              <a:t>art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models.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900">
              <a:latin typeface="Arial MT"/>
              <a:cs typeface="Arial MT"/>
            </a:endParaRPr>
          </a:p>
          <a:p>
            <a:pPr marL="1204595">
              <a:lnSpc>
                <a:spcPct val="100000"/>
              </a:lnSpc>
            </a:pPr>
            <a:r>
              <a:rPr dirty="0" sz="800">
                <a:solidFill>
                  <a:srgbClr val="3333B2"/>
                </a:solidFill>
                <a:latin typeface="Arial MT"/>
                <a:cs typeface="Arial MT"/>
              </a:rPr>
              <a:t>Table:</a:t>
            </a:r>
            <a:r>
              <a:rPr dirty="0" sz="800" spc="15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Top-N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accuracy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on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the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SEM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dataset.</a:t>
            </a:r>
            <a:endParaRPr sz="80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78662" y="1086891"/>
          <a:ext cx="3727450" cy="1009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530"/>
                <a:gridCol w="455294"/>
                <a:gridCol w="455294"/>
                <a:gridCol w="455294"/>
                <a:gridCol w="455929"/>
              </a:tblGrid>
              <a:tr h="1987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Algorithm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20" b="1">
                          <a:latin typeface="Arial"/>
                          <a:cs typeface="Arial"/>
                        </a:rPr>
                        <a:t>Top-</a:t>
                      </a:r>
                      <a:r>
                        <a:rPr dirty="0" sz="900" spc="-50" b="1"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20" b="1">
                          <a:latin typeface="Arial"/>
                          <a:cs typeface="Arial"/>
                        </a:rPr>
                        <a:t>Top-</a:t>
                      </a:r>
                      <a:r>
                        <a:rPr dirty="0" sz="900" spc="-50" b="1"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20" b="1">
                          <a:latin typeface="Arial"/>
                          <a:cs typeface="Arial"/>
                        </a:rPr>
                        <a:t>Top-</a:t>
                      </a:r>
                      <a:r>
                        <a:rPr dirty="0" sz="900" spc="-50" b="1"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20" b="1">
                          <a:latin typeface="Arial"/>
                          <a:cs typeface="Arial"/>
                        </a:rPr>
                        <a:t>Top-</a:t>
                      </a:r>
                      <a:r>
                        <a:rPr dirty="0" sz="900" spc="-50" b="1"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ResNet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0.512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0.766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0.891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0.906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8430">
                <a:tc>
                  <a:txBody>
                    <a:bodyPr/>
                    <a:lstStyle/>
                    <a:p>
                      <a:pPr marL="75565">
                        <a:lnSpc>
                          <a:spcPts val="955"/>
                        </a:lnSpc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SwinT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5"/>
                        </a:lnSpc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0.675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5"/>
                        </a:lnSpc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0.766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5"/>
                        </a:lnSpc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0.891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5"/>
                        </a:lnSpc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0.938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 marL="75565">
                        <a:lnSpc>
                          <a:spcPts val="955"/>
                        </a:lnSpc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T2TViT</a:t>
                      </a:r>
                      <a:r>
                        <a:rPr dirty="0" sz="900" spc="1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>
                          <a:latin typeface="Arial MT"/>
                          <a:cs typeface="Arial MT"/>
                        </a:rPr>
                        <a:t>(Prev.</a:t>
                      </a:r>
                      <a:r>
                        <a:rPr dirty="0" sz="900" spc="2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latin typeface="Arial MT"/>
                          <a:cs typeface="Arial MT"/>
                        </a:rPr>
                        <a:t>SOTA)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5"/>
                        </a:lnSpc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0.702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5"/>
                        </a:lnSpc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0.859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5"/>
                        </a:lnSpc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0.906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5"/>
                        </a:lnSpc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0.938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MultiFusion-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LLM</a:t>
                      </a:r>
                      <a:r>
                        <a:rPr dirty="0" sz="900" spc="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95" b="1">
                          <a:latin typeface="Arial"/>
                          <a:cs typeface="Arial"/>
                        </a:rPr>
                        <a:t>(w/</a:t>
                      </a:r>
                      <a:r>
                        <a:rPr dirty="0" sz="900" spc="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BARD)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0.852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0.899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0.927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0.953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MultiFusion-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LLM</a:t>
                      </a:r>
                      <a:r>
                        <a:rPr dirty="0" sz="900" spc="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95" b="1">
                          <a:latin typeface="Arial"/>
                          <a:cs typeface="Arial"/>
                        </a:rPr>
                        <a:t>(w/</a:t>
                      </a:r>
                      <a:r>
                        <a:rPr dirty="0" sz="900" spc="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GPT-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3.5)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0.947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0.965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0.986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spc="-1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0.991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66229" y="2464320"/>
            <a:ext cx="4476115" cy="175895"/>
          </a:xfrm>
          <a:custGeom>
            <a:avLst/>
            <a:gdLst/>
            <a:ahLst/>
            <a:cxnLst/>
            <a:rect l="l" t="t" r="r" b="b"/>
            <a:pathLst>
              <a:path w="4476115" h="175894">
                <a:moveTo>
                  <a:pt x="442478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475587" y="175874"/>
                </a:lnTo>
                <a:lnTo>
                  <a:pt x="4475587" y="50800"/>
                </a:lnTo>
                <a:lnTo>
                  <a:pt x="4471579" y="31075"/>
                </a:lnTo>
                <a:lnTo>
                  <a:pt x="4460665" y="14922"/>
                </a:lnTo>
                <a:lnTo>
                  <a:pt x="4444512" y="4008"/>
                </a:lnTo>
                <a:lnTo>
                  <a:pt x="442478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17030" y="2494259"/>
            <a:ext cx="751840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5"/>
              </a:lnSpc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dirty="0" sz="10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65">
                <a:solidFill>
                  <a:srgbClr val="FFFFFF"/>
                </a:solidFill>
                <a:latin typeface="Tahoma"/>
                <a:cs typeface="Tahoma"/>
              </a:rPr>
              <a:t>Takeaway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6229" y="2521253"/>
            <a:ext cx="4526915" cy="517525"/>
            <a:chOff x="66229" y="2521253"/>
            <a:chExt cx="4526915" cy="51752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29" y="2627541"/>
              <a:ext cx="4475587" cy="5060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17030" y="2521253"/>
              <a:ext cx="4476115" cy="517525"/>
            </a:xfrm>
            <a:custGeom>
              <a:avLst/>
              <a:gdLst/>
              <a:ahLst/>
              <a:cxnLst/>
              <a:rect l="l" t="t" r="r" b="b"/>
              <a:pathLst>
                <a:path w="4476115" h="517525">
                  <a:moveTo>
                    <a:pt x="4475587" y="0"/>
                  </a:moveTo>
                  <a:lnTo>
                    <a:pt x="0" y="0"/>
                  </a:lnTo>
                  <a:lnTo>
                    <a:pt x="0" y="517197"/>
                  </a:lnTo>
                  <a:lnTo>
                    <a:pt x="4475587" y="517197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6229" y="2671822"/>
              <a:ext cx="4476115" cy="316230"/>
            </a:xfrm>
            <a:custGeom>
              <a:avLst/>
              <a:gdLst/>
              <a:ahLst/>
              <a:cxnLst/>
              <a:rect l="l" t="t" r="r" b="b"/>
              <a:pathLst>
                <a:path w="4476115" h="316230">
                  <a:moveTo>
                    <a:pt x="4475587" y="0"/>
                  </a:moveTo>
                  <a:lnTo>
                    <a:pt x="0" y="0"/>
                  </a:lnTo>
                  <a:lnTo>
                    <a:pt x="0" y="265027"/>
                  </a:lnTo>
                  <a:lnTo>
                    <a:pt x="4008" y="284751"/>
                  </a:lnTo>
                  <a:lnTo>
                    <a:pt x="14922" y="300904"/>
                  </a:lnTo>
                  <a:lnTo>
                    <a:pt x="31075" y="311818"/>
                  </a:lnTo>
                  <a:lnTo>
                    <a:pt x="50800" y="315827"/>
                  </a:lnTo>
                  <a:lnTo>
                    <a:pt x="4424787" y="315827"/>
                  </a:lnTo>
                  <a:lnTo>
                    <a:pt x="4444512" y="311818"/>
                  </a:lnTo>
                  <a:lnTo>
                    <a:pt x="4460665" y="300904"/>
                  </a:lnTo>
                  <a:lnTo>
                    <a:pt x="4471579" y="284751"/>
                  </a:lnTo>
                  <a:lnTo>
                    <a:pt x="4475587" y="265027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6229" y="2655958"/>
            <a:ext cx="4526915" cy="3009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0800" marR="507365">
              <a:lnSpc>
                <a:spcPct val="101000"/>
              </a:lnSpc>
              <a:spcBef>
                <a:spcPts val="85"/>
              </a:spcBef>
            </a:pPr>
            <a:r>
              <a:rPr dirty="0" sz="900">
                <a:latin typeface="Arial MT"/>
                <a:cs typeface="Arial MT"/>
              </a:rPr>
              <a:t>Our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model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50">
                <a:latin typeface="Arial MT"/>
                <a:cs typeface="Arial MT"/>
              </a:rPr>
              <a:t>achieves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b="1">
                <a:latin typeface="Arial"/>
                <a:cs typeface="Arial"/>
              </a:rPr>
              <a:t>25.8%</a:t>
            </a:r>
            <a:r>
              <a:rPr dirty="0" sz="900" spc="40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relative</a:t>
            </a:r>
            <a:r>
              <a:rPr dirty="0" sz="900" spc="35" b="1">
                <a:latin typeface="Arial"/>
                <a:cs typeface="Arial"/>
              </a:rPr>
              <a:t> </a:t>
            </a:r>
            <a:r>
              <a:rPr dirty="0" sz="900" spc="-30" b="1">
                <a:latin typeface="Arial"/>
                <a:cs typeface="Arial"/>
              </a:rPr>
              <a:t>improvement</a:t>
            </a:r>
            <a:r>
              <a:rPr dirty="0" sz="900" spc="20" b="1">
                <a:latin typeface="Arial"/>
                <a:cs typeface="Arial"/>
              </a:rPr>
              <a:t> </a:t>
            </a:r>
            <a:r>
              <a:rPr dirty="0" sz="900">
                <a:latin typeface="Arial MT"/>
                <a:cs typeface="Arial MT"/>
              </a:rPr>
              <a:t>in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Top-</a:t>
            </a:r>
            <a:r>
              <a:rPr dirty="0" sz="900">
                <a:latin typeface="Arial MT"/>
                <a:cs typeface="Arial MT"/>
              </a:rPr>
              <a:t>1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accuracy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over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the next-</a:t>
            </a:r>
            <a:r>
              <a:rPr dirty="0" sz="900">
                <a:latin typeface="Arial MT"/>
                <a:cs typeface="Arial MT"/>
              </a:rPr>
              <a:t>best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baseline,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demonstrating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 </a:t>
            </a:r>
            <a:r>
              <a:rPr dirty="0" sz="900" spc="-25">
                <a:latin typeface="Arial MT"/>
                <a:cs typeface="Arial MT"/>
              </a:rPr>
              <a:t>power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of our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multi-modal </a:t>
            </a:r>
            <a:r>
              <a:rPr dirty="0" sz="900" spc="-10">
                <a:latin typeface="Arial MT"/>
                <a:cs typeface="Arial MT"/>
              </a:rPr>
              <a:t>fusion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approach.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4" name="object 14" descr="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2048611" y="3367039"/>
            <a:ext cx="511175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MultiFusion-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LLM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 spc="-20"/>
              <a:t>10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45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85"/>
              <a:t>Is</a:t>
            </a:r>
            <a:r>
              <a:rPr dirty="0" spc="-5"/>
              <a:t> </a:t>
            </a:r>
            <a:r>
              <a:rPr dirty="0" spc="-25"/>
              <a:t>Every </a:t>
            </a:r>
            <a:r>
              <a:rPr dirty="0" spc="-35"/>
              <a:t>Component</a:t>
            </a:r>
            <a:r>
              <a:rPr dirty="0" spc="-15"/>
              <a:t> </a:t>
            </a:r>
            <a:r>
              <a:rPr dirty="0" spc="-45"/>
              <a:t>Necessary?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4330" y="533318"/>
            <a:ext cx="3735070" cy="462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 MT"/>
                <a:cs typeface="Arial MT"/>
              </a:rPr>
              <a:t>We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systematically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removed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key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parts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of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our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model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45">
                <a:latin typeface="Arial MT"/>
                <a:cs typeface="Arial MT"/>
              </a:rPr>
              <a:t>measure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their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impact.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900">
              <a:latin typeface="Arial MT"/>
              <a:cs typeface="Arial MT"/>
            </a:endParaRPr>
          </a:p>
          <a:p>
            <a:pPr marL="864235">
              <a:lnSpc>
                <a:spcPct val="100000"/>
              </a:lnSpc>
            </a:pPr>
            <a:r>
              <a:rPr dirty="0" sz="800">
                <a:solidFill>
                  <a:srgbClr val="3333B2"/>
                </a:solidFill>
                <a:latin typeface="Arial MT"/>
                <a:cs typeface="Arial MT"/>
              </a:rPr>
              <a:t>Table:</a:t>
            </a:r>
            <a:r>
              <a:rPr dirty="0" sz="800" spc="3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latin typeface="Arial MT"/>
                <a:cs typeface="Arial MT"/>
              </a:rPr>
              <a:t>Performance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impact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disabling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model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components.</a:t>
            </a:r>
            <a:endParaRPr sz="80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35965" y="1088504"/>
          <a:ext cx="4212590" cy="871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245"/>
                <a:gridCol w="864869"/>
                <a:gridCol w="708660"/>
                <a:gridCol w="855979"/>
              </a:tblGrid>
              <a:tr h="19875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20" b="1">
                          <a:latin typeface="Arial"/>
                          <a:cs typeface="Arial"/>
                        </a:rPr>
                        <a:t>Algorithm</a:t>
                      </a:r>
                      <a:r>
                        <a:rPr dirty="0" sz="90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Variant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40" b="1">
                          <a:latin typeface="Arial"/>
                          <a:cs typeface="Arial"/>
                        </a:rPr>
                        <a:t>Avg-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Precision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30" b="1">
                          <a:latin typeface="Arial"/>
                          <a:cs typeface="Arial"/>
                        </a:rPr>
                        <a:t>Avg-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Recall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900" spc="-15" b="1">
                          <a:latin typeface="Arial"/>
                          <a:cs typeface="Arial"/>
                        </a:rPr>
                        <a:t>Avg-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F1</a:t>
                      </a:r>
                      <a:r>
                        <a:rPr dirty="0" sz="90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Score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748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10" b="1">
                          <a:latin typeface="Arial"/>
                          <a:cs typeface="Arial"/>
                        </a:rPr>
                        <a:t>Full</a:t>
                      </a:r>
                      <a:r>
                        <a:rPr dirty="0" sz="9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Model</a:t>
                      </a:r>
                      <a:r>
                        <a:rPr dirty="0" sz="90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(Baseline)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0.941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0.945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10" b="1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0.939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w/o</a:t>
                      </a:r>
                      <a:r>
                        <a:rPr dirty="0" sz="900" spc="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>
                          <a:latin typeface="Arial MT"/>
                          <a:cs typeface="Arial MT"/>
                        </a:rPr>
                        <a:t>HNF</a:t>
                      </a:r>
                      <a:r>
                        <a:rPr dirty="0" sz="900" spc="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>
                          <a:latin typeface="Arial MT"/>
                          <a:cs typeface="Arial MT"/>
                        </a:rPr>
                        <a:t>(No</a:t>
                      </a:r>
                      <a:r>
                        <a:rPr dirty="0" sz="900" spc="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0">
                          <a:latin typeface="Arial MT"/>
                          <a:cs typeface="Arial MT"/>
                        </a:rPr>
                        <a:t>visual</a:t>
                      </a:r>
                      <a:r>
                        <a:rPr dirty="0" sz="900" spc="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latin typeface="Arial MT"/>
                          <a:cs typeface="Arial MT"/>
                        </a:rPr>
                        <a:t>hierarchy)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0.776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0.753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0.745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38430">
                <a:tc>
                  <a:txBody>
                    <a:bodyPr/>
                    <a:lstStyle/>
                    <a:p>
                      <a:pPr marL="75565">
                        <a:lnSpc>
                          <a:spcPts val="955"/>
                        </a:lnSpc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w/o</a:t>
                      </a:r>
                      <a:r>
                        <a:rPr dirty="0" sz="900" spc="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>
                          <a:latin typeface="Arial MT"/>
                          <a:cs typeface="Arial MT"/>
                        </a:rPr>
                        <a:t>LLMs</a:t>
                      </a:r>
                      <a:r>
                        <a:rPr dirty="0" sz="900" spc="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>
                          <a:latin typeface="Arial MT"/>
                          <a:cs typeface="Arial MT"/>
                        </a:rPr>
                        <a:t>(No</a:t>
                      </a:r>
                      <a:r>
                        <a:rPr dirty="0" sz="900" spc="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>
                          <a:latin typeface="Arial MT"/>
                          <a:cs typeface="Arial MT"/>
                        </a:rPr>
                        <a:t>text</a:t>
                      </a:r>
                      <a:r>
                        <a:rPr dirty="0" sz="900" spc="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latin typeface="Arial MT"/>
                          <a:cs typeface="Arial MT"/>
                        </a:rPr>
                        <a:t>knowledge)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955"/>
                        </a:lnSpc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0.714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955"/>
                        </a:lnSpc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0.726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955"/>
                        </a:lnSpc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0.721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164465">
                <a:tc>
                  <a:txBody>
                    <a:bodyPr/>
                    <a:lstStyle/>
                    <a:p>
                      <a:pPr marL="75565">
                        <a:lnSpc>
                          <a:spcPts val="955"/>
                        </a:lnSpc>
                      </a:pPr>
                      <a:r>
                        <a:rPr dirty="0" sz="900">
                          <a:latin typeface="Arial MT"/>
                          <a:cs typeface="Arial MT"/>
                        </a:rPr>
                        <a:t>w/o</a:t>
                      </a:r>
                      <a:r>
                        <a:rPr dirty="0" sz="900" spc="9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>
                          <a:latin typeface="Arial MT"/>
                          <a:cs typeface="Arial MT"/>
                        </a:rPr>
                        <a:t>MHA</a:t>
                      </a:r>
                      <a:r>
                        <a:rPr dirty="0" sz="900" spc="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latin typeface="Arial MT"/>
                          <a:cs typeface="Arial MT"/>
                        </a:rPr>
                        <a:t>(Simple</a:t>
                      </a:r>
                      <a:r>
                        <a:rPr dirty="0" sz="900" spc="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latin typeface="Arial MT"/>
                          <a:cs typeface="Arial MT"/>
                        </a:rPr>
                        <a:t>fusion)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955"/>
                        </a:lnSpc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0.827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955"/>
                        </a:lnSpc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0.831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955"/>
                        </a:lnSpc>
                      </a:pPr>
                      <a:r>
                        <a:rPr dirty="0" sz="900" spc="-10">
                          <a:latin typeface="Arial MT"/>
                          <a:cs typeface="Arial MT"/>
                        </a:rPr>
                        <a:t>0.823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/>
          <p:nvPr/>
        </p:nvSpPr>
        <p:spPr>
          <a:xfrm>
            <a:off x="66229" y="2328989"/>
            <a:ext cx="4476115" cy="170815"/>
          </a:xfrm>
          <a:custGeom>
            <a:avLst/>
            <a:gdLst/>
            <a:ahLst/>
            <a:cxnLst/>
            <a:rect l="l" t="t" r="r" b="b"/>
            <a:pathLst>
              <a:path w="4476115" h="170814">
                <a:moveTo>
                  <a:pt x="442478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0"/>
                </a:lnTo>
                <a:lnTo>
                  <a:pt x="4475587" y="170250"/>
                </a:lnTo>
                <a:lnTo>
                  <a:pt x="4475587" y="50800"/>
                </a:lnTo>
                <a:lnTo>
                  <a:pt x="4471579" y="31075"/>
                </a:lnTo>
                <a:lnTo>
                  <a:pt x="4460665" y="14922"/>
                </a:lnTo>
                <a:lnTo>
                  <a:pt x="4444512" y="4008"/>
                </a:lnTo>
                <a:lnTo>
                  <a:pt x="442478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17030" y="2358928"/>
            <a:ext cx="569595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5"/>
              </a:lnSpc>
            </a:pPr>
            <a:r>
              <a:rPr dirty="0" sz="1000" spc="-35">
                <a:solidFill>
                  <a:srgbClr val="FFFFFF"/>
                </a:solidFill>
                <a:latin typeface="Tahoma"/>
                <a:cs typeface="Tahoma"/>
              </a:rPr>
              <a:t>Conclusion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6229" y="2385916"/>
            <a:ext cx="4526915" cy="650240"/>
            <a:chOff x="66229" y="2385916"/>
            <a:chExt cx="4526915" cy="650240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29" y="2486583"/>
              <a:ext cx="4475587" cy="5060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17030" y="2385916"/>
              <a:ext cx="4476115" cy="650240"/>
            </a:xfrm>
            <a:custGeom>
              <a:avLst/>
              <a:gdLst/>
              <a:ahLst/>
              <a:cxnLst/>
              <a:rect l="l" t="t" r="r" b="b"/>
              <a:pathLst>
                <a:path w="4476115" h="650239">
                  <a:moveTo>
                    <a:pt x="4475587" y="0"/>
                  </a:moveTo>
                  <a:lnTo>
                    <a:pt x="0" y="0"/>
                  </a:lnTo>
                  <a:lnTo>
                    <a:pt x="0" y="650120"/>
                  </a:lnTo>
                  <a:lnTo>
                    <a:pt x="4475587" y="650120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6229" y="2530862"/>
              <a:ext cx="4476115" cy="454659"/>
            </a:xfrm>
            <a:custGeom>
              <a:avLst/>
              <a:gdLst/>
              <a:ahLst/>
              <a:cxnLst/>
              <a:rect l="l" t="t" r="r" b="b"/>
              <a:pathLst>
                <a:path w="4476115" h="454660">
                  <a:moveTo>
                    <a:pt x="4475587" y="0"/>
                  </a:moveTo>
                  <a:lnTo>
                    <a:pt x="0" y="0"/>
                  </a:lnTo>
                  <a:lnTo>
                    <a:pt x="0" y="403574"/>
                  </a:lnTo>
                  <a:lnTo>
                    <a:pt x="4008" y="423298"/>
                  </a:lnTo>
                  <a:lnTo>
                    <a:pt x="14922" y="439451"/>
                  </a:lnTo>
                  <a:lnTo>
                    <a:pt x="31075" y="450366"/>
                  </a:lnTo>
                  <a:lnTo>
                    <a:pt x="50800" y="454374"/>
                  </a:lnTo>
                  <a:lnTo>
                    <a:pt x="4424787" y="454374"/>
                  </a:lnTo>
                  <a:lnTo>
                    <a:pt x="4444512" y="450366"/>
                  </a:lnTo>
                  <a:lnTo>
                    <a:pt x="4460665" y="439451"/>
                  </a:lnTo>
                  <a:lnTo>
                    <a:pt x="4471579" y="423298"/>
                  </a:lnTo>
                  <a:lnTo>
                    <a:pt x="4475587" y="403574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6229" y="2515001"/>
            <a:ext cx="4526915" cy="4394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0800" marR="104139">
              <a:lnSpc>
                <a:spcPct val="101000"/>
              </a:lnSpc>
              <a:spcBef>
                <a:spcPts val="85"/>
              </a:spcBef>
            </a:pPr>
            <a:r>
              <a:rPr dirty="0" sz="900" spc="-30">
                <a:latin typeface="Arial MT"/>
                <a:cs typeface="Arial MT"/>
              </a:rPr>
              <a:t>Removing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any</a:t>
            </a:r>
            <a:r>
              <a:rPr dirty="0" sz="900" spc="5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component—</a:t>
            </a: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hierarchical</a:t>
            </a:r>
            <a:r>
              <a:rPr dirty="0" sz="900" spc="5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visual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network</a:t>
            </a:r>
            <a:r>
              <a:rPr dirty="0" sz="900" spc="5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(HNF),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5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LLM-</a:t>
            </a:r>
            <a:r>
              <a:rPr dirty="0" sz="900" spc="-10">
                <a:latin typeface="Arial MT"/>
                <a:cs typeface="Arial MT"/>
              </a:rPr>
              <a:t>based </a:t>
            </a:r>
            <a:r>
              <a:rPr dirty="0" sz="900" spc="-30">
                <a:latin typeface="Arial MT"/>
                <a:cs typeface="Arial MT"/>
              </a:rPr>
              <a:t>knowledge,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or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smart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attention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0">
                <a:latin typeface="Arial MT"/>
                <a:cs typeface="Arial MT"/>
              </a:rPr>
              <a:t>fusion—</a:t>
            </a:r>
            <a:r>
              <a:rPr dirty="0" sz="900" spc="-35">
                <a:latin typeface="Arial MT"/>
                <a:cs typeface="Arial MT"/>
              </a:rPr>
              <a:t>causes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significant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drop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in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performance.</a:t>
            </a:r>
            <a:r>
              <a:rPr dirty="0" sz="900" spc="10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This </a:t>
            </a:r>
            <a:r>
              <a:rPr dirty="0" sz="900" spc="-25">
                <a:latin typeface="Arial MT"/>
                <a:cs typeface="Arial MT"/>
              </a:rPr>
              <a:t>validates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our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design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choices.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4" name="object 14" descr="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2048611" y="3367039"/>
            <a:ext cx="511175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MultiFusion-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LLM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 spc="-20"/>
              <a:t>12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45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"/>
              <a:t>Conclusion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37" y="453898"/>
            <a:ext cx="53644" cy="536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937" y="904659"/>
            <a:ext cx="53644" cy="536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937" y="1355407"/>
            <a:ext cx="53644" cy="5364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8937" y="1806168"/>
            <a:ext cx="53644" cy="5364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8937" y="2118372"/>
            <a:ext cx="53644" cy="53644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66229" y="2608757"/>
            <a:ext cx="4476115" cy="175895"/>
          </a:xfrm>
          <a:custGeom>
            <a:avLst/>
            <a:gdLst/>
            <a:ahLst/>
            <a:cxnLst/>
            <a:rect l="l" t="t" r="r" b="b"/>
            <a:pathLst>
              <a:path w="4476115" h="175894">
                <a:moveTo>
                  <a:pt x="442478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475587" y="175874"/>
                </a:lnTo>
                <a:lnTo>
                  <a:pt x="4475587" y="50800"/>
                </a:lnTo>
                <a:lnTo>
                  <a:pt x="4471579" y="31075"/>
                </a:lnTo>
                <a:lnTo>
                  <a:pt x="4460665" y="14922"/>
                </a:lnTo>
                <a:lnTo>
                  <a:pt x="4444512" y="4008"/>
                </a:lnTo>
                <a:lnTo>
                  <a:pt x="442478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17030" y="2638684"/>
            <a:ext cx="363855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5"/>
              </a:lnSpc>
            </a:pPr>
            <a:r>
              <a:rPr dirty="0" sz="1000" spc="-55">
                <a:solidFill>
                  <a:srgbClr val="FFFFFF"/>
                </a:solidFill>
                <a:latin typeface="Tahoma"/>
                <a:cs typeface="Tahoma"/>
              </a:rPr>
              <a:t>Impact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6229" y="2665676"/>
            <a:ext cx="4526915" cy="649605"/>
            <a:chOff x="66229" y="2665676"/>
            <a:chExt cx="4526915" cy="649605"/>
          </a:xfrm>
        </p:grpSpPr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229" y="2771978"/>
              <a:ext cx="4475587" cy="5060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17030" y="2665676"/>
              <a:ext cx="4476115" cy="649605"/>
            </a:xfrm>
            <a:custGeom>
              <a:avLst/>
              <a:gdLst/>
              <a:ahLst/>
              <a:cxnLst/>
              <a:rect l="l" t="t" r="r" b="b"/>
              <a:pathLst>
                <a:path w="4476115" h="649604">
                  <a:moveTo>
                    <a:pt x="4475587" y="0"/>
                  </a:moveTo>
                  <a:lnTo>
                    <a:pt x="0" y="0"/>
                  </a:lnTo>
                  <a:lnTo>
                    <a:pt x="0" y="649417"/>
                  </a:lnTo>
                  <a:lnTo>
                    <a:pt x="4475587" y="649417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6229" y="2816245"/>
              <a:ext cx="4476115" cy="448309"/>
            </a:xfrm>
            <a:custGeom>
              <a:avLst/>
              <a:gdLst/>
              <a:ahLst/>
              <a:cxnLst/>
              <a:rect l="l" t="t" r="r" b="b"/>
              <a:pathLst>
                <a:path w="4476115" h="448310">
                  <a:moveTo>
                    <a:pt x="4475587" y="0"/>
                  </a:moveTo>
                  <a:lnTo>
                    <a:pt x="0" y="0"/>
                  </a:lnTo>
                  <a:lnTo>
                    <a:pt x="0" y="397247"/>
                  </a:lnTo>
                  <a:lnTo>
                    <a:pt x="4008" y="416972"/>
                  </a:lnTo>
                  <a:lnTo>
                    <a:pt x="14922" y="433125"/>
                  </a:lnTo>
                  <a:lnTo>
                    <a:pt x="31075" y="444039"/>
                  </a:lnTo>
                  <a:lnTo>
                    <a:pt x="50800" y="448048"/>
                  </a:lnTo>
                  <a:lnTo>
                    <a:pt x="4424787" y="448048"/>
                  </a:lnTo>
                  <a:lnTo>
                    <a:pt x="4444512" y="444039"/>
                  </a:lnTo>
                  <a:lnTo>
                    <a:pt x="4460665" y="433125"/>
                  </a:lnTo>
                  <a:lnTo>
                    <a:pt x="4471579" y="416972"/>
                  </a:lnTo>
                  <a:lnTo>
                    <a:pt x="4475587" y="397247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17030" y="383496"/>
            <a:ext cx="4476115" cy="28498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33679" marR="288290">
              <a:lnSpc>
                <a:spcPct val="101000"/>
              </a:lnSpc>
              <a:spcBef>
                <a:spcPts val="85"/>
              </a:spcBef>
            </a:pPr>
            <a:r>
              <a:rPr dirty="0" sz="900" spc="-10">
                <a:latin typeface="Arial MT"/>
                <a:cs typeface="Arial MT"/>
              </a:rPr>
              <a:t>We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proposed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MultiFusion-</a:t>
            </a:r>
            <a:r>
              <a:rPr dirty="0" sz="900" b="1">
                <a:latin typeface="Arial"/>
                <a:cs typeface="Arial"/>
              </a:rPr>
              <a:t>LLM</a:t>
            </a:r>
            <a:r>
              <a:rPr dirty="0" sz="900">
                <a:latin typeface="Arial MT"/>
                <a:cs typeface="Arial MT"/>
              </a:rPr>
              <a:t>, an </a:t>
            </a:r>
            <a:r>
              <a:rPr dirty="0" sz="900" spc="-35">
                <a:latin typeface="Arial MT"/>
                <a:cs typeface="Arial MT"/>
              </a:rPr>
              <a:t>end-</a:t>
            </a:r>
            <a:r>
              <a:rPr dirty="0" sz="900" spc="-30">
                <a:latin typeface="Arial MT"/>
                <a:cs typeface="Arial MT"/>
              </a:rPr>
              <a:t>to-</a:t>
            </a:r>
            <a:r>
              <a:rPr dirty="0" sz="900">
                <a:latin typeface="Arial MT"/>
                <a:cs typeface="Arial MT"/>
              </a:rPr>
              <a:t>end </a:t>
            </a:r>
            <a:r>
              <a:rPr dirty="0" sz="900" spc="-20">
                <a:latin typeface="Arial MT"/>
                <a:cs typeface="Arial MT"/>
              </a:rPr>
              <a:t>framework</a:t>
            </a:r>
            <a:r>
              <a:rPr dirty="0" sz="900">
                <a:latin typeface="Arial MT"/>
                <a:cs typeface="Arial MT"/>
              </a:rPr>
              <a:t> for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nanomaterial </a:t>
            </a:r>
            <a:r>
              <a:rPr dirty="0" sz="900" spc="-20">
                <a:latin typeface="Arial MT"/>
                <a:cs typeface="Arial MT"/>
              </a:rPr>
              <a:t>classification</a:t>
            </a:r>
            <a:r>
              <a:rPr dirty="0" sz="900" spc="5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that</a:t>
            </a:r>
            <a:r>
              <a:rPr dirty="0" sz="900" spc="5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integrates</a:t>
            </a:r>
            <a:r>
              <a:rPr dirty="0" sz="900" spc="5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hierarchical</a:t>
            </a:r>
            <a:r>
              <a:rPr dirty="0" sz="900" spc="5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visual</a:t>
            </a:r>
            <a:r>
              <a:rPr dirty="0" sz="900" spc="6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representations</a:t>
            </a:r>
            <a:r>
              <a:rPr dirty="0" sz="900" spc="5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with</a:t>
            </a:r>
            <a:r>
              <a:rPr dirty="0" sz="900" spc="5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LLM-</a:t>
            </a:r>
            <a:r>
              <a:rPr dirty="0" sz="900" spc="-10">
                <a:latin typeface="Arial MT"/>
                <a:cs typeface="Arial MT"/>
              </a:rPr>
              <a:t>derived domain</a:t>
            </a:r>
            <a:r>
              <a:rPr dirty="0" sz="900" spc="-3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knowledge.</a:t>
            </a:r>
            <a:endParaRPr sz="900">
              <a:latin typeface="Arial MT"/>
              <a:cs typeface="Arial MT"/>
            </a:endParaRPr>
          </a:p>
          <a:p>
            <a:pPr marL="233679" marR="259079">
              <a:lnSpc>
                <a:spcPct val="101000"/>
              </a:lnSpc>
              <a:spcBef>
                <a:spcPts val="275"/>
              </a:spcBef>
            </a:pP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30" b="1">
                <a:latin typeface="Arial"/>
                <a:cs typeface="Arial"/>
              </a:rPr>
              <a:t>Hierarchical</a:t>
            </a:r>
            <a:r>
              <a:rPr dirty="0" sz="900" spc="35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Network</a:t>
            </a:r>
            <a:r>
              <a:rPr dirty="0" sz="900" spc="35" b="1">
                <a:latin typeface="Arial"/>
                <a:cs typeface="Arial"/>
              </a:rPr>
              <a:t> </a:t>
            </a:r>
            <a:r>
              <a:rPr dirty="0" sz="900" spc="-45" b="1">
                <a:latin typeface="Arial"/>
                <a:cs typeface="Arial"/>
              </a:rPr>
              <a:t>Fusion</a:t>
            </a:r>
            <a:r>
              <a:rPr dirty="0" sz="900" spc="35" b="1">
                <a:latin typeface="Arial"/>
                <a:cs typeface="Arial"/>
              </a:rPr>
              <a:t> </a:t>
            </a:r>
            <a:r>
              <a:rPr dirty="0" sz="900" spc="50" b="1">
                <a:latin typeface="Arial"/>
                <a:cs typeface="Arial"/>
              </a:rPr>
              <a:t>(HNF)</a:t>
            </a:r>
            <a:r>
              <a:rPr dirty="0" sz="900" spc="15" b="1">
                <a:latin typeface="Arial"/>
                <a:cs typeface="Arial"/>
              </a:rPr>
              <a:t> </a:t>
            </a:r>
            <a:r>
              <a:rPr dirty="0" sz="900" spc="-20">
                <a:latin typeface="Arial MT"/>
                <a:cs typeface="Arial MT"/>
              </a:rPr>
              <a:t>module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captures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both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fine-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and </a:t>
            </a:r>
            <a:r>
              <a:rPr dirty="0" sz="900" spc="-50">
                <a:latin typeface="Arial MT"/>
                <a:cs typeface="Arial MT"/>
              </a:rPr>
              <a:t>coarse-</a:t>
            </a:r>
            <a:r>
              <a:rPr dirty="0" sz="900" spc="-30">
                <a:latin typeface="Arial MT"/>
                <a:cs typeface="Arial MT"/>
              </a:rPr>
              <a:t>grained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features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via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multi-</a:t>
            </a:r>
            <a:r>
              <a:rPr dirty="0" sz="900">
                <a:latin typeface="Arial MT"/>
                <a:cs typeface="Arial MT"/>
              </a:rPr>
              <a:t>scale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patch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65">
                <a:latin typeface="Arial MT"/>
                <a:cs typeface="Arial MT"/>
              </a:rPr>
              <a:t>sequences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vision </a:t>
            </a:r>
            <a:r>
              <a:rPr dirty="0" sz="900" spc="-25">
                <a:latin typeface="Arial MT"/>
                <a:cs typeface="Arial MT"/>
              </a:rPr>
              <a:t>graphs,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refined </a:t>
            </a:r>
            <a:r>
              <a:rPr dirty="0" sz="900">
                <a:latin typeface="Arial MT"/>
                <a:cs typeface="Arial MT"/>
              </a:rPr>
              <a:t>through</a:t>
            </a:r>
            <a:r>
              <a:rPr dirty="0" sz="900" spc="-25">
                <a:latin typeface="Arial MT"/>
                <a:cs typeface="Arial MT"/>
              </a:rPr>
              <a:t> </a:t>
            </a:r>
            <a:r>
              <a:rPr dirty="0" sz="900" b="1">
                <a:latin typeface="Arial"/>
                <a:cs typeface="Arial"/>
              </a:rPr>
              <a:t>Neural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ODEs</a:t>
            </a:r>
            <a:r>
              <a:rPr dirty="0" sz="900" spc="-20" b="1">
                <a:latin typeface="Arial"/>
                <a:cs typeface="Arial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 spc="-20" b="1">
                <a:latin typeface="Arial"/>
                <a:cs typeface="Arial"/>
              </a:rPr>
              <a:t>Graph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spc="-55" b="1">
                <a:latin typeface="Arial"/>
                <a:cs typeface="Arial"/>
              </a:rPr>
              <a:t>Chebyshev</a:t>
            </a:r>
            <a:r>
              <a:rPr dirty="0" sz="900" spc="-10" b="1">
                <a:latin typeface="Arial"/>
                <a:cs typeface="Arial"/>
              </a:rPr>
              <a:t> Convolutions</a:t>
            </a:r>
            <a:r>
              <a:rPr dirty="0" sz="900" spc="-10">
                <a:latin typeface="Arial MT"/>
                <a:cs typeface="Arial MT"/>
              </a:rPr>
              <a:t>.</a:t>
            </a:r>
            <a:endParaRPr sz="900">
              <a:latin typeface="Arial MT"/>
              <a:cs typeface="Arial MT"/>
            </a:endParaRPr>
          </a:p>
          <a:p>
            <a:pPr marL="233679" marR="279400">
              <a:lnSpc>
                <a:spcPct val="101000"/>
              </a:lnSpc>
              <a:spcBef>
                <a:spcPts val="280"/>
              </a:spcBef>
            </a:pPr>
            <a:r>
              <a:rPr dirty="0" sz="900" spc="-10">
                <a:latin typeface="Arial MT"/>
                <a:cs typeface="Arial MT"/>
              </a:rPr>
              <a:t>Using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spc="-30" b="1">
                <a:latin typeface="Arial"/>
                <a:cs typeface="Arial"/>
              </a:rPr>
              <a:t>Zero-</a:t>
            </a:r>
            <a:r>
              <a:rPr dirty="0" sz="900" b="1">
                <a:latin typeface="Arial"/>
                <a:cs typeface="Arial"/>
              </a:rPr>
              <a:t>shot</a:t>
            </a:r>
            <a:r>
              <a:rPr dirty="0" sz="900" spc="45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Chain-of-</a:t>
            </a:r>
            <a:r>
              <a:rPr dirty="0" sz="900" spc="-10" b="1">
                <a:latin typeface="Arial"/>
                <a:cs typeface="Arial"/>
              </a:rPr>
              <a:t>Thought</a:t>
            </a:r>
            <a:r>
              <a:rPr dirty="0" sz="900" spc="4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(CoT)</a:t>
            </a:r>
            <a:r>
              <a:rPr dirty="0" sz="900" spc="25" b="1">
                <a:latin typeface="Arial"/>
                <a:cs typeface="Arial"/>
              </a:rPr>
              <a:t> </a:t>
            </a:r>
            <a:r>
              <a:rPr dirty="0" sz="900">
                <a:latin typeface="Arial MT"/>
                <a:cs typeface="Arial MT"/>
              </a:rPr>
              <a:t>prompting,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we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extract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rich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technical </a:t>
            </a:r>
            <a:r>
              <a:rPr dirty="0" sz="900" spc="-25">
                <a:latin typeface="Arial MT"/>
                <a:cs typeface="Arial MT"/>
              </a:rPr>
              <a:t>descriptions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from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foundational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LLMs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distill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them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into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compact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0" b="1">
                <a:latin typeface="Arial"/>
                <a:cs typeface="Arial"/>
              </a:rPr>
              <a:t>text </a:t>
            </a:r>
            <a:r>
              <a:rPr dirty="0" sz="900" spc="-50" b="1">
                <a:latin typeface="Arial"/>
                <a:cs typeface="Arial"/>
              </a:rPr>
              <a:t>embeddings</a:t>
            </a:r>
            <a:r>
              <a:rPr dirty="0" sz="900" spc="25" b="1">
                <a:latin typeface="Arial"/>
                <a:cs typeface="Arial"/>
              </a:rPr>
              <a:t> </a:t>
            </a:r>
            <a:r>
              <a:rPr dirty="0" sz="900">
                <a:latin typeface="Arial MT"/>
                <a:cs typeface="Arial MT"/>
              </a:rPr>
              <a:t>via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55">
                <a:latin typeface="Arial MT"/>
                <a:cs typeface="Arial MT"/>
              </a:rPr>
              <a:t>masked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language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modeling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with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smaller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LMs.</a:t>
            </a:r>
            <a:endParaRPr sz="900">
              <a:latin typeface="Arial MT"/>
              <a:cs typeface="Arial MT"/>
            </a:endParaRPr>
          </a:p>
          <a:p>
            <a:pPr marL="233679" marR="141605">
              <a:lnSpc>
                <a:spcPct val="101000"/>
              </a:lnSpc>
              <a:spcBef>
                <a:spcPts val="275"/>
              </a:spcBef>
            </a:pP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b="1">
                <a:latin typeface="Arial"/>
                <a:cs typeface="Arial"/>
              </a:rPr>
              <a:t>Multi-Head</a:t>
            </a:r>
            <a:r>
              <a:rPr dirty="0" sz="900" spc="55" b="1">
                <a:latin typeface="Arial"/>
                <a:cs typeface="Arial"/>
              </a:rPr>
              <a:t> </a:t>
            </a:r>
            <a:r>
              <a:rPr dirty="0" sz="900" spc="-50" b="1">
                <a:latin typeface="Arial"/>
                <a:cs typeface="Arial"/>
              </a:rPr>
              <a:t>Cross-</a:t>
            </a:r>
            <a:r>
              <a:rPr dirty="0" sz="900" spc="-10" b="1">
                <a:latin typeface="Arial"/>
                <a:cs typeface="Arial"/>
              </a:rPr>
              <a:t>Attention</a:t>
            </a:r>
            <a:r>
              <a:rPr dirty="0" sz="900" spc="40" b="1">
                <a:latin typeface="Arial"/>
                <a:cs typeface="Arial"/>
              </a:rPr>
              <a:t> </a:t>
            </a:r>
            <a:r>
              <a:rPr dirty="0" sz="900" spc="-35">
                <a:latin typeface="Arial MT"/>
                <a:cs typeface="Arial MT"/>
              </a:rPr>
              <a:t>mechanism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spc="-55">
                <a:latin typeface="Arial MT"/>
                <a:cs typeface="Arial MT"/>
              </a:rPr>
              <a:t>fuses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vision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text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embeddings, </a:t>
            </a:r>
            <a:r>
              <a:rPr dirty="0" sz="900" spc="-25">
                <a:latin typeface="Arial MT"/>
                <a:cs typeface="Arial MT"/>
              </a:rPr>
              <a:t>enabling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semantic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alignment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improving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classification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under</a:t>
            </a:r>
            <a:r>
              <a:rPr dirty="0" sz="900">
                <a:latin typeface="Arial MT"/>
                <a:cs typeface="Arial MT"/>
              </a:rPr>
              <a:t> distributional </a:t>
            </a:r>
            <a:r>
              <a:rPr dirty="0" sz="900" spc="-10">
                <a:latin typeface="Arial MT"/>
                <a:cs typeface="Arial MT"/>
              </a:rPr>
              <a:t>shifts.</a:t>
            </a:r>
            <a:endParaRPr sz="900">
              <a:latin typeface="Arial MT"/>
              <a:cs typeface="Arial MT"/>
            </a:endParaRPr>
          </a:p>
          <a:p>
            <a:pPr marL="233679" marR="273685">
              <a:lnSpc>
                <a:spcPct val="101000"/>
              </a:lnSpc>
              <a:spcBef>
                <a:spcPts val="275"/>
              </a:spcBef>
            </a:pPr>
            <a:r>
              <a:rPr dirty="0" sz="900">
                <a:latin typeface="Arial MT"/>
                <a:cs typeface="Arial MT"/>
              </a:rPr>
              <a:t>The </a:t>
            </a:r>
            <a:r>
              <a:rPr dirty="0" sz="900" spc="-25">
                <a:latin typeface="Arial MT"/>
                <a:cs typeface="Arial MT"/>
              </a:rPr>
              <a:t>framework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outperforms</a:t>
            </a:r>
            <a:r>
              <a:rPr dirty="0" sz="900">
                <a:latin typeface="Arial MT"/>
                <a:cs typeface="Arial MT"/>
              </a:rPr>
              <a:t> all </a:t>
            </a:r>
            <a:r>
              <a:rPr dirty="0" sz="900" spc="-45">
                <a:latin typeface="Arial MT"/>
                <a:cs typeface="Arial MT"/>
              </a:rPr>
              <a:t>baselines</a:t>
            </a:r>
            <a:r>
              <a:rPr dirty="0" sz="900">
                <a:latin typeface="Arial MT"/>
                <a:cs typeface="Arial MT"/>
              </a:rPr>
              <a:t> on the SEM </a:t>
            </a:r>
            <a:r>
              <a:rPr dirty="0" sz="900" spc="-10">
                <a:latin typeface="Arial MT"/>
                <a:cs typeface="Arial MT"/>
              </a:rPr>
              <a:t>dataset,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achieving</a:t>
            </a:r>
            <a:r>
              <a:rPr dirty="0" sz="900">
                <a:latin typeface="Arial MT"/>
                <a:cs typeface="Arial MT"/>
              </a:rPr>
              <a:t> a </a:t>
            </a:r>
            <a:r>
              <a:rPr dirty="0" sz="900" spc="-20" b="1">
                <a:latin typeface="Arial"/>
                <a:cs typeface="Arial"/>
              </a:rPr>
              <a:t>Top-</a:t>
            </a:r>
            <a:r>
              <a:rPr dirty="0" sz="900" spc="-50" b="1">
                <a:latin typeface="Arial"/>
                <a:cs typeface="Arial"/>
              </a:rPr>
              <a:t>1</a:t>
            </a:r>
            <a:r>
              <a:rPr dirty="0" sz="900" spc="-40" b="1">
                <a:latin typeface="Arial"/>
                <a:cs typeface="Arial"/>
              </a:rPr>
              <a:t> accuracy</a:t>
            </a:r>
            <a:r>
              <a:rPr dirty="0" sz="900" spc="6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of</a:t>
            </a:r>
            <a:r>
              <a:rPr dirty="0" sz="900" spc="6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94.7%</a:t>
            </a:r>
            <a:r>
              <a:rPr dirty="0" sz="900">
                <a:latin typeface="Arial MT"/>
                <a:cs typeface="Arial MT"/>
              </a:rPr>
              <a:t>,</a:t>
            </a:r>
            <a:r>
              <a:rPr dirty="0" sz="900" spc="4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with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consistent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improvements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 spc="-55">
                <a:latin typeface="Arial MT"/>
                <a:cs typeface="Arial MT"/>
              </a:rPr>
              <a:t>across</a:t>
            </a:r>
            <a:r>
              <a:rPr dirty="0" sz="900" spc="4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multiple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datasets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and </a:t>
            </a:r>
            <a:r>
              <a:rPr dirty="0" sz="900">
                <a:latin typeface="Arial MT"/>
                <a:cs typeface="Arial MT"/>
              </a:rPr>
              <a:t>ablation</a:t>
            </a:r>
            <a:r>
              <a:rPr dirty="0" sz="900" spc="-4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settings.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900">
              <a:latin typeface="Arial MT"/>
              <a:cs typeface="Arial MT"/>
            </a:endParaRPr>
          </a:p>
          <a:p>
            <a:pPr marR="356870">
              <a:lnSpc>
                <a:spcPct val="101000"/>
              </a:lnSpc>
              <a:spcBef>
                <a:spcPts val="5"/>
              </a:spcBef>
            </a:pPr>
            <a:r>
              <a:rPr dirty="0" sz="900">
                <a:latin typeface="Arial MT"/>
                <a:cs typeface="Arial MT"/>
              </a:rPr>
              <a:t>Our </a:t>
            </a:r>
            <a:r>
              <a:rPr dirty="0" sz="900" spc="-30">
                <a:latin typeface="Arial MT"/>
                <a:cs typeface="Arial MT"/>
              </a:rPr>
              <a:t>approach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45">
                <a:latin typeface="Arial MT"/>
                <a:cs typeface="Arial MT"/>
              </a:rPr>
              <a:t>enables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robust,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interpretable,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high-</a:t>
            </a:r>
            <a:r>
              <a:rPr dirty="0" sz="900">
                <a:latin typeface="Arial MT"/>
                <a:cs typeface="Arial MT"/>
              </a:rPr>
              <a:t>throughput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characterization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of nanomaterials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from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electron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micrographs—advancing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automated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inspection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in </a:t>
            </a:r>
            <a:r>
              <a:rPr dirty="0" sz="900" spc="-30">
                <a:latin typeface="Arial MT"/>
                <a:cs typeface="Arial MT"/>
              </a:rPr>
              <a:t>semiconductor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manufacturing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materials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discovery.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7" name="object 17" descr="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2048611" y="3367039"/>
            <a:ext cx="511175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MultiFusion-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LLM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 spc="-20"/>
              <a:t>12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45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85111" y="862401"/>
            <a:ext cx="103822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55">
                <a:latin typeface="Tahoma"/>
                <a:cs typeface="Tahoma"/>
              </a:rPr>
              <a:t>Thank</a:t>
            </a:r>
            <a:r>
              <a:rPr dirty="0" sz="1700" spc="-45">
                <a:latin typeface="Tahoma"/>
                <a:cs typeface="Tahoma"/>
              </a:rPr>
              <a:t> </a:t>
            </a:r>
            <a:r>
              <a:rPr dirty="0" sz="1700" spc="-65">
                <a:latin typeface="Tahoma"/>
                <a:cs typeface="Tahoma"/>
              </a:rPr>
              <a:t>You!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048611" y="3367039"/>
            <a:ext cx="511175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MultiFusion-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LLM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 spc="-20"/>
              <a:t>12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45"/>
              <a:t> </a:t>
            </a:r>
            <a:r>
              <a:rPr dirty="0" spc="-25"/>
              <a:t>14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75916" y="1922372"/>
            <a:ext cx="6559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Tahoma"/>
                <a:cs typeface="Tahoma"/>
              </a:rPr>
              <a:t>Questions?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448309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Outline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42" y="976718"/>
            <a:ext cx="131584" cy="13158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9473" y="978806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EAEAF7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3509" y="951364"/>
            <a:ext cx="6248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solidFill>
                  <a:srgbClr val="3333B2"/>
                </a:solidFill>
                <a:latin typeface="Arial MT"/>
                <a:cs typeface="Arial MT"/>
                <a:hlinkClick r:id="rId3" action="ppaction://hlinksldjump"/>
              </a:rPr>
              <a:t>Introduction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42" y="1446250"/>
            <a:ext cx="131584" cy="13158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9473" y="1448338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EAEAF7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3509" y="1420896"/>
            <a:ext cx="18268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Proposed</a:t>
            </a:r>
            <a:r>
              <a:rPr dirty="0" sz="900" spc="35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dirty="0" sz="90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Method:</a:t>
            </a:r>
            <a:r>
              <a:rPr dirty="0" sz="900" spc="135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dirty="0" sz="900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MultiFusion-</a:t>
            </a:r>
            <a:r>
              <a:rPr dirty="0" sz="900" spc="-25">
                <a:solidFill>
                  <a:srgbClr val="3333B2"/>
                </a:solidFill>
                <a:latin typeface="Arial MT"/>
                <a:cs typeface="Arial MT"/>
                <a:hlinkClick r:id="rId5" action="ppaction://hlinksldjump"/>
              </a:rPr>
              <a:t>LLM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542" y="1915795"/>
            <a:ext cx="131584" cy="13158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09473" y="1917870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EAEAF7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3509" y="1890428"/>
            <a:ext cx="11410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5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Experiments</a:t>
            </a:r>
            <a:r>
              <a:rPr dirty="0" sz="900" spc="45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dirty="0" sz="900" spc="95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&amp;</a:t>
            </a:r>
            <a:r>
              <a:rPr dirty="0" sz="900" spc="50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dirty="0" sz="900" spc="-35">
                <a:solidFill>
                  <a:srgbClr val="3333B2"/>
                </a:solidFill>
                <a:latin typeface="Arial MT"/>
                <a:cs typeface="Arial MT"/>
                <a:hlinkClick r:id="rId7" action="ppaction://hlinksldjump"/>
              </a:rPr>
              <a:t>Results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542" y="2385326"/>
            <a:ext cx="131584" cy="13158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09473" y="2387401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EAEAF7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43509" y="2359972"/>
            <a:ext cx="5518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Conclusion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7" name="object 17" descr="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2048611" y="3367039"/>
            <a:ext cx="511175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MultiFusion-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LLM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dirty="0" spc="-20"/>
              <a:t>1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50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Motivation</a:t>
            </a:r>
            <a:r>
              <a:rPr dirty="0" spc="-30"/>
              <a:t> </a:t>
            </a:r>
            <a:r>
              <a:rPr dirty="0" spc="85"/>
              <a:t>&amp;</a:t>
            </a:r>
            <a:r>
              <a:rPr dirty="0" spc="-30"/>
              <a:t> </a:t>
            </a:r>
            <a:r>
              <a:rPr dirty="0" spc="-35"/>
              <a:t>Core</a:t>
            </a:r>
            <a:r>
              <a:rPr dirty="0" spc="-25"/>
              <a:t> </a:t>
            </a:r>
            <a:r>
              <a:rPr dirty="0" spc="-40"/>
              <a:t>Challenges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36" y="667664"/>
            <a:ext cx="53644" cy="536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936" y="1259801"/>
            <a:ext cx="53644" cy="536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936" y="1713408"/>
            <a:ext cx="53644" cy="5364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5328" y="380914"/>
            <a:ext cx="2213610" cy="184023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-10" b="1">
                <a:latin typeface="Arial"/>
                <a:cs typeface="Arial"/>
              </a:rPr>
              <a:t>Context:</a:t>
            </a:r>
            <a:endParaRPr sz="900">
              <a:latin typeface="Arial"/>
              <a:cs typeface="Arial"/>
            </a:endParaRPr>
          </a:p>
          <a:p>
            <a:pPr marL="246379" marR="94615">
              <a:lnSpc>
                <a:spcPct val="101000"/>
              </a:lnSpc>
              <a:spcBef>
                <a:spcPts val="300"/>
              </a:spcBef>
            </a:pPr>
            <a:r>
              <a:rPr dirty="0" sz="900" spc="-10">
                <a:latin typeface="Arial MT"/>
                <a:cs typeface="Arial MT"/>
              </a:rPr>
              <a:t>Electron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micrographs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are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essential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for </a:t>
            </a:r>
            <a:r>
              <a:rPr dirty="0" sz="900" spc="-45">
                <a:latin typeface="Arial MT"/>
                <a:cs typeface="Arial MT"/>
              </a:rPr>
              <a:t>nanoscale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inspection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in </a:t>
            </a:r>
            <a:r>
              <a:rPr dirty="0" sz="900" spc="-30">
                <a:latin typeface="Arial MT"/>
                <a:cs typeface="Arial MT"/>
              </a:rPr>
              <a:t>semiconductor </a:t>
            </a:r>
            <a:r>
              <a:rPr dirty="0" sz="900" spc="-10">
                <a:latin typeface="Arial MT"/>
                <a:cs typeface="Arial MT"/>
              </a:rPr>
              <a:t>manufacturing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 nanomaterials research.</a:t>
            </a:r>
            <a:endParaRPr sz="900">
              <a:latin typeface="Arial MT"/>
              <a:cs typeface="Arial MT"/>
            </a:endParaRPr>
          </a:p>
          <a:p>
            <a:pPr marL="246379" marR="143510">
              <a:lnSpc>
                <a:spcPct val="101000"/>
              </a:lnSpc>
              <a:spcBef>
                <a:spcPts val="295"/>
              </a:spcBef>
            </a:pPr>
            <a:r>
              <a:rPr dirty="0" sz="900" spc="-35">
                <a:latin typeface="Arial MT"/>
                <a:cs typeface="Arial MT"/>
              </a:rPr>
              <a:t>Sub-</a:t>
            </a:r>
            <a:r>
              <a:rPr dirty="0" sz="900">
                <a:latin typeface="Arial MT"/>
                <a:cs typeface="Arial MT"/>
              </a:rPr>
              <a:t>7nm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technology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nodes</a:t>
            </a:r>
            <a:r>
              <a:rPr dirty="0" sz="900" spc="-10">
                <a:latin typeface="Arial MT"/>
                <a:cs typeface="Arial MT"/>
              </a:rPr>
              <a:t> introduce </a:t>
            </a:r>
            <a:r>
              <a:rPr dirty="0" sz="900" spc="-25">
                <a:latin typeface="Arial MT"/>
                <a:cs typeface="Arial MT"/>
              </a:rPr>
              <a:t>complex,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hierarchical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visual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patterns and</a:t>
            </a:r>
            <a:r>
              <a:rPr dirty="0" sz="900" spc="-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structural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heterogeneity.</a:t>
            </a:r>
            <a:endParaRPr sz="900">
              <a:latin typeface="Arial MT"/>
              <a:cs typeface="Arial MT"/>
            </a:endParaRPr>
          </a:p>
          <a:p>
            <a:pPr marL="246379" marR="5080">
              <a:lnSpc>
                <a:spcPct val="101000"/>
              </a:lnSpc>
              <a:spcBef>
                <a:spcPts val="300"/>
              </a:spcBef>
            </a:pPr>
            <a:r>
              <a:rPr dirty="0" sz="900" spc="-25">
                <a:latin typeface="Arial MT"/>
                <a:cs typeface="Arial MT"/>
              </a:rPr>
              <a:t>Conventional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vision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models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(CNNs, </a:t>
            </a:r>
            <a:r>
              <a:rPr dirty="0" sz="900">
                <a:latin typeface="Arial MT"/>
                <a:cs typeface="Arial MT"/>
              </a:rPr>
              <a:t>ViTs)</a:t>
            </a:r>
            <a:r>
              <a:rPr dirty="0" sz="900" spc="4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often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fail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under</a:t>
            </a:r>
            <a:r>
              <a:rPr dirty="0" sz="900" spc="4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distributional shifts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due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 limited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inductive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priors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and </a:t>
            </a:r>
            <a:r>
              <a:rPr dirty="0" sz="900">
                <a:latin typeface="Arial MT"/>
                <a:cs typeface="Arial MT"/>
              </a:rPr>
              <a:t>lack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of </a:t>
            </a:r>
            <a:r>
              <a:rPr dirty="0" sz="900" spc="-10">
                <a:latin typeface="Arial MT"/>
                <a:cs typeface="Arial MT"/>
              </a:rPr>
              <a:t>domain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knowledge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integration.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64917" y="667664"/>
            <a:ext cx="53644" cy="5364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64917" y="1259801"/>
            <a:ext cx="53644" cy="5364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64917" y="1713408"/>
            <a:ext cx="53644" cy="5364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330310" y="380914"/>
            <a:ext cx="2170430" cy="184023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b="1">
                <a:latin typeface="Arial"/>
                <a:cs typeface="Arial"/>
              </a:rPr>
              <a:t>Key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Challenges:</a:t>
            </a:r>
            <a:endParaRPr sz="900">
              <a:latin typeface="Arial"/>
              <a:cs typeface="Arial"/>
            </a:endParaRPr>
          </a:p>
          <a:p>
            <a:pPr marL="246379" marR="219075">
              <a:lnSpc>
                <a:spcPct val="101000"/>
              </a:lnSpc>
              <a:spcBef>
                <a:spcPts val="300"/>
              </a:spcBef>
            </a:pPr>
            <a:r>
              <a:rPr dirty="0" sz="900">
                <a:solidFill>
                  <a:srgbClr val="FF0000"/>
                </a:solidFill>
                <a:latin typeface="Arial MT"/>
                <a:cs typeface="Arial MT"/>
              </a:rPr>
              <a:t>High</a:t>
            </a:r>
            <a:r>
              <a:rPr dirty="0" sz="9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900" spc="-30">
                <a:solidFill>
                  <a:srgbClr val="FF0000"/>
                </a:solidFill>
                <a:latin typeface="Arial MT"/>
                <a:cs typeface="Arial MT"/>
              </a:rPr>
              <a:t>Intra-</a:t>
            </a:r>
            <a:r>
              <a:rPr dirty="0" sz="900" spc="-20">
                <a:solidFill>
                  <a:srgbClr val="FF0000"/>
                </a:solidFill>
                <a:latin typeface="Arial MT"/>
                <a:cs typeface="Arial MT"/>
              </a:rPr>
              <a:t>Class</a:t>
            </a:r>
            <a:r>
              <a:rPr dirty="0" sz="9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0000"/>
                </a:solidFill>
                <a:latin typeface="Arial MT"/>
                <a:cs typeface="Arial MT"/>
              </a:rPr>
              <a:t>Variability</a:t>
            </a:r>
            <a:r>
              <a:rPr dirty="0" sz="900">
                <a:latin typeface="Arial MT"/>
                <a:cs typeface="Arial MT"/>
              </a:rPr>
              <a:t>:</a:t>
            </a:r>
            <a:r>
              <a:rPr dirty="0" sz="900" spc="9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Visual </a:t>
            </a:r>
            <a:r>
              <a:rPr dirty="0" sz="900" spc="-25">
                <a:latin typeface="Arial MT"/>
                <a:cs typeface="Arial MT"/>
              </a:rPr>
              <a:t>heterogeneity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within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5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same nanomaterial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category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complicates </a:t>
            </a:r>
            <a:r>
              <a:rPr dirty="0" sz="900" spc="-10">
                <a:latin typeface="Arial MT"/>
                <a:cs typeface="Arial MT"/>
              </a:rPr>
              <a:t>generalization.</a:t>
            </a:r>
            <a:endParaRPr sz="900">
              <a:latin typeface="Arial MT"/>
              <a:cs typeface="Arial MT"/>
            </a:endParaRPr>
          </a:p>
          <a:p>
            <a:pPr marL="246379" marR="124460">
              <a:lnSpc>
                <a:spcPct val="101000"/>
              </a:lnSpc>
              <a:spcBef>
                <a:spcPts val="295"/>
              </a:spcBef>
            </a:pPr>
            <a:r>
              <a:rPr dirty="0" sz="900">
                <a:solidFill>
                  <a:srgbClr val="FF0000"/>
                </a:solidFill>
                <a:latin typeface="Arial MT"/>
                <a:cs typeface="Arial MT"/>
              </a:rPr>
              <a:t>High</a:t>
            </a:r>
            <a:r>
              <a:rPr dirty="0" sz="9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900" spc="-30">
                <a:solidFill>
                  <a:srgbClr val="FF0000"/>
                </a:solidFill>
                <a:latin typeface="Arial MT"/>
                <a:cs typeface="Arial MT"/>
              </a:rPr>
              <a:t>Inter-</a:t>
            </a:r>
            <a:r>
              <a:rPr dirty="0" sz="900" spc="-20">
                <a:solidFill>
                  <a:srgbClr val="FF0000"/>
                </a:solidFill>
                <a:latin typeface="Arial MT"/>
                <a:cs typeface="Arial MT"/>
              </a:rPr>
              <a:t>Class</a:t>
            </a:r>
            <a:r>
              <a:rPr dirty="0" sz="9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0000"/>
                </a:solidFill>
                <a:latin typeface="Arial MT"/>
                <a:cs typeface="Arial MT"/>
              </a:rPr>
              <a:t>Similarity</a:t>
            </a:r>
            <a:r>
              <a:rPr dirty="0" sz="900">
                <a:latin typeface="Arial MT"/>
                <a:cs typeface="Arial MT"/>
              </a:rPr>
              <a:t>:</a:t>
            </a:r>
            <a:r>
              <a:rPr dirty="0" sz="900" spc="9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Different </a:t>
            </a:r>
            <a:r>
              <a:rPr dirty="0" sz="900" spc="-25">
                <a:latin typeface="Arial MT"/>
                <a:cs typeface="Arial MT"/>
              </a:rPr>
              <a:t>nanomaterials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exhibit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overlapping </a:t>
            </a:r>
            <a:r>
              <a:rPr dirty="0" sz="900">
                <a:latin typeface="Arial MT"/>
                <a:cs typeface="Arial MT"/>
              </a:rPr>
              <a:t>structural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motifs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textures.</a:t>
            </a:r>
            <a:endParaRPr sz="900">
              <a:latin typeface="Arial MT"/>
              <a:cs typeface="Arial MT"/>
            </a:endParaRPr>
          </a:p>
          <a:p>
            <a:pPr marL="246379" marR="5080">
              <a:lnSpc>
                <a:spcPct val="101000"/>
              </a:lnSpc>
              <a:spcBef>
                <a:spcPts val="300"/>
              </a:spcBef>
            </a:pPr>
            <a:r>
              <a:rPr dirty="0" sz="900" spc="-10">
                <a:solidFill>
                  <a:srgbClr val="FF0000"/>
                </a:solidFill>
                <a:latin typeface="Arial MT"/>
                <a:cs typeface="Arial MT"/>
              </a:rPr>
              <a:t>Spatial</a:t>
            </a:r>
            <a:r>
              <a:rPr dirty="0" sz="9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FF0000"/>
                </a:solidFill>
                <a:latin typeface="Arial MT"/>
                <a:cs typeface="Arial MT"/>
              </a:rPr>
              <a:t>Heterogeneity</a:t>
            </a:r>
            <a:r>
              <a:rPr dirty="0" sz="900" spc="-20">
                <a:latin typeface="Arial MT"/>
                <a:cs typeface="Arial MT"/>
              </a:rPr>
              <a:t>:</a:t>
            </a:r>
            <a:r>
              <a:rPr dirty="0" sz="900" spc="8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Salient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patterns occur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at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multiple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spatial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resolutions, </a:t>
            </a:r>
            <a:r>
              <a:rPr dirty="0" sz="900" spc="-30">
                <a:latin typeface="Arial MT"/>
                <a:cs typeface="Arial MT"/>
              </a:rPr>
              <a:t>necessitating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multi-</a:t>
            </a:r>
            <a:r>
              <a:rPr dirty="0" sz="900">
                <a:latin typeface="Arial MT"/>
                <a:cs typeface="Arial MT"/>
              </a:rPr>
              <a:t>scale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representation </a:t>
            </a:r>
            <a:r>
              <a:rPr dirty="0" sz="900" spc="-10">
                <a:latin typeface="Arial MT"/>
                <a:cs typeface="Arial MT"/>
              </a:rPr>
              <a:t>learning.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6229" y="2428303"/>
            <a:ext cx="4476115" cy="175895"/>
          </a:xfrm>
          <a:custGeom>
            <a:avLst/>
            <a:gdLst/>
            <a:ahLst/>
            <a:cxnLst/>
            <a:rect l="l" t="t" r="r" b="b"/>
            <a:pathLst>
              <a:path w="4476115" h="175894">
                <a:moveTo>
                  <a:pt x="442478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475587" y="175874"/>
                </a:lnTo>
                <a:lnTo>
                  <a:pt x="4475587" y="50800"/>
                </a:lnTo>
                <a:lnTo>
                  <a:pt x="4471579" y="31075"/>
                </a:lnTo>
                <a:lnTo>
                  <a:pt x="4460665" y="14922"/>
                </a:lnTo>
                <a:lnTo>
                  <a:pt x="4444512" y="4008"/>
                </a:lnTo>
                <a:lnTo>
                  <a:pt x="442478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7030" y="2458229"/>
            <a:ext cx="1002665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5"/>
              </a:lnSpc>
            </a:pPr>
            <a:r>
              <a:rPr dirty="0" sz="1000" spc="-45">
                <a:solidFill>
                  <a:srgbClr val="FFFFFF"/>
                </a:solidFill>
                <a:latin typeface="Tahoma"/>
                <a:cs typeface="Tahoma"/>
              </a:rPr>
              <a:t>Research</a:t>
            </a:r>
            <a:r>
              <a:rPr dirty="0" sz="10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6229" y="2485222"/>
            <a:ext cx="4526915" cy="649605"/>
            <a:chOff x="66229" y="2485222"/>
            <a:chExt cx="4526915" cy="649605"/>
          </a:xfrm>
        </p:grpSpPr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29" y="2591523"/>
              <a:ext cx="4475587" cy="5060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17030" y="2485222"/>
              <a:ext cx="4476115" cy="649605"/>
            </a:xfrm>
            <a:custGeom>
              <a:avLst/>
              <a:gdLst/>
              <a:ahLst/>
              <a:cxnLst/>
              <a:rect l="l" t="t" r="r" b="b"/>
              <a:pathLst>
                <a:path w="4476115" h="649605">
                  <a:moveTo>
                    <a:pt x="4475587" y="0"/>
                  </a:moveTo>
                  <a:lnTo>
                    <a:pt x="0" y="0"/>
                  </a:lnTo>
                  <a:lnTo>
                    <a:pt x="0" y="649417"/>
                  </a:lnTo>
                  <a:lnTo>
                    <a:pt x="4475587" y="649417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6229" y="2635791"/>
              <a:ext cx="4476115" cy="448309"/>
            </a:xfrm>
            <a:custGeom>
              <a:avLst/>
              <a:gdLst/>
              <a:ahLst/>
              <a:cxnLst/>
              <a:rect l="l" t="t" r="r" b="b"/>
              <a:pathLst>
                <a:path w="4476115" h="448310">
                  <a:moveTo>
                    <a:pt x="4475587" y="0"/>
                  </a:moveTo>
                  <a:lnTo>
                    <a:pt x="0" y="0"/>
                  </a:lnTo>
                  <a:lnTo>
                    <a:pt x="0" y="397247"/>
                  </a:lnTo>
                  <a:lnTo>
                    <a:pt x="4008" y="416972"/>
                  </a:lnTo>
                  <a:lnTo>
                    <a:pt x="14922" y="433125"/>
                  </a:lnTo>
                  <a:lnTo>
                    <a:pt x="31075" y="444039"/>
                  </a:lnTo>
                  <a:lnTo>
                    <a:pt x="50800" y="448048"/>
                  </a:lnTo>
                  <a:lnTo>
                    <a:pt x="4424787" y="448048"/>
                  </a:lnTo>
                  <a:lnTo>
                    <a:pt x="4444512" y="444039"/>
                  </a:lnTo>
                  <a:lnTo>
                    <a:pt x="4460665" y="433125"/>
                  </a:lnTo>
                  <a:lnTo>
                    <a:pt x="4471579" y="416972"/>
                  </a:lnTo>
                  <a:lnTo>
                    <a:pt x="4475587" y="397247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17030" y="2485222"/>
            <a:ext cx="4476115" cy="64960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endParaRPr sz="900">
              <a:latin typeface="Times New Roman"/>
              <a:cs typeface="Times New Roman"/>
            </a:endParaRPr>
          </a:p>
          <a:p>
            <a:pPr marR="92710">
              <a:lnSpc>
                <a:spcPct val="101000"/>
              </a:lnSpc>
            </a:pPr>
            <a:r>
              <a:rPr dirty="0" sz="900" spc="-25">
                <a:latin typeface="Arial MT"/>
                <a:cs typeface="Arial MT"/>
              </a:rPr>
              <a:t>Design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multi-modal,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hierarchical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representation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learning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framework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that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synergistically </a:t>
            </a:r>
            <a:r>
              <a:rPr dirty="0" sz="900" spc="-55">
                <a:latin typeface="Arial MT"/>
                <a:cs typeface="Arial MT"/>
              </a:rPr>
              <a:t>fuses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patch-</a:t>
            </a:r>
            <a:r>
              <a:rPr dirty="0" sz="900" spc="-25">
                <a:latin typeface="Arial MT"/>
                <a:cs typeface="Arial MT"/>
              </a:rPr>
              <a:t>based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45">
                <a:latin typeface="Arial MT"/>
                <a:cs typeface="Arial MT"/>
              </a:rPr>
              <a:t>graph-</a:t>
            </a:r>
            <a:r>
              <a:rPr dirty="0" sz="900" spc="-30">
                <a:latin typeface="Arial MT"/>
                <a:cs typeface="Arial MT"/>
              </a:rPr>
              <a:t>based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visual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encodings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with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domain-</a:t>
            </a:r>
            <a:r>
              <a:rPr dirty="0" sz="900" spc="-10">
                <a:latin typeface="Arial MT"/>
                <a:cs typeface="Arial MT"/>
              </a:rPr>
              <a:t>specific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language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model insights</a:t>
            </a:r>
            <a:r>
              <a:rPr dirty="0" sz="900">
                <a:latin typeface="Arial MT"/>
                <a:cs typeface="Arial MT"/>
              </a:rPr>
              <a:t> to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enable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robust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nanomaterial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classification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under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complex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visual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distributions.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20" name="object 20" descr="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2048611" y="3367039"/>
            <a:ext cx="511175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MultiFusion-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LLM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dirty="0" spc="-20"/>
              <a:t>1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50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98196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5"/>
              <a:t>Core</a:t>
            </a:r>
            <a:r>
              <a:rPr dirty="0" spc="-40"/>
              <a:t> </a:t>
            </a:r>
            <a:r>
              <a:rPr dirty="0" spc="-30"/>
              <a:t>Insight:</a:t>
            </a:r>
            <a:r>
              <a:rPr dirty="0" spc="70"/>
              <a:t> </a:t>
            </a:r>
            <a:r>
              <a:rPr dirty="0"/>
              <a:t>Multi-Modal</a:t>
            </a:r>
            <a:r>
              <a:rPr dirty="0" spc="-35"/>
              <a:t> </a:t>
            </a:r>
            <a:r>
              <a:rPr dirty="0" spc="-40"/>
              <a:t>Representation</a:t>
            </a:r>
            <a:r>
              <a:rPr dirty="0" spc="-35"/>
              <a:t> </a:t>
            </a:r>
            <a:r>
              <a:rPr dirty="0" spc="-25"/>
              <a:t>Learning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4330" y="460776"/>
            <a:ext cx="4168775" cy="3009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10">
                <a:latin typeface="Arial MT"/>
                <a:cs typeface="Arial MT"/>
              </a:rPr>
              <a:t>Electron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micrographs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contain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hierarchical,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multi-</a:t>
            </a:r>
            <a:r>
              <a:rPr dirty="0" sz="900">
                <a:latin typeface="Arial MT"/>
                <a:cs typeface="Arial MT"/>
              </a:rPr>
              <a:t>scale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structures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that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cannot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be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fully captured</a:t>
            </a:r>
            <a:r>
              <a:rPr dirty="0" sz="900" spc="-20">
                <a:latin typeface="Arial MT"/>
                <a:cs typeface="Arial MT"/>
              </a:rPr>
              <a:t> using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single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modality.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539" y="1020797"/>
            <a:ext cx="1062551" cy="702986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633103" y="1555742"/>
            <a:ext cx="535940" cy="168910"/>
            <a:chOff x="1633103" y="1555742"/>
            <a:chExt cx="535940" cy="16891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3103" y="1555742"/>
              <a:ext cx="256098" cy="16804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2683" y="1555742"/>
              <a:ext cx="256098" cy="168775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2656762" y="1555008"/>
            <a:ext cx="539750" cy="169545"/>
            <a:chOff x="2656762" y="1555008"/>
            <a:chExt cx="539750" cy="169545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6762" y="1555742"/>
              <a:ext cx="256832" cy="16877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9278" y="1555008"/>
              <a:ext cx="256832" cy="168775"/>
            </a:xfrm>
            <a:prstGeom prst="rect">
              <a:avLst/>
            </a:prstGeom>
          </p:spPr>
        </p:pic>
      </p:grpSp>
      <p:sp>
        <p:nvSpPr>
          <p:cNvPr id="12" name="object 12" descr=""/>
          <p:cNvSpPr/>
          <p:nvPr/>
        </p:nvSpPr>
        <p:spPr>
          <a:xfrm>
            <a:off x="2219781" y="1637561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5" h="0">
                <a:moveTo>
                  <a:pt x="381334" y="0"/>
                </a:moveTo>
                <a:lnTo>
                  <a:pt x="0" y="0"/>
                </a:lnTo>
              </a:path>
            </a:pathLst>
          </a:custGeom>
          <a:ln w="917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3273771" y="835022"/>
            <a:ext cx="891540" cy="894080"/>
            <a:chOff x="3273771" y="835022"/>
            <a:chExt cx="891540" cy="894080"/>
          </a:xfrm>
        </p:grpSpPr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3771" y="1306126"/>
              <a:ext cx="177091" cy="17048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0892" y="1554886"/>
              <a:ext cx="176358" cy="17048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72430" y="1117537"/>
              <a:ext cx="177091" cy="17048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80300" y="1326672"/>
              <a:ext cx="176358" cy="17048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74758" y="989855"/>
              <a:ext cx="177091" cy="17048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88498" y="1251090"/>
              <a:ext cx="176358" cy="17048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67951" y="1558555"/>
              <a:ext cx="176358" cy="170487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98720" y="969309"/>
              <a:ext cx="177091" cy="170487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14257" y="835022"/>
              <a:ext cx="176358" cy="170487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3361950" y="920266"/>
              <a:ext cx="715010" cy="723900"/>
            </a:xfrm>
            <a:custGeom>
              <a:avLst/>
              <a:gdLst/>
              <a:ahLst/>
              <a:cxnLst/>
              <a:rect l="l" t="t" r="r" b="b"/>
              <a:pathLst>
                <a:path w="715010" h="723900">
                  <a:moveTo>
                    <a:pt x="0" y="553289"/>
                  </a:moveTo>
                  <a:lnTo>
                    <a:pt x="126275" y="661648"/>
                  </a:lnTo>
                </a:path>
                <a:path w="715010" h="723900">
                  <a:moveTo>
                    <a:pt x="60905" y="413316"/>
                  </a:moveTo>
                  <a:lnTo>
                    <a:pt x="214149" y="282515"/>
                  </a:lnTo>
                </a:path>
                <a:path w="715010" h="723900">
                  <a:moveTo>
                    <a:pt x="491650" y="491588"/>
                  </a:moveTo>
                  <a:lnTo>
                    <a:pt x="628932" y="416068"/>
                  </a:lnTo>
                </a:path>
                <a:path w="715010" h="723900">
                  <a:moveTo>
                    <a:pt x="466700" y="550354"/>
                  </a:moveTo>
                  <a:lnTo>
                    <a:pt x="633702" y="665745"/>
                  </a:lnTo>
                </a:path>
                <a:path w="715010" h="723900">
                  <a:moveTo>
                    <a:pt x="661159" y="212803"/>
                  </a:moveTo>
                  <a:lnTo>
                    <a:pt x="714237" y="333942"/>
                  </a:lnTo>
                </a:path>
                <a:path w="715010" h="723900">
                  <a:moveTo>
                    <a:pt x="247292" y="662076"/>
                  </a:moveTo>
                  <a:lnTo>
                    <a:pt x="346417" y="550354"/>
                  </a:lnTo>
                </a:path>
                <a:path w="715010" h="723900">
                  <a:moveTo>
                    <a:pt x="255486" y="0"/>
                  </a:moveTo>
                  <a:lnTo>
                    <a:pt x="85855" y="75948"/>
                  </a:lnTo>
                </a:path>
                <a:path w="715010" h="723900">
                  <a:moveTo>
                    <a:pt x="340730" y="82186"/>
                  </a:moveTo>
                  <a:lnTo>
                    <a:pt x="299392" y="200267"/>
                  </a:lnTo>
                </a:path>
                <a:path w="715010" h="723900">
                  <a:moveTo>
                    <a:pt x="25010" y="216472"/>
                  </a:moveTo>
                  <a:lnTo>
                    <a:pt x="0" y="389345"/>
                  </a:lnTo>
                </a:path>
                <a:path w="715010" h="723900">
                  <a:moveTo>
                    <a:pt x="425607" y="0"/>
                  </a:moveTo>
                  <a:lnTo>
                    <a:pt x="540631" y="96923"/>
                  </a:lnTo>
                </a:path>
                <a:path w="715010" h="723900">
                  <a:moveTo>
                    <a:pt x="272242" y="719863"/>
                  </a:moveTo>
                  <a:lnTo>
                    <a:pt x="609058" y="723471"/>
                  </a:lnTo>
                </a:path>
                <a:path w="715010" h="723900">
                  <a:moveTo>
                    <a:pt x="714421" y="498254"/>
                  </a:moveTo>
                  <a:lnTo>
                    <a:pt x="694180" y="641040"/>
                  </a:lnTo>
                </a:path>
                <a:path w="715010" h="723900">
                  <a:moveTo>
                    <a:pt x="359564" y="224116"/>
                  </a:moveTo>
                  <a:lnTo>
                    <a:pt x="515987" y="154833"/>
                  </a:lnTo>
                </a:path>
                <a:path w="715010" h="723900">
                  <a:moveTo>
                    <a:pt x="85855" y="471103"/>
                  </a:moveTo>
                  <a:lnTo>
                    <a:pt x="321651" y="491772"/>
                  </a:lnTo>
                </a:path>
                <a:path w="715010" h="723900">
                  <a:moveTo>
                    <a:pt x="433679" y="416862"/>
                  </a:moveTo>
                  <a:lnTo>
                    <a:pt x="567843" y="22014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04330" y="1792629"/>
            <a:ext cx="4318635" cy="230504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175"/>
              </a:spcBef>
            </a:pPr>
            <a:r>
              <a:rPr dirty="0" sz="800">
                <a:solidFill>
                  <a:srgbClr val="3333B2"/>
                </a:solidFill>
                <a:latin typeface="Arial MT"/>
                <a:cs typeface="Arial MT"/>
              </a:rPr>
              <a:t>Figure:</a:t>
            </a:r>
            <a:r>
              <a:rPr dirty="0" sz="800" spc="45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A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micrograph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is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jointly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-20">
                <a:latin typeface="Arial MT"/>
                <a:cs typeface="Arial MT"/>
              </a:rPr>
              <a:t>represented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-20">
                <a:latin typeface="Arial MT"/>
                <a:cs typeface="Arial MT"/>
              </a:rPr>
              <a:t>as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(a)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a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patch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-35">
                <a:latin typeface="Arial MT"/>
                <a:cs typeface="Arial MT"/>
              </a:rPr>
              <a:t>sequence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for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-10">
                <a:latin typeface="Arial MT"/>
                <a:cs typeface="Arial MT"/>
              </a:rPr>
              <a:t>modeling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spatial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-30">
                <a:latin typeface="Arial MT"/>
                <a:cs typeface="Arial MT"/>
              </a:rPr>
              <a:t>dependencies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and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(b)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a</a:t>
            </a:r>
            <a:r>
              <a:rPr dirty="0" sz="600" spc="30">
                <a:latin typeface="Arial MT"/>
                <a:cs typeface="Arial MT"/>
              </a:rPr>
              <a:t> </a:t>
            </a:r>
            <a:r>
              <a:rPr dirty="0" sz="600" spc="-10">
                <a:latin typeface="Arial MT"/>
                <a:cs typeface="Arial MT"/>
              </a:rPr>
              <a:t>vision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-10">
                <a:latin typeface="Arial MT"/>
                <a:cs typeface="Arial MT"/>
              </a:rPr>
              <a:t>graph</a:t>
            </a:r>
            <a:r>
              <a:rPr dirty="0" sz="600" spc="500">
                <a:latin typeface="Arial MT"/>
                <a:cs typeface="Arial MT"/>
              </a:rPr>
              <a:t> </a:t>
            </a:r>
            <a:r>
              <a:rPr dirty="0" sz="600" spc="-10">
                <a:latin typeface="Arial MT"/>
                <a:cs typeface="Arial MT"/>
              </a:rPr>
              <a:t>encoding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local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structural</a:t>
            </a:r>
            <a:r>
              <a:rPr dirty="0" sz="600" spc="35">
                <a:latin typeface="Arial MT"/>
                <a:cs typeface="Arial MT"/>
              </a:rPr>
              <a:t> </a:t>
            </a:r>
            <a:r>
              <a:rPr dirty="0" sz="600" spc="-10">
                <a:latin typeface="Arial MT"/>
                <a:cs typeface="Arial MT"/>
              </a:rPr>
              <a:t>relationships.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66229" y="2239632"/>
            <a:ext cx="4476115" cy="175895"/>
          </a:xfrm>
          <a:custGeom>
            <a:avLst/>
            <a:gdLst/>
            <a:ahLst/>
            <a:cxnLst/>
            <a:rect l="l" t="t" r="r" b="b"/>
            <a:pathLst>
              <a:path w="4476115" h="175894">
                <a:moveTo>
                  <a:pt x="442478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475587" y="175874"/>
                </a:lnTo>
                <a:lnTo>
                  <a:pt x="4475587" y="50800"/>
                </a:lnTo>
                <a:lnTo>
                  <a:pt x="4471579" y="31075"/>
                </a:lnTo>
                <a:lnTo>
                  <a:pt x="4460665" y="14922"/>
                </a:lnTo>
                <a:lnTo>
                  <a:pt x="4444512" y="4008"/>
                </a:lnTo>
                <a:lnTo>
                  <a:pt x="442478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17030" y="2269558"/>
            <a:ext cx="1216660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5"/>
              </a:lnSpc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dirty="0" sz="10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dirty="0" sz="10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Tahoma"/>
                <a:cs typeface="Tahoma"/>
              </a:rPr>
              <a:t>Hypothesis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66229" y="2296559"/>
            <a:ext cx="4526915" cy="794385"/>
            <a:chOff x="66229" y="2296559"/>
            <a:chExt cx="4526915" cy="794385"/>
          </a:xfrm>
        </p:grpSpPr>
        <p:pic>
          <p:nvPicPr>
            <p:cNvPr id="28" name="object 2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229" y="2402852"/>
              <a:ext cx="4475587" cy="50609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117030" y="2296559"/>
              <a:ext cx="4476115" cy="794385"/>
            </a:xfrm>
            <a:custGeom>
              <a:avLst/>
              <a:gdLst/>
              <a:ahLst/>
              <a:cxnLst/>
              <a:rect l="l" t="t" r="r" b="b"/>
              <a:pathLst>
                <a:path w="4476115" h="794385">
                  <a:moveTo>
                    <a:pt x="4475587" y="0"/>
                  </a:moveTo>
                  <a:lnTo>
                    <a:pt x="0" y="0"/>
                  </a:lnTo>
                  <a:lnTo>
                    <a:pt x="0" y="794291"/>
                  </a:lnTo>
                  <a:lnTo>
                    <a:pt x="4475587" y="794291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6229" y="2447128"/>
              <a:ext cx="4476115" cy="593090"/>
            </a:xfrm>
            <a:custGeom>
              <a:avLst/>
              <a:gdLst/>
              <a:ahLst/>
              <a:cxnLst/>
              <a:rect l="l" t="t" r="r" b="b"/>
              <a:pathLst>
                <a:path w="4476115" h="593089">
                  <a:moveTo>
                    <a:pt x="4475587" y="0"/>
                  </a:moveTo>
                  <a:lnTo>
                    <a:pt x="0" y="0"/>
                  </a:lnTo>
                  <a:lnTo>
                    <a:pt x="0" y="542121"/>
                  </a:lnTo>
                  <a:lnTo>
                    <a:pt x="4008" y="561846"/>
                  </a:lnTo>
                  <a:lnTo>
                    <a:pt x="14922" y="577999"/>
                  </a:lnTo>
                  <a:lnTo>
                    <a:pt x="31075" y="588913"/>
                  </a:lnTo>
                  <a:lnTo>
                    <a:pt x="50800" y="592921"/>
                  </a:lnTo>
                  <a:lnTo>
                    <a:pt x="4424787" y="592921"/>
                  </a:lnTo>
                  <a:lnTo>
                    <a:pt x="4444512" y="588913"/>
                  </a:lnTo>
                  <a:lnTo>
                    <a:pt x="4460665" y="577999"/>
                  </a:lnTo>
                  <a:lnTo>
                    <a:pt x="4471579" y="561846"/>
                  </a:lnTo>
                  <a:lnTo>
                    <a:pt x="4475587" y="542121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17030" y="2296559"/>
            <a:ext cx="4476115" cy="794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sz="900">
              <a:latin typeface="Times New Roman"/>
              <a:cs typeface="Times New Roman"/>
            </a:endParaRPr>
          </a:p>
          <a:p>
            <a:pPr marR="281940">
              <a:lnSpc>
                <a:spcPct val="101000"/>
              </a:lnSpc>
            </a:pPr>
            <a:r>
              <a:rPr dirty="0" sz="900">
                <a:latin typeface="Arial MT"/>
                <a:cs typeface="Arial MT"/>
              </a:rPr>
              <a:t>By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combining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patch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60">
                <a:latin typeface="Arial MT"/>
                <a:cs typeface="Arial MT"/>
              </a:rPr>
              <a:t>sequence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representations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(spatial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layout)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with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vision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graphs </a:t>
            </a:r>
            <a:r>
              <a:rPr dirty="0" sz="900">
                <a:latin typeface="Arial MT"/>
                <a:cs typeface="Arial MT"/>
              </a:rPr>
              <a:t>(structural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priors),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grounding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them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in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domain-</a:t>
            </a:r>
            <a:r>
              <a:rPr dirty="0" sz="900" spc="-10">
                <a:latin typeface="Arial MT"/>
                <a:cs typeface="Arial MT"/>
              </a:rPr>
              <a:t>specific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technical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knowledge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from </a:t>
            </a:r>
            <a:r>
              <a:rPr dirty="0" sz="900" spc="-30">
                <a:latin typeface="Arial MT"/>
                <a:cs typeface="Arial MT"/>
              </a:rPr>
              <a:t>Large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Language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Models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(LLMs),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we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can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enable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more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discriminative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 </a:t>
            </a:r>
            <a:r>
              <a:rPr dirty="0" sz="900" spc="-30">
                <a:latin typeface="Arial MT"/>
                <a:cs typeface="Arial MT"/>
              </a:rPr>
              <a:t>generalizable </a:t>
            </a:r>
            <a:r>
              <a:rPr dirty="0" sz="900" spc="-20">
                <a:latin typeface="Arial MT"/>
                <a:cs typeface="Arial MT"/>
              </a:rPr>
              <a:t>classification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of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electron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micrographs.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33" name="object 33" descr="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37" name="object 37" descr=""/>
          <p:cNvSpPr txBox="1"/>
          <p:nvPr/>
        </p:nvSpPr>
        <p:spPr>
          <a:xfrm>
            <a:off x="2048611" y="3367039"/>
            <a:ext cx="511175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solidFill>
                  <a:srgbClr val="FFFFFF"/>
                </a:solidFill>
                <a:latin typeface="Arial MT"/>
                <a:cs typeface="Arial MT"/>
                <a:hlinkClick r:id="rId17" action="ppaction://hlinksldjump"/>
              </a:rPr>
              <a:t>MultiFusion-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17" action="ppaction://hlinksldjump"/>
              </a:rPr>
              <a:t>LLM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39" name="object 3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dirty="0" spc="-20"/>
              <a:t>4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50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117090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5"/>
              <a:t>Hierarchical</a:t>
            </a:r>
            <a:r>
              <a:rPr dirty="0" spc="5"/>
              <a:t> </a:t>
            </a:r>
            <a:r>
              <a:rPr dirty="0" spc="-25"/>
              <a:t>Visual-</a:t>
            </a:r>
            <a:r>
              <a:rPr dirty="0" spc="-20"/>
              <a:t>Linguistic</a:t>
            </a:r>
            <a:r>
              <a:rPr dirty="0" spc="5"/>
              <a:t> </a:t>
            </a:r>
            <a:r>
              <a:rPr dirty="0" spc="-10"/>
              <a:t>Fusion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56663" y="410804"/>
            <a:ext cx="2906395" cy="1249045"/>
            <a:chOff x="756663" y="410804"/>
            <a:chExt cx="2906395" cy="1249045"/>
          </a:xfrm>
        </p:grpSpPr>
        <p:sp>
          <p:nvSpPr>
            <p:cNvPr id="5" name="object 5" descr=""/>
            <p:cNvSpPr/>
            <p:nvPr/>
          </p:nvSpPr>
          <p:spPr>
            <a:xfrm>
              <a:off x="758568" y="412709"/>
              <a:ext cx="2869565" cy="588645"/>
            </a:xfrm>
            <a:custGeom>
              <a:avLst/>
              <a:gdLst/>
              <a:ahLst/>
              <a:cxnLst/>
              <a:rect l="l" t="t" r="r" b="b"/>
              <a:pathLst>
                <a:path w="2869565" h="588644">
                  <a:moveTo>
                    <a:pt x="2771431" y="588385"/>
                  </a:moveTo>
                  <a:lnTo>
                    <a:pt x="98066" y="588385"/>
                  </a:lnTo>
                  <a:lnTo>
                    <a:pt x="59894" y="580679"/>
                  </a:lnTo>
                  <a:lnTo>
                    <a:pt x="28722" y="559662"/>
                  </a:lnTo>
                  <a:lnTo>
                    <a:pt x="7706" y="528491"/>
                  </a:lnTo>
                  <a:lnTo>
                    <a:pt x="0" y="490319"/>
                  </a:lnTo>
                  <a:lnTo>
                    <a:pt x="0" y="98066"/>
                  </a:lnTo>
                  <a:lnTo>
                    <a:pt x="7706" y="59894"/>
                  </a:lnTo>
                  <a:lnTo>
                    <a:pt x="28722" y="28722"/>
                  </a:lnTo>
                  <a:lnTo>
                    <a:pt x="59894" y="7706"/>
                  </a:lnTo>
                  <a:lnTo>
                    <a:pt x="98066" y="0"/>
                  </a:lnTo>
                  <a:lnTo>
                    <a:pt x="2771431" y="0"/>
                  </a:lnTo>
                  <a:lnTo>
                    <a:pt x="2808960" y="7464"/>
                  </a:lnTo>
                  <a:lnTo>
                    <a:pt x="2840774" y="28722"/>
                  </a:lnTo>
                  <a:lnTo>
                    <a:pt x="2862033" y="60537"/>
                  </a:lnTo>
                  <a:lnTo>
                    <a:pt x="2869497" y="98066"/>
                  </a:lnTo>
                  <a:lnTo>
                    <a:pt x="2869497" y="490319"/>
                  </a:lnTo>
                  <a:lnTo>
                    <a:pt x="2861791" y="528491"/>
                  </a:lnTo>
                  <a:lnTo>
                    <a:pt x="2840775" y="559662"/>
                  </a:lnTo>
                  <a:lnTo>
                    <a:pt x="2809603" y="580679"/>
                  </a:lnTo>
                  <a:lnTo>
                    <a:pt x="2771431" y="588385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58568" y="412709"/>
              <a:ext cx="2869565" cy="588645"/>
            </a:xfrm>
            <a:custGeom>
              <a:avLst/>
              <a:gdLst/>
              <a:ahLst/>
              <a:cxnLst/>
              <a:rect l="l" t="t" r="r" b="b"/>
              <a:pathLst>
                <a:path w="2869565" h="588644">
                  <a:moveTo>
                    <a:pt x="0" y="98066"/>
                  </a:moveTo>
                  <a:lnTo>
                    <a:pt x="7706" y="59894"/>
                  </a:lnTo>
                  <a:lnTo>
                    <a:pt x="28722" y="28722"/>
                  </a:lnTo>
                  <a:lnTo>
                    <a:pt x="59894" y="7706"/>
                  </a:lnTo>
                  <a:lnTo>
                    <a:pt x="98066" y="0"/>
                  </a:lnTo>
                  <a:lnTo>
                    <a:pt x="2771431" y="0"/>
                  </a:lnTo>
                  <a:lnTo>
                    <a:pt x="2808960" y="7464"/>
                  </a:lnTo>
                  <a:lnTo>
                    <a:pt x="2840774" y="28722"/>
                  </a:lnTo>
                  <a:lnTo>
                    <a:pt x="2862033" y="60537"/>
                  </a:lnTo>
                  <a:lnTo>
                    <a:pt x="2869497" y="98066"/>
                  </a:lnTo>
                  <a:lnTo>
                    <a:pt x="2869497" y="490319"/>
                  </a:lnTo>
                  <a:lnTo>
                    <a:pt x="2861791" y="528491"/>
                  </a:lnTo>
                  <a:lnTo>
                    <a:pt x="2840775" y="559662"/>
                  </a:lnTo>
                  <a:lnTo>
                    <a:pt x="2809603" y="580679"/>
                  </a:lnTo>
                  <a:lnTo>
                    <a:pt x="2771431" y="588385"/>
                  </a:lnTo>
                  <a:lnTo>
                    <a:pt x="98066" y="588385"/>
                  </a:lnTo>
                  <a:lnTo>
                    <a:pt x="59894" y="580679"/>
                  </a:lnTo>
                  <a:lnTo>
                    <a:pt x="28722" y="559662"/>
                  </a:lnTo>
                  <a:lnTo>
                    <a:pt x="7706" y="528491"/>
                  </a:lnTo>
                  <a:lnTo>
                    <a:pt x="0" y="490319"/>
                  </a:lnTo>
                  <a:lnTo>
                    <a:pt x="0" y="98066"/>
                  </a:lnTo>
                  <a:close/>
                </a:path>
              </a:pathLst>
            </a:custGeom>
            <a:ln w="341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58568" y="1048630"/>
              <a:ext cx="2902585" cy="609600"/>
            </a:xfrm>
            <a:custGeom>
              <a:avLst/>
              <a:gdLst/>
              <a:ahLst/>
              <a:cxnLst/>
              <a:rect l="l" t="t" r="r" b="b"/>
              <a:pathLst>
                <a:path w="2902585" h="609600">
                  <a:moveTo>
                    <a:pt x="2800490" y="609049"/>
                  </a:moveTo>
                  <a:lnTo>
                    <a:pt x="101510" y="609049"/>
                  </a:lnTo>
                  <a:lnTo>
                    <a:pt x="61997" y="601072"/>
                  </a:lnTo>
                  <a:lnTo>
                    <a:pt x="29731" y="579318"/>
                  </a:lnTo>
                  <a:lnTo>
                    <a:pt x="7977" y="547052"/>
                  </a:lnTo>
                  <a:lnTo>
                    <a:pt x="0" y="507539"/>
                  </a:lnTo>
                  <a:lnTo>
                    <a:pt x="0" y="101510"/>
                  </a:lnTo>
                  <a:lnTo>
                    <a:pt x="7977" y="61997"/>
                  </a:lnTo>
                  <a:lnTo>
                    <a:pt x="29731" y="29731"/>
                  </a:lnTo>
                  <a:lnTo>
                    <a:pt x="61997" y="7977"/>
                  </a:lnTo>
                  <a:lnTo>
                    <a:pt x="101510" y="0"/>
                  </a:lnTo>
                  <a:lnTo>
                    <a:pt x="2800490" y="0"/>
                  </a:lnTo>
                  <a:lnTo>
                    <a:pt x="2839336" y="7727"/>
                  </a:lnTo>
                  <a:lnTo>
                    <a:pt x="2872269" y="29731"/>
                  </a:lnTo>
                  <a:lnTo>
                    <a:pt x="2894273" y="62664"/>
                  </a:lnTo>
                  <a:lnTo>
                    <a:pt x="2902000" y="101510"/>
                  </a:lnTo>
                  <a:lnTo>
                    <a:pt x="2902000" y="507539"/>
                  </a:lnTo>
                  <a:lnTo>
                    <a:pt x="2894023" y="547052"/>
                  </a:lnTo>
                  <a:lnTo>
                    <a:pt x="2872269" y="579318"/>
                  </a:lnTo>
                  <a:lnTo>
                    <a:pt x="2840002" y="601072"/>
                  </a:lnTo>
                  <a:lnTo>
                    <a:pt x="2800490" y="60904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58568" y="1048630"/>
              <a:ext cx="2902585" cy="609600"/>
            </a:xfrm>
            <a:custGeom>
              <a:avLst/>
              <a:gdLst/>
              <a:ahLst/>
              <a:cxnLst/>
              <a:rect l="l" t="t" r="r" b="b"/>
              <a:pathLst>
                <a:path w="2902585" h="609600">
                  <a:moveTo>
                    <a:pt x="0" y="101510"/>
                  </a:moveTo>
                  <a:lnTo>
                    <a:pt x="7977" y="61997"/>
                  </a:lnTo>
                  <a:lnTo>
                    <a:pt x="29731" y="29731"/>
                  </a:lnTo>
                  <a:lnTo>
                    <a:pt x="61997" y="7977"/>
                  </a:lnTo>
                  <a:lnTo>
                    <a:pt x="101510" y="0"/>
                  </a:lnTo>
                  <a:lnTo>
                    <a:pt x="2800490" y="0"/>
                  </a:lnTo>
                  <a:lnTo>
                    <a:pt x="2839336" y="7727"/>
                  </a:lnTo>
                  <a:lnTo>
                    <a:pt x="2872269" y="29731"/>
                  </a:lnTo>
                  <a:lnTo>
                    <a:pt x="2894273" y="62664"/>
                  </a:lnTo>
                  <a:lnTo>
                    <a:pt x="2902000" y="101510"/>
                  </a:lnTo>
                  <a:lnTo>
                    <a:pt x="2902000" y="507539"/>
                  </a:lnTo>
                  <a:lnTo>
                    <a:pt x="2894023" y="547052"/>
                  </a:lnTo>
                  <a:lnTo>
                    <a:pt x="2872269" y="579318"/>
                  </a:lnTo>
                  <a:lnTo>
                    <a:pt x="2840002" y="601072"/>
                  </a:lnTo>
                  <a:lnTo>
                    <a:pt x="2800490" y="609049"/>
                  </a:lnTo>
                  <a:lnTo>
                    <a:pt x="101510" y="609049"/>
                  </a:lnTo>
                  <a:lnTo>
                    <a:pt x="61997" y="601072"/>
                  </a:lnTo>
                  <a:lnTo>
                    <a:pt x="29731" y="579318"/>
                  </a:lnTo>
                  <a:lnTo>
                    <a:pt x="7977" y="547052"/>
                  </a:lnTo>
                  <a:lnTo>
                    <a:pt x="0" y="507539"/>
                  </a:lnTo>
                  <a:lnTo>
                    <a:pt x="0" y="101510"/>
                  </a:lnTo>
                  <a:close/>
                </a:path>
              </a:pathLst>
            </a:custGeom>
            <a:ln w="3417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76527" y="1125331"/>
              <a:ext cx="845819" cy="442595"/>
            </a:xfrm>
            <a:custGeom>
              <a:avLst/>
              <a:gdLst/>
              <a:ahLst/>
              <a:cxnLst/>
              <a:rect l="l" t="t" r="r" b="b"/>
              <a:pathLst>
                <a:path w="845819" h="442594">
                  <a:moveTo>
                    <a:pt x="771832" y="442015"/>
                  </a:moveTo>
                  <a:lnTo>
                    <a:pt x="73669" y="442015"/>
                  </a:lnTo>
                  <a:lnTo>
                    <a:pt x="44993" y="436226"/>
                  </a:lnTo>
                  <a:lnTo>
                    <a:pt x="21577" y="420438"/>
                  </a:lnTo>
                  <a:lnTo>
                    <a:pt x="5789" y="397022"/>
                  </a:lnTo>
                  <a:lnTo>
                    <a:pt x="0" y="368346"/>
                  </a:lnTo>
                  <a:lnTo>
                    <a:pt x="0" y="73669"/>
                  </a:lnTo>
                  <a:lnTo>
                    <a:pt x="5691" y="45477"/>
                  </a:lnTo>
                  <a:lnTo>
                    <a:pt x="5789" y="44993"/>
                  </a:lnTo>
                  <a:lnTo>
                    <a:pt x="21577" y="21577"/>
                  </a:lnTo>
                  <a:lnTo>
                    <a:pt x="44993" y="5789"/>
                  </a:lnTo>
                  <a:lnTo>
                    <a:pt x="73669" y="0"/>
                  </a:lnTo>
                  <a:lnTo>
                    <a:pt x="771832" y="0"/>
                  </a:lnTo>
                  <a:lnTo>
                    <a:pt x="812704" y="12377"/>
                  </a:lnTo>
                  <a:lnTo>
                    <a:pt x="839894" y="45477"/>
                  </a:lnTo>
                  <a:lnTo>
                    <a:pt x="845502" y="73669"/>
                  </a:lnTo>
                  <a:lnTo>
                    <a:pt x="845502" y="368346"/>
                  </a:lnTo>
                  <a:lnTo>
                    <a:pt x="839712" y="397022"/>
                  </a:lnTo>
                  <a:lnTo>
                    <a:pt x="823924" y="420438"/>
                  </a:lnTo>
                  <a:lnTo>
                    <a:pt x="800508" y="436226"/>
                  </a:lnTo>
                  <a:lnTo>
                    <a:pt x="771832" y="442015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76527" y="1125331"/>
              <a:ext cx="845819" cy="442595"/>
            </a:xfrm>
            <a:custGeom>
              <a:avLst/>
              <a:gdLst/>
              <a:ahLst/>
              <a:cxnLst/>
              <a:rect l="l" t="t" r="r" b="b"/>
              <a:pathLst>
                <a:path w="845819" h="442594">
                  <a:moveTo>
                    <a:pt x="0" y="73669"/>
                  </a:moveTo>
                  <a:lnTo>
                    <a:pt x="5789" y="44993"/>
                  </a:lnTo>
                  <a:lnTo>
                    <a:pt x="21577" y="21577"/>
                  </a:lnTo>
                  <a:lnTo>
                    <a:pt x="44993" y="5789"/>
                  </a:lnTo>
                  <a:lnTo>
                    <a:pt x="73669" y="0"/>
                  </a:lnTo>
                  <a:lnTo>
                    <a:pt x="771832" y="0"/>
                  </a:lnTo>
                  <a:lnTo>
                    <a:pt x="812704" y="12377"/>
                  </a:lnTo>
                  <a:lnTo>
                    <a:pt x="839894" y="45477"/>
                  </a:lnTo>
                  <a:lnTo>
                    <a:pt x="845502" y="73669"/>
                  </a:lnTo>
                  <a:lnTo>
                    <a:pt x="845502" y="368346"/>
                  </a:lnTo>
                  <a:lnTo>
                    <a:pt x="839712" y="397022"/>
                  </a:lnTo>
                  <a:lnTo>
                    <a:pt x="823924" y="420438"/>
                  </a:lnTo>
                  <a:lnTo>
                    <a:pt x="800508" y="436226"/>
                  </a:lnTo>
                  <a:lnTo>
                    <a:pt x="771832" y="442015"/>
                  </a:lnTo>
                  <a:lnTo>
                    <a:pt x="73669" y="442015"/>
                  </a:lnTo>
                  <a:lnTo>
                    <a:pt x="44993" y="436226"/>
                  </a:lnTo>
                  <a:lnTo>
                    <a:pt x="21577" y="420438"/>
                  </a:lnTo>
                  <a:lnTo>
                    <a:pt x="5789" y="397022"/>
                  </a:lnTo>
                  <a:lnTo>
                    <a:pt x="0" y="368346"/>
                  </a:lnTo>
                  <a:lnTo>
                    <a:pt x="0" y="73669"/>
                  </a:lnTo>
                  <a:close/>
                </a:path>
              </a:pathLst>
            </a:custGeom>
            <a:ln w="6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52848" y="1072370"/>
              <a:ext cx="187960" cy="550545"/>
            </a:xfrm>
            <a:custGeom>
              <a:avLst/>
              <a:gdLst/>
              <a:ahLst/>
              <a:cxnLst/>
              <a:rect l="l" t="t" r="r" b="b"/>
              <a:pathLst>
                <a:path w="187959" h="550544">
                  <a:moveTo>
                    <a:pt x="187698" y="550501"/>
                  </a:moveTo>
                  <a:lnTo>
                    <a:pt x="0" y="550501"/>
                  </a:lnTo>
                  <a:lnTo>
                    <a:pt x="0" y="0"/>
                  </a:lnTo>
                  <a:lnTo>
                    <a:pt x="187698" y="0"/>
                  </a:lnTo>
                  <a:lnTo>
                    <a:pt x="187698" y="550501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52848" y="1072370"/>
              <a:ext cx="187960" cy="550545"/>
            </a:xfrm>
            <a:custGeom>
              <a:avLst/>
              <a:gdLst/>
              <a:ahLst/>
              <a:cxnLst/>
              <a:rect l="l" t="t" r="r" b="b"/>
              <a:pathLst>
                <a:path w="187959" h="550544">
                  <a:moveTo>
                    <a:pt x="0" y="550501"/>
                  </a:moveTo>
                  <a:lnTo>
                    <a:pt x="0" y="0"/>
                  </a:lnTo>
                  <a:lnTo>
                    <a:pt x="187698" y="0"/>
                  </a:lnTo>
                  <a:lnTo>
                    <a:pt x="187698" y="550501"/>
                  </a:lnTo>
                  <a:lnTo>
                    <a:pt x="0" y="550501"/>
                  </a:lnTo>
                  <a:close/>
                </a:path>
              </a:pathLst>
            </a:custGeom>
            <a:ln w="3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873644" y="1209930"/>
            <a:ext cx="141605" cy="275590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 marR="5080" indent="6350">
              <a:lnSpc>
                <a:spcPct val="100000"/>
              </a:lnSpc>
              <a:spcBef>
                <a:spcPts val="55"/>
              </a:spcBef>
            </a:pPr>
            <a:r>
              <a:rPr dirty="0" sz="400" spc="-10" b="1">
                <a:latin typeface="Arial"/>
                <a:cs typeface="Arial"/>
              </a:rPr>
              <a:t>Zero-</a:t>
            </a:r>
            <a:r>
              <a:rPr dirty="0" sz="400" spc="-20" b="1">
                <a:latin typeface="Arial"/>
                <a:cs typeface="Arial"/>
              </a:rPr>
              <a:t>Shot</a:t>
            </a:r>
            <a:r>
              <a:rPr dirty="0" sz="400" spc="500" b="1">
                <a:latin typeface="Arial"/>
                <a:cs typeface="Arial"/>
              </a:rPr>
              <a:t> </a:t>
            </a:r>
            <a:r>
              <a:rPr dirty="0" sz="400" spc="-10" b="1">
                <a:latin typeface="Arial"/>
                <a:cs typeface="Arial"/>
              </a:rPr>
              <a:t>Prompting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239029" y="1098300"/>
            <a:ext cx="1152525" cy="520065"/>
            <a:chOff x="1239029" y="1098300"/>
            <a:chExt cx="1152525" cy="520065"/>
          </a:xfrm>
        </p:grpSpPr>
        <p:sp>
          <p:nvSpPr>
            <p:cNvPr id="15" name="object 15" descr=""/>
            <p:cNvSpPr/>
            <p:nvPr/>
          </p:nvSpPr>
          <p:spPr>
            <a:xfrm>
              <a:off x="1650905" y="1298858"/>
              <a:ext cx="737235" cy="191770"/>
            </a:xfrm>
            <a:custGeom>
              <a:avLst/>
              <a:gdLst/>
              <a:ahLst/>
              <a:cxnLst/>
              <a:rect l="l" t="t" r="r" b="b"/>
              <a:pathLst>
                <a:path w="737235" h="191769">
                  <a:moveTo>
                    <a:pt x="0" y="0"/>
                  </a:moveTo>
                  <a:lnTo>
                    <a:pt x="736908" y="3982"/>
                  </a:lnTo>
                </a:path>
                <a:path w="737235" h="191769">
                  <a:moveTo>
                    <a:pt x="0" y="65911"/>
                  </a:moveTo>
                  <a:lnTo>
                    <a:pt x="736908" y="69893"/>
                  </a:lnTo>
                </a:path>
                <a:path w="737235" h="191769">
                  <a:moveTo>
                    <a:pt x="0" y="126567"/>
                  </a:moveTo>
                  <a:lnTo>
                    <a:pt x="736908" y="130549"/>
                  </a:lnTo>
                </a:path>
                <a:path w="737235" h="191769">
                  <a:moveTo>
                    <a:pt x="0" y="187222"/>
                  </a:moveTo>
                  <a:lnTo>
                    <a:pt x="736908" y="191204"/>
                  </a:lnTo>
                </a:path>
              </a:pathLst>
            </a:custGeom>
            <a:ln w="6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242522" y="1101792"/>
              <a:ext cx="113030" cy="513080"/>
            </a:xfrm>
            <a:custGeom>
              <a:avLst/>
              <a:gdLst/>
              <a:ahLst/>
              <a:cxnLst/>
              <a:rect l="l" t="t" r="r" b="b"/>
              <a:pathLst>
                <a:path w="113030" h="513080">
                  <a:moveTo>
                    <a:pt x="0" y="512635"/>
                  </a:moveTo>
                  <a:lnTo>
                    <a:pt x="0" y="0"/>
                  </a:lnTo>
                  <a:lnTo>
                    <a:pt x="112979" y="102527"/>
                  </a:lnTo>
                  <a:lnTo>
                    <a:pt x="112979" y="410108"/>
                  </a:lnTo>
                  <a:lnTo>
                    <a:pt x="0" y="512635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242522" y="1101792"/>
              <a:ext cx="113030" cy="513080"/>
            </a:xfrm>
            <a:custGeom>
              <a:avLst/>
              <a:gdLst/>
              <a:ahLst/>
              <a:cxnLst/>
              <a:rect l="l" t="t" r="r" b="b"/>
              <a:pathLst>
                <a:path w="113030" h="513080">
                  <a:moveTo>
                    <a:pt x="0" y="512635"/>
                  </a:moveTo>
                  <a:lnTo>
                    <a:pt x="0" y="0"/>
                  </a:lnTo>
                  <a:lnTo>
                    <a:pt x="112979" y="102527"/>
                  </a:lnTo>
                  <a:lnTo>
                    <a:pt x="112979" y="410108"/>
                  </a:lnTo>
                  <a:lnTo>
                    <a:pt x="0" y="512635"/>
                  </a:lnTo>
                  <a:close/>
                </a:path>
              </a:pathLst>
            </a:custGeom>
            <a:ln w="6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638250" y="1165811"/>
            <a:ext cx="762635" cy="85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9300" algn="l"/>
              </a:tabLst>
            </a:pPr>
            <a:r>
              <a:rPr dirty="0" sz="400" spc="-20" b="1">
                <a:latin typeface="Arial"/>
                <a:cs typeface="Arial"/>
              </a:rPr>
              <a:t>Textual</a:t>
            </a:r>
            <a:r>
              <a:rPr dirty="0" sz="400" b="1">
                <a:latin typeface="Arial"/>
                <a:cs typeface="Arial"/>
              </a:rPr>
              <a:t> Explanations</a:t>
            </a:r>
            <a:r>
              <a:rPr dirty="0" sz="400" spc="215" b="1">
                <a:latin typeface="Arial"/>
                <a:cs typeface="Arial"/>
              </a:rPr>
              <a:t> </a:t>
            </a:r>
            <a:r>
              <a:rPr dirty="0" u="sng" sz="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258301" y="1293887"/>
            <a:ext cx="81915" cy="128905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400" spc="-25" b="1">
                <a:latin typeface="Arial"/>
                <a:cs typeface="Arial"/>
              </a:rPr>
              <a:t>LLM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651720" y="1140296"/>
            <a:ext cx="127000" cy="374015"/>
            <a:chOff x="2651720" y="1140296"/>
            <a:chExt cx="127000" cy="374015"/>
          </a:xfrm>
        </p:grpSpPr>
        <p:sp>
          <p:nvSpPr>
            <p:cNvPr id="21" name="object 21" descr=""/>
            <p:cNvSpPr/>
            <p:nvPr/>
          </p:nvSpPr>
          <p:spPr>
            <a:xfrm>
              <a:off x="2655212" y="1143788"/>
              <a:ext cx="120014" cy="367030"/>
            </a:xfrm>
            <a:custGeom>
              <a:avLst/>
              <a:gdLst/>
              <a:ahLst/>
              <a:cxnLst/>
              <a:rect l="l" t="t" r="r" b="b"/>
              <a:pathLst>
                <a:path w="120014" h="367030">
                  <a:moveTo>
                    <a:pt x="0" y="366669"/>
                  </a:moveTo>
                  <a:lnTo>
                    <a:pt x="0" y="0"/>
                  </a:lnTo>
                  <a:lnTo>
                    <a:pt x="119822" y="73333"/>
                  </a:lnTo>
                  <a:lnTo>
                    <a:pt x="119822" y="293335"/>
                  </a:lnTo>
                  <a:lnTo>
                    <a:pt x="0" y="36666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655212" y="1143788"/>
              <a:ext cx="120014" cy="367030"/>
            </a:xfrm>
            <a:custGeom>
              <a:avLst/>
              <a:gdLst/>
              <a:ahLst/>
              <a:cxnLst/>
              <a:rect l="l" t="t" r="r" b="b"/>
              <a:pathLst>
                <a:path w="120014" h="367030">
                  <a:moveTo>
                    <a:pt x="0" y="366669"/>
                  </a:moveTo>
                  <a:lnTo>
                    <a:pt x="0" y="0"/>
                  </a:lnTo>
                  <a:lnTo>
                    <a:pt x="119822" y="73333"/>
                  </a:lnTo>
                  <a:lnTo>
                    <a:pt x="119822" y="293335"/>
                  </a:lnTo>
                  <a:lnTo>
                    <a:pt x="0" y="366669"/>
                  </a:lnTo>
                  <a:close/>
                </a:path>
              </a:pathLst>
            </a:custGeom>
            <a:ln w="6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2672953" y="1284441"/>
            <a:ext cx="86995" cy="104775"/>
          </a:xfrm>
          <a:prstGeom prst="rect">
            <a:avLst/>
          </a:prstGeom>
        </p:spPr>
        <p:txBody>
          <a:bodyPr wrap="square" lIns="0" tIns="114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00" spc="-25" b="1">
                <a:latin typeface="Arial"/>
                <a:cs typeface="Arial"/>
              </a:rPr>
              <a:t>LM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366462" y="1062486"/>
            <a:ext cx="1784350" cy="550545"/>
            <a:chOff x="1366462" y="1062486"/>
            <a:chExt cx="1784350" cy="550545"/>
          </a:xfrm>
        </p:grpSpPr>
        <p:sp>
          <p:nvSpPr>
            <p:cNvPr id="25" name="object 25" descr=""/>
            <p:cNvSpPr/>
            <p:nvPr/>
          </p:nvSpPr>
          <p:spPr>
            <a:xfrm>
              <a:off x="1369955" y="1336764"/>
              <a:ext cx="151130" cy="1905"/>
            </a:xfrm>
            <a:custGeom>
              <a:avLst/>
              <a:gdLst/>
              <a:ahLst/>
              <a:cxnLst/>
              <a:rect l="l" t="t" r="r" b="b"/>
              <a:pathLst>
                <a:path w="151130" h="1905">
                  <a:moveTo>
                    <a:pt x="0" y="0"/>
                  </a:moveTo>
                  <a:lnTo>
                    <a:pt x="151107" y="1439"/>
                  </a:lnTo>
                </a:path>
              </a:pathLst>
            </a:custGeom>
            <a:ln w="68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520954" y="1326916"/>
              <a:ext cx="31115" cy="22860"/>
            </a:xfrm>
            <a:custGeom>
              <a:avLst/>
              <a:gdLst/>
              <a:ahLst/>
              <a:cxnLst/>
              <a:rect l="l" t="t" r="r" b="b"/>
              <a:pathLst>
                <a:path w="31115" h="22859">
                  <a:moveTo>
                    <a:pt x="0" y="22575"/>
                  </a:moveTo>
                  <a:lnTo>
                    <a:pt x="215" y="0"/>
                  </a:lnTo>
                  <a:lnTo>
                    <a:pt x="31120" y="11583"/>
                  </a:lnTo>
                  <a:lnTo>
                    <a:pt x="0" y="22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520954" y="1326916"/>
              <a:ext cx="31115" cy="22860"/>
            </a:xfrm>
            <a:custGeom>
              <a:avLst/>
              <a:gdLst/>
              <a:ahLst/>
              <a:cxnLst/>
              <a:rect l="l" t="t" r="r" b="b"/>
              <a:pathLst>
                <a:path w="31115" h="22859">
                  <a:moveTo>
                    <a:pt x="0" y="22575"/>
                  </a:moveTo>
                  <a:lnTo>
                    <a:pt x="31120" y="11583"/>
                  </a:lnTo>
                  <a:lnTo>
                    <a:pt x="215" y="0"/>
                  </a:lnTo>
                  <a:lnTo>
                    <a:pt x="0" y="22575"/>
                  </a:lnTo>
                  <a:close/>
                </a:path>
              </a:pathLst>
            </a:custGeom>
            <a:ln w="68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436698" y="1333800"/>
              <a:ext cx="151130" cy="1905"/>
            </a:xfrm>
            <a:custGeom>
              <a:avLst/>
              <a:gdLst/>
              <a:ahLst/>
              <a:cxnLst/>
              <a:rect l="l" t="t" r="r" b="b"/>
              <a:pathLst>
                <a:path w="151130" h="1905">
                  <a:moveTo>
                    <a:pt x="0" y="0"/>
                  </a:moveTo>
                  <a:lnTo>
                    <a:pt x="151107" y="1439"/>
                  </a:lnTo>
                </a:path>
              </a:pathLst>
            </a:custGeom>
            <a:ln w="68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587698" y="1323951"/>
              <a:ext cx="31115" cy="22860"/>
            </a:xfrm>
            <a:custGeom>
              <a:avLst/>
              <a:gdLst/>
              <a:ahLst/>
              <a:cxnLst/>
              <a:rect l="l" t="t" r="r" b="b"/>
              <a:pathLst>
                <a:path w="31114" h="22859">
                  <a:moveTo>
                    <a:pt x="0" y="22575"/>
                  </a:moveTo>
                  <a:lnTo>
                    <a:pt x="214" y="0"/>
                  </a:lnTo>
                  <a:lnTo>
                    <a:pt x="31120" y="11583"/>
                  </a:lnTo>
                  <a:lnTo>
                    <a:pt x="0" y="22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587698" y="1323951"/>
              <a:ext cx="31115" cy="22860"/>
            </a:xfrm>
            <a:custGeom>
              <a:avLst/>
              <a:gdLst/>
              <a:ahLst/>
              <a:cxnLst/>
              <a:rect l="l" t="t" r="r" b="b"/>
              <a:pathLst>
                <a:path w="31114" h="22859">
                  <a:moveTo>
                    <a:pt x="0" y="22575"/>
                  </a:moveTo>
                  <a:lnTo>
                    <a:pt x="31120" y="11583"/>
                  </a:lnTo>
                  <a:lnTo>
                    <a:pt x="214" y="0"/>
                  </a:lnTo>
                  <a:lnTo>
                    <a:pt x="0" y="22575"/>
                  </a:lnTo>
                  <a:close/>
                </a:path>
              </a:pathLst>
            </a:custGeom>
            <a:ln w="68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023536" y="1062486"/>
              <a:ext cx="127000" cy="550545"/>
            </a:xfrm>
            <a:custGeom>
              <a:avLst/>
              <a:gdLst/>
              <a:ahLst/>
              <a:cxnLst/>
              <a:rect l="l" t="t" r="r" b="b"/>
              <a:pathLst>
                <a:path w="127000" h="550544">
                  <a:moveTo>
                    <a:pt x="126997" y="550394"/>
                  </a:moveTo>
                  <a:lnTo>
                    <a:pt x="0" y="550394"/>
                  </a:lnTo>
                  <a:lnTo>
                    <a:pt x="0" y="0"/>
                  </a:lnTo>
                  <a:lnTo>
                    <a:pt x="126997" y="0"/>
                  </a:lnTo>
                  <a:lnTo>
                    <a:pt x="126997" y="550394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3023536" y="1062486"/>
            <a:ext cx="127000" cy="550545"/>
          </a:xfrm>
          <a:prstGeom prst="rect">
            <a:avLst/>
          </a:prstGeom>
          <a:ln w="3417">
            <a:solidFill>
              <a:srgbClr val="000000"/>
            </a:solidFill>
          </a:ln>
        </p:spPr>
        <p:txBody>
          <a:bodyPr wrap="square" lIns="0" tIns="27940" rIns="0" bIns="0" rtlCol="0" vert="vert270">
            <a:spAutoFit/>
          </a:bodyPr>
          <a:lstStyle/>
          <a:p>
            <a:pPr marL="66040">
              <a:lnSpc>
                <a:spcPct val="100000"/>
              </a:lnSpc>
              <a:spcBef>
                <a:spcPts val="220"/>
              </a:spcBef>
            </a:pPr>
            <a:r>
              <a:rPr dirty="0" sz="400" spc="-20" b="1">
                <a:latin typeface="Arial"/>
                <a:cs typeface="Arial"/>
              </a:rPr>
              <a:t>Attention</a:t>
            </a:r>
            <a:r>
              <a:rPr dirty="0" sz="400" spc="60" b="1">
                <a:latin typeface="Arial"/>
                <a:cs typeface="Arial"/>
              </a:rPr>
              <a:t> </a:t>
            </a:r>
            <a:r>
              <a:rPr dirty="0" sz="400" spc="-10" b="1">
                <a:latin typeface="Arial"/>
                <a:cs typeface="Arial"/>
              </a:rPr>
              <a:t>Pooling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2799731" y="1063290"/>
            <a:ext cx="775335" cy="554355"/>
            <a:chOff x="2799731" y="1063290"/>
            <a:chExt cx="775335" cy="554355"/>
          </a:xfrm>
        </p:grpSpPr>
        <p:sp>
          <p:nvSpPr>
            <p:cNvPr id="34" name="object 34" descr=""/>
            <p:cNvSpPr/>
            <p:nvPr/>
          </p:nvSpPr>
          <p:spPr>
            <a:xfrm>
              <a:off x="2803224" y="1336769"/>
              <a:ext cx="151130" cy="1905"/>
            </a:xfrm>
            <a:custGeom>
              <a:avLst/>
              <a:gdLst/>
              <a:ahLst/>
              <a:cxnLst/>
              <a:rect l="l" t="t" r="r" b="b"/>
              <a:pathLst>
                <a:path w="151130" h="1905">
                  <a:moveTo>
                    <a:pt x="0" y="0"/>
                  </a:moveTo>
                  <a:lnTo>
                    <a:pt x="151107" y="1439"/>
                  </a:lnTo>
                </a:path>
              </a:pathLst>
            </a:custGeom>
            <a:ln w="68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954223" y="1326920"/>
              <a:ext cx="31115" cy="22860"/>
            </a:xfrm>
            <a:custGeom>
              <a:avLst/>
              <a:gdLst/>
              <a:ahLst/>
              <a:cxnLst/>
              <a:rect l="l" t="t" r="r" b="b"/>
              <a:pathLst>
                <a:path w="31114" h="22859">
                  <a:moveTo>
                    <a:pt x="0" y="22575"/>
                  </a:moveTo>
                  <a:lnTo>
                    <a:pt x="214" y="0"/>
                  </a:lnTo>
                  <a:lnTo>
                    <a:pt x="31120" y="11583"/>
                  </a:lnTo>
                  <a:lnTo>
                    <a:pt x="0" y="22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954223" y="1326920"/>
              <a:ext cx="31115" cy="22860"/>
            </a:xfrm>
            <a:custGeom>
              <a:avLst/>
              <a:gdLst/>
              <a:ahLst/>
              <a:cxnLst/>
              <a:rect l="l" t="t" r="r" b="b"/>
              <a:pathLst>
                <a:path w="31114" h="22859">
                  <a:moveTo>
                    <a:pt x="0" y="22575"/>
                  </a:moveTo>
                  <a:lnTo>
                    <a:pt x="31120" y="11583"/>
                  </a:lnTo>
                  <a:lnTo>
                    <a:pt x="214" y="0"/>
                  </a:lnTo>
                  <a:lnTo>
                    <a:pt x="0" y="22575"/>
                  </a:lnTo>
                  <a:close/>
                </a:path>
              </a:pathLst>
            </a:custGeom>
            <a:ln w="68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385013" y="1065195"/>
              <a:ext cx="187960" cy="550545"/>
            </a:xfrm>
            <a:custGeom>
              <a:avLst/>
              <a:gdLst/>
              <a:ahLst/>
              <a:cxnLst/>
              <a:rect l="l" t="t" r="r" b="b"/>
              <a:pathLst>
                <a:path w="187960" h="550544">
                  <a:moveTo>
                    <a:pt x="187698" y="550179"/>
                  </a:moveTo>
                  <a:lnTo>
                    <a:pt x="0" y="550179"/>
                  </a:lnTo>
                  <a:lnTo>
                    <a:pt x="0" y="0"/>
                  </a:lnTo>
                  <a:lnTo>
                    <a:pt x="187698" y="0"/>
                  </a:lnTo>
                  <a:lnTo>
                    <a:pt x="187698" y="55017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385013" y="1065195"/>
              <a:ext cx="187960" cy="550545"/>
            </a:xfrm>
            <a:custGeom>
              <a:avLst/>
              <a:gdLst/>
              <a:ahLst/>
              <a:cxnLst/>
              <a:rect l="l" t="t" r="r" b="b"/>
              <a:pathLst>
                <a:path w="187960" h="550544">
                  <a:moveTo>
                    <a:pt x="0" y="550179"/>
                  </a:moveTo>
                  <a:lnTo>
                    <a:pt x="0" y="0"/>
                  </a:lnTo>
                  <a:lnTo>
                    <a:pt x="187698" y="0"/>
                  </a:lnTo>
                  <a:lnTo>
                    <a:pt x="187698" y="550179"/>
                  </a:lnTo>
                  <a:lnTo>
                    <a:pt x="0" y="550179"/>
                  </a:lnTo>
                  <a:close/>
                </a:path>
              </a:pathLst>
            </a:custGeom>
            <a:ln w="3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405809" y="1191438"/>
            <a:ext cx="141605" cy="298450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 marR="5080" indent="22225">
              <a:lnSpc>
                <a:spcPct val="100000"/>
              </a:lnSpc>
              <a:spcBef>
                <a:spcPts val="55"/>
              </a:spcBef>
            </a:pPr>
            <a:r>
              <a:rPr dirty="0" sz="400" spc="-25" b="1">
                <a:latin typeface="Arial"/>
                <a:cs typeface="Arial"/>
              </a:rPr>
              <a:t>Text-</a:t>
            </a:r>
            <a:r>
              <a:rPr dirty="0" sz="400" spc="-10" b="1">
                <a:latin typeface="Arial"/>
                <a:cs typeface="Arial"/>
              </a:rPr>
              <a:t>level</a:t>
            </a:r>
            <a:r>
              <a:rPr dirty="0" sz="400" spc="500" b="1">
                <a:latin typeface="Arial"/>
                <a:cs typeface="Arial"/>
              </a:rPr>
              <a:t> </a:t>
            </a:r>
            <a:r>
              <a:rPr dirty="0" sz="400" spc="-10" b="1">
                <a:latin typeface="Arial"/>
                <a:cs typeface="Arial"/>
              </a:rPr>
              <a:t>Embedding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1442875" y="420423"/>
            <a:ext cx="1923414" cy="929640"/>
            <a:chOff x="1442875" y="420423"/>
            <a:chExt cx="1923414" cy="929640"/>
          </a:xfrm>
        </p:grpSpPr>
        <p:sp>
          <p:nvSpPr>
            <p:cNvPr id="41" name="object 41" descr=""/>
            <p:cNvSpPr/>
            <p:nvPr/>
          </p:nvSpPr>
          <p:spPr>
            <a:xfrm>
              <a:off x="3180526" y="1333800"/>
              <a:ext cx="151130" cy="1905"/>
            </a:xfrm>
            <a:custGeom>
              <a:avLst/>
              <a:gdLst/>
              <a:ahLst/>
              <a:cxnLst/>
              <a:rect l="l" t="t" r="r" b="b"/>
              <a:pathLst>
                <a:path w="151129" h="1905">
                  <a:moveTo>
                    <a:pt x="0" y="0"/>
                  </a:moveTo>
                  <a:lnTo>
                    <a:pt x="151107" y="1439"/>
                  </a:lnTo>
                </a:path>
              </a:pathLst>
            </a:custGeom>
            <a:ln w="68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331526" y="1323951"/>
              <a:ext cx="31115" cy="22860"/>
            </a:xfrm>
            <a:custGeom>
              <a:avLst/>
              <a:gdLst/>
              <a:ahLst/>
              <a:cxnLst/>
              <a:rect l="l" t="t" r="r" b="b"/>
              <a:pathLst>
                <a:path w="31114" h="22859">
                  <a:moveTo>
                    <a:pt x="0" y="22575"/>
                  </a:moveTo>
                  <a:lnTo>
                    <a:pt x="215" y="0"/>
                  </a:lnTo>
                  <a:lnTo>
                    <a:pt x="31120" y="11583"/>
                  </a:lnTo>
                  <a:lnTo>
                    <a:pt x="0" y="22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331526" y="1323951"/>
              <a:ext cx="31115" cy="22860"/>
            </a:xfrm>
            <a:custGeom>
              <a:avLst/>
              <a:gdLst/>
              <a:ahLst/>
              <a:cxnLst/>
              <a:rect l="l" t="t" r="r" b="b"/>
              <a:pathLst>
                <a:path w="31114" h="22859">
                  <a:moveTo>
                    <a:pt x="0" y="22575"/>
                  </a:moveTo>
                  <a:lnTo>
                    <a:pt x="31120" y="11583"/>
                  </a:lnTo>
                  <a:lnTo>
                    <a:pt x="215" y="0"/>
                  </a:lnTo>
                  <a:lnTo>
                    <a:pt x="0" y="22575"/>
                  </a:lnTo>
                  <a:close/>
                </a:path>
              </a:pathLst>
            </a:custGeom>
            <a:ln w="68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2875" y="420423"/>
              <a:ext cx="374346" cy="247546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4221" y="849677"/>
              <a:ext cx="59910" cy="59461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4769" y="932755"/>
              <a:ext cx="59910" cy="59461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1182" y="786559"/>
              <a:ext cx="59910" cy="59461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6070" y="856585"/>
              <a:ext cx="59910" cy="59461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9172" y="743984"/>
              <a:ext cx="59910" cy="59461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5969" y="831334"/>
              <a:ext cx="59910" cy="59461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9402" y="933964"/>
              <a:ext cx="59910" cy="59461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2330" y="736992"/>
              <a:ext cx="59910" cy="59461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4606" y="692190"/>
              <a:ext cx="59910" cy="59461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1514166" y="721920"/>
              <a:ext cx="231775" cy="241935"/>
            </a:xfrm>
            <a:custGeom>
              <a:avLst/>
              <a:gdLst/>
              <a:ahLst/>
              <a:cxnLst/>
              <a:rect l="l" t="t" r="r" b="b"/>
              <a:pathLst>
                <a:path w="231775" h="241934">
                  <a:moveTo>
                    <a:pt x="9" y="184940"/>
                  </a:moveTo>
                  <a:lnTo>
                    <a:pt x="40971" y="221175"/>
                  </a:lnTo>
                </a:path>
                <a:path w="231775" h="241934">
                  <a:moveTo>
                    <a:pt x="19580" y="138075"/>
                  </a:moveTo>
                  <a:lnTo>
                    <a:pt x="69306" y="94382"/>
                  </a:lnTo>
                </a:path>
                <a:path w="231775" h="241934">
                  <a:moveTo>
                    <a:pt x="159535" y="164395"/>
                  </a:moveTo>
                  <a:lnTo>
                    <a:pt x="204095" y="139140"/>
                  </a:lnTo>
                </a:path>
                <a:path w="231775" h="241934">
                  <a:moveTo>
                    <a:pt x="151429" y="183807"/>
                  </a:moveTo>
                  <a:lnTo>
                    <a:pt x="205629" y="222375"/>
                  </a:lnTo>
                </a:path>
                <a:path w="231775" h="241934">
                  <a:moveTo>
                    <a:pt x="214531" y="71206"/>
                  </a:moveTo>
                  <a:lnTo>
                    <a:pt x="231737" y="111696"/>
                  </a:lnTo>
                </a:path>
                <a:path w="231775" h="241934">
                  <a:moveTo>
                    <a:pt x="80127" y="221153"/>
                  </a:moveTo>
                  <a:lnTo>
                    <a:pt x="112279" y="183820"/>
                  </a:lnTo>
                </a:path>
                <a:path w="231775" h="241934">
                  <a:moveTo>
                    <a:pt x="82717" y="0"/>
                  </a:moveTo>
                  <a:lnTo>
                    <a:pt x="27686" y="25391"/>
                  </a:lnTo>
                </a:path>
                <a:path w="231775" h="241934">
                  <a:moveTo>
                    <a:pt x="110394" y="27452"/>
                  </a:moveTo>
                  <a:lnTo>
                    <a:pt x="96971" y="66936"/>
                  </a:lnTo>
                </a:path>
                <a:path w="231775" h="241934">
                  <a:moveTo>
                    <a:pt x="8118" y="72255"/>
                  </a:moveTo>
                  <a:lnTo>
                    <a:pt x="0" y="130039"/>
                  </a:lnTo>
                </a:path>
                <a:path w="231775" h="241934">
                  <a:moveTo>
                    <a:pt x="138071" y="0"/>
                  </a:moveTo>
                  <a:lnTo>
                    <a:pt x="175389" y="32391"/>
                  </a:lnTo>
                </a:path>
                <a:path w="231775" h="241934">
                  <a:moveTo>
                    <a:pt x="88234" y="240565"/>
                  </a:moveTo>
                  <a:lnTo>
                    <a:pt x="197511" y="241755"/>
                  </a:lnTo>
                </a:path>
                <a:path w="231775" h="241934">
                  <a:moveTo>
                    <a:pt x="231758" y="166596"/>
                  </a:moveTo>
                  <a:lnTo>
                    <a:pt x="225207" y="214315"/>
                  </a:lnTo>
                </a:path>
                <a:path w="231775" h="241934">
                  <a:moveTo>
                    <a:pt x="116541" y="74957"/>
                  </a:moveTo>
                  <a:lnTo>
                    <a:pt x="167282" y="51807"/>
                  </a:lnTo>
                </a:path>
                <a:path w="231775" h="241934">
                  <a:moveTo>
                    <a:pt x="27686" y="157487"/>
                  </a:moveTo>
                  <a:lnTo>
                    <a:pt x="104166" y="164395"/>
                  </a:lnTo>
                </a:path>
                <a:path w="231775" h="241934">
                  <a:moveTo>
                    <a:pt x="140700" y="139304"/>
                  </a:moveTo>
                  <a:lnTo>
                    <a:pt x="184245" y="73559"/>
                  </a:lnTo>
                </a:path>
              </a:pathLst>
            </a:custGeom>
            <a:ln w="3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55572" y="745252"/>
              <a:ext cx="245448" cy="126971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49222" y="597188"/>
              <a:ext cx="251365" cy="98468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679930" y="616107"/>
            <a:ext cx="8255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Arial MT"/>
                <a:cs typeface="Arial MT"/>
              </a:rPr>
              <a:t>a)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674809" y="1310477"/>
            <a:ext cx="8255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Arial MT"/>
                <a:cs typeface="Arial MT"/>
              </a:rPr>
              <a:t>b)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788906" y="810793"/>
            <a:ext cx="668020" cy="542290"/>
            <a:chOff x="788906" y="810793"/>
            <a:chExt cx="668020" cy="542290"/>
          </a:xfrm>
        </p:grpSpPr>
        <p:sp>
          <p:nvSpPr>
            <p:cNvPr id="60" name="object 60" descr=""/>
            <p:cNvSpPr/>
            <p:nvPr/>
          </p:nvSpPr>
          <p:spPr>
            <a:xfrm>
              <a:off x="1026613" y="1336764"/>
              <a:ext cx="151130" cy="1905"/>
            </a:xfrm>
            <a:custGeom>
              <a:avLst/>
              <a:gdLst/>
              <a:ahLst/>
              <a:cxnLst/>
              <a:rect l="l" t="t" r="r" b="b"/>
              <a:pathLst>
                <a:path w="151130" h="1905">
                  <a:moveTo>
                    <a:pt x="0" y="0"/>
                  </a:moveTo>
                  <a:lnTo>
                    <a:pt x="151107" y="1439"/>
                  </a:lnTo>
                </a:path>
              </a:pathLst>
            </a:custGeom>
            <a:ln w="68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177613" y="1326916"/>
              <a:ext cx="31115" cy="22860"/>
            </a:xfrm>
            <a:custGeom>
              <a:avLst/>
              <a:gdLst/>
              <a:ahLst/>
              <a:cxnLst/>
              <a:rect l="l" t="t" r="r" b="b"/>
              <a:pathLst>
                <a:path w="31115" h="22859">
                  <a:moveTo>
                    <a:pt x="0" y="22575"/>
                  </a:moveTo>
                  <a:lnTo>
                    <a:pt x="214" y="0"/>
                  </a:lnTo>
                  <a:lnTo>
                    <a:pt x="31120" y="11583"/>
                  </a:lnTo>
                  <a:lnTo>
                    <a:pt x="0" y="22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177613" y="1326916"/>
              <a:ext cx="31115" cy="22860"/>
            </a:xfrm>
            <a:custGeom>
              <a:avLst/>
              <a:gdLst/>
              <a:ahLst/>
              <a:cxnLst/>
              <a:rect l="l" t="t" r="r" b="b"/>
              <a:pathLst>
                <a:path w="31115" h="22859">
                  <a:moveTo>
                    <a:pt x="0" y="22575"/>
                  </a:moveTo>
                  <a:lnTo>
                    <a:pt x="31120" y="11583"/>
                  </a:lnTo>
                  <a:lnTo>
                    <a:pt x="214" y="0"/>
                  </a:lnTo>
                  <a:lnTo>
                    <a:pt x="0" y="22575"/>
                  </a:lnTo>
                  <a:close/>
                </a:path>
              </a:pathLst>
            </a:custGeom>
            <a:ln w="68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790811" y="812698"/>
              <a:ext cx="664210" cy="121920"/>
            </a:xfrm>
            <a:custGeom>
              <a:avLst/>
              <a:gdLst/>
              <a:ahLst/>
              <a:cxnLst/>
              <a:rect l="l" t="t" r="r" b="b"/>
              <a:pathLst>
                <a:path w="664210" h="121919">
                  <a:moveTo>
                    <a:pt x="663723" y="121508"/>
                  </a:moveTo>
                  <a:lnTo>
                    <a:pt x="0" y="121508"/>
                  </a:lnTo>
                  <a:lnTo>
                    <a:pt x="0" y="0"/>
                  </a:lnTo>
                  <a:lnTo>
                    <a:pt x="663723" y="0"/>
                  </a:lnTo>
                  <a:lnTo>
                    <a:pt x="663723" y="121508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790811" y="812698"/>
              <a:ext cx="664210" cy="121920"/>
            </a:xfrm>
            <a:custGeom>
              <a:avLst/>
              <a:gdLst/>
              <a:ahLst/>
              <a:cxnLst/>
              <a:rect l="l" t="t" r="r" b="b"/>
              <a:pathLst>
                <a:path w="664210" h="121919">
                  <a:moveTo>
                    <a:pt x="0" y="0"/>
                  </a:moveTo>
                  <a:lnTo>
                    <a:pt x="663723" y="0"/>
                  </a:lnTo>
                  <a:lnTo>
                    <a:pt x="663723" y="121508"/>
                  </a:lnTo>
                  <a:lnTo>
                    <a:pt x="0" y="121508"/>
                  </a:lnTo>
                  <a:lnTo>
                    <a:pt x="0" y="0"/>
                  </a:lnTo>
                  <a:close/>
                </a:path>
              </a:pathLst>
            </a:custGeom>
            <a:ln w="3417">
              <a:solidFill>
                <a:srgbClr val="FCE4C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832864" y="828929"/>
            <a:ext cx="579755" cy="806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" b="1">
                <a:latin typeface="Arial"/>
                <a:cs typeface="Arial"/>
              </a:rPr>
              <a:t>Nearest Neighbour</a:t>
            </a:r>
            <a:r>
              <a:rPr dirty="0" sz="350" spc="5" b="1">
                <a:latin typeface="Arial"/>
                <a:cs typeface="Arial"/>
              </a:rPr>
              <a:t> </a:t>
            </a:r>
            <a:r>
              <a:rPr dirty="0" sz="350" spc="-10" b="1">
                <a:latin typeface="Arial"/>
                <a:cs typeface="Arial"/>
              </a:rPr>
              <a:t>Graph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689045" y="519927"/>
            <a:ext cx="3055620" cy="510540"/>
            <a:chOff x="689045" y="519927"/>
            <a:chExt cx="3055620" cy="510540"/>
          </a:xfrm>
        </p:grpSpPr>
        <p:sp>
          <p:nvSpPr>
            <p:cNvPr id="67" name="object 67" descr=""/>
            <p:cNvSpPr/>
            <p:nvPr/>
          </p:nvSpPr>
          <p:spPr>
            <a:xfrm>
              <a:off x="696348" y="1023127"/>
              <a:ext cx="3041015" cy="0"/>
            </a:xfrm>
            <a:custGeom>
              <a:avLst/>
              <a:gdLst/>
              <a:ahLst/>
              <a:cxnLst/>
              <a:rect l="l" t="t" r="r" b="b"/>
              <a:pathLst>
                <a:path w="3041015" h="0">
                  <a:moveTo>
                    <a:pt x="0" y="0"/>
                  </a:moveTo>
                  <a:lnTo>
                    <a:pt x="3040832" y="0"/>
                  </a:lnTo>
                </a:path>
              </a:pathLst>
            </a:custGeom>
            <a:ln w="14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786551" y="521832"/>
              <a:ext cx="565785" cy="121920"/>
            </a:xfrm>
            <a:custGeom>
              <a:avLst/>
              <a:gdLst/>
              <a:ahLst/>
              <a:cxnLst/>
              <a:rect l="l" t="t" r="r" b="b"/>
              <a:pathLst>
                <a:path w="565785" h="121920">
                  <a:moveTo>
                    <a:pt x="565784" y="121508"/>
                  </a:moveTo>
                  <a:lnTo>
                    <a:pt x="0" y="121508"/>
                  </a:lnTo>
                  <a:lnTo>
                    <a:pt x="0" y="0"/>
                  </a:lnTo>
                  <a:lnTo>
                    <a:pt x="565784" y="0"/>
                  </a:lnTo>
                  <a:lnTo>
                    <a:pt x="565784" y="121508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786551" y="521832"/>
              <a:ext cx="565785" cy="121920"/>
            </a:xfrm>
            <a:custGeom>
              <a:avLst/>
              <a:gdLst/>
              <a:ahLst/>
              <a:cxnLst/>
              <a:rect l="l" t="t" r="r" b="b"/>
              <a:pathLst>
                <a:path w="565785" h="121920">
                  <a:moveTo>
                    <a:pt x="0" y="0"/>
                  </a:moveTo>
                  <a:lnTo>
                    <a:pt x="565784" y="0"/>
                  </a:lnTo>
                  <a:lnTo>
                    <a:pt x="565784" y="121508"/>
                  </a:lnTo>
                  <a:lnTo>
                    <a:pt x="0" y="121508"/>
                  </a:lnTo>
                  <a:lnTo>
                    <a:pt x="0" y="0"/>
                  </a:lnTo>
                  <a:close/>
                </a:path>
              </a:pathLst>
            </a:custGeom>
            <a:ln w="3417">
              <a:solidFill>
                <a:srgbClr val="FCE4C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835319" y="538064"/>
            <a:ext cx="467995" cy="806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" b="1">
                <a:latin typeface="Arial"/>
                <a:cs typeface="Arial"/>
              </a:rPr>
              <a:t>Electron</a:t>
            </a:r>
            <a:r>
              <a:rPr dirty="0" sz="350" spc="-25" b="1">
                <a:latin typeface="Arial"/>
                <a:cs typeface="Arial"/>
              </a:rPr>
              <a:t> </a:t>
            </a:r>
            <a:r>
              <a:rPr dirty="0" sz="350" spc="-10" b="1">
                <a:latin typeface="Arial"/>
                <a:cs typeface="Arial"/>
              </a:rPr>
              <a:t>Micrograph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3532124" y="1312862"/>
            <a:ext cx="189230" cy="29845"/>
            <a:chOff x="3532124" y="1312862"/>
            <a:chExt cx="189230" cy="29845"/>
          </a:xfrm>
        </p:grpSpPr>
        <p:sp>
          <p:nvSpPr>
            <p:cNvPr id="72" name="object 72" descr=""/>
            <p:cNvSpPr/>
            <p:nvPr/>
          </p:nvSpPr>
          <p:spPr>
            <a:xfrm>
              <a:off x="3535616" y="1326204"/>
              <a:ext cx="151130" cy="1905"/>
            </a:xfrm>
            <a:custGeom>
              <a:avLst/>
              <a:gdLst/>
              <a:ahLst/>
              <a:cxnLst/>
              <a:rect l="l" t="t" r="r" b="b"/>
              <a:pathLst>
                <a:path w="151129" h="1905">
                  <a:moveTo>
                    <a:pt x="0" y="0"/>
                  </a:moveTo>
                  <a:lnTo>
                    <a:pt x="151107" y="1439"/>
                  </a:lnTo>
                </a:path>
              </a:pathLst>
            </a:custGeom>
            <a:ln w="68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686616" y="1316355"/>
              <a:ext cx="31115" cy="22860"/>
            </a:xfrm>
            <a:custGeom>
              <a:avLst/>
              <a:gdLst/>
              <a:ahLst/>
              <a:cxnLst/>
              <a:rect l="l" t="t" r="r" b="b"/>
              <a:pathLst>
                <a:path w="31114" h="22859">
                  <a:moveTo>
                    <a:pt x="0" y="22575"/>
                  </a:moveTo>
                  <a:lnTo>
                    <a:pt x="215" y="0"/>
                  </a:lnTo>
                  <a:lnTo>
                    <a:pt x="31120" y="11583"/>
                  </a:lnTo>
                  <a:lnTo>
                    <a:pt x="0" y="22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3686616" y="1316355"/>
              <a:ext cx="31115" cy="22860"/>
            </a:xfrm>
            <a:custGeom>
              <a:avLst/>
              <a:gdLst/>
              <a:ahLst/>
              <a:cxnLst/>
              <a:rect l="l" t="t" r="r" b="b"/>
              <a:pathLst>
                <a:path w="31114" h="22859">
                  <a:moveTo>
                    <a:pt x="0" y="22575"/>
                  </a:moveTo>
                  <a:lnTo>
                    <a:pt x="31120" y="11583"/>
                  </a:lnTo>
                  <a:lnTo>
                    <a:pt x="215" y="0"/>
                  </a:lnTo>
                  <a:lnTo>
                    <a:pt x="0" y="22575"/>
                  </a:lnTo>
                  <a:close/>
                </a:path>
              </a:pathLst>
            </a:custGeom>
            <a:ln w="68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2160276" y="621637"/>
            <a:ext cx="615315" cy="187960"/>
          </a:xfrm>
          <a:prstGeom prst="rect">
            <a:avLst/>
          </a:prstGeom>
          <a:solidFill>
            <a:srgbClr val="F4CCCC"/>
          </a:solidFill>
          <a:ln w="3417">
            <a:solidFill>
              <a:srgbClr val="00000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149860" marR="50800" indent="-92075">
              <a:lnSpc>
                <a:spcPct val="100000"/>
              </a:lnSpc>
              <a:spcBef>
                <a:spcPts val="220"/>
              </a:spcBef>
            </a:pPr>
            <a:r>
              <a:rPr dirty="0" sz="400" spc="-10" b="1">
                <a:latin typeface="Arial"/>
                <a:cs typeface="Arial"/>
              </a:rPr>
              <a:t>Hierarchical</a:t>
            </a:r>
            <a:r>
              <a:rPr dirty="0" sz="400" spc="10" b="1">
                <a:latin typeface="Arial"/>
                <a:cs typeface="Arial"/>
              </a:rPr>
              <a:t> </a:t>
            </a:r>
            <a:r>
              <a:rPr dirty="0" sz="400" spc="-10" b="1">
                <a:latin typeface="Arial"/>
                <a:cs typeface="Arial"/>
              </a:rPr>
              <a:t>Network</a:t>
            </a:r>
            <a:r>
              <a:rPr dirty="0" sz="400" spc="500" b="1">
                <a:latin typeface="Arial"/>
                <a:cs typeface="Arial"/>
              </a:rPr>
              <a:t> </a:t>
            </a:r>
            <a:r>
              <a:rPr dirty="0" sz="400" spc="-20" b="1">
                <a:latin typeface="Arial"/>
                <a:cs typeface="Arial"/>
              </a:rPr>
              <a:t>Fusion</a:t>
            </a:r>
            <a:r>
              <a:rPr dirty="0" sz="400" spc="35" b="1">
                <a:latin typeface="Arial"/>
                <a:cs typeface="Arial"/>
              </a:rPr>
              <a:t> </a:t>
            </a:r>
            <a:r>
              <a:rPr dirty="0" sz="400" spc="-10" b="1">
                <a:latin typeface="Arial"/>
                <a:cs typeface="Arial"/>
              </a:rPr>
              <a:t>(HNF)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76" name="object 76" descr=""/>
          <p:cNvGrpSpPr/>
          <p:nvPr/>
        </p:nvGrpSpPr>
        <p:grpSpPr>
          <a:xfrm>
            <a:off x="3735275" y="402329"/>
            <a:ext cx="130810" cy="1242060"/>
            <a:chOff x="3735275" y="402329"/>
            <a:chExt cx="130810" cy="1242060"/>
          </a:xfrm>
        </p:grpSpPr>
        <p:sp>
          <p:nvSpPr>
            <p:cNvPr id="77" name="object 77" descr=""/>
            <p:cNvSpPr/>
            <p:nvPr/>
          </p:nvSpPr>
          <p:spPr>
            <a:xfrm>
              <a:off x="3737180" y="404234"/>
              <a:ext cx="127000" cy="1238250"/>
            </a:xfrm>
            <a:custGeom>
              <a:avLst/>
              <a:gdLst/>
              <a:ahLst/>
              <a:cxnLst/>
              <a:rect l="l" t="t" r="r" b="b"/>
              <a:pathLst>
                <a:path w="127000" h="1238250">
                  <a:moveTo>
                    <a:pt x="126997" y="1237795"/>
                  </a:moveTo>
                  <a:lnTo>
                    <a:pt x="0" y="1237795"/>
                  </a:lnTo>
                  <a:lnTo>
                    <a:pt x="0" y="0"/>
                  </a:lnTo>
                  <a:lnTo>
                    <a:pt x="126997" y="0"/>
                  </a:lnTo>
                  <a:lnTo>
                    <a:pt x="126997" y="1237795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3737180" y="404234"/>
              <a:ext cx="127000" cy="1238250"/>
            </a:xfrm>
            <a:custGeom>
              <a:avLst/>
              <a:gdLst/>
              <a:ahLst/>
              <a:cxnLst/>
              <a:rect l="l" t="t" r="r" b="b"/>
              <a:pathLst>
                <a:path w="127000" h="1238250">
                  <a:moveTo>
                    <a:pt x="0" y="1237795"/>
                  </a:moveTo>
                  <a:lnTo>
                    <a:pt x="0" y="0"/>
                  </a:lnTo>
                  <a:lnTo>
                    <a:pt x="126997" y="0"/>
                  </a:lnTo>
                  <a:lnTo>
                    <a:pt x="126997" y="1237795"/>
                  </a:lnTo>
                  <a:lnTo>
                    <a:pt x="0" y="1237795"/>
                  </a:lnTo>
                  <a:close/>
                </a:path>
              </a:pathLst>
            </a:custGeom>
            <a:ln w="3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3757976" y="702284"/>
            <a:ext cx="81915" cy="641985"/>
          </a:xfrm>
          <a:prstGeom prst="rect">
            <a:avLst/>
          </a:prstGeom>
        </p:spPr>
        <p:txBody>
          <a:bodyPr wrap="square" lIns="0" tIns="698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400" spc="-10" b="1">
                <a:latin typeface="Arial"/>
                <a:cs typeface="Arial"/>
              </a:rPr>
              <a:t>Output</a:t>
            </a:r>
            <a:r>
              <a:rPr dirty="0" sz="400" spc="-20" b="1">
                <a:latin typeface="Arial"/>
                <a:cs typeface="Arial"/>
              </a:rPr>
              <a:t> </a:t>
            </a:r>
            <a:r>
              <a:rPr dirty="0" sz="400" b="1">
                <a:latin typeface="Arial"/>
                <a:cs typeface="Arial"/>
              </a:rPr>
              <a:t>Layer</a:t>
            </a:r>
            <a:r>
              <a:rPr dirty="0" sz="400" spc="75" b="1">
                <a:latin typeface="Arial"/>
                <a:cs typeface="Arial"/>
              </a:rPr>
              <a:t> </a:t>
            </a:r>
            <a:r>
              <a:rPr dirty="0" sz="400" spc="-10" b="1">
                <a:latin typeface="Arial"/>
                <a:cs typeface="Arial"/>
              </a:rPr>
              <a:t>(MHA</a:t>
            </a:r>
            <a:r>
              <a:rPr dirty="0" sz="400" spc="-20" b="1">
                <a:latin typeface="Arial"/>
                <a:cs typeface="Arial"/>
              </a:rPr>
              <a:t> </a:t>
            </a:r>
            <a:r>
              <a:rPr dirty="0" sz="400" spc="-10" b="1">
                <a:latin typeface="Arial"/>
                <a:cs typeface="Arial"/>
              </a:rPr>
              <a:t>layer)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3044473" y="619730"/>
            <a:ext cx="483870" cy="191770"/>
            <a:chOff x="3044473" y="619730"/>
            <a:chExt cx="483870" cy="191770"/>
          </a:xfrm>
        </p:grpSpPr>
        <p:sp>
          <p:nvSpPr>
            <p:cNvPr id="81" name="object 81" descr=""/>
            <p:cNvSpPr/>
            <p:nvPr/>
          </p:nvSpPr>
          <p:spPr>
            <a:xfrm>
              <a:off x="3046378" y="621635"/>
              <a:ext cx="480059" cy="187960"/>
            </a:xfrm>
            <a:custGeom>
              <a:avLst/>
              <a:gdLst/>
              <a:ahLst/>
              <a:cxnLst/>
              <a:rect l="l" t="t" r="r" b="b"/>
              <a:pathLst>
                <a:path w="480060" h="187959">
                  <a:moveTo>
                    <a:pt x="479792" y="187913"/>
                  </a:moveTo>
                  <a:lnTo>
                    <a:pt x="0" y="187698"/>
                  </a:lnTo>
                  <a:lnTo>
                    <a:pt x="0" y="0"/>
                  </a:lnTo>
                  <a:lnTo>
                    <a:pt x="479792" y="215"/>
                  </a:lnTo>
                  <a:lnTo>
                    <a:pt x="479792" y="187913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3046378" y="621635"/>
              <a:ext cx="480059" cy="187960"/>
            </a:xfrm>
            <a:custGeom>
              <a:avLst/>
              <a:gdLst/>
              <a:ahLst/>
              <a:cxnLst/>
              <a:rect l="l" t="t" r="r" b="b"/>
              <a:pathLst>
                <a:path w="480060" h="187959">
                  <a:moveTo>
                    <a:pt x="0" y="0"/>
                  </a:moveTo>
                  <a:lnTo>
                    <a:pt x="479792" y="215"/>
                  </a:lnTo>
                  <a:lnTo>
                    <a:pt x="479792" y="187913"/>
                  </a:lnTo>
                  <a:lnTo>
                    <a:pt x="0" y="187698"/>
                  </a:lnTo>
                  <a:lnTo>
                    <a:pt x="0" y="0"/>
                  </a:lnTo>
                  <a:close/>
                </a:path>
              </a:pathLst>
            </a:custGeom>
            <a:ln w="3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3130200" y="637727"/>
            <a:ext cx="312420" cy="146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85" marR="5080" indent="-7620">
              <a:lnSpc>
                <a:spcPct val="100000"/>
              </a:lnSpc>
              <a:spcBef>
                <a:spcPts val="95"/>
              </a:spcBef>
            </a:pPr>
            <a:r>
              <a:rPr dirty="0" sz="400" spc="-10" b="1">
                <a:latin typeface="Arial"/>
                <a:cs typeface="Arial"/>
              </a:rPr>
              <a:t>Hierarchical</a:t>
            </a:r>
            <a:r>
              <a:rPr dirty="0" sz="400" spc="500" b="1">
                <a:latin typeface="Arial"/>
                <a:cs typeface="Arial"/>
              </a:rPr>
              <a:t> </a:t>
            </a:r>
            <a:r>
              <a:rPr dirty="0" sz="400" spc="-10" b="1">
                <a:latin typeface="Arial"/>
                <a:cs typeface="Arial"/>
              </a:rPr>
              <a:t>Embedding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84" name="object 84" descr=""/>
          <p:cNvGrpSpPr/>
          <p:nvPr/>
        </p:nvGrpSpPr>
        <p:grpSpPr>
          <a:xfrm>
            <a:off x="2804636" y="691786"/>
            <a:ext cx="919480" cy="32384"/>
            <a:chOff x="2804636" y="691786"/>
            <a:chExt cx="919480" cy="32384"/>
          </a:xfrm>
        </p:grpSpPr>
        <p:sp>
          <p:nvSpPr>
            <p:cNvPr id="85" name="object 85" descr=""/>
            <p:cNvSpPr/>
            <p:nvPr/>
          </p:nvSpPr>
          <p:spPr>
            <a:xfrm>
              <a:off x="3532764" y="705297"/>
              <a:ext cx="156845" cy="1270"/>
            </a:xfrm>
            <a:custGeom>
              <a:avLst/>
              <a:gdLst/>
              <a:ahLst/>
              <a:cxnLst/>
              <a:rect l="l" t="t" r="r" b="b"/>
              <a:pathLst>
                <a:path w="156845" h="1270">
                  <a:moveTo>
                    <a:pt x="0" y="0"/>
                  </a:moveTo>
                  <a:lnTo>
                    <a:pt x="156810" y="1194"/>
                  </a:lnTo>
                </a:path>
              </a:pathLst>
            </a:custGeom>
            <a:ln w="68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3689489" y="695204"/>
              <a:ext cx="31115" cy="22860"/>
            </a:xfrm>
            <a:custGeom>
              <a:avLst/>
              <a:gdLst/>
              <a:ahLst/>
              <a:cxnLst/>
              <a:rect l="l" t="t" r="r" b="b"/>
              <a:pathLst>
                <a:path w="31114" h="22859">
                  <a:moveTo>
                    <a:pt x="0" y="22575"/>
                  </a:moveTo>
                  <a:lnTo>
                    <a:pt x="172" y="0"/>
                  </a:lnTo>
                  <a:lnTo>
                    <a:pt x="31099" y="11524"/>
                  </a:lnTo>
                  <a:lnTo>
                    <a:pt x="0" y="22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689489" y="695204"/>
              <a:ext cx="31115" cy="22860"/>
            </a:xfrm>
            <a:custGeom>
              <a:avLst/>
              <a:gdLst/>
              <a:ahLst/>
              <a:cxnLst/>
              <a:rect l="l" t="t" r="r" b="b"/>
              <a:pathLst>
                <a:path w="31114" h="22859">
                  <a:moveTo>
                    <a:pt x="0" y="22575"/>
                  </a:moveTo>
                  <a:lnTo>
                    <a:pt x="31099" y="11524"/>
                  </a:lnTo>
                  <a:lnTo>
                    <a:pt x="172" y="0"/>
                  </a:lnTo>
                  <a:lnTo>
                    <a:pt x="0" y="22575"/>
                  </a:lnTo>
                  <a:close/>
                </a:path>
              </a:pathLst>
            </a:custGeom>
            <a:ln w="68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2808053" y="707660"/>
              <a:ext cx="151130" cy="1905"/>
            </a:xfrm>
            <a:custGeom>
              <a:avLst/>
              <a:gdLst/>
              <a:ahLst/>
              <a:cxnLst/>
              <a:rect l="l" t="t" r="r" b="b"/>
              <a:pathLst>
                <a:path w="151130" h="1904">
                  <a:moveTo>
                    <a:pt x="0" y="0"/>
                  </a:moveTo>
                  <a:lnTo>
                    <a:pt x="151107" y="1439"/>
                  </a:lnTo>
                </a:path>
              </a:pathLst>
            </a:custGeom>
            <a:ln w="68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2959053" y="697812"/>
              <a:ext cx="31115" cy="22860"/>
            </a:xfrm>
            <a:custGeom>
              <a:avLst/>
              <a:gdLst/>
              <a:ahLst/>
              <a:cxnLst/>
              <a:rect l="l" t="t" r="r" b="b"/>
              <a:pathLst>
                <a:path w="31114" h="22859">
                  <a:moveTo>
                    <a:pt x="0" y="22575"/>
                  </a:moveTo>
                  <a:lnTo>
                    <a:pt x="214" y="0"/>
                  </a:lnTo>
                  <a:lnTo>
                    <a:pt x="31120" y="11583"/>
                  </a:lnTo>
                  <a:lnTo>
                    <a:pt x="0" y="22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2959053" y="697812"/>
              <a:ext cx="31115" cy="22860"/>
            </a:xfrm>
            <a:custGeom>
              <a:avLst/>
              <a:gdLst/>
              <a:ahLst/>
              <a:cxnLst/>
              <a:rect l="l" t="t" r="r" b="b"/>
              <a:pathLst>
                <a:path w="31114" h="22859">
                  <a:moveTo>
                    <a:pt x="0" y="22575"/>
                  </a:moveTo>
                  <a:lnTo>
                    <a:pt x="31120" y="11583"/>
                  </a:lnTo>
                  <a:lnTo>
                    <a:pt x="214" y="0"/>
                  </a:lnTo>
                  <a:lnTo>
                    <a:pt x="0" y="22575"/>
                  </a:lnTo>
                  <a:close/>
                </a:path>
              </a:pathLst>
            </a:custGeom>
            <a:ln w="68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1" name="object 9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8937" y="1756626"/>
            <a:ext cx="53644" cy="53644"/>
          </a:xfrm>
          <a:prstGeom prst="rect">
            <a:avLst/>
          </a:prstGeom>
        </p:spPr>
      </p:pic>
      <p:sp>
        <p:nvSpPr>
          <p:cNvPr id="92" name="object 92" descr=""/>
          <p:cNvSpPr txBox="1"/>
          <p:nvPr/>
        </p:nvSpPr>
        <p:spPr>
          <a:xfrm>
            <a:off x="338404" y="1686237"/>
            <a:ext cx="4134485" cy="14852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20" b="1">
                <a:latin typeface="Arial"/>
                <a:cs typeface="Arial"/>
              </a:rPr>
              <a:t>Visual</a:t>
            </a:r>
            <a:r>
              <a:rPr dirty="0" sz="900" spc="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Stream</a:t>
            </a:r>
            <a:r>
              <a:rPr dirty="0" sz="900">
                <a:latin typeface="Arial MT"/>
                <a:cs typeface="Arial MT"/>
              </a:rPr>
              <a:t>:</a:t>
            </a:r>
            <a:r>
              <a:rPr dirty="0" sz="900" spc="9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Electron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micrographs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are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tokenized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into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multi-</a:t>
            </a:r>
            <a:r>
              <a:rPr dirty="0" sz="900">
                <a:latin typeface="Arial MT"/>
                <a:cs typeface="Arial MT"/>
              </a:rPr>
              <a:t>resolution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patch </a:t>
            </a:r>
            <a:r>
              <a:rPr dirty="0" sz="900" spc="-65">
                <a:latin typeface="Arial MT"/>
                <a:cs typeface="Arial MT"/>
              </a:rPr>
              <a:t>sequences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vision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graphs.</a:t>
            </a:r>
            <a:r>
              <a:rPr dirty="0" sz="900" spc="9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Hierarchical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Network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Fusion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(HNF)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70">
                <a:latin typeface="Arial MT"/>
                <a:cs typeface="Arial MT"/>
              </a:rPr>
              <a:t>uses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10" i="1">
                <a:latin typeface="Arial"/>
                <a:cs typeface="Arial"/>
              </a:rPr>
              <a:t>Neural</a:t>
            </a:r>
            <a:r>
              <a:rPr dirty="0" sz="900" spc="5" i="1">
                <a:latin typeface="Arial"/>
                <a:cs typeface="Arial"/>
              </a:rPr>
              <a:t> </a:t>
            </a:r>
            <a:r>
              <a:rPr dirty="0" sz="900" spc="-20" i="1">
                <a:latin typeface="Arial"/>
                <a:cs typeface="Arial"/>
              </a:rPr>
              <a:t>ODEs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5" i="1">
                <a:latin typeface="Arial"/>
                <a:cs typeface="Arial"/>
              </a:rPr>
              <a:t>Graph</a:t>
            </a:r>
            <a:r>
              <a:rPr dirty="0" sz="900" spc="20" i="1">
                <a:latin typeface="Arial"/>
                <a:cs typeface="Arial"/>
              </a:rPr>
              <a:t> </a:t>
            </a:r>
            <a:r>
              <a:rPr dirty="0" sz="900" spc="-55" i="1">
                <a:latin typeface="Arial"/>
                <a:cs typeface="Arial"/>
              </a:rPr>
              <a:t>Chebyshev</a:t>
            </a:r>
            <a:r>
              <a:rPr dirty="0" sz="900" spc="20" i="1">
                <a:latin typeface="Arial"/>
                <a:cs typeface="Arial"/>
              </a:rPr>
              <a:t> </a:t>
            </a:r>
            <a:r>
              <a:rPr dirty="0" sz="900" spc="-20" i="1">
                <a:latin typeface="Arial"/>
                <a:cs typeface="Arial"/>
              </a:rPr>
              <a:t>Convolutions</a:t>
            </a:r>
            <a:r>
              <a:rPr dirty="0" sz="900" spc="80" i="1">
                <a:latin typeface="Arial"/>
                <a:cs typeface="Arial"/>
              </a:rPr>
              <a:t> </a:t>
            </a:r>
            <a:r>
              <a:rPr dirty="0" sz="900" spc="-55">
                <a:latin typeface="Arial MT"/>
                <a:cs typeface="Arial MT"/>
              </a:rPr>
              <a:t>across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layers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generate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45">
                <a:latin typeface="Arial MT"/>
                <a:cs typeface="Arial MT"/>
              </a:rPr>
              <a:t>cross-</a:t>
            </a:r>
            <a:r>
              <a:rPr dirty="0" sz="900" spc="-20">
                <a:latin typeface="Arial MT"/>
                <a:cs typeface="Arial MT"/>
              </a:rPr>
              <a:t>modal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visual embeddings.</a:t>
            </a:r>
            <a:endParaRPr sz="900">
              <a:latin typeface="Arial MT"/>
              <a:cs typeface="Arial MT"/>
            </a:endParaRPr>
          </a:p>
          <a:p>
            <a:pPr algn="just" marL="12700" marR="48260">
              <a:lnSpc>
                <a:spcPct val="101000"/>
              </a:lnSpc>
              <a:spcBef>
                <a:spcPts val="300"/>
              </a:spcBef>
            </a:pPr>
            <a:r>
              <a:rPr dirty="0" sz="900" b="1">
                <a:latin typeface="Arial"/>
                <a:cs typeface="Arial"/>
              </a:rPr>
              <a:t>Textual</a:t>
            </a:r>
            <a:r>
              <a:rPr dirty="0" sz="900" spc="1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Stream</a:t>
            </a:r>
            <a:r>
              <a:rPr dirty="0" sz="900">
                <a:latin typeface="Arial MT"/>
                <a:cs typeface="Arial MT"/>
              </a:rPr>
              <a:t>:</a:t>
            </a:r>
            <a:r>
              <a:rPr dirty="0" sz="900" spc="8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Zero-</a:t>
            </a:r>
            <a:r>
              <a:rPr dirty="0" sz="900">
                <a:latin typeface="Arial MT"/>
                <a:cs typeface="Arial MT"/>
              </a:rPr>
              <a:t>shot CoT </a:t>
            </a:r>
            <a:r>
              <a:rPr dirty="0" sz="900" spc="-10">
                <a:latin typeface="Arial MT"/>
                <a:cs typeface="Arial MT"/>
              </a:rPr>
              <a:t>prompts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query</a:t>
            </a:r>
            <a:r>
              <a:rPr dirty="0" sz="900">
                <a:latin typeface="Arial MT"/>
                <a:cs typeface="Arial MT"/>
              </a:rPr>
              <a:t> LLMs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(e.g., </a:t>
            </a:r>
            <a:r>
              <a:rPr dirty="0" sz="900" spc="-10">
                <a:latin typeface="Arial MT"/>
                <a:cs typeface="Arial MT"/>
              </a:rPr>
              <a:t>GPT-</a:t>
            </a:r>
            <a:r>
              <a:rPr dirty="0" sz="900">
                <a:latin typeface="Arial MT"/>
                <a:cs typeface="Arial MT"/>
              </a:rPr>
              <a:t>3.5) to </a:t>
            </a:r>
            <a:r>
              <a:rPr dirty="0" sz="900" spc="-10">
                <a:latin typeface="Arial MT"/>
                <a:cs typeface="Arial MT"/>
              </a:rPr>
              <a:t>generate technical </a:t>
            </a:r>
            <a:r>
              <a:rPr dirty="0" sz="900" spc="-20">
                <a:latin typeface="Arial MT"/>
                <a:cs typeface="Arial MT"/>
              </a:rPr>
              <a:t>nanomaterial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descriptions,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which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are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encoded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by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smaller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language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models </a:t>
            </a:r>
            <a:r>
              <a:rPr dirty="0" sz="900">
                <a:latin typeface="Arial MT"/>
                <a:cs typeface="Arial MT"/>
              </a:rPr>
              <a:t>(e.g., </a:t>
            </a:r>
            <a:r>
              <a:rPr dirty="0" sz="900" spc="-20">
                <a:latin typeface="Arial MT"/>
                <a:cs typeface="Arial MT"/>
              </a:rPr>
              <a:t>DeBERTa)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using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35" i="1">
                <a:latin typeface="Arial"/>
                <a:cs typeface="Arial"/>
              </a:rPr>
              <a:t>Masked</a:t>
            </a:r>
            <a:r>
              <a:rPr dirty="0" sz="900" i="1">
                <a:latin typeface="Arial"/>
                <a:cs typeface="Arial"/>
              </a:rPr>
              <a:t> </a:t>
            </a:r>
            <a:r>
              <a:rPr dirty="0" sz="900" spc="-40" i="1">
                <a:latin typeface="Arial"/>
                <a:cs typeface="Arial"/>
              </a:rPr>
              <a:t>Language</a:t>
            </a:r>
            <a:r>
              <a:rPr dirty="0" sz="900" spc="5" i="1">
                <a:latin typeface="Arial"/>
                <a:cs typeface="Arial"/>
              </a:rPr>
              <a:t> </a:t>
            </a:r>
            <a:r>
              <a:rPr dirty="0" sz="900" spc="-10" i="1">
                <a:latin typeface="Arial"/>
                <a:cs typeface="Arial"/>
              </a:rPr>
              <a:t>Modeling</a:t>
            </a:r>
            <a:r>
              <a:rPr dirty="0" sz="900" spc="-10">
                <a:latin typeface="Arial MT"/>
                <a:cs typeface="Arial MT"/>
              </a:rPr>
              <a:t>.</a:t>
            </a:r>
            <a:endParaRPr sz="900">
              <a:latin typeface="Arial MT"/>
              <a:cs typeface="Arial MT"/>
            </a:endParaRPr>
          </a:p>
          <a:p>
            <a:pPr marL="12700" marR="84455">
              <a:lnSpc>
                <a:spcPct val="101000"/>
              </a:lnSpc>
              <a:spcBef>
                <a:spcPts val="295"/>
              </a:spcBef>
            </a:pPr>
            <a:r>
              <a:rPr dirty="0" sz="900" spc="-45" b="1">
                <a:latin typeface="Arial"/>
                <a:cs typeface="Arial"/>
              </a:rPr>
              <a:t>Fusion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spc="-20" b="1">
                <a:latin typeface="Arial"/>
                <a:cs typeface="Arial"/>
              </a:rPr>
              <a:t>Layer</a:t>
            </a:r>
            <a:r>
              <a:rPr dirty="0" sz="900" spc="-20">
                <a:latin typeface="Arial MT"/>
                <a:cs typeface="Arial MT"/>
              </a:rPr>
              <a:t>:</a:t>
            </a:r>
            <a:r>
              <a:rPr dirty="0" sz="900" spc="1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Multi-</a:t>
            </a:r>
            <a:r>
              <a:rPr dirty="0" sz="900">
                <a:latin typeface="Arial MT"/>
                <a:cs typeface="Arial MT"/>
              </a:rPr>
              <a:t>Head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45">
                <a:latin typeface="Arial MT"/>
                <a:cs typeface="Arial MT"/>
              </a:rPr>
              <a:t>Cross-</a:t>
            </a:r>
            <a:r>
              <a:rPr dirty="0" sz="900">
                <a:latin typeface="Arial MT"/>
                <a:cs typeface="Arial MT"/>
              </a:rPr>
              <a:t>Attention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mechanism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aligns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integrates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the hierarchical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visual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embeddings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with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text-</a:t>
            </a:r>
            <a:r>
              <a:rPr dirty="0" sz="900">
                <a:latin typeface="Arial MT"/>
                <a:cs typeface="Arial MT"/>
              </a:rPr>
              <a:t>level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embeddings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for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robust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multi-</a:t>
            </a:r>
            <a:r>
              <a:rPr dirty="0" sz="900" spc="-10">
                <a:latin typeface="Arial MT"/>
                <a:cs typeface="Arial MT"/>
              </a:rPr>
              <a:t>class classification.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93" name="object 9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38937" y="2348776"/>
            <a:ext cx="53644" cy="53644"/>
          </a:xfrm>
          <a:prstGeom prst="rect">
            <a:avLst/>
          </a:prstGeom>
        </p:spPr>
      </p:pic>
      <p:pic>
        <p:nvPicPr>
          <p:cNvPr id="94" name="object 9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38937" y="2802369"/>
            <a:ext cx="53644" cy="53644"/>
          </a:xfrm>
          <a:prstGeom prst="rect">
            <a:avLst/>
          </a:prstGeom>
        </p:spPr>
      </p:pic>
      <p:grpSp>
        <p:nvGrpSpPr>
          <p:cNvPr id="95" name="object 95" descr="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96" name="object 96" descr="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100" name="object 100" descr=""/>
          <p:cNvSpPr txBox="1"/>
          <p:nvPr/>
        </p:nvSpPr>
        <p:spPr>
          <a:xfrm>
            <a:off x="2048611" y="3367039"/>
            <a:ext cx="511175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solidFill>
                  <a:srgbClr val="FFFFFF"/>
                </a:solidFill>
                <a:latin typeface="Arial MT"/>
                <a:cs typeface="Arial MT"/>
                <a:hlinkClick r:id="rId17" action="ppaction://hlinksldjump"/>
              </a:rPr>
              <a:t>MultiFusion-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17" action="ppaction://hlinksldjump"/>
              </a:rPr>
              <a:t>LLM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1" name="object 10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102" name="object 10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dirty="0" spc="-20"/>
              <a:t>4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50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dirty="0" spc="-15"/>
              <a:t> </a:t>
            </a:r>
            <a:r>
              <a:rPr dirty="0" spc="-10"/>
              <a:t>Visual</a:t>
            </a:r>
            <a:r>
              <a:rPr dirty="0" spc="-15"/>
              <a:t> </a:t>
            </a:r>
            <a:r>
              <a:rPr dirty="0" spc="-35"/>
              <a:t>Processing</a:t>
            </a:r>
            <a:r>
              <a:rPr dirty="0" spc="-15"/>
              <a:t> </a:t>
            </a:r>
            <a:r>
              <a:rPr dirty="0" spc="-25"/>
              <a:t>Backbone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587738" y="1947634"/>
            <a:ext cx="2998470" cy="843915"/>
            <a:chOff x="587738" y="1947634"/>
            <a:chExt cx="2998470" cy="84391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738" y="2507691"/>
              <a:ext cx="425677" cy="28115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875" y="1947634"/>
              <a:ext cx="2494271" cy="84388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2059139" y="1940976"/>
            <a:ext cx="561975" cy="1047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0" b="1">
                <a:latin typeface="Times New Roman"/>
                <a:cs typeface="Times New Roman"/>
              </a:rPr>
              <a:t>Gating</a:t>
            </a:r>
            <a:r>
              <a:rPr dirty="0" sz="500" spc="50" b="1">
                <a:latin typeface="Times New Roman"/>
                <a:cs typeface="Times New Roman"/>
              </a:rPr>
              <a:t> </a:t>
            </a:r>
            <a:r>
              <a:rPr dirty="0" sz="500" spc="-10" b="1">
                <a:latin typeface="Times New Roman"/>
                <a:cs typeface="Times New Roman"/>
              </a:rPr>
              <a:t>Mechanism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633490" y="2558657"/>
            <a:ext cx="431800" cy="114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075">
              <a:lnSpc>
                <a:spcPts val="254"/>
              </a:lnSpc>
              <a:spcBef>
                <a:spcPts val="105"/>
              </a:spcBef>
              <a:tabLst>
                <a:tab pos="344170" algn="l"/>
              </a:tabLst>
            </a:pPr>
            <a:r>
              <a:rPr dirty="0" sz="400" spc="-25" b="1">
                <a:latin typeface="Times New Roman"/>
                <a:cs typeface="Times New Roman"/>
              </a:rPr>
              <a:t>(l)</a:t>
            </a:r>
            <a:r>
              <a:rPr dirty="0" sz="400" b="1">
                <a:latin typeface="Times New Roman"/>
                <a:cs typeface="Times New Roman"/>
              </a:rPr>
              <a:t>	</a:t>
            </a:r>
            <a:r>
              <a:rPr dirty="0" sz="400" spc="-25" b="1">
                <a:latin typeface="Times New Roman"/>
                <a:cs typeface="Times New Roman"/>
              </a:rPr>
              <a:t>(l)</a:t>
            </a:r>
            <a:endParaRPr sz="400">
              <a:latin typeface="Times New Roman"/>
              <a:cs typeface="Times New Roman"/>
            </a:endParaRPr>
          </a:p>
          <a:p>
            <a:pPr marL="38100">
              <a:lnSpc>
                <a:spcPts val="434"/>
              </a:lnSpc>
              <a:tabLst>
                <a:tab pos="290195" algn="l"/>
              </a:tabLst>
            </a:pPr>
            <a:r>
              <a:rPr dirty="0" sz="550" spc="-25" b="1">
                <a:latin typeface="Times New Roman"/>
                <a:cs typeface="Times New Roman"/>
              </a:rPr>
              <a:t>e</a:t>
            </a:r>
            <a:r>
              <a:rPr dirty="0" baseline="-23809" sz="525" spc="-37" b="1">
                <a:latin typeface="Times New Roman"/>
                <a:cs typeface="Times New Roman"/>
              </a:rPr>
              <a:t>1</a:t>
            </a:r>
            <a:r>
              <a:rPr dirty="0" baseline="-23809" sz="525" b="1">
                <a:latin typeface="Times New Roman"/>
                <a:cs typeface="Times New Roman"/>
              </a:rPr>
              <a:t>	</a:t>
            </a:r>
            <a:r>
              <a:rPr dirty="0" sz="550" spc="-25" b="1">
                <a:latin typeface="Times New Roman"/>
                <a:cs typeface="Times New Roman"/>
              </a:rPr>
              <a:t>e</a:t>
            </a:r>
            <a:r>
              <a:rPr dirty="0" baseline="-23809" sz="525" spc="-37" b="1">
                <a:latin typeface="Times New Roman"/>
                <a:cs typeface="Times New Roman"/>
              </a:rPr>
              <a:t>2</a:t>
            </a:r>
            <a:endParaRPr baseline="-23809" sz="525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83653" y="2539790"/>
            <a:ext cx="18224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202" sz="825" spc="-15" b="1">
                <a:latin typeface="Times New Roman"/>
                <a:cs typeface="Times New Roman"/>
              </a:rPr>
              <a:t>e</a:t>
            </a:r>
            <a:r>
              <a:rPr dirty="0" baseline="-47619" sz="525" spc="-15" b="1">
                <a:latin typeface="Times New Roman"/>
                <a:cs typeface="Times New Roman"/>
              </a:rPr>
              <a:t>n</a:t>
            </a:r>
            <a:r>
              <a:rPr dirty="0" sz="400" spc="-10" b="1">
                <a:latin typeface="Times New Roman"/>
                <a:cs typeface="Times New Roman"/>
              </a:rPr>
              <a:t>(l)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02496" y="2321382"/>
            <a:ext cx="503555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imes New Roman"/>
                <a:cs typeface="Times New Roman"/>
              </a:rPr>
              <a:t>GNN</a:t>
            </a:r>
            <a:r>
              <a:rPr dirty="0" sz="800" spc="-30">
                <a:latin typeface="Times New Roman"/>
                <a:cs typeface="Times New Roman"/>
              </a:rPr>
              <a:t> </a:t>
            </a:r>
            <a:r>
              <a:rPr dirty="0" sz="800" spc="-20">
                <a:latin typeface="Times New Roman"/>
                <a:cs typeface="Times New Roman"/>
              </a:rPr>
              <a:t>Layer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84597" y="2119774"/>
            <a:ext cx="214629" cy="1441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32080">
              <a:lnSpc>
                <a:spcPts val="305"/>
              </a:lnSpc>
              <a:spcBef>
                <a:spcPts val="114"/>
              </a:spcBef>
            </a:pPr>
            <a:r>
              <a:rPr dirty="0" sz="350" spc="-25" b="1">
                <a:latin typeface="Times New Roman"/>
                <a:cs typeface="Times New Roman"/>
              </a:rPr>
              <a:t>(l)</a:t>
            </a:r>
            <a:endParaRPr sz="350">
              <a:latin typeface="Times New Roman"/>
              <a:cs typeface="Times New Roman"/>
            </a:endParaRPr>
          </a:p>
          <a:p>
            <a:pPr marL="38100">
              <a:lnSpc>
                <a:spcPts val="605"/>
              </a:lnSpc>
            </a:pPr>
            <a:r>
              <a:rPr dirty="0" baseline="13888" sz="900" spc="-89">
                <a:latin typeface="SimSun-ExtB"/>
                <a:cs typeface="SimSun-ExtB"/>
              </a:rPr>
              <a:t>𝐞</a:t>
            </a:r>
            <a:r>
              <a:rPr dirty="0" baseline="18518" sz="900" spc="-89">
                <a:latin typeface="SimSun-ExtB"/>
                <a:cs typeface="SimSun-ExtB"/>
              </a:rPr>
              <a:t>ො</a:t>
            </a:r>
            <a:r>
              <a:rPr dirty="0" sz="250" spc="-60" b="1">
                <a:latin typeface="Times New Roman"/>
                <a:cs typeface="Times New Roman"/>
              </a:rPr>
              <a:t>VN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10082" y="2556426"/>
            <a:ext cx="186690" cy="114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9695">
              <a:lnSpc>
                <a:spcPts val="254"/>
              </a:lnSpc>
              <a:spcBef>
                <a:spcPts val="105"/>
              </a:spcBef>
            </a:pPr>
            <a:r>
              <a:rPr dirty="0" sz="400" spc="-25" b="1">
                <a:latin typeface="Times New Roman"/>
                <a:cs typeface="Times New Roman"/>
              </a:rPr>
              <a:t>(l)</a:t>
            </a:r>
            <a:endParaRPr sz="400">
              <a:latin typeface="Times New Roman"/>
              <a:cs typeface="Times New Roman"/>
            </a:endParaRPr>
          </a:p>
          <a:p>
            <a:pPr marL="38100">
              <a:lnSpc>
                <a:spcPts val="434"/>
              </a:lnSpc>
            </a:pPr>
            <a:r>
              <a:rPr dirty="0" sz="550" spc="-25" b="1">
                <a:latin typeface="Times New Roman"/>
                <a:cs typeface="Times New Roman"/>
              </a:rPr>
              <a:t>h</a:t>
            </a:r>
            <a:r>
              <a:rPr dirty="0" baseline="-23809" sz="525" spc="-37" b="1">
                <a:latin typeface="Times New Roman"/>
                <a:cs typeface="Times New Roman"/>
              </a:rPr>
              <a:t>1</a:t>
            </a:r>
            <a:endParaRPr baseline="-23809" sz="525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365868" y="2558936"/>
            <a:ext cx="186690" cy="114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9695">
              <a:lnSpc>
                <a:spcPts val="254"/>
              </a:lnSpc>
              <a:spcBef>
                <a:spcPts val="105"/>
              </a:spcBef>
            </a:pPr>
            <a:r>
              <a:rPr dirty="0" sz="400" spc="-25" b="1">
                <a:latin typeface="Times New Roman"/>
                <a:cs typeface="Times New Roman"/>
              </a:rPr>
              <a:t>(l)</a:t>
            </a:r>
            <a:endParaRPr sz="400">
              <a:latin typeface="Times New Roman"/>
              <a:cs typeface="Times New Roman"/>
            </a:endParaRPr>
          </a:p>
          <a:p>
            <a:pPr marL="38100">
              <a:lnSpc>
                <a:spcPts val="434"/>
              </a:lnSpc>
            </a:pPr>
            <a:r>
              <a:rPr dirty="0" sz="550" spc="-25" b="1">
                <a:latin typeface="Times New Roman"/>
                <a:cs typeface="Times New Roman"/>
              </a:rPr>
              <a:t>h</a:t>
            </a:r>
            <a:r>
              <a:rPr dirty="0" baseline="-23809" sz="525" spc="-37" b="1">
                <a:latin typeface="Times New Roman"/>
                <a:cs typeface="Times New Roman"/>
              </a:rPr>
              <a:t>2</a:t>
            </a:r>
            <a:endParaRPr baseline="-23809" sz="525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856334" y="2540812"/>
            <a:ext cx="18986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202" sz="825" spc="-15" b="1">
                <a:latin typeface="Times New Roman"/>
                <a:cs typeface="Times New Roman"/>
              </a:rPr>
              <a:t>h</a:t>
            </a:r>
            <a:r>
              <a:rPr dirty="0" baseline="-47619" sz="525" spc="-15" b="1">
                <a:latin typeface="Times New Roman"/>
                <a:cs typeface="Times New Roman"/>
              </a:rPr>
              <a:t>n</a:t>
            </a:r>
            <a:r>
              <a:rPr dirty="0" sz="400" spc="-10" b="1">
                <a:latin typeface="Times New Roman"/>
                <a:cs typeface="Times New Roman"/>
              </a:rPr>
              <a:t>(l)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091634" y="2563025"/>
            <a:ext cx="219075" cy="2165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36525">
              <a:lnSpc>
                <a:spcPts val="235"/>
              </a:lnSpc>
              <a:spcBef>
                <a:spcPts val="114"/>
              </a:spcBef>
            </a:pPr>
            <a:r>
              <a:rPr dirty="0" sz="350" spc="-25" b="1">
                <a:latin typeface="Times New Roman"/>
                <a:cs typeface="Times New Roman"/>
              </a:rPr>
              <a:t>(l)</a:t>
            </a:r>
            <a:endParaRPr sz="350">
              <a:latin typeface="Times New Roman"/>
              <a:cs typeface="Times New Roman"/>
            </a:endParaRPr>
          </a:p>
          <a:p>
            <a:pPr marL="38100">
              <a:lnSpc>
                <a:spcPts val="475"/>
              </a:lnSpc>
            </a:pPr>
            <a:r>
              <a:rPr dirty="0" baseline="10101" sz="825" spc="-30" b="1">
                <a:latin typeface="Times New Roman"/>
                <a:cs typeface="Times New Roman"/>
              </a:rPr>
              <a:t>h</a:t>
            </a:r>
            <a:r>
              <a:rPr dirty="0" sz="250" spc="-20" b="1">
                <a:latin typeface="Times New Roman"/>
                <a:cs typeface="Times New Roman"/>
              </a:rPr>
              <a:t>CLS</a:t>
            </a: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5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</a:pPr>
            <a:r>
              <a:rPr dirty="0" sz="300" spc="-25" b="1">
                <a:latin typeface="Times New Roman"/>
                <a:cs typeface="Times New Roman"/>
              </a:rPr>
              <a:t>CLS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432434" y="2319988"/>
            <a:ext cx="532130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imes New Roman"/>
                <a:cs typeface="Times New Roman"/>
              </a:rPr>
              <a:t>Neural</a:t>
            </a:r>
            <a:r>
              <a:rPr dirty="0" sz="800" spc="-35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Times New Roman"/>
                <a:cs typeface="Times New Roman"/>
              </a:rPr>
              <a:t>ODE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074285" y="2080321"/>
            <a:ext cx="233045" cy="17081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baseline="-15151" sz="825" spc="-1125">
                <a:latin typeface="SimSun-ExtB"/>
                <a:cs typeface="SimSun-ExtB"/>
              </a:rPr>
              <a:t>መ</a:t>
            </a:r>
            <a:r>
              <a:rPr dirty="0" baseline="-30303" sz="825" spc="-322">
                <a:latin typeface="SimSun-ExtB"/>
                <a:cs typeface="SimSun-ExtB"/>
              </a:rPr>
              <a:t>𝐡</a:t>
            </a:r>
            <a:r>
              <a:rPr dirty="0" baseline="-30303" sz="825" spc="405">
                <a:latin typeface="SimSun-ExtB"/>
                <a:cs typeface="SimSun-ExtB"/>
              </a:rPr>
              <a:t> </a:t>
            </a:r>
            <a:r>
              <a:rPr dirty="0" sz="350" spc="-25" b="1">
                <a:latin typeface="Times New Roman"/>
                <a:cs typeface="Times New Roman"/>
              </a:rPr>
              <a:t>(l)</a:t>
            </a:r>
            <a:endParaRPr sz="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dirty="0" sz="250" spc="-25" b="1">
                <a:latin typeface="Times New Roman"/>
                <a:cs typeface="Times New Roman"/>
              </a:rPr>
              <a:t>CLS</a:t>
            </a:r>
            <a:endParaRPr sz="250">
              <a:latin typeface="Times New Roman"/>
              <a:cs typeface="Times New Roman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12832" y="1524126"/>
            <a:ext cx="1874520" cy="297180"/>
            <a:chOff x="612832" y="1524126"/>
            <a:chExt cx="1874520" cy="297180"/>
          </a:xfrm>
        </p:grpSpPr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2832" y="1553170"/>
              <a:ext cx="399653" cy="267674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463553" y="1524126"/>
              <a:ext cx="23495" cy="93345"/>
            </a:xfrm>
            <a:custGeom>
              <a:avLst/>
              <a:gdLst/>
              <a:ahLst/>
              <a:cxnLst/>
              <a:rect l="l" t="t" r="r" b="b"/>
              <a:pathLst>
                <a:path w="23494" h="93344">
                  <a:moveTo>
                    <a:pt x="14522" y="19363"/>
                  </a:moveTo>
                  <a:lnTo>
                    <a:pt x="8713" y="19363"/>
                  </a:lnTo>
                  <a:lnTo>
                    <a:pt x="8713" y="93291"/>
                  </a:lnTo>
                  <a:lnTo>
                    <a:pt x="14522" y="93291"/>
                  </a:lnTo>
                  <a:lnTo>
                    <a:pt x="14522" y="19363"/>
                  </a:lnTo>
                  <a:close/>
                </a:path>
                <a:path w="23494" h="93344">
                  <a:moveTo>
                    <a:pt x="11617" y="0"/>
                  </a:moveTo>
                  <a:lnTo>
                    <a:pt x="0" y="23235"/>
                  </a:lnTo>
                  <a:lnTo>
                    <a:pt x="8713" y="23235"/>
                  </a:lnTo>
                  <a:lnTo>
                    <a:pt x="8713" y="19363"/>
                  </a:lnTo>
                  <a:lnTo>
                    <a:pt x="21299" y="19363"/>
                  </a:lnTo>
                  <a:lnTo>
                    <a:pt x="11617" y="0"/>
                  </a:lnTo>
                  <a:close/>
                </a:path>
                <a:path w="23494" h="93344">
                  <a:moveTo>
                    <a:pt x="21299" y="19363"/>
                  </a:moveTo>
                  <a:lnTo>
                    <a:pt x="14522" y="19363"/>
                  </a:lnTo>
                  <a:lnTo>
                    <a:pt x="14522" y="23235"/>
                  </a:lnTo>
                  <a:lnTo>
                    <a:pt x="23235" y="23235"/>
                  </a:lnTo>
                  <a:lnTo>
                    <a:pt x="21299" y="193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91487" y="1617301"/>
              <a:ext cx="220345" cy="109855"/>
            </a:xfrm>
            <a:custGeom>
              <a:avLst/>
              <a:gdLst/>
              <a:ahLst/>
              <a:cxnLst/>
              <a:rect l="l" t="t" r="r" b="b"/>
              <a:pathLst>
                <a:path w="220344" h="109855">
                  <a:moveTo>
                    <a:pt x="201530" y="0"/>
                  </a:moveTo>
                  <a:lnTo>
                    <a:pt x="18278" y="0"/>
                  </a:lnTo>
                  <a:lnTo>
                    <a:pt x="11158" y="1434"/>
                  </a:lnTo>
                  <a:lnTo>
                    <a:pt x="5349" y="5349"/>
                  </a:lnTo>
                  <a:lnTo>
                    <a:pt x="1434" y="11158"/>
                  </a:lnTo>
                  <a:lnTo>
                    <a:pt x="0" y="18278"/>
                  </a:lnTo>
                  <a:lnTo>
                    <a:pt x="0" y="91393"/>
                  </a:lnTo>
                  <a:lnTo>
                    <a:pt x="1434" y="98513"/>
                  </a:lnTo>
                  <a:lnTo>
                    <a:pt x="5349" y="104323"/>
                  </a:lnTo>
                  <a:lnTo>
                    <a:pt x="11158" y="108237"/>
                  </a:lnTo>
                  <a:lnTo>
                    <a:pt x="18278" y="109672"/>
                  </a:lnTo>
                  <a:lnTo>
                    <a:pt x="201530" y="109672"/>
                  </a:lnTo>
                  <a:lnTo>
                    <a:pt x="208650" y="108237"/>
                  </a:lnTo>
                  <a:lnTo>
                    <a:pt x="214460" y="104323"/>
                  </a:lnTo>
                  <a:lnTo>
                    <a:pt x="218374" y="98513"/>
                  </a:lnTo>
                  <a:lnTo>
                    <a:pt x="219809" y="91393"/>
                  </a:lnTo>
                  <a:lnTo>
                    <a:pt x="219809" y="18278"/>
                  </a:lnTo>
                  <a:lnTo>
                    <a:pt x="218374" y="11158"/>
                  </a:lnTo>
                  <a:lnTo>
                    <a:pt x="214460" y="5349"/>
                  </a:lnTo>
                  <a:lnTo>
                    <a:pt x="208650" y="1434"/>
                  </a:lnTo>
                  <a:lnTo>
                    <a:pt x="201530" y="0"/>
                  </a:lnTo>
                  <a:close/>
                </a:path>
              </a:pathLst>
            </a:custGeom>
            <a:solidFill>
              <a:srgbClr val="4FD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91487" y="1617301"/>
              <a:ext cx="220345" cy="109855"/>
            </a:xfrm>
            <a:custGeom>
              <a:avLst/>
              <a:gdLst/>
              <a:ahLst/>
              <a:cxnLst/>
              <a:rect l="l" t="t" r="r" b="b"/>
              <a:pathLst>
                <a:path w="220344" h="109855">
                  <a:moveTo>
                    <a:pt x="0" y="18278"/>
                  </a:moveTo>
                  <a:lnTo>
                    <a:pt x="1434" y="11158"/>
                  </a:lnTo>
                  <a:lnTo>
                    <a:pt x="5349" y="5349"/>
                  </a:lnTo>
                  <a:lnTo>
                    <a:pt x="11158" y="1434"/>
                  </a:lnTo>
                  <a:lnTo>
                    <a:pt x="18278" y="0"/>
                  </a:lnTo>
                  <a:lnTo>
                    <a:pt x="201530" y="0"/>
                  </a:lnTo>
                  <a:lnTo>
                    <a:pt x="208650" y="1434"/>
                  </a:lnTo>
                  <a:lnTo>
                    <a:pt x="214460" y="5349"/>
                  </a:lnTo>
                  <a:lnTo>
                    <a:pt x="218374" y="11158"/>
                  </a:lnTo>
                  <a:lnTo>
                    <a:pt x="219809" y="18278"/>
                  </a:lnTo>
                  <a:lnTo>
                    <a:pt x="219809" y="91393"/>
                  </a:lnTo>
                  <a:lnTo>
                    <a:pt x="218374" y="98513"/>
                  </a:lnTo>
                  <a:lnTo>
                    <a:pt x="214460" y="104323"/>
                  </a:lnTo>
                  <a:lnTo>
                    <a:pt x="208650" y="108237"/>
                  </a:lnTo>
                  <a:lnTo>
                    <a:pt x="201530" y="109672"/>
                  </a:lnTo>
                  <a:lnTo>
                    <a:pt x="18278" y="109672"/>
                  </a:lnTo>
                  <a:lnTo>
                    <a:pt x="11158" y="108237"/>
                  </a:lnTo>
                  <a:lnTo>
                    <a:pt x="5349" y="104323"/>
                  </a:lnTo>
                  <a:lnTo>
                    <a:pt x="1434" y="98513"/>
                  </a:lnTo>
                  <a:lnTo>
                    <a:pt x="0" y="91393"/>
                  </a:lnTo>
                  <a:lnTo>
                    <a:pt x="0" y="18278"/>
                  </a:lnTo>
                  <a:close/>
                </a:path>
              </a:pathLst>
            </a:custGeom>
            <a:ln w="38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088783" y="1602455"/>
            <a:ext cx="225425" cy="99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18518" sz="675" spc="-15" b="1">
                <a:latin typeface="Times New Roman"/>
                <a:cs typeface="Times New Roman"/>
              </a:rPr>
              <a:t>h</a:t>
            </a:r>
            <a:r>
              <a:rPr dirty="0" baseline="-55555" sz="450" spc="-15" b="1">
                <a:latin typeface="Times New Roman"/>
                <a:cs typeface="Times New Roman"/>
              </a:rPr>
              <a:t>1</a:t>
            </a:r>
            <a:r>
              <a:rPr dirty="0" sz="350" spc="-10" b="1">
                <a:latin typeface="Times New Roman"/>
                <a:cs typeface="Times New Roman"/>
              </a:rPr>
              <a:t>(l+1)</a:t>
            </a:r>
            <a:endParaRPr sz="350">
              <a:latin typeface="Times New Roman"/>
              <a:cs typeface="Times New Roma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335563" y="1617866"/>
            <a:ext cx="741045" cy="114300"/>
            <a:chOff x="1335563" y="1617866"/>
            <a:chExt cx="741045" cy="114300"/>
          </a:xfrm>
        </p:grpSpPr>
        <p:sp>
          <p:nvSpPr>
            <p:cNvPr id="25" name="object 25" descr=""/>
            <p:cNvSpPr/>
            <p:nvPr/>
          </p:nvSpPr>
          <p:spPr>
            <a:xfrm>
              <a:off x="1337785" y="1620089"/>
              <a:ext cx="220345" cy="109855"/>
            </a:xfrm>
            <a:custGeom>
              <a:avLst/>
              <a:gdLst/>
              <a:ahLst/>
              <a:cxnLst/>
              <a:rect l="l" t="t" r="r" b="b"/>
              <a:pathLst>
                <a:path w="220344" h="109855">
                  <a:moveTo>
                    <a:pt x="201530" y="0"/>
                  </a:moveTo>
                  <a:lnTo>
                    <a:pt x="18278" y="0"/>
                  </a:lnTo>
                  <a:lnTo>
                    <a:pt x="11158" y="1434"/>
                  </a:lnTo>
                  <a:lnTo>
                    <a:pt x="5349" y="5349"/>
                  </a:lnTo>
                  <a:lnTo>
                    <a:pt x="1434" y="11158"/>
                  </a:lnTo>
                  <a:lnTo>
                    <a:pt x="0" y="18278"/>
                  </a:lnTo>
                  <a:lnTo>
                    <a:pt x="0" y="91393"/>
                  </a:lnTo>
                  <a:lnTo>
                    <a:pt x="1434" y="98513"/>
                  </a:lnTo>
                  <a:lnTo>
                    <a:pt x="5349" y="104323"/>
                  </a:lnTo>
                  <a:lnTo>
                    <a:pt x="11158" y="108237"/>
                  </a:lnTo>
                  <a:lnTo>
                    <a:pt x="18278" y="109672"/>
                  </a:lnTo>
                  <a:lnTo>
                    <a:pt x="201530" y="109672"/>
                  </a:lnTo>
                  <a:lnTo>
                    <a:pt x="208650" y="108237"/>
                  </a:lnTo>
                  <a:lnTo>
                    <a:pt x="214460" y="104323"/>
                  </a:lnTo>
                  <a:lnTo>
                    <a:pt x="218374" y="98513"/>
                  </a:lnTo>
                  <a:lnTo>
                    <a:pt x="219809" y="91393"/>
                  </a:lnTo>
                  <a:lnTo>
                    <a:pt x="219809" y="18278"/>
                  </a:lnTo>
                  <a:lnTo>
                    <a:pt x="218374" y="11158"/>
                  </a:lnTo>
                  <a:lnTo>
                    <a:pt x="214460" y="5349"/>
                  </a:lnTo>
                  <a:lnTo>
                    <a:pt x="208650" y="1434"/>
                  </a:lnTo>
                  <a:lnTo>
                    <a:pt x="201530" y="0"/>
                  </a:lnTo>
                  <a:close/>
                </a:path>
              </a:pathLst>
            </a:custGeom>
            <a:solidFill>
              <a:srgbClr val="4FD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337785" y="1620089"/>
              <a:ext cx="220345" cy="109855"/>
            </a:xfrm>
            <a:custGeom>
              <a:avLst/>
              <a:gdLst/>
              <a:ahLst/>
              <a:cxnLst/>
              <a:rect l="l" t="t" r="r" b="b"/>
              <a:pathLst>
                <a:path w="220344" h="109855">
                  <a:moveTo>
                    <a:pt x="0" y="18278"/>
                  </a:moveTo>
                  <a:lnTo>
                    <a:pt x="1434" y="11158"/>
                  </a:lnTo>
                  <a:lnTo>
                    <a:pt x="5349" y="5349"/>
                  </a:lnTo>
                  <a:lnTo>
                    <a:pt x="11158" y="1434"/>
                  </a:lnTo>
                  <a:lnTo>
                    <a:pt x="18278" y="0"/>
                  </a:lnTo>
                  <a:lnTo>
                    <a:pt x="201530" y="0"/>
                  </a:lnTo>
                  <a:lnTo>
                    <a:pt x="208650" y="1434"/>
                  </a:lnTo>
                  <a:lnTo>
                    <a:pt x="214460" y="5349"/>
                  </a:lnTo>
                  <a:lnTo>
                    <a:pt x="218374" y="11158"/>
                  </a:lnTo>
                  <a:lnTo>
                    <a:pt x="219809" y="18278"/>
                  </a:lnTo>
                  <a:lnTo>
                    <a:pt x="219809" y="91393"/>
                  </a:lnTo>
                  <a:lnTo>
                    <a:pt x="218374" y="98513"/>
                  </a:lnTo>
                  <a:lnTo>
                    <a:pt x="214460" y="104323"/>
                  </a:lnTo>
                  <a:lnTo>
                    <a:pt x="208650" y="108237"/>
                  </a:lnTo>
                  <a:lnTo>
                    <a:pt x="201530" y="109672"/>
                  </a:lnTo>
                  <a:lnTo>
                    <a:pt x="18278" y="109672"/>
                  </a:lnTo>
                  <a:lnTo>
                    <a:pt x="11158" y="108237"/>
                  </a:lnTo>
                  <a:lnTo>
                    <a:pt x="5349" y="104323"/>
                  </a:lnTo>
                  <a:lnTo>
                    <a:pt x="1434" y="98513"/>
                  </a:lnTo>
                  <a:lnTo>
                    <a:pt x="0" y="91393"/>
                  </a:lnTo>
                  <a:lnTo>
                    <a:pt x="0" y="18278"/>
                  </a:lnTo>
                  <a:close/>
                </a:path>
              </a:pathLst>
            </a:custGeom>
            <a:ln w="38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854546" y="1620089"/>
              <a:ext cx="219710" cy="109855"/>
            </a:xfrm>
            <a:custGeom>
              <a:avLst/>
              <a:gdLst/>
              <a:ahLst/>
              <a:cxnLst/>
              <a:rect l="l" t="t" r="r" b="b"/>
              <a:pathLst>
                <a:path w="219710" h="109855">
                  <a:moveTo>
                    <a:pt x="201065" y="0"/>
                  </a:moveTo>
                  <a:lnTo>
                    <a:pt x="18278" y="0"/>
                  </a:lnTo>
                  <a:lnTo>
                    <a:pt x="11158" y="1434"/>
                  </a:lnTo>
                  <a:lnTo>
                    <a:pt x="5349" y="5349"/>
                  </a:lnTo>
                  <a:lnTo>
                    <a:pt x="1434" y="11158"/>
                  </a:lnTo>
                  <a:lnTo>
                    <a:pt x="0" y="18278"/>
                  </a:lnTo>
                  <a:lnTo>
                    <a:pt x="0" y="91393"/>
                  </a:lnTo>
                  <a:lnTo>
                    <a:pt x="1434" y="98513"/>
                  </a:lnTo>
                  <a:lnTo>
                    <a:pt x="5349" y="104323"/>
                  </a:lnTo>
                  <a:lnTo>
                    <a:pt x="11158" y="108237"/>
                  </a:lnTo>
                  <a:lnTo>
                    <a:pt x="18278" y="109672"/>
                  </a:lnTo>
                  <a:lnTo>
                    <a:pt x="201065" y="109672"/>
                  </a:lnTo>
                  <a:lnTo>
                    <a:pt x="208186" y="108237"/>
                  </a:lnTo>
                  <a:lnTo>
                    <a:pt x="213995" y="104323"/>
                  </a:lnTo>
                  <a:lnTo>
                    <a:pt x="217910" y="98513"/>
                  </a:lnTo>
                  <a:lnTo>
                    <a:pt x="219344" y="91393"/>
                  </a:lnTo>
                  <a:lnTo>
                    <a:pt x="219344" y="18278"/>
                  </a:lnTo>
                  <a:lnTo>
                    <a:pt x="217910" y="11158"/>
                  </a:lnTo>
                  <a:lnTo>
                    <a:pt x="213995" y="5349"/>
                  </a:lnTo>
                  <a:lnTo>
                    <a:pt x="208186" y="1434"/>
                  </a:lnTo>
                  <a:lnTo>
                    <a:pt x="201065" y="0"/>
                  </a:lnTo>
                  <a:close/>
                </a:path>
              </a:pathLst>
            </a:custGeom>
            <a:solidFill>
              <a:srgbClr val="4FD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854546" y="1620089"/>
              <a:ext cx="219710" cy="109855"/>
            </a:xfrm>
            <a:custGeom>
              <a:avLst/>
              <a:gdLst/>
              <a:ahLst/>
              <a:cxnLst/>
              <a:rect l="l" t="t" r="r" b="b"/>
              <a:pathLst>
                <a:path w="219710" h="109855">
                  <a:moveTo>
                    <a:pt x="0" y="18278"/>
                  </a:moveTo>
                  <a:lnTo>
                    <a:pt x="1434" y="11158"/>
                  </a:lnTo>
                  <a:lnTo>
                    <a:pt x="5349" y="5349"/>
                  </a:lnTo>
                  <a:lnTo>
                    <a:pt x="11158" y="1434"/>
                  </a:lnTo>
                  <a:lnTo>
                    <a:pt x="18278" y="0"/>
                  </a:lnTo>
                  <a:lnTo>
                    <a:pt x="201065" y="0"/>
                  </a:lnTo>
                  <a:lnTo>
                    <a:pt x="208186" y="1434"/>
                  </a:lnTo>
                  <a:lnTo>
                    <a:pt x="213995" y="5349"/>
                  </a:lnTo>
                  <a:lnTo>
                    <a:pt x="217910" y="11158"/>
                  </a:lnTo>
                  <a:lnTo>
                    <a:pt x="219344" y="18278"/>
                  </a:lnTo>
                  <a:lnTo>
                    <a:pt x="219344" y="91393"/>
                  </a:lnTo>
                  <a:lnTo>
                    <a:pt x="217910" y="98513"/>
                  </a:lnTo>
                  <a:lnTo>
                    <a:pt x="213995" y="104323"/>
                  </a:lnTo>
                  <a:lnTo>
                    <a:pt x="208186" y="108237"/>
                  </a:lnTo>
                  <a:lnTo>
                    <a:pt x="201065" y="109672"/>
                  </a:lnTo>
                  <a:lnTo>
                    <a:pt x="18278" y="109672"/>
                  </a:lnTo>
                  <a:lnTo>
                    <a:pt x="11158" y="108237"/>
                  </a:lnTo>
                  <a:lnTo>
                    <a:pt x="5349" y="104323"/>
                  </a:lnTo>
                  <a:lnTo>
                    <a:pt x="1434" y="98513"/>
                  </a:lnTo>
                  <a:lnTo>
                    <a:pt x="0" y="91393"/>
                  </a:lnTo>
                  <a:lnTo>
                    <a:pt x="0" y="18278"/>
                  </a:lnTo>
                  <a:close/>
                </a:path>
              </a:pathLst>
            </a:custGeom>
            <a:ln w="38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335081" y="1605143"/>
            <a:ext cx="742950" cy="9969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r" marR="30480">
              <a:lnSpc>
                <a:spcPts val="160"/>
              </a:lnSpc>
              <a:spcBef>
                <a:spcPts val="235"/>
              </a:spcBef>
            </a:pPr>
            <a:r>
              <a:rPr dirty="0" sz="350" spc="-10" b="1">
                <a:latin typeface="Times New Roman"/>
                <a:cs typeface="Times New Roman"/>
              </a:rPr>
              <a:t>(l+1)</a:t>
            </a:r>
            <a:endParaRPr sz="350">
              <a:latin typeface="Times New Roman"/>
              <a:cs typeface="Times New Roman"/>
            </a:endParaRPr>
          </a:p>
          <a:p>
            <a:pPr marL="38100">
              <a:lnSpc>
                <a:spcPts val="280"/>
              </a:lnSpc>
              <a:tabLst>
                <a:tab pos="495934" algn="l"/>
              </a:tabLst>
            </a:pPr>
            <a:r>
              <a:rPr dirty="0" baseline="-18518" sz="675" b="1">
                <a:latin typeface="Times New Roman"/>
                <a:cs typeface="Times New Roman"/>
              </a:rPr>
              <a:t>h</a:t>
            </a:r>
            <a:r>
              <a:rPr dirty="0" baseline="-55555" sz="450" b="1">
                <a:latin typeface="Times New Roman"/>
                <a:cs typeface="Times New Roman"/>
              </a:rPr>
              <a:t>2</a:t>
            </a:r>
            <a:r>
              <a:rPr dirty="0" sz="350" b="1">
                <a:latin typeface="Times New Roman"/>
                <a:cs typeface="Times New Roman"/>
              </a:rPr>
              <a:t>(l+1)</a:t>
            </a:r>
            <a:r>
              <a:rPr dirty="0" sz="350" spc="395" b="1">
                <a:latin typeface="Times New Roman"/>
                <a:cs typeface="Times New Roman"/>
              </a:rPr>
              <a:t> </a:t>
            </a:r>
            <a:r>
              <a:rPr dirty="0" u="dash" sz="3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350" spc="500">
                <a:latin typeface="Times New Roman"/>
                <a:cs typeface="Times New Roman"/>
              </a:rPr>
              <a:t> </a:t>
            </a:r>
            <a:r>
              <a:rPr dirty="0" baseline="-18518" sz="675" b="1">
                <a:latin typeface="Times New Roman"/>
                <a:cs typeface="Times New Roman"/>
              </a:rPr>
              <a:t>h</a:t>
            </a:r>
            <a:r>
              <a:rPr dirty="0" baseline="-55555" sz="450" b="1">
                <a:latin typeface="Times New Roman"/>
                <a:cs typeface="Times New Roman"/>
              </a:rPr>
              <a:t>n</a:t>
            </a:r>
            <a:endParaRPr baseline="-55555" sz="450">
              <a:latin typeface="Times New Roman"/>
              <a:cs typeface="Times New Roman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1186521" y="1524590"/>
            <a:ext cx="2157730" cy="208915"/>
            <a:chOff x="1186521" y="1524590"/>
            <a:chExt cx="2157730" cy="208915"/>
          </a:xfrm>
        </p:grpSpPr>
        <p:sp>
          <p:nvSpPr>
            <p:cNvPr id="31" name="object 31" descr=""/>
            <p:cNvSpPr/>
            <p:nvPr/>
          </p:nvSpPr>
          <p:spPr>
            <a:xfrm>
              <a:off x="1186510" y="1524596"/>
              <a:ext cx="1019175" cy="97790"/>
            </a:xfrm>
            <a:custGeom>
              <a:avLst/>
              <a:gdLst/>
              <a:ahLst/>
              <a:cxnLst/>
              <a:rect l="l" t="t" r="r" b="b"/>
              <a:pathLst>
                <a:path w="1019175" h="97790">
                  <a:moveTo>
                    <a:pt x="23241" y="23241"/>
                  </a:moveTo>
                  <a:lnTo>
                    <a:pt x="21310" y="19367"/>
                  </a:lnTo>
                  <a:lnTo>
                    <a:pt x="11620" y="0"/>
                  </a:lnTo>
                  <a:lnTo>
                    <a:pt x="0" y="23241"/>
                  </a:lnTo>
                  <a:lnTo>
                    <a:pt x="8712" y="23241"/>
                  </a:lnTo>
                  <a:lnTo>
                    <a:pt x="8712" y="93294"/>
                  </a:lnTo>
                  <a:lnTo>
                    <a:pt x="14528" y="93294"/>
                  </a:lnTo>
                  <a:lnTo>
                    <a:pt x="14528" y="23241"/>
                  </a:lnTo>
                  <a:lnTo>
                    <a:pt x="23241" y="23241"/>
                  </a:lnTo>
                  <a:close/>
                </a:path>
                <a:path w="1019175" h="97790">
                  <a:moveTo>
                    <a:pt x="265823" y="25095"/>
                  </a:moveTo>
                  <a:lnTo>
                    <a:pt x="263880" y="21221"/>
                  </a:lnTo>
                  <a:lnTo>
                    <a:pt x="254203" y="1854"/>
                  </a:lnTo>
                  <a:lnTo>
                    <a:pt x="242582" y="25095"/>
                  </a:lnTo>
                  <a:lnTo>
                    <a:pt x="251294" y="25095"/>
                  </a:lnTo>
                  <a:lnTo>
                    <a:pt x="251294" y="95148"/>
                  </a:lnTo>
                  <a:lnTo>
                    <a:pt x="257111" y="95148"/>
                  </a:lnTo>
                  <a:lnTo>
                    <a:pt x="257111" y="25095"/>
                  </a:lnTo>
                  <a:lnTo>
                    <a:pt x="265823" y="25095"/>
                  </a:lnTo>
                  <a:close/>
                </a:path>
                <a:path w="1019175" h="97790">
                  <a:moveTo>
                    <a:pt x="772820" y="25095"/>
                  </a:moveTo>
                  <a:lnTo>
                    <a:pt x="770890" y="21221"/>
                  </a:lnTo>
                  <a:lnTo>
                    <a:pt x="761199" y="1854"/>
                  </a:lnTo>
                  <a:lnTo>
                    <a:pt x="749592" y="25095"/>
                  </a:lnTo>
                  <a:lnTo>
                    <a:pt x="758304" y="25095"/>
                  </a:lnTo>
                  <a:lnTo>
                    <a:pt x="758304" y="95148"/>
                  </a:lnTo>
                  <a:lnTo>
                    <a:pt x="764108" y="95148"/>
                  </a:lnTo>
                  <a:lnTo>
                    <a:pt x="764108" y="25095"/>
                  </a:lnTo>
                  <a:lnTo>
                    <a:pt x="772820" y="25095"/>
                  </a:lnTo>
                  <a:close/>
                </a:path>
                <a:path w="1019175" h="97790">
                  <a:moveTo>
                    <a:pt x="1019124" y="27419"/>
                  </a:moveTo>
                  <a:lnTo>
                    <a:pt x="1017181" y="23545"/>
                  </a:lnTo>
                  <a:lnTo>
                    <a:pt x="1007503" y="4178"/>
                  </a:lnTo>
                  <a:lnTo>
                    <a:pt x="995883" y="27419"/>
                  </a:lnTo>
                  <a:lnTo>
                    <a:pt x="1004595" y="27419"/>
                  </a:lnTo>
                  <a:lnTo>
                    <a:pt x="1004595" y="97472"/>
                  </a:lnTo>
                  <a:lnTo>
                    <a:pt x="1010412" y="97472"/>
                  </a:lnTo>
                  <a:lnTo>
                    <a:pt x="1010412" y="27419"/>
                  </a:lnTo>
                  <a:lnTo>
                    <a:pt x="1019124" y="274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7351" y="1620554"/>
              <a:ext cx="219809" cy="109672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2107351" y="1620554"/>
              <a:ext cx="220345" cy="109855"/>
            </a:xfrm>
            <a:custGeom>
              <a:avLst/>
              <a:gdLst/>
              <a:ahLst/>
              <a:cxnLst/>
              <a:rect l="l" t="t" r="r" b="b"/>
              <a:pathLst>
                <a:path w="220344" h="109855">
                  <a:moveTo>
                    <a:pt x="0" y="18278"/>
                  </a:moveTo>
                  <a:lnTo>
                    <a:pt x="1434" y="11158"/>
                  </a:lnTo>
                  <a:lnTo>
                    <a:pt x="5349" y="5349"/>
                  </a:lnTo>
                  <a:lnTo>
                    <a:pt x="11158" y="1434"/>
                  </a:lnTo>
                  <a:lnTo>
                    <a:pt x="18278" y="0"/>
                  </a:lnTo>
                  <a:lnTo>
                    <a:pt x="201530" y="0"/>
                  </a:lnTo>
                  <a:lnTo>
                    <a:pt x="208650" y="1434"/>
                  </a:lnTo>
                  <a:lnTo>
                    <a:pt x="214460" y="5349"/>
                  </a:lnTo>
                  <a:lnTo>
                    <a:pt x="218374" y="11158"/>
                  </a:lnTo>
                  <a:lnTo>
                    <a:pt x="219809" y="18278"/>
                  </a:lnTo>
                  <a:lnTo>
                    <a:pt x="219809" y="91393"/>
                  </a:lnTo>
                  <a:lnTo>
                    <a:pt x="218374" y="98513"/>
                  </a:lnTo>
                  <a:lnTo>
                    <a:pt x="214460" y="104323"/>
                  </a:lnTo>
                  <a:lnTo>
                    <a:pt x="208650" y="108237"/>
                  </a:lnTo>
                  <a:lnTo>
                    <a:pt x="201530" y="109672"/>
                  </a:lnTo>
                  <a:lnTo>
                    <a:pt x="18278" y="109672"/>
                  </a:lnTo>
                  <a:lnTo>
                    <a:pt x="11158" y="108237"/>
                  </a:lnTo>
                  <a:lnTo>
                    <a:pt x="5349" y="104323"/>
                  </a:lnTo>
                  <a:lnTo>
                    <a:pt x="1434" y="98513"/>
                  </a:lnTo>
                  <a:lnTo>
                    <a:pt x="0" y="91393"/>
                  </a:lnTo>
                  <a:lnTo>
                    <a:pt x="0" y="18278"/>
                  </a:lnTo>
                  <a:close/>
                </a:path>
              </a:pathLst>
            </a:custGeom>
            <a:ln w="387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103464" y="1664469"/>
              <a:ext cx="237490" cy="0"/>
            </a:xfrm>
            <a:custGeom>
              <a:avLst/>
              <a:gdLst/>
              <a:ahLst/>
              <a:cxnLst/>
              <a:rect l="l" t="t" r="r" b="b"/>
              <a:pathLst>
                <a:path w="237489" h="0">
                  <a:moveTo>
                    <a:pt x="237119" y="0"/>
                  </a:moveTo>
                  <a:lnTo>
                    <a:pt x="0" y="0"/>
                  </a:lnTo>
                </a:path>
              </a:pathLst>
            </a:custGeom>
            <a:ln w="580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618535" y="1621483"/>
              <a:ext cx="219710" cy="109855"/>
            </a:xfrm>
            <a:custGeom>
              <a:avLst/>
              <a:gdLst/>
              <a:ahLst/>
              <a:cxnLst/>
              <a:rect l="l" t="t" r="r" b="b"/>
              <a:pathLst>
                <a:path w="219710" h="109855">
                  <a:moveTo>
                    <a:pt x="201065" y="0"/>
                  </a:moveTo>
                  <a:lnTo>
                    <a:pt x="18278" y="0"/>
                  </a:lnTo>
                  <a:lnTo>
                    <a:pt x="11158" y="1434"/>
                  </a:lnTo>
                  <a:lnTo>
                    <a:pt x="5349" y="5349"/>
                  </a:lnTo>
                  <a:lnTo>
                    <a:pt x="1434" y="11158"/>
                  </a:lnTo>
                  <a:lnTo>
                    <a:pt x="0" y="18278"/>
                  </a:lnTo>
                  <a:lnTo>
                    <a:pt x="0" y="91393"/>
                  </a:lnTo>
                  <a:lnTo>
                    <a:pt x="1434" y="98513"/>
                  </a:lnTo>
                  <a:lnTo>
                    <a:pt x="5349" y="104323"/>
                  </a:lnTo>
                  <a:lnTo>
                    <a:pt x="11158" y="108237"/>
                  </a:lnTo>
                  <a:lnTo>
                    <a:pt x="18278" y="109672"/>
                  </a:lnTo>
                  <a:lnTo>
                    <a:pt x="201065" y="109672"/>
                  </a:lnTo>
                  <a:lnTo>
                    <a:pt x="208186" y="108237"/>
                  </a:lnTo>
                  <a:lnTo>
                    <a:pt x="213995" y="104323"/>
                  </a:lnTo>
                  <a:lnTo>
                    <a:pt x="217910" y="98513"/>
                  </a:lnTo>
                  <a:lnTo>
                    <a:pt x="219344" y="91393"/>
                  </a:lnTo>
                  <a:lnTo>
                    <a:pt x="219344" y="18278"/>
                  </a:lnTo>
                  <a:lnTo>
                    <a:pt x="217910" y="11158"/>
                  </a:lnTo>
                  <a:lnTo>
                    <a:pt x="213995" y="5349"/>
                  </a:lnTo>
                  <a:lnTo>
                    <a:pt x="208186" y="1434"/>
                  </a:lnTo>
                  <a:lnTo>
                    <a:pt x="201065" y="0"/>
                  </a:lnTo>
                  <a:close/>
                </a:path>
              </a:pathLst>
            </a:custGeom>
            <a:solidFill>
              <a:srgbClr val="B9DF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618535" y="1621483"/>
              <a:ext cx="219710" cy="109855"/>
            </a:xfrm>
            <a:custGeom>
              <a:avLst/>
              <a:gdLst/>
              <a:ahLst/>
              <a:cxnLst/>
              <a:rect l="l" t="t" r="r" b="b"/>
              <a:pathLst>
                <a:path w="219710" h="109855">
                  <a:moveTo>
                    <a:pt x="0" y="18278"/>
                  </a:moveTo>
                  <a:lnTo>
                    <a:pt x="1434" y="11158"/>
                  </a:lnTo>
                  <a:lnTo>
                    <a:pt x="5349" y="5349"/>
                  </a:lnTo>
                  <a:lnTo>
                    <a:pt x="11158" y="1434"/>
                  </a:lnTo>
                  <a:lnTo>
                    <a:pt x="18278" y="0"/>
                  </a:lnTo>
                  <a:lnTo>
                    <a:pt x="201065" y="0"/>
                  </a:lnTo>
                  <a:lnTo>
                    <a:pt x="208186" y="1434"/>
                  </a:lnTo>
                  <a:lnTo>
                    <a:pt x="213995" y="5349"/>
                  </a:lnTo>
                  <a:lnTo>
                    <a:pt x="217910" y="11158"/>
                  </a:lnTo>
                  <a:lnTo>
                    <a:pt x="219344" y="18278"/>
                  </a:lnTo>
                  <a:lnTo>
                    <a:pt x="219344" y="91393"/>
                  </a:lnTo>
                  <a:lnTo>
                    <a:pt x="217910" y="98513"/>
                  </a:lnTo>
                  <a:lnTo>
                    <a:pt x="213995" y="104323"/>
                  </a:lnTo>
                  <a:lnTo>
                    <a:pt x="208186" y="108237"/>
                  </a:lnTo>
                  <a:lnTo>
                    <a:pt x="201065" y="109672"/>
                  </a:lnTo>
                  <a:lnTo>
                    <a:pt x="18278" y="109672"/>
                  </a:lnTo>
                  <a:lnTo>
                    <a:pt x="11158" y="108237"/>
                  </a:lnTo>
                  <a:lnTo>
                    <a:pt x="5349" y="104323"/>
                  </a:lnTo>
                  <a:lnTo>
                    <a:pt x="1434" y="98513"/>
                  </a:lnTo>
                  <a:lnTo>
                    <a:pt x="0" y="91393"/>
                  </a:lnTo>
                  <a:lnTo>
                    <a:pt x="0" y="18278"/>
                  </a:lnTo>
                  <a:close/>
                </a:path>
              </a:pathLst>
            </a:custGeom>
            <a:ln w="38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864833" y="1617765"/>
              <a:ext cx="220345" cy="109855"/>
            </a:xfrm>
            <a:custGeom>
              <a:avLst/>
              <a:gdLst/>
              <a:ahLst/>
              <a:cxnLst/>
              <a:rect l="l" t="t" r="r" b="b"/>
              <a:pathLst>
                <a:path w="220344" h="109855">
                  <a:moveTo>
                    <a:pt x="201530" y="0"/>
                  </a:moveTo>
                  <a:lnTo>
                    <a:pt x="18278" y="0"/>
                  </a:lnTo>
                  <a:lnTo>
                    <a:pt x="11158" y="1434"/>
                  </a:lnTo>
                  <a:lnTo>
                    <a:pt x="5349" y="5349"/>
                  </a:lnTo>
                  <a:lnTo>
                    <a:pt x="1434" y="11158"/>
                  </a:lnTo>
                  <a:lnTo>
                    <a:pt x="0" y="18278"/>
                  </a:lnTo>
                  <a:lnTo>
                    <a:pt x="0" y="91393"/>
                  </a:lnTo>
                  <a:lnTo>
                    <a:pt x="1434" y="98513"/>
                  </a:lnTo>
                  <a:lnTo>
                    <a:pt x="5349" y="104323"/>
                  </a:lnTo>
                  <a:lnTo>
                    <a:pt x="11158" y="108237"/>
                  </a:lnTo>
                  <a:lnTo>
                    <a:pt x="18278" y="109672"/>
                  </a:lnTo>
                  <a:lnTo>
                    <a:pt x="201530" y="109672"/>
                  </a:lnTo>
                  <a:lnTo>
                    <a:pt x="208650" y="108237"/>
                  </a:lnTo>
                  <a:lnTo>
                    <a:pt x="214460" y="104323"/>
                  </a:lnTo>
                  <a:lnTo>
                    <a:pt x="218374" y="98513"/>
                  </a:lnTo>
                  <a:lnTo>
                    <a:pt x="219809" y="91393"/>
                  </a:lnTo>
                  <a:lnTo>
                    <a:pt x="219809" y="18278"/>
                  </a:lnTo>
                  <a:lnTo>
                    <a:pt x="218374" y="11158"/>
                  </a:lnTo>
                  <a:lnTo>
                    <a:pt x="214460" y="5349"/>
                  </a:lnTo>
                  <a:lnTo>
                    <a:pt x="208650" y="1434"/>
                  </a:lnTo>
                  <a:lnTo>
                    <a:pt x="201530" y="0"/>
                  </a:lnTo>
                  <a:close/>
                </a:path>
              </a:pathLst>
            </a:custGeom>
            <a:solidFill>
              <a:srgbClr val="B9DF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864833" y="1617765"/>
              <a:ext cx="220345" cy="109855"/>
            </a:xfrm>
            <a:custGeom>
              <a:avLst/>
              <a:gdLst/>
              <a:ahLst/>
              <a:cxnLst/>
              <a:rect l="l" t="t" r="r" b="b"/>
              <a:pathLst>
                <a:path w="220344" h="109855">
                  <a:moveTo>
                    <a:pt x="0" y="18278"/>
                  </a:moveTo>
                  <a:lnTo>
                    <a:pt x="1434" y="11158"/>
                  </a:lnTo>
                  <a:lnTo>
                    <a:pt x="5349" y="5349"/>
                  </a:lnTo>
                  <a:lnTo>
                    <a:pt x="11158" y="1434"/>
                  </a:lnTo>
                  <a:lnTo>
                    <a:pt x="18278" y="0"/>
                  </a:lnTo>
                  <a:lnTo>
                    <a:pt x="201530" y="0"/>
                  </a:lnTo>
                  <a:lnTo>
                    <a:pt x="208650" y="1434"/>
                  </a:lnTo>
                  <a:lnTo>
                    <a:pt x="214460" y="5349"/>
                  </a:lnTo>
                  <a:lnTo>
                    <a:pt x="218374" y="11158"/>
                  </a:lnTo>
                  <a:lnTo>
                    <a:pt x="219809" y="18278"/>
                  </a:lnTo>
                  <a:lnTo>
                    <a:pt x="219809" y="91393"/>
                  </a:lnTo>
                  <a:lnTo>
                    <a:pt x="218374" y="98513"/>
                  </a:lnTo>
                  <a:lnTo>
                    <a:pt x="214460" y="104323"/>
                  </a:lnTo>
                  <a:lnTo>
                    <a:pt x="208650" y="108237"/>
                  </a:lnTo>
                  <a:lnTo>
                    <a:pt x="201530" y="109672"/>
                  </a:lnTo>
                  <a:lnTo>
                    <a:pt x="18278" y="109672"/>
                  </a:lnTo>
                  <a:lnTo>
                    <a:pt x="11158" y="108237"/>
                  </a:lnTo>
                  <a:lnTo>
                    <a:pt x="5349" y="104323"/>
                  </a:lnTo>
                  <a:lnTo>
                    <a:pt x="1434" y="98513"/>
                  </a:lnTo>
                  <a:lnTo>
                    <a:pt x="0" y="91393"/>
                  </a:lnTo>
                  <a:lnTo>
                    <a:pt x="0" y="18278"/>
                  </a:lnTo>
                  <a:close/>
                </a:path>
              </a:pathLst>
            </a:custGeom>
            <a:ln w="38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2862787" y="1615932"/>
            <a:ext cx="224154" cy="1092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92075">
              <a:lnSpc>
                <a:spcPts val="190"/>
              </a:lnSpc>
              <a:spcBef>
                <a:spcPts val="135"/>
              </a:spcBef>
            </a:pPr>
            <a:r>
              <a:rPr dirty="0" sz="350" spc="-10" b="1">
                <a:latin typeface="Times New Roman"/>
                <a:cs typeface="Times New Roman"/>
              </a:rPr>
              <a:t>(l+1)</a:t>
            </a:r>
            <a:endParaRPr sz="350">
              <a:latin typeface="Times New Roman"/>
              <a:cs typeface="Times New Roman"/>
            </a:endParaRPr>
          </a:p>
          <a:p>
            <a:pPr marL="38100">
              <a:lnSpc>
                <a:spcPts val="430"/>
              </a:lnSpc>
            </a:pPr>
            <a:r>
              <a:rPr dirty="0" sz="550" spc="-25" b="1">
                <a:latin typeface="Times New Roman"/>
                <a:cs typeface="Times New Roman"/>
              </a:rPr>
              <a:t>e</a:t>
            </a:r>
            <a:r>
              <a:rPr dirty="0" baseline="-23809" sz="525" spc="-37" b="1">
                <a:latin typeface="Times New Roman"/>
                <a:cs typeface="Times New Roman"/>
              </a:rPr>
              <a:t>2</a:t>
            </a:r>
            <a:endParaRPr baseline="-23809" sz="525">
              <a:latin typeface="Times New Roman"/>
              <a:cs typeface="Times New Roman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3354742" y="1615543"/>
            <a:ext cx="224154" cy="114300"/>
            <a:chOff x="3354742" y="1615543"/>
            <a:chExt cx="224154" cy="114300"/>
          </a:xfrm>
        </p:grpSpPr>
        <p:sp>
          <p:nvSpPr>
            <p:cNvPr id="41" name="object 41" descr=""/>
            <p:cNvSpPr/>
            <p:nvPr/>
          </p:nvSpPr>
          <p:spPr>
            <a:xfrm>
              <a:off x="3356965" y="1617765"/>
              <a:ext cx="219710" cy="109855"/>
            </a:xfrm>
            <a:custGeom>
              <a:avLst/>
              <a:gdLst/>
              <a:ahLst/>
              <a:cxnLst/>
              <a:rect l="l" t="t" r="r" b="b"/>
              <a:pathLst>
                <a:path w="219710" h="109855">
                  <a:moveTo>
                    <a:pt x="201065" y="0"/>
                  </a:moveTo>
                  <a:lnTo>
                    <a:pt x="18278" y="0"/>
                  </a:lnTo>
                  <a:lnTo>
                    <a:pt x="11158" y="1434"/>
                  </a:lnTo>
                  <a:lnTo>
                    <a:pt x="5349" y="5349"/>
                  </a:lnTo>
                  <a:lnTo>
                    <a:pt x="1434" y="11158"/>
                  </a:lnTo>
                  <a:lnTo>
                    <a:pt x="0" y="18278"/>
                  </a:lnTo>
                  <a:lnTo>
                    <a:pt x="0" y="91393"/>
                  </a:lnTo>
                  <a:lnTo>
                    <a:pt x="1434" y="98513"/>
                  </a:lnTo>
                  <a:lnTo>
                    <a:pt x="5349" y="104323"/>
                  </a:lnTo>
                  <a:lnTo>
                    <a:pt x="11158" y="108237"/>
                  </a:lnTo>
                  <a:lnTo>
                    <a:pt x="18278" y="109672"/>
                  </a:lnTo>
                  <a:lnTo>
                    <a:pt x="201065" y="109672"/>
                  </a:lnTo>
                  <a:lnTo>
                    <a:pt x="208186" y="108237"/>
                  </a:lnTo>
                  <a:lnTo>
                    <a:pt x="213995" y="104323"/>
                  </a:lnTo>
                  <a:lnTo>
                    <a:pt x="217910" y="98513"/>
                  </a:lnTo>
                  <a:lnTo>
                    <a:pt x="219344" y="91393"/>
                  </a:lnTo>
                  <a:lnTo>
                    <a:pt x="219344" y="18278"/>
                  </a:lnTo>
                  <a:lnTo>
                    <a:pt x="217910" y="11158"/>
                  </a:lnTo>
                  <a:lnTo>
                    <a:pt x="213995" y="5349"/>
                  </a:lnTo>
                  <a:lnTo>
                    <a:pt x="208186" y="1434"/>
                  </a:lnTo>
                  <a:lnTo>
                    <a:pt x="201065" y="0"/>
                  </a:lnTo>
                  <a:close/>
                </a:path>
              </a:pathLst>
            </a:custGeom>
            <a:solidFill>
              <a:srgbClr val="B9DF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356965" y="1617765"/>
              <a:ext cx="219710" cy="109855"/>
            </a:xfrm>
            <a:custGeom>
              <a:avLst/>
              <a:gdLst/>
              <a:ahLst/>
              <a:cxnLst/>
              <a:rect l="l" t="t" r="r" b="b"/>
              <a:pathLst>
                <a:path w="219710" h="109855">
                  <a:moveTo>
                    <a:pt x="0" y="18278"/>
                  </a:moveTo>
                  <a:lnTo>
                    <a:pt x="1434" y="11158"/>
                  </a:lnTo>
                  <a:lnTo>
                    <a:pt x="5349" y="5349"/>
                  </a:lnTo>
                  <a:lnTo>
                    <a:pt x="11158" y="1434"/>
                  </a:lnTo>
                  <a:lnTo>
                    <a:pt x="18278" y="0"/>
                  </a:lnTo>
                  <a:lnTo>
                    <a:pt x="201065" y="0"/>
                  </a:lnTo>
                  <a:lnTo>
                    <a:pt x="208186" y="1434"/>
                  </a:lnTo>
                  <a:lnTo>
                    <a:pt x="213995" y="5349"/>
                  </a:lnTo>
                  <a:lnTo>
                    <a:pt x="217910" y="11158"/>
                  </a:lnTo>
                  <a:lnTo>
                    <a:pt x="219344" y="18278"/>
                  </a:lnTo>
                  <a:lnTo>
                    <a:pt x="219344" y="91393"/>
                  </a:lnTo>
                  <a:lnTo>
                    <a:pt x="217910" y="98513"/>
                  </a:lnTo>
                  <a:lnTo>
                    <a:pt x="213995" y="104323"/>
                  </a:lnTo>
                  <a:lnTo>
                    <a:pt x="208186" y="108237"/>
                  </a:lnTo>
                  <a:lnTo>
                    <a:pt x="201065" y="109672"/>
                  </a:lnTo>
                  <a:lnTo>
                    <a:pt x="18278" y="109672"/>
                  </a:lnTo>
                  <a:lnTo>
                    <a:pt x="11158" y="108237"/>
                  </a:lnTo>
                  <a:lnTo>
                    <a:pt x="5349" y="104323"/>
                  </a:lnTo>
                  <a:lnTo>
                    <a:pt x="1434" y="98513"/>
                  </a:lnTo>
                  <a:lnTo>
                    <a:pt x="0" y="91393"/>
                  </a:lnTo>
                  <a:lnTo>
                    <a:pt x="0" y="18278"/>
                  </a:lnTo>
                  <a:close/>
                </a:path>
              </a:pathLst>
            </a:custGeom>
            <a:ln w="38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3353253" y="1595020"/>
            <a:ext cx="227329" cy="10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5151" sz="825" spc="-15" b="1">
                <a:latin typeface="Times New Roman"/>
                <a:cs typeface="Times New Roman"/>
              </a:rPr>
              <a:t>e</a:t>
            </a:r>
            <a:r>
              <a:rPr dirty="0" baseline="-47619" sz="525" spc="-15" b="1">
                <a:latin typeface="Times New Roman"/>
                <a:cs typeface="Times New Roman"/>
              </a:rPr>
              <a:t>n</a:t>
            </a:r>
            <a:r>
              <a:rPr dirty="0" sz="350" spc="-10" b="1">
                <a:latin typeface="Times New Roman"/>
                <a:cs typeface="Times New Roman"/>
              </a:rPr>
              <a:t>(l+1)</a:t>
            </a:r>
            <a:endParaRPr sz="350">
              <a:latin typeface="Times New Roman"/>
              <a:cs typeface="Times New Roman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2356073" y="1380863"/>
            <a:ext cx="1203960" cy="349885"/>
            <a:chOff x="2356073" y="1380863"/>
            <a:chExt cx="1203960" cy="349885"/>
          </a:xfrm>
        </p:grpSpPr>
        <p:sp>
          <p:nvSpPr>
            <p:cNvPr id="45" name="object 45" descr=""/>
            <p:cNvSpPr/>
            <p:nvPr/>
          </p:nvSpPr>
          <p:spPr>
            <a:xfrm>
              <a:off x="2714498" y="1524596"/>
              <a:ext cx="766445" cy="97790"/>
            </a:xfrm>
            <a:custGeom>
              <a:avLst/>
              <a:gdLst/>
              <a:ahLst/>
              <a:cxnLst/>
              <a:rect l="l" t="t" r="r" b="b"/>
              <a:pathLst>
                <a:path w="766445" h="97790">
                  <a:moveTo>
                    <a:pt x="23228" y="27419"/>
                  </a:moveTo>
                  <a:lnTo>
                    <a:pt x="21297" y="23545"/>
                  </a:lnTo>
                  <a:lnTo>
                    <a:pt x="11607" y="4178"/>
                  </a:lnTo>
                  <a:lnTo>
                    <a:pt x="0" y="27419"/>
                  </a:lnTo>
                  <a:lnTo>
                    <a:pt x="8712" y="27419"/>
                  </a:lnTo>
                  <a:lnTo>
                    <a:pt x="8712" y="97472"/>
                  </a:lnTo>
                  <a:lnTo>
                    <a:pt x="14516" y="97472"/>
                  </a:lnTo>
                  <a:lnTo>
                    <a:pt x="14516" y="27419"/>
                  </a:lnTo>
                  <a:lnTo>
                    <a:pt x="23228" y="27419"/>
                  </a:lnTo>
                  <a:close/>
                </a:path>
                <a:path w="766445" h="97790">
                  <a:moveTo>
                    <a:pt x="255117" y="23241"/>
                  </a:moveTo>
                  <a:lnTo>
                    <a:pt x="253187" y="19367"/>
                  </a:lnTo>
                  <a:lnTo>
                    <a:pt x="243509" y="0"/>
                  </a:lnTo>
                  <a:lnTo>
                    <a:pt x="231889" y="23241"/>
                  </a:lnTo>
                  <a:lnTo>
                    <a:pt x="240601" y="23241"/>
                  </a:lnTo>
                  <a:lnTo>
                    <a:pt x="240601" y="93294"/>
                  </a:lnTo>
                  <a:lnTo>
                    <a:pt x="246405" y="93294"/>
                  </a:lnTo>
                  <a:lnTo>
                    <a:pt x="246405" y="23241"/>
                  </a:lnTo>
                  <a:lnTo>
                    <a:pt x="255117" y="23241"/>
                  </a:lnTo>
                  <a:close/>
                </a:path>
                <a:path w="766445" h="97790">
                  <a:moveTo>
                    <a:pt x="765848" y="23241"/>
                  </a:moveTo>
                  <a:lnTo>
                    <a:pt x="763905" y="19367"/>
                  </a:lnTo>
                  <a:lnTo>
                    <a:pt x="754227" y="0"/>
                  </a:lnTo>
                  <a:lnTo>
                    <a:pt x="742607" y="23241"/>
                  </a:lnTo>
                  <a:lnTo>
                    <a:pt x="751319" y="23241"/>
                  </a:lnTo>
                  <a:lnTo>
                    <a:pt x="751319" y="93294"/>
                  </a:lnTo>
                  <a:lnTo>
                    <a:pt x="757123" y="93294"/>
                  </a:lnTo>
                  <a:lnTo>
                    <a:pt x="757123" y="23241"/>
                  </a:lnTo>
                  <a:lnTo>
                    <a:pt x="765848" y="23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9673" y="1618230"/>
              <a:ext cx="219809" cy="110137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2379673" y="1618230"/>
              <a:ext cx="220345" cy="110489"/>
            </a:xfrm>
            <a:custGeom>
              <a:avLst/>
              <a:gdLst/>
              <a:ahLst/>
              <a:cxnLst/>
              <a:rect l="l" t="t" r="r" b="b"/>
              <a:pathLst>
                <a:path w="220344" h="110489">
                  <a:moveTo>
                    <a:pt x="0" y="18356"/>
                  </a:moveTo>
                  <a:lnTo>
                    <a:pt x="1441" y="11207"/>
                  </a:lnTo>
                  <a:lnTo>
                    <a:pt x="5373" y="5373"/>
                  </a:lnTo>
                  <a:lnTo>
                    <a:pt x="11207" y="1441"/>
                  </a:lnTo>
                  <a:lnTo>
                    <a:pt x="18356" y="0"/>
                  </a:lnTo>
                  <a:lnTo>
                    <a:pt x="201453" y="0"/>
                  </a:lnTo>
                  <a:lnTo>
                    <a:pt x="208601" y="1441"/>
                  </a:lnTo>
                  <a:lnTo>
                    <a:pt x="214436" y="5373"/>
                  </a:lnTo>
                  <a:lnTo>
                    <a:pt x="218368" y="11207"/>
                  </a:lnTo>
                  <a:lnTo>
                    <a:pt x="219809" y="18356"/>
                  </a:lnTo>
                  <a:lnTo>
                    <a:pt x="219809" y="91780"/>
                  </a:lnTo>
                  <a:lnTo>
                    <a:pt x="218368" y="98929"/>
                  </a:lnTo>
                  <a:lnTo>
                    <a:pt x="214436" y="104763"/>
                  </a:lnTo>
                  <a:lnTo>
                    <a:pt x="208601" y="108695"/>
                  </a:lnTo>
                  <a:lnTo>
                    <a:pt x="201453" y="110137"/>
                  </a:lnTo>
                  <a:lnTo>
                    <a:pt x="18356" y="110137"/>
                  </a:lnTo>
                  <a:lnTo>
                    <a:pt x="11207" y="108695"/>
                  </a:lnTo>
                  <a:lnTo>
                    <a:pt x="5373" y="104763"/>
                  </a:lnTo>
                  <a:lnTo>
                    <a:pt x="1441" y="98929"/>
                  </a:lnTo>
                  <a:lnTo>
                    <a:pt x="0" y="91780"/>
                  </a:lnTo>
                  <a:lnTo>
                    <a:pt x="0" y="18356"/>
                  </a:lnTo>
                  <a:close/>
                </a:path>
              </a:pathLst>
            </a:custGeom>
            <a:ln w="387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358296" y="1383085"/>
              <a:ext cx="1199515" cy="142240"/>
            </a:xfrm>
            <a:custGeom>
              <a:avLst/>
              <a:gdLst/>
              <a:ahLst/>
              <a:cxnLst/>
              <a:rect l="l" t="t" r="r" b="b"/>
              <a:pathLst>
                <a:path w="1199514" h="142240">
                  <a:moveTo>
                    <a:pt x="1175724" y="0"/>
                  </a:moveTo>
                  <a:lnTo>
                    <a:pt x="23700" y="0"/>
                  </a:lnTo>
                  <a:lnTo>
                    <a:pt x="14475" y="1862"/>
                  </a:lnTo>
                  <a:lnTo>
                    <a:pt x="6941" y="6941"/>
                  </a:lnTo>
                  <a:lnTo>
                    <a:pt x="1862" y="14475"/>
                  </a:lnTo>
                  <a:lnTo>
                    <a:pt x="0" y="23700"/>
                  </a:lnTo>
                  <a:lnTo>
                    <a:pt x="0" y="118501"/>
                  </a:lnTo>
                  <a:lnTo>
                    <a:pt x="1862" y="127727"/>
                  </a:lnTo>
                  <a:lnTo>
                    <a:pt x="6941" y="135260"/>
                  </a:lnTo>
                  <a:lnTo>
                    <a:pt x="14475" y="140339"/>
                  </a:lnTo>
                  <a:lnTo>
                    <a:pt x="23700" y="142202"/>
                  </a:lnTo>
                  <a:lnTo>
                    <a:pt x="1175724" y="142202"/>
                  </a:lnTo>
                  <a:lnTo>
                    <a:pt x="1184949" y="140339"/>
                  </a:lnTo>
                  <a:lnTo>
                    <a:pt x="1192483" y="135260"/>
                  </a:lnTo>
                  <a:lnTo>
                    <a:pt x="1197562" y="127727"/>
                  </a:lnTo>
                  <a:lnTo>
                    <a:pt x="1199425" y="118501"/>
                  </a:lnTo>
                  <a:lnTo>
                    <a:pt x="1199425" y="23700"/>
                  </a:lnTo>
                  <a:lnTo>
                    <a:pt x="1197562" y="14475"/>
                  </a:lnTo>
                  <a:lnTo>
                    <a:pt x="1192483" y="6941"/>
                  </a:lnTo>
                  <a:lnTo>
                    <a:pt x="1184949" y="1862"/>
                  </a:lnTo>
                  <a:lnTo>
                    <a:pt x="1175724" y="0"/>
                  </a:lnTo>
                  <a:close/>
                </a:path>
              </a:pathLst>
            </a:custGeom>
            <a:solidFill>
              <a:srgbClr val="B9DF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358296" y="1383085"/>
              <a:ext cx="1199515" cy="142240"/>
            </a:xfrm>
            <a:custGeom>
              <a:avLst/>
              <a:gdLst/>
              <a:ahLst/>
              <a:cxnLst/>
              <a:rect l="l" t="t" r="r" b="b"/>
              <a:pathLst>
                <a:path w="1199514" h="142240">
                  <a:moveTo>
                    <a:pt x="0" y="23700"/>
                  </a:moveTo>
                  <a:lnTo>
                    <a:pt x="1862" y="14475"/>
                  </a:lnTo>
                  <a:lnTo>
                    <a:pt x="6941" y="6941"/>
                  </a:lnTo>
                  <a:lnTo>
                    <a:pt x="14475" y="1862"/>
                  </a:lnTo>
                  <a:lnTo>
                    <a:pt x="23700" y="0"/>
                  </a:lnTo>
                  <a:lnTo>
                    <a:pt x="1175724" y="0"/>
                  </a:lnTo>
                  <a:lnTo>
                    <a:pt x="1184949" y="1862"/>
                  </a:lnTo>
                  <a:lnTo>
                    <a:pt x="1192483" y="6941"/>
                  </a:lnTo>
                  <a:lnTo>
                    <a:pt x="1197562" y="14475"/>
                  </a:lnTo>
                  <a:lnTo>
                    <a:pt x="1199425" y="23700"/>
                  </a:lnTo>
                  <a:lnTo>
                    <a:pt x="1199425" y="118501"/>
                  </a:lnTo>
                  <a:lnTo>
                    <a:pt x="1197562" y="127727"/>
                  </a:lnTo>
                  <a:lnTo>
                    <a:pt x="1192483" y="135260"/>
                  </a:lnTo>
                  <a:lnTo>
                    <a:pt x="1184949" y="140339"/>
                  </a:lnTo>
                  <a:lnTo>
                    <a:pt x="1175724" y="142202"/>
                  </a:lnTo>
                  <a:lnTo>
                    <a:pt x="23700" y="142202"/>
                  </a:lnTo>
                  <a:lnTo>
                    <a:pt x="14475" y="140339"/>
                  </a:lnTo>
                  <a:lnTo>
                    <a:pt x="6941" y="135260"/>
                  </a:lnTo>
                  <a:lnTo>
                    <a:pt x="1862" y="127727"/>
                  </a:lnTo>
                  <a:lnTo>
                    <a:pt x="0" y="118501"/>
                  </a:lnTo>
                  <a:lnTo>
                    <a:pt x="0" y="23700"/>
                  </a:lnTo>
                  <a:close/>
                </a:path>
              </a:pathLst>
            </a:custGeom>
            <a:ln w="38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2706601" y="1377549"/>
            <a:ext cx="503555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imes New Roman"/>
                <a:cs typeface="Times New Roman"/>
              </a:rPr>
              <a:t>GNN</a:t>
            </a:r>
            <a:r>
              <a:rPr dirty="0" sz="800" spc="-30">
                <a:latin typeface="Times New Roman"/>
                <a:cs typeface="Times New Roman"/>
              </a:rPr>
              <a:t> </a:t>
            </a:r>
            <a:r>
              <a:rPr dirty="0" sz="800" spc="-20">
                <a:latin typeface="Times New Roman"/>
                <a:cs typeface="Times New Roman"/>
              </a:rPr>
              <a:t>Layer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1100883" y="1379468"/>
            <a:ext cx="1203960" cy="146685"/>
            <a:chOff x="1100883" y="1379468"/>
            <a:chExt cx="1203960" cy="146685"/>
          </a:xfrm>
        </p:grpSpPr>
        <p:sp>
          <p:nvSpPr>
            <p:cNvPr id="52" name="object 52" descr=""/>
            <p:cNvSpPr/>
            <p:nvPr/>
          </p:nvSpPr>
          <p:spPr>
            <a:xfrm>
              <a:off x="1103105" y="1381691"/>
              <a:ext cx="1199515" cy="142240"/>
            </a:xfrm>
            <a:custGeom>
              <a:avLst/>
              <a:gdLst/>
              <a:ahLst/>
              <a:cxnLst/>
              <a:rect l="l" t="t" r="r" b="b"/>
              <a:pathLst>
                <a:path w="1199514" h="142240">
                  <a:moveTo>
                    <a:pt x="1175724" y="0"/>
                  </a:moveTo>
                  <a:lnTo>
                    <a:pt x="23700" y="0"/>
                  </a:lnTo>
                  <a:lnTo>
                    <a:pt x="14475" y="1862"/>
                  </a:lnTo>
                  <a:lnTo>
                    <a:pt x="6941" y="6941"/>
                  </a:lnTo>
                  <a:lnTo>
                    <a:pt x="1862" y="14475"/>
                  </a:lnTo>
                  <a:lnTo>
                    <a:pt x="0" y="23700"/>
                  </a:lnTo>
                  <a:lnTo>
                    <a:pt x="0" y="118501"/>
                  </a:lnTo>
                  <a:lnTo>
                    <a:pt x="1862" y="127727"/>
                  </a:lnTo>
                  <a:lnTo>
                    <a:pt x="6941" y="135260"/>
                  </a:lnTo>
                  <a:lnTo>
                    <a:pt x="14475" y="140339"/>
                  </a:lnTo>
                  <a:lnTo>
                    <a:pt x="23700" y="142202"/>
                  </a:lnTo>
                  <a:lnTo>
                    <a:pt x="1175724" y="142202"/>
                  </a:lnTo>
                  <a:lnTo>
                    <a:pt x="1184949" y="140339"/>
                  </a:lnTo>
                  <a:lnTo>
                    <a:pt x="1192483" y="135260"/>
                  </a:lnTo>
                  <a:lnTo>
                    <a:pt x="1197562" y="127727"/>
                  </a:lnTo>
                  <a:lnTo>
                    <a:pt x="1199425" y="118501"/>
                  </a:lnTo>
                  <a:lnTo>
                    <a:pt x="1199425" y="23700"/>
                  </a:lnTo>
                  <a:lnTo>
                    <a:pt x="1197562" y="14475"/>
                  </a:lnTo>
                  <a:lnTo>
                    <a:pt x="1192483" y="6941"/>
                  </a:lnTo>
                  <a:lnTo>
                    <a:pt x="1184949" y="1862"/>
                  </a:lnTo>
                  <a:lnTo>
                    <a:pt x="1175724" y="0"/>
                  </a:lnTo>
                  <a:close/>
                </a:path>
              </a:pathLst>
            </a:custGeom>
            <a:solidFill>
              <a:srgbClr val="4FD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103105" y="1381691"/>
              <a:ext cx="1199515" cy="142240"/>
            </a:xfrm>
            <a:custGeom>
              <a:avLst/>
              <a:gdLst/>
              <a:ahLst/>
              <a:cxnLst/>
              <a:rect l="l" t="t" r="r" b="b"/>
              <a:pathLst>
                <a:path w="1199514" h="142240">
                  <a:moveTo>
                    <a:pt x="0" y="23700"/>
                  </a:moveTo>
                  <a:lnTo>
                    <a:pt x="1862" y="14475"/>
                  </a:lnTo>
                  <a:lnTo>
                    <a:pt x="6941" y="6941"/>
                  </a:lnTo>
                  <a:lnTo>
                    <a:pt x="14475" y="1862"/>
                  </a:lnTo>
                  <a:lnTo>
                    <a:pt x="23700" y="0"/>
                  </a:lnTo>
                  <a:lnTo>
                    <a:pt x="1175724" y="0"/>
                  </a:lnTo>
                  <a:lnTo>
                    <a:pt x="1184949" y="1862"/>
                  </a:lnTo>
                  <a:lnTo>
                    <a:pt x="1192483" y="6941"/>
                  </a:lnTo>
                  <a:lnTo>
                    <a:pt x="1197562" y="14475"/>
                  </a:lnTo>
                  <a:lnTo>
                    <a:pt x="1199425" y="23700"/>
                  </a:lnTo>
                  <a:lnTo>
                    <a:pt x="1199425" y="118501"/>
                  </a:lnTo>
                  <a:lnTo>
                    <a:pt x="1197562" y="127727"/>
                  </a:lnTo>
                  <a:lnTo>
                    <a:pt x="1192483" y="135260"/>
                  </a:lnTo>
                  <a:lnTo>
                    <a:pt x="1184949" y="140339"/>
                  </a:lnTo>
                  <a:lnTo>
                    <a:pt x="1175724" y="142202"/>
                  </a:lnTo>
                  <a:lnTo>
                    <a:pt x="23700" y="142202"/>
                  </a:lnTo>
                  <a:lnTo>
                    <a:pt x="14475" y="140339"/>
                  </a:lnTo>
                  <a:lnTo>
                    <a:pt x="6941" y="135260"/>
                  </a:lnTo>
                  <a:lnTo>
                    <a:pt x="1862" y="127727"/>
                  </a:lnTo>
                  <a:lnTo>
                    <a:pt x="0" y="118501"/>
                  </a:lnTo>
                  <a:lnTo>
                    <a:pt x="0" y="23700"/>
                  </a:lnTo>
                  <a:close/>
                </a:path>
              </a:pathLst>
            </a:custGeom>
            <a:ln w="38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1436539" y="1376155"/>
            <a:ext cx="532130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Times New Roman"/>
                <a:cs typeface="Times New Roman"/>
              </a:rPr>
              <a:t>Neural</a:t>
            </a:r>
            <a:r>
              <a:rPr dirty="0" sz="800" spc="-35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Times New Roman"/>
                <a:cs typeface="Times New Roman"/>
              </a:rPr>
              <a:t>ODE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55" name="object 5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10720" y="1726973"/>
            <a:ext cx="331030" cy="222558"/>
          </a:xfrm>
          <a:prstGeom prst="rect">
            <a:avLst/>
          </a:prstGeom>
        </p:spPr>
      </p:pic>
      <p:sp>
        <p:nvSpPr>
          <p:cNvPr id="56" name="object 56" descr=""/>
          <p:cNvSpPr txBox="1"/>
          <p:nvPr/>
        </p:nvSpPr>
        <p:spPr>
          <a:xfrm>
            <a:off x="638704" y="2425006"/>
            <a:ext cx="286385" cy="90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>
                <a:latin typeface="Calibri"/>
                <a:cs typeface="Calibri"/>
              </a:rPr>
              <a:t>3x3</a:t>
            </a:r>
            <a:r>
              <a:rPr dirty="0" sz="400" spc="45">
                <a:latin typeface="Calibri"/>
                <a:cs typeface="Calibri"/>
              </a:rPr>
              <a:t> </a:t>
            </a:r>
            <a:r>
              <a:rPr dirty="0" sz="400" spc="-10">
                <a:latin typeface="Calibri"/>
                <a:cs typeface="Calibri"/>
              </a:rPr>
              <a:t>Patches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2160328" y="1184754"/>
            <a:ext cx="455930" cy="201930"/>
            <a:chOff x="2160328" y="1184754"/>
            <a:chExt cx="455930" cy="201930"/>
          </a:xfrm>
        </p:grpSpPr>
        <p:sp>
          <p:nvSpPr>
            <p:cNvPr id="58" name="object 58" descr=""/>
            <p:cNvSpPr/>
            <p:nvPr/>
          </p:nvSpPr>
          <p:spPr>
            <a:xfrm>
              <a:off x="2160320" y="1311287"/>
              <a:ext cx="332105" cy="75565"/>
            </a:xfrm>
            <a:custGeom>
              <a:avLst/>
              <a:gdLst/>
              <a:ahLst/>
              <a:cxnLst/>
              <a:rect l="l" t="t" r="r" b="b"/>
              <a:pathLst>
                <a:path w="332105" h="75565">
                  <a:moveTo>
                    <a:pt x="23202" y="24015"/>
                  </a:moveTo>
                  <a:lnTo>
                    <a:pt x="21272" y="20612"/>
                  </a:lnTo>
                  <a:lnTo>
                    <a:pt x="10452" y="1397"/>
                  </a:lnTo>
                  <a:lnTo>
                    <a:pt x="0" y="25184"/>
                  </a:lnTo>
                  <a:lnTo>
                    <a:pt x="8712" y="24739"/>
                  </a:lnTo>
                  <a:lnTo>
                    <a:pt x="10985" y="70599"/>
                  </a:lnTo>
                  <a:lnTo>
                    <a:pt x="10998" y="70878"/>
                  </a:lnTo>
                  <a:lnTo>
                    <a:pt x="16802" y="70599"/>
                  </a:lnTo>
                  <a:lnTo>
                    <a:pt x="14554" y="25184"/>
                  </a:lnTo>
                  <a:lnTo>
                    <a:pt x="14516" y="24447"/>
                  </a:lnTo>
                  <a:lnTo>
                    <a:pt x="14338" y="20878"/>
                  </a:lnTo>
                  <a:lnTo>
                    <a:pt x="14503" y="24015"/>
                  </a:lnTo>
                  <a:lnTo>
                    <a:pt x="14516" y="24447"/>
                  </a:lnTo>
                  <a:lnTo>
                    <a:pt x="23202" y="24015"/>
                  </a:lnTo>
                  <a:close/>
                </a:path>
                <a:path w="332105" h="75565">
                  <a:moveTo>
                    <a:pt x="331571" y="23241"/>
                  </a:moveTo>
                  <a:lnTo>
                    <a:pt x="329641" y="19367"/>
                  </a:lnTo>
                  <a:lnTo>
                    <a:pt x="319951" y="0"/>
                  </a:lnTo>
                  <a:lnTo>
                    <a:pt x="308343" y="23241"/>
                  </a:lnTo>
                  <a:lnTo>
                    <a:pt x="317055" y="23241"/>
                  </a:lnTo>
                  <a:lnTo>
                    <a:pt x="317055" y="74980"/>
                  </a:lnTo>
                  <a:lnTo>
                    <a:pt x="322859" y="74980"/>
                  </a:lnTo>
                  <a:lnTo>
                    <a:pt x="322859" y="23241"/>
                  </a:lnTo>
                  <a:lnTo>
                    <a:pt x="331571" y="23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2372237" y="1186976"/>
              <a:ext cx="241935" cy="132080"/>
            </a:xfrm>
            <a:custGeom>
              <a:avLst/>
              <a:gdLst/>
              <a:ahLst/>
              <a:cxnLst/>
              <a:rect l="l" t="t" r="r" b="b"/>
              <a:pathLst>
                <a:path w="241935" h="132080">
                  <a:moveTo>
                    <a:pt x="219731" y="0"/>
                  </a:moveTo>
                  <a:lnTo>
                    <a:pt x="21918" y="0"/>
                  </a:lnTo>
                  <a:lnTo>
                    <a:pt x="13380" y="1720"/>
                  </a:lnTo>
                  <a:lnTo>
                    <a:pt x="6414" y="6414"/>
                  </a:lnTo>
                  <a:lnTo>
                    <a:pt x="1720" y="13380"/>
                  </a:lnTo>
                  <a:lnTo>
                    <a:pt x="0" y="21918"/>
                  </a:lnTo>
                  <a:lnTo>
                    <a:pt x="0" y="109594"/>
                  </a:lnTo>
                  <a:lnTo>
                    <a:pt x="1720" y="118133"/>
                  </a:lnTo>
                  <a:lnTo>
                    <a:pt x="6414" y="125099"/>
                  </a:lnTo>
                  <a:lnTo>
                    <a:pt x="13380" y="129793"/>
                  </a:lnTo>
                  <a:lnTo>
                    <a:pt x="21918" y="131513"/>
                  </a:lnTo>
                  <a:lnTo>
                    <a:pt x="219731" y="131513"/>
                  </a:lnTo>
                  <a:lnTo>
                    <a:pt x="228270" y="129793"/>
                  </a:lnTo>
                  <a:lnTo>
                    <a:pt x="235236" y="125099"/>
                  </a:lnTo>
                  <a:lnTo>
                    <a:pt x="239930" y="118133"/>
                  </a:lnTo>
                  <a:lnTo>
                    <a:pt x="241650" y="109594"/>
                  </a:lnTo>
                  <a:lnTo>
                    <a:pt x="241650" y="21918"/>
                  </a:lnTo>
                  <a:lnTo>
                    <a:pt x="239930" y="13380"/>
                  </a:lnTo>
                  <a:lnTo>
                    <a:pt x="235236" y="6414"/>
                  </a:lnTo>
                  <a:lnTo>
                    <a:pt x="228270" y="1720"/>
                  </a:lnTo>
                  <a:lnTo>
                    <a:pt x="219731" y="0"/>
                  </a:lnTo>
                  <a:close/>
                </a:path>
              </a:pathLst>
            </a:custGeom>
            <a:solidFill>
              <a:srgbClr val="B9DF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2372237" y="1186976"/>
              <a:ext cx="241935" cy="132080"/>
            </a:xfrm>
            <a:custGeom>
              <a:avLst/>
              <a:gdLst/>
              <a:ahLst/>
              <a:cxnLst/>
              <a:rect l="l" t="t" r="r" b="b"/>
              <a:pathLst>
                <a:path w="241935" h="132080">
                  <a:moveTo>
                    <a:pt x="0" y="21918"/>
                  </a:moveTo>
                  <a:lnTo>
                    <a:pt x="1720" y="13380"/>
                  </a:lnTo>
                  <a:lnTo>
                    <a:pt x="6414" y="6414"/>
                  </a:lnTo>
                  <a:lnTo>
                    <a:pt x="13380" y="1720"/>
                  </a:lnTo>
                  <a:lnTo>
                    <a:pt x="21918" y="0"/>
                  </a:lnTo>
                  <a:lnTo>
                    <a:pt x="219731" y="0"/>
                  </a:lnTo>
                  <a:lnTo>
                    <a:pt x="228270" y="1720"/>
                  </a:lnTo>
                  <a:lnTo>
                    <a:pt x="235236" y="6414"/>
                  </a:lnTo>
                  <a:lnTo>
                    <a:pt x="239930" y="13380"/>
                  </a:lnTo>
                  <a:lnTo>
                    <a:pt x="241650" y="21918"/>
                  </a:lnTo>
                  <a:lnTo>
                    <a:pt x="241650" y="109594"/>
                  </a:lnTo>
                  <a:lnTo>
                    <a:pt x="239930" y="118133"/>
                  </a:lnTo>
                  <a:lnTo>
                    <a:pt x="235236" y="125099"/>
                  </a:lnTo>
                  <a:lnTo>
                    <a:pt x="228270" y="129793"/>
                  </a:lnTo>
                  <a:lnTo>
                    <a:pt x="219731" y="131513"/>
                  </a:lnTo>
                  <a:lnTo>
                    <a:pt x="21918" y="131513"/>
                  </a:lnTo>
                  <a:lnTo>
                    <a:pt x="13380" y="129793"/>
                  </a:lnTo>
                  <a:lnTo>
                    <a:pt x="6414" y="125099"/>
                  </a:lnTo>
                  <a:lnTo>
                    <a:pt x="1720" y="118133"/>
                  </a:lnTo>
                  <a:lnTo>
                    <a:pt x="0" y="109594"/>
                  </a:lnTo>
                  <a:lnTo>
                    <a:pt x="0" y="21918"/>
                  </a:lnTo>
                  <a:close/>
                </a:path>
              </a:pathLst>
            </a:custGeom>
            <a:ln w="3872">
              <a:solidFill>
                <a:srgbClr val="172C51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2369378" y="1161264"/>
            <a:ext cx="248285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5252" sz="825" spc="-630">
                <a:latin typeface="SimSun-ExtB"/>
                <a:cs typeface="SimSun-ExtB"/>
              </a:rPr>
              <a:t>𝐞ො</a:t>
            </a:r>
            <a:r>
              <a:rPr dirty="0" baseline="-25252" sz="825" spc="104">
                <a:latin typeface="SimSun-ExtB"/>
                <a:cs typeface="SimSun-ExtB"/>
              </a:rPr>
              <a:t> </a:t>
            </a:r>
            <a:r>
              <a:rPr dirty="0" sz="350" spc="-10" b="1">
                <a:latin typeface="Times New Roman"/>
                <a:cs typeface="Times New Roman"/>
              </a:rPr>
              <a:t>(l+1)</a:t>
            </a:r>
            <a:endParaRPr sz="350">
              <a:latin typeface="Times New Roman"/>
              <a:cs typeface="Times New Roman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2069345" y="1108440"/>
            <a:ext cx="426084" cy="210185"/>
            <a:chOff x="2069345" y="1108440"/>
            <a:chExt cx="426084" cy="210185"/>
          </a:xfrm>
        </p:grpSpPr>
        <p:sp>
          <p:nvSpPr>
            <p:cNvPr id="63" name="object 63" descr=""/>
            <p:cNvSpPr/>
            <p:nvPr/>
          </p:nvSpPr>
          <p:spPr>
            <a:xfrm>
              <a:off x="2332272" y="1108440"/>
              <a:ext cx="163195" cy="78740"/>
            </a:xfrm>
            <a:custGeom>
              <a:avLst/>
              <a:gdLst/>
              <a:ahLst/>
              <a:cxnLst/>
              <a:rect l="l" t="t" r="r" b="b"/>
              <a:pathLst>
                <a:path w="163194" h="78740">
                  <a:moveTo>
                    <a:pt x="14825" y="18055"/>
                  </a:moveTo>
                  <a:lnTo>
                    <a:pt x="11542" y="20206"/>
                  </a:lnTo>
                  <a:lnTo>
                    <a:pt x="13554" y="22499"/>
                  </a:lnTo>
                  <a:lnTo>
                    <a:pt x="18777" y="25791"/>
                  </a:lnTo>
                  <a:lnTo>
                    <a:pt x="57930" y="39229"/>
                  </a:lnTo>
                  <a:lnTo>
                    <a:pt x="87792" y="41359"/>
                  </a:lnTo>
                  <a:lnTo>
                    <a:pt x="95150" y="42017"/>
                  </a:lnTo>
                  <a:lnTo>
                    <a:pt x="134805" y="53209"/>
                  </a:lnTo>
                  <a:lnTo>
                    <a:pt x="158549" y="76329"/>
                  </a:lnTo>
                  <a:lnTo>
                    <a:pt x="158622" y="76677"/>
                  </a:lnTo>
                  <a:lnTo>
                    <a:pt x="158738" y="78497"/>
                  </a:lnTo>
                  <a:lnTo>
                    <a:pt x="162610" y="78265"/>
                  </a:lnTo>
                  <a:lnTo>
                    <a:pt x="162494" y="76329"/>
                  </a:lnTo>
                  <a:lnTo>
                    <a:pt x="162107" y="74276"/>
                  </a:lnTo>
                  <a:lnTo>
                    <a:pt x="161487" y="72224"/>
                  </a:lnTo>
                  <a:lnTo>
                    <a:pt x="160701" y="70365"/>
                  </a:lnTo>
                  <a:lnTo>
                    <a:pt x="160635" y="70210"/>
                  </a:lnTo>
                  <a:lnTo>
                    <a:pt x="124039" y="44612"/>
                  </a:lnTo>
                  <a:lnTo>
                    <a:pt x="72882" y="37060"/>
                  </a:lnTo>
                  <a:lnTo>
                    <a:pt x="65524" y="36402"/>
                  </a:lnTo>
                  <a:lnTo>
                    <a:pt x="25869" y="25171"/>
                  </a:lnTo>
                  <a:lnTo>
                    <a:pt x="16429" y="19750"/>
                  </a:lnTo>
                  <a:lnTo>
                    <a:pt x="16087" y="19573"/>
                  </a:lnTo>
                  <a:lnTo>
                    <a:pt x="15877" y="19401"/>
                  </a:lnTo>
                  <a:lnTo>
                    <a:pt x="14825" y="18055"/>
                  </a:lnTo>
                  <a:close/>
                </a:path>
                <a:path w="163194" h="78740">
                  <a:moveTo>
                    <a:pt x="0" y="0"/>
                  </a:moveTo>
                  <a:lnTo>
                    <a:pt x="2948" y="25171"/>
                  </a:lnTo>
                  <a:lnTo>
                    <a:pt x="3020" y="25791"/>
                  </a:lnTo>
                  <a:lnTo>
                    <a:pt x="11542" y="20206"/>
                  </a:lnTo>
                  <a:lnTo>
                    <a:pt x="9139" y="17465"/>
                  </a:lnTo>
                  <a:lnTo>
                    <a:pt x="12082" y="14909"/>
                  </a:lnTo>
                  <a:lnTo>
                    <a:pt x="19624" y="14909"/>
                  </a:lnTo>
                  <a:lnTo>
                    <a:pt x="22461" y="13050"/>
                  </a:lnTo>
                  <a:lnTo>
                    <a:pt x="0" y="0"/>
                  </a:lnTo>
                  <a:close/>
                </a:path>
                <a:path w="163194" h="78740">
                  <a:moveTo>
                    <a:pt x="12082" y="14909"/>
                  </a:moveTo>
                  <a:lnTo>
                    <a:pt x="9139" y="17465"/>
                  </a:lnTo>
                  <a:lnTo>
                    <a:pt x="11542" y="20206"/>
                  </a:lnTo>
                  <a:lnTo>
                    <a:pt x="14825" y="18055"/>
                  </a:lnTo>
                  <a:lnTo>
                    <a:pt x="12082" y="14909"/>
                  </a:lnTo>
                  <a:close/>
                </a:path>
                <a:path w="163194" h="78740">
                  <a:moveTo>
                    <a:pt x="19624" y="14909"/>
                  </a:moveTo>
                  <a:lnTo>
                    <a:pt x="12082" y="14909"/>
                  </a:lnTo>
                  <a:lnTo>
                    <a:pt x="14825" y="18055"/>
                  </a:lnTo>
                  <a:lnTo>
                    <a:pt x="19624" y="149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2071568" y="1184188"/>
              <a:ext cx="241935" cy="132080"/>
            </a:xfrm>
            <a:custGeom>
              <a:avLst/>
              <a:gdLst/>
              <a:ahLst/>
              <a:cxnLst/>
              <a:rect l="l" t="t" r="r" b="b"/>
              <a:pathLst>
                <a:path w="241935" h="132080">
                  <a:moveTo>
                    <a:pt x="219654" y="0"/>
                  </a:moveTo>
                  <a:lnTo>
                    <a:pt x="21996" y="0"/>
                  </a:lnTo>
                  <a:lnTo>
                    <a:pt x="13429" y="1726"/>
                  </a:lnTo>
                  <a:lnTo>
                    <a:pt x="6438" y="6438"/>
                  </a:lnTo>
                  <a:lnTo>
                    <a:pt x="1726" y="13429"/>
                  </a:lnTo>
                  <a:lnTo>
                    <a:pt x="0" y="21996"/>
                  </a:lnTo>
                  <a:lnTo>
                    <a:pt x="0" y="109982"/>
                  </a:lnTo>
                  <a:lnTo>
                    <a:pt x="1726" y="118549"/>
                  </a:lnTo>
                  <a:lnTo>
                    <a:pt x="6438" y="125540"/>
                  </a:lnTo>
                  <a:lnTo>
                    <a:pt x="13429" y="130251"/>
                  </a:lnTo>
                  <a:lnTo>
                    <a:pt x="21996" y="131978"/>
                  </a:lnTo>
                  <a:lnTo>
                    <a:pt x="219654" y="131978"/>
                  </a:lnTo>
                  <a:lnTo>
                    <a:pt x="228221" y="130251"/>
                  </a:lnTo>
                  <a:lnTo>
                    <a:pt x="235212" y="125540"/>
                  </a:lnTo>
                  <a:lnTo>
                    <a:pt x="239923" y="118549"/>
                  </a:lnTo>
                  <a:lnTo>
                    <a:pt x="241650" y="109982"/>
                  </a:lnTo>
                  <a:lnTo>
                    <a:pt x="241650" y="21996"/>
                  </a:lnTo>
                  <a:lnTo>
                    <a:pt x="239923" y="13429"/>
                  </a:lnTo>
                  <a:lnTo>
                    <a:pt x="235212" y="6438"/>
                  </a:lnTo>
                  <a:lnTo>
                    <a:pt x="228221" y="1726"/>
                  </a:lnTo>
                  <a:lnTo>
                    <a:pt x="219654" y="0"/>
                  </a:lnTo>
                  <a:close/>
                </a:path>
              </a:pathLst>
            </a:custGeom>
            <a:solidFill>
              <a:srgbClr val="4FD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2071568" y="1184188"/>
              <a:ext cx="241935" cy="132080"/>
            </a:xfrm>
            <a:custGeom>
              <a:avLst/>
              <a:gdLst/>
              <a:ahLst/>
              <a:cxnLst/>
              <a:rect l="l" t="t" r="r" b="b"/>
              <a:pathLst>
                <a:path w="241935" h="132080">
                  <a:moveTo>
                    <a:pt x="0" y="21996"/>
                  </a:moveTo>
                  <a:lnTo>
                    <a:pt x="1726" y="13429"/>
                  </a:lnTo>
                  <a:lnTo>
                    <a:pt x="6438" y="6438"/>
                  </a:lnTo>
                  <a:lnTo>
                    <a:pt x="13429" y="1726"/>
                  </a:lnTo>
                  <a:lnTo>
                    <a:pt x="21996" y="0"/>
                  </a:lnTo>
                  <a:lnTo>
                    <a:pt x="219654" y="0"/>
                  </a:lnTo>
                  <a:lnTo>
                    <a:pt x="228221" y="1726"/>
                  </a:lnTo>
                  <a:lnTo>
                    <a:pt x="235212" y="6438"/>
                  </a:lnTo>
                  <a:lnTo>
                    <a:pt x="239923" y="13429"/>
                  </a:lnTo>
                  <a:lnTo>
                    <a:pt x="241650" y="21996"/>
                  </a:lnTo>
                  <a:lnTo>
                    <a:pt x="241650" y="109982"/>
                  </a:lnTo>
                  <a:lnTo>
                    <a:pt x="239923" y="118549"/>
                  </a:lnTo>
                  <a:lnTo>
                    <a:pt x="235212" y="125540"/>
                  </a:lnTo>
                  <a:lnTo>
                    <a:pt x="228221" y="130251"/>
                  </a:lnTo>
                  <a:lnTo>
                    <a:pt x="219654" y="131978"/>
                  </a:lnTo>
                  <a:lnTo>
                    <a:pt x="21996" y="131978"/>
                  </a:lnTo>
                  <a:lnTo>
                    <a:pt x="13429" y="130251"/>
                  </a:lnTo>
                  <a:lnTo>
                    <a:pt x="6438" y="125540"/>
                  </a:lnTo>
                  <a:lnTo>
                    <a:pt x="1726" y="118549"/>
                  </a:lnTo>
                  <a:lnTo>
                    <a:pt x="0" y="109982"/>
                  </a:lnTo>
                  <a:lnTo>
                    <a:pt x="0" y="21996"/>
                  </a:lnTo>
                  <a:close/>
                </a:path>
              </a:pathLst>
            </a:custGeom>
            <a:ln w="3872">
              <a:solidFill>
                <a:srgbClr val="172C51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2137327" y="1259048"/>
            <a:ext cx="361315" cy="596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7975" algn="l"/>
              </a:tabLst>
            </a:pPr>
            <a:r>
              <a:rPr dirty="0" sz="200" spc="-25" b="1">
                <a:latin typeface="Times New Roman"/>
                <a:cs typeface="Times New Roman"/>
              </a:rPr>
              <a:t>CLS</a:t>
            </a:r>
            <a:r>
              <a:rPr dirty="0" sz="200" b="1">
                <a:latin typeface="Times New Roman"/>
                <a:cs typeface="Times New Roman"/>
              </a:rPr>
              <a:t>	</a:t>
            </a:r>
            <a:r>
              <a:rPr dirty="0" sz="200" spc="-25" b="1">
                <a:latin typeface="Times New Roman"/>
                <a:cs typeface="Times New Roman"/>
              </a:rPr>
              <a:t>VN</a:t>
            </a:r>
            <a:endParaRPr sz="200">
              <a:latin typeface="Times New Roman"/>
              <a:cs typeface="Times New Roman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2069173" y="1180976"/>
            <a:ext cx="247650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550" spc="-750">
                <a:latin typeface="SimSun-ExtB"/>
                <a:cs typeface="SimSun-ExtB"/>
              </a:rPr>
              <a:t>መ</a:t>
            </a:r>
            <a:r>
              <a:rPr dirty="0" baseline="-10101" sz="825" spc="-322">
                <a:latin typeface="SimSun-ExtB"/>
                <a:cs typeface="SimSun-ExtB"/>
              </a:rPr>
              <a:t>𝐡</a:t>
            </a:r>
            <a:r>
              <a:rPr dirty="0" baseline="-10101" sz="825" spc="232">
                <a:latin typeface="SimSun-ExtB"/>
                <a:cs typeface="SimSun-ExtB"/>
              </a:rPr>
              <a:t> </a:t>
            </a:r>
            <a:r>
              <a:rPr dirty="0" baseline="22222" sz="375" spc="-30" b="1">
                <a:latin typeface="Times New Roman"/>
                <a:cs typeface="Times New Roman"/>
              </a:rPr>
              <a:t>(l+1)</a:t>
            </a:r>
            <a:endParaRPr baseline="22222" sz="375">
              <a:latin typeface="Times New Roman"/>
              <a:cs typeface="Times New Roman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1148182" y="819489"/>
            <a:ext cx="1499870" cy="1962150"/>
            <a:chOff x="1148182" y="819489"/>
            <a:chExt cx="1499870" cy="1962150"/>
          </a:xfrm>
        </p:grpSpPr>
        <p:sp>
          <p:nvSpPr>
            <p:cNvPr id="69" name="object 69" descr=""/>
            <p:cNvSpPr/>
            <p:nvPr/>
          </p:nvSpPr>
          <p:spPr>
            <a:xfrm>
              <a:off x="2190445" y="915352"/>
              <a:ext cx="159385" cy="269240"/>
            </a:xfrm>
            <a:custGeom>
              <a:avLst/>
              <a:gdLst/>
              <a:ahLst/>
              <a:cxnLst/>
              <a:rect l="l" t="t" r="r" b="b"/>
              <a:pathLst>
                <a:path w="159385" h="269240">
                  <a:moveTo>
                    <a:pt x="141935" y="193090"/>
                  </a:moveTo>
                  <a:lnTo>
                    <a:pt x="119824" y="206730"/>
                  </a:lnTo>
                  <a:lnTo>
                    <a:pt x="127838" y="211709"/>
                  </a:lnTo>
                  <a:lnTo>
                    <a:pt x="128054" y="211836"/>
                  </a:lnTo>
                  <a:lnTo>
                    <a:pt x="127914" y="211836"/>
                  </a:lnTo>
                  <a:lnTo>
                    <a:pt x="127749" y="211836"/>
                  </a:lnTo>
                  <a:lnTo>
                    <a:pt x="127571" y="212077"/>
                  </a:lnTo>
                  <a:lnTo>
                    <a:pt x="127419" y="212305"/>
                  </a:lnTo>
                  <a:lnTo>
                    <a:pt x="127660" y="212077"/>
                  </a:lnTo>
                  <a:lnTo>
                    <a:pt x="128447" y="212077"/>
                  </a:lnTo>
                  <a:lnTo>
                    <a:pt x="128816" y="212305"/>
                  </a:lnTo>
                  <a:lnTo>
                    <a:pt x="127419" y="212305"/>
                  </a:lnTo>
                  <a:lnTo>
                    <a:pt x="127241" y="212305"/>
                  </a:lnTo>
                  <a:lnTo>
                    <a:pt x="91084" y="227215"/>
                  </a:lnTo>
                  <a:lnTo>
                    <a:pt x="65265" y="229260"/>
                  </a:lnTo>
                  <a:lnTo>
                    <a:pt x="58635" y="229920"/>
                  </a:lnTo>
                  <a:lnTo>
                    <a:pt x="18046" y="244017"/>
                  </a:lnTo>
                  <a:lnTo>
                    <a:pt x="1193" y="262534"/>
                  </a:lnTo>
                  <a:lnTo>
                    <a:pt x="1117" y="262724"/>
                  </a:lnTo>
                  <a:lnTo>
                    <a:pt x="1016" y="262991"/>
                  </a:lnTo>
                  <a:lnTo>
                    <a:pt x="469" y="264972"/>
                  </a:lnTo>
                  <a:lnTo>
                    <a:pt x="88" y="266941"/>
                  </a:lnTo>
                  <a:lnTo>
                    <a:pt x="0" y="268846"/>
                  </a:lnTo>
                  <a:lnTo>
                    <a:pt x="3873" y="269036"/>
                  </a:lnTo>
                  <a:lnTo>
                    <a:pt x="3962" y="267258"/>
                  </a:lnTo>
                  <a:lnTo>
                    <a:pt x="4229" y="265899"/>
                  </a:lnTo>
                  <a:lnTo>
                    <a:pt x="4635" y="264312"/>
                  </a:lnTo>
                  <a:lnTo>
                    <a:pt x="4686" y="264121"/>
                  </a:lnTo>
                  <a:lnTo>
                    <a:pt x="5143" y="262991"/>
                  </a:lnTo>
                  <a:lnTo>
                    <a:pt x="5245" y="262724"/>
                  </a:lnTo>
                  <a:lnTo>
                    <a:pt x="6045" y="261099"/>
                  </a:lnTo>
                  <a:lnTo>
                    <a:pt x="6959" y="259549"/>
                  </a:lnTo>
                  <a:lnTo>
                    <a:pt x="7048" y="259397"/>
                  </a:lnTo>
                  <a:lnTo>
                    <a:pt x="40703" y="237820"/>
                  </a:lnTo>
                  <a:lnTo>
                    <a:pt x="78625" y="232714"/>
                  </a:lnTo>
                  <a:lnTo>
                    <a:pt x="85242" y="232092"/>
                  </a:lnTo>
                  <a:lnTo>
                    <a:pt x="125831" y="218033"/>
                  </a:lnTo>
                  <a:lnTo>
                    <a:pt x="131152" y="213753"/>
                  </a:lnTo>
                  <a:lnTo>
                    <a:pt x="139573" y="218960"/>
                  </a:lnTo>
                  <a:lnTo>
                    <a:pt x="140538" y="208432"/>
                  </a:lnTo>
                  <a:lnTo>
                    <a:pt x="141935" y="193090"/>
                  </a:lnTo>
                  <a:close/>
                </a:path>
                <a:path w="159385" h="269240">
                  <a:moveTo>
                    <a:pt x="144957" y="96050"/>
                  </a:moveTo>
                  <a:lnTo>
                    <a:pt x="139153" y="96050"/>
                  </a:lnTo>
                  <a:lnTo>
                    <a:pt x="139153" y="101854"/>
                  </a:lnTo>
                  <a:lnTo>
                    <a:pt x="144957" y="101854"/>
                  </a:lnTo>
                  <a:lnTo>
                    <a:pt x="144957" y="96050"/>
                  </a:lnTo>
                  <a:close/>
                </a:path>
                <a:path w="159385" h="269240">
                  <a:moveTo>
                    <a:pt x="144957" y="84429"/>
                  </a:moveTo>
                  <a:lnTo>
                    <a:pt x="139153" y="84429"/>
                  </a:lnTo>
                  <a:lnTo>
                    <a:pt x="139153" y="90233"/>
                  </a:lnTo>
                  <a:lnTo>
                    <a:pt x="144957" y="90233"/>
                  </a:lnTo>
                  <a:lnTo>
                    <a:pt x="144957" y="84429"/>
                  </a:lnTo>
                  <a:close/>
                </a:path>
                <a:path w="159385" h="269240">
                  <a:moveTo>
                    <a:pt x="144957" y="72809"/>
                  </a:moveTo>
                  <a:lnTo>
                    <a:pt x="139153" y="72809"/>
                  </a:lnTo>
                  <a:lnTo>
                    <a:pt x="139153" y="78625"/>
                  </a:lnTo>
                  <a:lnTo>
                    <a:pt x="144957" y="78625"/>
                  </a:lnTo>
                  <a:lnTo>
                    <a:pt x="144957" y="72809"/>
                  </a:lnTo>
                  <a:close/>
                </a:path>
                <a:path w="159385" h="269240">
                  <a:moveTo>
                    <a:pt x="144957" y="61188"/>
                  </a:moveTo>
                  <a:lnTo>
                    <a:pt x="139153" y="61188"/>
                  </a:lnTo>
                  <a:lnTo>
                    <a:pt x="139153" y="67005"/>
                  </a:lnTo>
                  <a:lnTo>
                    <a:pt x="144957" y="67005"/>
                  </a:lnTo>
                  <a:lnTo>
                    <a:pt x="144957" y="61188"/>
                  </a:lnTo>
                  <a:close/>
                </a:path>
                <a:path w="159385" h="269240">
                  <a:moveTo>
                    <a:pt x="144957" y="49580"/>
                  </a:moveTo>
                  <a:lnTo>
                    <a:pt x="139153" y="49580"/>
                  </a:lnTo>
                  <a:lnTo>
                    <a:pt x="139153" y="55384"/>
                  </a:lnTo>
                  <a:lnTo>
                    <a:pt x="144957" y="55384"/>
                  </a:lnTo>
                  <a:lnTo>
                    <a:pt x="144957" y="49580"/>
                  </a:lnTo>
                  <a:close/>
                </a:path>
                <a:path w="159385" h="269240">
                  <a:moveTo>
                    <a:pt x="144957" y="37960"/>
                  </a:moveTo>
                  <a:lnTo>
                    <a:pt x="139153" y="37960"/>
                  </a:lnTo>
                  <a:lnTo>
                    <a:pt x="139153" y="43764"/>
                  </a:lnTo>
                  <a:lnTo>
                    <a:pt x="144957" y="43764"/>
                  </a:lnTo>
                  <a:lnTo>
                    <a:pt x="144957" y="37960"/>
                  </a:lnTo>
                  <a:close/>
                </a:path>
                <a:path w="159385" h="269240">
                  <a:moveTo>
                    <a:pt x="144957" y="26339"/>
                  </a:moveTo>
                  <a:lnTo>
                    <a:pt x="139153" y="26339"/>
                  </a:lnTo>
                  <a:lnTo>
                    <a:pt x="139153" y="32143"/>
                  </a:lnTo>
                  <a:lnTo>
                    <a:pt x="144957" y="32143"/>
                  </a:lnTo>
                  <a:lnTo>
                    <a:pt x="144957" y="26339"/>
                  </a:lnTo>
                  <a:close/>
                </a:path>
                <a:path w="159385" h="269240">
                  <a:moveTo>
                    <a:pt x="158940" y="28892"/>
                  </a:moveTo>
                  <a:lnTo>
                    <a:pt x="158127" y="27533"/>
                  </a:lnTo>
                  <a:lnTo>
                    <a:pt x="150647" y="14719"/>
                  </a:lnTo>
                  <a:lnTo>
                    <a:pt x="147256" y="8915"/>
                  </a:lnTo>
                  <a:lnTo>
                    <a:pt x="145402" y="5740"/>
                  </a:lnTo>
                  <a:lnTo>
                    <a:pt x="143916" y="3200"/>
                  </a:lnTo>
                  <a:lnTo>
                    <a:pt x="143916" y="14719"/>
                  </a:lnTo>
                  <a:lnTo>
                    <a:pt x="140182" y="14719"/>
                  </a:lnTo>
                  <a:lnTo>
                    <a:pt x="142049" y="11518"/>
                  </a:lnTo>
                  <a:lnTo>
                    <a:pt x="143916" y="14719"/>
                  </a:lnTo>
                  <a:lnTo>
                    <a:pt x="143916" y="3200"/>
                  </a:lnTo>
                  <a:lnTo>
                    <a:pt x="142049" y="0"/>
                  </a:lnTo>
                  <a:lnTo>
                    <a:pt x="125984" y="27533"/>
                  </a:lnTo>
                  <a:lnTo>
                    <a:pt x="125171" y="28892"/>
                  </a:lnTo>
                  <a:lnTo>
                    <a:pt x="125628" y="30670"/>
                  </a:lnTo>
                  <a:lnTo>
                    <a:pt x="128422" y="32308"/>
                  </a:lnTo>
                  <a:lnTo>
                    <a:pt x="130200" y="31838"/>
                  </a:lnTo>
                  <a:lnTo>
                    <a:pt x="139153" y="16497"/>
                  </a:lnTo>
                  <a:lnTo>
                    <a:pt x="139153" y="20535"/>
                  </a:lnTo>
                  <a:lnTo>
                    <a:pt x="144957" y="20535"/>
                  </a:lnTo>
                  <a:lnTo>
                    <a:pt x="144957" y="16497"/>
                  </a:lnTo>
                  <a:lnTo>
                    <a:pt x="153898" y="31838"/>
                  </a:lnTo>
                  <a:lnTo>
                    <a:pt x="155689" y="32308"/>
                  </a:lnTo>
                  <a:lnTo>
                    <a:pt x="158470" y="30670"/>
                  </a:lnTo>
                  <a:lnTo>
                    <a:pt x="158940" y="28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2599" y="821711"/>
              <a:ext cx="219809" cy="93407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2222599" y="821711"/>
              <a:ext cx="220345" cy="93980"/>
            </a:xfrm>
            <a:custGeom>
              <a:avLst/>
              <a:gdLst/>
              <a:ahLst/>
              <a:cxnLst/>
              <a:rect l="l" t="t" r="r" b="b"/>
              <a:pathLst>
                <a:path w="220344" h="93980">
                  <a:moveTo>
                    <a:pt x="0" y="15567"/>
                  </a:moveTo>
                  <a:lnTo>
                    <a:pt x="0" y="6970"/>
                  </a:lnTo>
                  <a:lnTo>
                    <a:pt x="6970" y="0"/>
                  </a:lnTo>
                  <a:lnTo>
                    <a:pt x="15567" y="0"/>
                  </a:lnTo>
                  <a:lnTo>
                    <a:pt x="204241" y="0"/>
                  </a:lnTo>
                  <a:lnTo>
                    <a:pt x="212838" y="0"/>
                  </a:lnTo>
                  <a:lnTo>
                    <a:pt x="219809" y="6970"/>
                  </a:lnTo>
                  <a:lnTo>
                    <a:pt x="219809" y="15567"/>
                  </a:lnTo>
                  <a:lnTo>
                    <a:pt x="219809" y="77839"/>
                  </a:lnTo>
                  <a:lnTo>
                    <a:pt x="219809" y="86436"/>
                  </a:lnTo>
                  <a:lnTo>
                    <a:pt x="212838" y="93407"/>
                  </a:lnTo>
                  <a:lnTo>
                    <a:pt x="204241" y="93407"/>
                  </a:lnTo>
                  <a:lnTo>
                    <a:pt x="15567" y="93407"/>
                  </a:lnTo>
                  <a:lnTo>
                    <a:pt x="6970" y="93407"/>
                  </a:lnTo>
                  <a:lnTo>
                    <a:pt x="0" y="86436"/>
                  </a:lnTo>
                  <a:lnTo>
                    <a:pt x="0" y="77839"/>
                  </a:lnTo>
                  <a:lnTo>
                    <a:pt x="0" y="15567"/>
                  </a:lnTo>
                  <a:close/>
                </a:path>
              </a:pathLst>
            </a:custGeom>
            <a:ln w="387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2019520" y="1016891"/>
              <a:ext cx="626110" cy="92075"/>
            </a:xfrm>
            <a:custGeom>
              <a:avLst/>
              <a:gdLst/>
              <a:ahLst/>
              <a:cxnLst/>
              <a:rect l="l" t="t" r="r" b="b"/>
              <a:pathLst>
                <a:path w="626110" h="92075">
                  <a:moveTo>
                    <a:pt x="619153" y="0"/>
                  </a:moveTo>
                  <a:lnTo>
                    <a:pt x="6815" y="0"/>
                  </a:lnTo>
                  <a:lnTo>
                    <a:pt x="0" y="6815"/>
                  </a:lnTo>
                  <a:lnTo>
                    <a:pt x="0" y="15258"/>
                  </a:lnTo>
                  <a:lnTo>
                    <a:pt x="0" y="84732"/>
                  </a:lnTo>
                  <a:lnTo>
                    <a:pt x="6815" y="91548"/>
                  </a:lnTo>
                  <a:lnTo>
                    <a:pt x="619153" y="91548"/>
                  </a:lnTo>
                  <a:lnTo>
                    <a:pt x="625968" y="84732"/>
                  </a:lnTo>
                  <a:lnTo>
                    <a:pt x="625968" y="6815"/>
                  </a:lnTo>
                  <a:lnTo>
                    <a:pt x="619153" y="0"/>
                  </a:lnTo>
                  <a:close/>
                </a:path>
              </a:pathLst>
            </a:custGeom>
            <a:solidFill>
              <a:srgbClr val="EAC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2019520" y="1016891"/>
              <a:ext cx="626110" cy="92075"/>
            </a:xfrm>
            <a:custGeom>
              <a:avLst/>
              <a:gdLst/>
              <a:ahLst/>
              <a:cxnLst/>
              <a:rect l="l" t="t" r="r" b="b"/>
              <a:pathLst>
                <a:path w="626110" h="92075">
                  <a:moveTo>
                    <a:pt x="0" y="15258"/>
                  </a:moveTo>
                  <a:lnTo>
                    <a:pt x="0" y="6815"/>
                  </a:lnTo>
                  <a:lnTo>
                    <a:pt x="6815" y="0"/>
                  </a:lnTo>
                  <a:lnTo>
                    <a:pt x="15258" y="0"/>
                  </a:lnTo>
                  <a:lnTo>
                    <a:pt x="610710" y="0"/>
                  </a:lnTo>
                  <a:lnTo>
                    <a:pt x="619153" y="0"/>
                  </a:lnTo>
                  <a:lnTo>
                    <a:pt x="625968" y="6815"/>
                  </a:lnTo>
                  <a:lnTo>
                    <a:pt x="625968" y="15258"/>
                  </a:lnTo>
                  <a:lnTo>
                    <a:pt x="625968" y="76290"/>
                  </a:lnTo>
                  <a:lnTo>
                    <a:pt x="625968" y="84732"/>
                  </a:lnTo>
                  <a:lnTo>
                    <a:pt x="619153" y="91548"/>
                  </a:lnTo>
                  <a:lnTo>
                    <a:pt x="610710" y="91548"/>
                  </a:lnTo>
                  <a:lnTo>
                    <a:pt x="15258" y="91548"/>
                  </a:lnTo>
                  <a:lnTo>
                    <a:pt x="6815" y="91548"/>
                  </a:lnTo>
                  <a:lnTo>
                    <a:pt x="0" y="84732"/>
                  </a:lnTo>
                  <a:lnTo>
                    <a:pt x="0" y="76290"/>
                  </a:lnTo>
                  <a:lnTo>
                    <a:pt x="0" y="15258"/>
                  </a:lnTo>
                  <a:close/>
                </a:path>
              </a:pathLst>
            </a:custGeom>
            <a:ln w="38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7459" y="2682888"/>
              <a:ext cx="125007" cy="82254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5633" y="2688929"/>
              <a:ext cx="125007" cy="82718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05665" y="2699153"/>
              <a:ext cx="125472" cy="82254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8182" y="1748350"/>
              <a:ext cx="164508" cy="72495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7527" y="1749279"/>
              <a:ext cx="164508" cy="72495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83359" y="1758109"/>
              <a:ext cx="164508" cy="72030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1560615" y="1794589"/>
              <a:ext cx="285115" cy="936625"/>
            </a:xfrm>
            <a:custGeom>
              <a:avLst/>
              <a:gdLst/>
              <a:ahLst/>
              <a:cxnLst/>
              <a:rect l="l" t="t" r="r" b="b"/>
              <a:pathLst>
                <a:path w="285114" h="936625">
                  <a:moveTo>
                    <a:pt x="283475" y="0"/>
                  </a:moveTo>
                  <a:lnTo>
                    <a:pt x="0" y="697"/>
                  </a:lnTo>
                </a:path>
                <a:path w="285114" h="936625">
                  <a:moveTo>
                    <a:pt x="284869" y="935932"/>
                  </a:moveTo>
                  <a:lnTo>
                    <a:pt x="1394" y="936621"/>
                  </a:lnTo>
                </a:path>
              </a:pathLst>
            </a:custGeom>
            <a:ln w="580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 descr=""/>
          <p:cNvSpPr txBox="1"/>
          <p:nvPr/>
        </p:nvSpPr>
        <p:spPr>
          <a:xfrm>
            <a:off x="665285" y="1475410"/>
            <a:ext cx="286385" cy="90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00">
                <a:latin typeface="Calibri"/>
                <a:cs typeface="Calibri"/>
              </a:rPr>
              <a:t>3x2</a:t>
            </a:r>
            <a:r>
              <a:rPr dirty="0" sz="400" spc="45">
                <a:latin typeface="Calibri"/>
                <a:cs typeface="Calibri"/>
              </a:rPr>
              <a:t> </a:t>
            </a:r>
            <a:r>
              <a:rPr dirty="0" sz="400" spc="-10">
                <a:latin typeface="Calibri"/>
                <a:cs typeface="Calibri"/>
              </a:rPr>
              <a:t>Patches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82" name="object 82" descr=""/>
          <p:cNvGrpSpPr/>
          <p:nvPr/>
        </p:nvGrpSpPr>
        <p:grpSpPr>
          <a:xfrm>
            <a:off x="1032105" y="1385510"/>
            <a:ext cx="3068955" cy="1363345"/>
            <a:chOff x="1032105" y="1385510"/>
            <a:chExt cx="3068955" cy="1363345"/>
          </a:xfrm>
        </p:grpSpPr>
        <p:sp>
          <p:nvSpPr>
            <p:cNvPr id="83" name="object 83" descr=""/>
            <p:cNvSpPr/>
            <p:nvPr/>
          </p:nvSpPr>
          <p:spPr>
            <a:xfrm>
              <a:off x="1034328" y="1761362"/>
              <a:ext cx="93980" cy="44450"/>
            </a:xfrm>
            <a:custGeom>
              <a:avLst/>
              <a:gdLst/>
              <a:ahLst/>
              <a:cxnLst/>
              <a:rect l="l" t="t" r="r" b="b"/>
              <a:pathLst>
                <a:path w="93980" h="44450">
                  <a:moveTo>
                    <a:pt x="71333" y="0"/>
                  </a:moveTo>
                  <a:lnTo>
                    <a:pt x="71333" y="11036"/>
                  </a:lnTo>
                  <a:lnTo>
                    <a:pt x="0" y="11036"/>
                  </a:lnTo>
                  <a:lnTo>
                    <a:pt x="0" y="33110"/>
                  </a:lnTo>
                  <a:lnTo>
                    <a:pt x="71333" y="33110"/>
                  </a:lnTo>
                  <a:lnTo>
                    <a:pt x="71333" y="44147"/>
                  </a:lnTo>
                  <a:lnTo>
                    <a:pt x="93407" y="22073"/>
                  </a:lnTo>
                  <a:lnTo>
                    <a:pt x="71333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034328" y="1761362"/>
              <a:ext cx="93980" cy="44450"/>
            </a:xfrm>
            <a:custGeom>
              <a:avLst/>
              <a:gdLst/>
              <a:ahLst/>
              <a:cxnLst/>
              <a:rect l="l" t="t" r="r" b="b"/>
              <a:pathLst>
                <a:path w="93980" h="44450">
                  <a:moveTo>
                    <a:pt x="0" y="11036"/>
                  </a:moveTo>
                  <a:lnTo>
                    <a:pt x="71333" y="11036"/>
                  </a:lnTo>
                  <a:lnTo>
                    <a:pt x="71333" y="0"/>
                  </a:lnTo>
                  <a:lnTo>
                    <a:pt x="93407" y="22073"/>
                  </a:lnTo>
                  <a:lnTo>
                    <a:pt x="71333" y="44147"/>
                  </a:lnTo>
                  <a:lnTo>
                    <a:pt x="71333" y="33110"/>
                  </a:lnTo>
                  <a:lnTo>
                    <a:pt x="0" y="33110"/>
                  </a:lnTo>
                  <a:lnTo>
                    <a:pt x="0" y="11036"/>
                  </a:lnTo>
                  <a:close/>
                </a:path>
              </a:pathLst>
            </a:custGeom>
            <a:ln w="38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043157" y="2702406"/>
              <a:ext cx="93980" cy="43815"/>
            </a:xfrm>
            <a:custGeom>
              <a:avLst/>
              <a:gdLst/>
              <a:ahLst/>
              <a:cxnLst/>
              <a:rect l="l" t="t" r="r" b="b"/>
              <a:pathLst>
                <a:path w="93980" h="43814">
                  <a:moveTo>
                    <a:pt x="71565" y="0"/>
                  </a:moveTo>
                  <a:lnTo>
                    <a:pt x="71565" y="10920"/>
                  </a:lnTo>
                  <a:lnTo>
                    <a:pt x="0" y="10920"/>
                  </a:lnTo>
                  <a:lnTo>
                    <a:pt x="0" y="32762"/>
                  </a:lnTo>
                  <a:lnTo>
                    <a:pt x="71565" y="32762"/>
                  </a:lnTo>
                  <a:lnTo>
                    <a:pt x="71565" y="43683"/>
                  </a:lnTo>
                  <a:lnTo>
                    <a:pt x="93407" y="21841"/>
                  </a:lnTo>
                  <a:lnTo>
                    <a:pt x="71565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043157" y="2702406"/>
              <a:ext cx="93980" cy="43815"/>
            </a:xfrm>
            <a:custGeom>
              <a:avLst/>
              <a:gdLst/>
              <a:ahLst/>
              <a:cxnLst/>
              <a:rect l="l" t="t" r="r" b="b"/>
              <a:pathLst>
                <a:path w="93980" h="43814">
                  <a:moveTo>
                    <a:pt x="0" y="10920"/>
                  </a:moveTo>
                  <a:lnTo>
                    <a:pt x="71565" y="10920"/>
                  </a:lnTo>
                  <a:lnTo>
                    <a:pt x="71565" y="0"/>
                  </a:lnTo>
                  <a:lnTo>
                    <a:pt x="93407" y="21841"/>
                  </a:lnTo>
                  <a:lnTo>
                    <a:pt x="71565" y="43683"/>
                  </a:lnTo>
                  <a:lnTo>
                    <a:pt x="71565" y="32762"/>
                  </a:lnTo>
                  <a:lnTo>
                    <a:pt x="0" y="32762"/>
                  </a:lnTo>
                  <a:lnTo>
                    <a:pt x="0" y="10920"/>
                  </a:lnTo>
                  <a:close/>
                </a:path>
              </a:pathLst>
            </a:custGeom>
            <a:ln w="38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623245" y="1387732"/>
              <a:ext cx="475615" cy="132080"/>
            </a:xfrm>
            <a:custGeom>
              <a:avLst/>
              <a:gdLst/>
              <a:ahLst/>
              <a:cxnLst/>
              <a:rect l="l" t="t" r="r" b="b"/>
              <a:pathLst>
                <a:path w="475614" h="132080">
                  <a:moveTo>
                    <a:pt x="453482" y="0"/>
                  </a:moveTo>
                  <a:lnTo>
                    <a:pt x="21918" y="0"/>
                  </a:lnTo>
                  <a:lnTo>
                    <a:pt x="13380" y="1720"/>
                  </a:lnTo>
                  <a:lnTo>
                    <a:pt x="6414" y="6414"/>
                  </a:lnTo>
                  <a:lnTo>
                    <a:pt x="1720" y="13380"/>
                  </a:lnTo>
                  <a:lnTo>
                    <a:pt x="0" y="21918"/>
                  </a:lnTo>
                  <a:lnTo>
                    <a:pt x="0" y="109594"/>
                  </a:lnTo>
                  <a:lnTo>
                    <a:pt x="1720" y="118133"/>
                  </a:lnTo>
                  <a:lnTo>
                    <a:pt x="6414" y="125099"/>
                  </a:lnTo>
                  <a:lnTo>
                    <a:pt x="13380" y="129793"/>
                  </a:lnTo>
                  <a:lnTo>
                    <a:pt x="21918" y="131513"/>
                  </a:lnTo>
                  <a:lnTo>
                    <a:pt x="453482" y="131513"/>
                  </a:lnTo>
                  <a:lnTo>
                    <a:pt x="462021" y="129793"/>
                  </a:lnTo>
                  <a:lnTo>
                    <a:pt x="468987" y="125099"/>
                  </a:lnTo>
                  <a:lnTo>
                    <a:pt x="473681" y="118133"/>
                  </a:lnTo>
                  <a:lnTo>
                    <a:pt x="475401" y="109594"/>
                  </a:lnTo>
                  <a:lnTo>
                    <a:pt x="475401" y="21918"/>
                  </a:lnTo>
                  <a:lnTo>
                    <a:pt x="473681" y="13380"/>
                  </a:lnTo>
                  <a:lnTo>
                    <a:pt x="468987" y="6414"/>
                  </a:lnTo>
                  <a:lnTo>
                    <a:pt x="462021" y="1720"/>
                  </a:lnTo>
                  <a:lnTo>
                    <a:pt x="453482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3623245" y="1387732"/>
              <a:ext cx="475615" cy="132080"/>
            </a:xfrm>
            <a:custGeom>
              <a:avLst/>
              <a:gdLst/>
              <a:ahLst/>
              <a:cxnLst/>
              <a:rect l="l" t="t" r="r" b="b"/>
              <a:pathLst>
                <a:path w="475614" h="132080">
                  <a:moveTo>
                    <a:pt x="0" y="21918"/>
                  </a:moveTo>
                  <a:lnTo>
                    <a:pt x="1720" y="13380"/>
                  </a:lnTo>
                  <a:lnTo>
                    <a:pt x="6414" y="6414"/>
                  </a:lnTo>
                  <a:lnTo>
                    <a:pt x="13380" y="1720"/>
                  </a:lnTo>
                  <a:lnTo>
                    <a:pt x="21918" y="0"/>
                  </a:lnTo>
                  <a:lnTo>
                    <a:pt x="453482" y="0"/>
                  </a:lnTo>
                  <a:lnTo>
                    <a:pt x="462021" y="1720"/>
                  </a:lnTo>
                  <a:lnTo>
                    <a:pt x="468987" y="6414"/>
                  </a:lnTo>
                  <a:lnTo>
                    <a:pt x="473681" y="13380"/>
                  </a:lnTo>
                  <a:lnTo>
                    <a:pt x="475401" y="21918"/>
                  </a:lnTo>
                  <a:lnTo>
                    <a:pt x="475401" y="109594"/>
                  </a:lnTo>
                  <a:lnTo>
                    <a:pt x="473681" y="118133"/>
                  </a:lnTo>
                  <a:lnTo>
                    <a:pt x="468987" y="125099"/>
                  </a:lnTo>
                  <a:lnTo>
                    <a:pt x="462021" y="129793"/>
                  </a:lnTo>
                  <a:lnTo>
                    <a:pt x="453482" y="131513"/>
                  </a:lnTo>
                  <a:lnTo>
                    <a:pt x="21918" y="131513"/>
                  </a:lnTo>
                  <a:lnTo>
                    <a:pt x="13380" y="129793"/>
                  </a:lnTo>
                  <a:lnTo>
                    <a:pt x="6414" y="125099"/>
                  </a:lnTo>
                  <a:lnTo>
                    <a:pt x="1720" y="118133"/>
                  </a:lnTo>
                  <a:lnTo>
                    <a:pt x="0" y="109594"/>
                  </a:lnTo>
                  <a:lnTo>
                    <a:pt x="0" y="21918"/>
                  </a:lnTo>
                  <a:close/>
                </a:path>
              </a:pathLst>
            </a:custGeom>
            <a:ln w="38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/>
          <p:nvPr/>
        </p:nvSpPr>
        <p:spPr>
          <a:xfrm>
            <a:off x="3662671" y="1374103"/>
            <a:ext cx="397510" cy="156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1285" marR="5080" indent="-109220">
              <a:lnSpc>
                <a:spcPct val="106700"/>
              </a:lnSpc>
              <a:spcBef>
                <a:spcPts val="95"/>
              </a:spcBef>
            </a:pPr>
            <a:r>
              <a:rPr dirty="0" sz="400" b="1">
                <a:latin typeface="Times New Roman"/>
                <a:cs typeface="Times New Roman"/>
              </a:rPr>
              <a:t>Top</a:t>
            </a:r>
            <a:r>
              <a:rPr dirty="0" sz="400" spc="50" b="1">
                <a:latin typeface="Times New Roman"/>
                <a:cs typeface="Times New Roman"/>
              </a:rPr>
              <a:t> </a:t>
            </a:r>
            <a:r>
              <a:rPr dirty="0" sz="400" b="1">
                <a:latin typeface="Times New Roman"/>
                <a:cs typeface="Times New Roman"/>
              </a:rPr>
              <a:t>k-</a:t>
            </a:r>
            <a:r>
              <a:rPr dirty="0" sz="400" spc="-10" b="1">
                <a:latin typeface="Times New Roman"/>
                <a:cs typeface="Times New Roman"/>
              </a:rPr>
              <a:t>Neigbour</a:t>
            </a:r>
            <a:r>
              <a:rPr dirty="0" sz="400" spc="500" b="1">
                <a:latin typeface="Times New Roman"/>
                <a:cs typeface="Times New Roman"/>
              </a:rPr>
              <a:t> </a:t>
            </a:r>
            <a:r>
              <a:rPr dirty="0" sz="400" spc="-10" b="1">
                <a:latin typeface="Times New Roman"/>
                <a:cs typeface="Times New Roman"/>
              </a:rPr>
              <a:t>Graph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90" name="object 90" descr=""/>
          <p:cNvGrpSpPr/>
          <p:nvPr/>
        </p:nvGrpSpPr>
        <p:grpSpPr>
          <a:xfrm>
            <a:off x="2855462" y="2331666"/>
            <a:ext cx="1250950" cy="468630"/>
            <a:chOff x="2855462" y="2331666"/>
            <a:chExt cx="1250950" cy="468630"/>
          </a:xfrm>
        </p:grpSpPr>
        <p:pic>
          <p:nvPicPr>
            <p:cNvPr id="91" name="object 9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55462" y="2686529"/>
              <a:ext cx="113544" cy="113544"/>
            </a:xfrm>
            <a:prstGeom prst="rect">
              <a:avLst/>
            </a:prstGeom>
          </p:spPr>
        </p:pic>
        <p:sp>
          <p:nvSpPr>
            <p:cNvPr id="92" name="object 92" descr=""/>
            <p:cNvSpPr/>
            <p:nvPr/>
          </p:nvSpPr>
          <p:spPr>
            <a:xfrm>
              <a:off x="3581886" y="2726571"/>
              <a:ext cx="93980" cy="44450"/>
            </a:xfrm>
            <a:custGeom>
              <a:avLst/>
              <a:gdLst/>
              <a:ahLst/>
              <a:cxnLst/>
              <a:rect l="l" t="t" r="r" b="b"/>
              <a:pathLst>
                <a:path w="93979" h="44450">
                  <a:moveTo>
                    <a:pt x="22073" y="0"/>
                  </a:moveTo>
                  <a:lnTo>
                    <a:pt x="0" y="22073"/>
                  </a:lnTo>
                  <a:lnTo>
                    <a:pt x="22073" y="44147"/>
                  </a:lnTo>
                  <a:lnTo>
                    <a:pt x="22073" y="33110"/>
                  </a:lnTo>
                  <a:lnTo>
                    <a:pt x="93407" y="33110"/>
                  </a:lnTo>
                  <a:lnTo>
                    <a:pt x="93407" y="11036"/>
                  </a:lnTo>
                  <a:lnTo>
                    <a:pt x="22073" y="11036"/>
                  </a:lnTo>
                  <a:lnTo>
                    <a:pt x="22073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3581886" y="2726571"/>
              <a:ext cx="93980" cy="44450"/>
            </a:xfrm>
            <a:custGeom>
              <a:avLst/>
              <a:gdLst/>
              <a:ahLst/>
              <a:cxnLst/>
              <a:rect l="l" t="t" r="r" b="b"/>
              <a:pathLst>
                <a:path w="93979" h="44450">
                  <a:moveTo>
                    <a:pt x="93407" y="11036"/>
                  </a:moveTo>
                  <a:lnTo>
                    <a:pt x="22073" y="11036"/>
                  </a:lnTo>
                  <a:lnTo>
                    <a:pt x="22073" y="0"/>
                  </a:lnTo>
                  <a:lnTo>
                    <a:pt x="0" y="22073"/>
                  </a:lnTo>
                  <a:lnTo>
                    <a:pt x="22073" y="44147"/>
                  </a:lnTo>
                  <a:lnTo>
                    <a:pt x="22073" y="33110"/>
                  </a:lnTo>
                  <a:lnTo>
                    <a:pt x="93407" y="33110"/>
                  </a:lnTo>
                  <a:lnTo>
                    <a:pt x="93407" y="11036"/>
                  </a:lnTo>
                  <a:close/>
                </a:path>
              </a:pathLst>
            </a:custGeom>
            <a:ln w="38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3628357" y="2333889"/>
              <a:ext cx="475615" cy="132080"/>
            </a:xfrm>
            <a:custGeom>
              <a:avLst/>
              <a:gdLst/>
              <a:ahLst/>
              <a:cxnLst/>
              <a:rect l="l" t="t" r="r" b="b"/>
              <a:pathLst>
                <a:path w="475614" h="132080">
                  <a:moveTo>
                    <a:pt x="453405" y="0"/>
                  </a:moveTo>
                  <a:lnTo>
                    <a:pt x="21996" y="0"/>
                  </a:lnTo>
                  <a:lnTo>
                    <a:pt x="13429" y="1726"/>
                  </a:lnTo>
                  <a:lnTo>
                    <a:pt x="6438" y="6438"/>
                  </a:lnTo>
                  <a:lnTo>
                    <a:pt x="1726" y="13429"/>
                  </a:lnTo>
                  <a:lnTo>
                    <a:pt x="0" y="21996"/>
                  </a:lnTo>
                  <a:lnTo>
                    <a:pt x="0" y="109982"/>
                  </a:lnTo>
                  <a:lnTo>
                    <a:pt x="1726" y="118549"/>
                  </a:lnTo>
                  <a:lnTo>
                    <a:pt x="6438" y="125540"/>
                  </a:lnTo>
                  <a:lnTo>
                    <a:pt x="13429" y="130251"/>
                  </a:lnTo>
                  <a:lnTo>
                    <a:pt x="21996" y="131978"/>
                  </a:lnTo>
                  <a:lnTo>
                    <a:pt x="453405" y="131978"/>
                  </a:lnTo>
                  <a:lnTo>
                    <a:pt x="461972" y="130251"/>
                  </a:lnTo>
                  <a:lnTo>
                    <a:pt x="468963" y="125540"/>
                  </a:lnTo>
                  <a:lnTo>
                    <a:pt x="473674" y="118549"/>
                  </a:lnTo>
                  <a:lnTo>
                    <a:pt x="475401" y="109982"/>
                  </a:lnTo>
                  <a:lnTo>
                    <a:pt x="475401" y="21996"/>
                  </a:lnTo>
                  <a:lnTo>
                    <a:pt x="473674" y="13429"/>
                  </a:lnTo>
                  <a:lnTo>
                    <a:pt x="468963" y="6438"/>
                  </a:lnTo>
                  <a:lnTo>
                    <a:pt x="461972" y="1726"/>
                  </a:lnTo>
                  <a:lnTo>
                    <a:pt x="453405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3628357" y="2333889"/>
              <a:ext cx="475615" cy="132080"/>
            </a:xfrm>
            <a:custGeom>
              <a:avLst/>
              <a:gdLst/>
              <a:ahLst/>
              <a:cxnLst/>
              <a:rect l="l" t="t" r="r" b="b"/>
              <a:pathLst>
                <a:path w="475614" h="132080">
                  <a:moveTo>
                    <a:pt x="0" y="21996"/>
                  </a:moveTo>
                  <a:lnTo>
                    <a:pt x="1726" y="13429"/>
                  </a:lnTo>
                  <a:lnTo>
                    <a:pt x="6438" y="6438"/>
                  </a:lnTo>
                  <a:lnTo>
                    <a:pt x="13429" y="1726"/>
                  </a:lnTo>
                  <a:lnTo>
                    <a:pt x="21996" y="0"/>
                  </a:lnTo>
                  <a:lnTo>
                    <a:pt x="453405" y="0"/>
                  </a:lnTo>
                  <a:lnTo>
                    <a:pt x="461972" y="1726"/>
                  </a:lnTo>
                  <a:lnTo>
                    <a:pt x="468963" y="6438"/>
                  </a:lnTo>
                  <a:lnTo>
                    <a:pt x="473674" y="13429"/>
                  </a:lnTo>
                  <a:lnTo>
                    <a:pt x="475401" y="21996"/>
                  </a:lnTo>
                  <a:lnTo>
                    <a:pt x="475401" y="109982"/>
                  </a:lnTo>
                  <a:lnTo>
                    <a:pt x="473674" y="118549"/>
                  </a:lnTo>
                  <a:lnTo>
                    <a:pt x="468963" y="125540"/>
                  </a:lnTo>
                  <a:lnTo>
                    <a:pt x="461972" y="130251"/>
                  </a:lnTo>
                  <a:lnTo>
                    <a:pt x="453405" y="131978"/>
                  </a:lnTo>
                  <a:lnTo>
                    <a:pt x="21996" y="131978"/>
                  </a:lnTo>
                  <a:lnTo>
                    <a:pt x="13429" y="130251"/>
                  </a:lnTo>
                  <a:lnTo>
                    <a:pt x="6438" y="125540"/>
                  </a:lnTo>
                  <a:lnTo>
                    <a:pt x="1726" y="118549"/>
                  </a:lnTo>
                  <a:lnTo>
                    <a:pt x="0" y="109982"/>
                  </a:lnTo>
                  <a:lnTo>
                    <a:pt x="0" y="21996"/>
                  </a:lnTo>
                  <a:close/>
                </a:path>
              </a:pathLst>
            </a:custGeom>
            <a:ln w="38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 descr=""/>
          <p:cNvSpPr txBox="1"/>
          <p:nvPr/>
        </p:nvSpPr>
        <p:spPr>
          <a:xfrm>
            <a:off x="3670493" y="2320646"/>
            <a:ext cx="392430" cy="156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110" marR="5080" indent="-106045">
              <a:lnSpc>
                <a:spcPct val="106700"/>
              </a:lnSpc>
              <a:spcBef>
                <a:spcPts val="95"/>
              </a:spcBef>
            </a:pPr>
            <a:r>
              <a:rPr dirty="0" sz="400" b="1">
                <a:latin typeface="Times New Roman"/>
                <a:cs typeface="Times New Roman"/>
              </a:rPr>
              <a:t>Top</a:t>
            </a:r>
            <a:r>
              <a:rPr dirty="0" sz="400" spc="5" b="1">
                <a:latin typeface="Times New Roman"/>
                <a:cs typeface="Times New Roman"/>
              </a:rPr>
              <a:t> </a:t>
            </a:r>
            <a:r>
              <a:rPr dirty="0" sz="400" b="1">
                <a:latin typeface="Times New Roman"/>
                <a:cs typeface="Times New Roman"/>
              </a:rPr>
              <a:t>k-</a:t>
            </a:r>
            <a:r>
              <a:rPr dirty="0" sz="400" spc="-10" b="1">
                <a:latin typeface="Times New Roman"/>
                <a:cs typeface="Times New Roman"/>
              </a:rPr>
              <a:t>Neigbour</a:t>
            </a:r>
            <a:r>
              <a:rPr dirty="0" sz="400" spc="500" b="1">
                <a:latin typeface="Times New Roman"/>
                <a:cs typeface="Times New Roman"/>
              </a:rPr>
              <a:t> </a:t>
            </a:r>
            <a:r>
              <a:rPr dirty="0" sz="400" spc="-10" b="1">
                <a:latin typeface="Times New Roman"/>
                <a:cs typeface="Times New Roman"/>
              </a:rPr>
              <a:t>Graph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97" name="object 97" descr=""/>
          <p:cNvGrpSpPr/>
          <p:nvPr/>
        </p:nvGrpSpPr>
        <p:grpSpPr>
          <a:xfrm>
            <a:off x="2465102" y="1740372"/>
            <a:ext cx="1080770" cy="1062355"/>
            <a:chOff x="2465102" y="1740372"/>
            <a:chExt cx="1080770" cy="1062355"/>
          </a:xfrm>
        </p:grpSpPr>
        <p:pic>
          <p:nvPicPr>
            <p:cNvPr id="98" name="object 9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34723" y="2688852"/>
              <a:ext cx="114009" cy="113544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32171" y="2684670"/>
              <a:ext cx="113544" cy="113544"/>
            </a:xfrm>
            <a:prstGeom prst="rect">
              <a:avLst/>
            </a:prstGeom>
          </p:spPr>
        </p:pic>
        <p:pic>
          <p:nvPicPr>
            <p:cNvPr id="100" name="object 10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65102" y="1740372"/>
              <a:ext cx="108433" cy="104715"/>
            </a:xfrm>
            <a:prstGeom prst="rect">
              <a:avLst/>
            </a:prstGeom>
          </p:spPr>
        </p:pic>
      </p:grpSp>
      <p:sp>
        <p:nvSpPr>
          <p:cNvPr id="101" name="object 101" descr=""/>
          <p:cNvSpPr txBox="1"/>
          <p:nvPr/>
        </p:nvSpPr>
        <p:spPr>
          <a:xfrm>
            <a:off x="2102981" y="1626272"/>
            <a:ext cx="737870" cy="2127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ts val="190"/>
              </a:lnSpc>
              <a:spcBef>
                <a:spcPts val="130"/>
              </a:spcBef>
              <a:tabLst>
                <a:tab pos="551180" algn="l"/>
              </a:tabLst>
            </a:pPr>
            <a:r>
              <a:rPr dirty="0" baseline="18518" sz="675" b="1">
                <a:latin typeface="Times New Roman"/>
                <a:cs typeface="Times New Roman"/>
              </a:rPr>
              <a:t>h</a:t>
            </a:r>
            <a:r>
              <a:rPr dirty="0" baseline="27777" sz="300" b="1">
                <a:latin typeface="Times New Roman"/>
                <a:cs typeface="Times New Roman"/>
              </a:rPr>
              <a:t>CLS</a:t>
            </a:r>
            <a:r>
              <a:rPr dirty="0" baseline="55555" sz="375" b="1">
                <a:latin typeface="Times New Roman"/>
                <a:cs typeface="Times New Roman"/>
              </a:rPr>
              <a:t>(l+1)</a:t>
            </a:r>
            <a:r>
              <a:rPr dirty="0" baseline="55555" sz="375" spc="630" b="1">
                <a:latin typeface="Times New Roman"/>
                <a:cs typeface="Times New Roman"/>
              </a:rPr>
              <a:t>  </a:t>
            </a:r>
            <a:r>
              <a:rPr dirty="0" baseline="13888" sz="900" spc="-37" b="1">
                <a:latin typeface="Times New Roman"/>
                <a:cs typeface="Times New Roman"/>
              </a:rPr>
              <a:t>e</a:t>
            </a:r>
            <a:r>
              <a:rPr dirty="0" baseline="11111" sz="375" spc="-37" b="1">
                <a:latin typeface="Times New Roman"/>
                <a:cs typeface="Times New Roman"/>
              </a:rPr>
              <a:t>VN</a:t>
            </a:r>
            <a:r>
              <a:rPr dirty="0" baseline="11111" sz="375" b="1">
                <a:latin typeface="Times New Roman"/>
                <a:cs typeface="Times New Roman"/>
              </a:rPr>
              <a:t>	</a:t>
            </a:r>
            <a:r>
              <a:rPr dirty="0" baseline="15151" sz="825" spc="-37" b="1">
                <a:latin typeface="Times New Roman"/>
                <a:cs typeface="Times New Roman"/>
              </a:rPr>
              <a:t>e</a:t>
            </a:r>
            <a:r>
              <a:rPr dirty="0" sz="350" spc="-25" b="1">
                <a:latin typeface="Times New Roman"/>
                <a:cs typeface="Times New Roman"/>
              </a:rPr>
              <a:t>1</a:t>
            </a:r>
            <a:endParaRPr sz="350">
              <a:latin typeface="Times New Roman"/>
              <a:cs typeface="Times New Roman"/>
            </a:endParaRPr>
          </a:p>
          <a:p>
            <a:pPr marL="389255">
              <a:lnSpc>
                <a:spcPts val="215"/>
              </a:lnSpc>
              <a:tabLst>
                <a:tab pos="605155" algn="l"/>
              </a:tabLst>
            </a:pPr>
            <a:r>
              <a:rPr dirty="0" sz="250" spc="-10" b="1">
                <a:latin typeface="Times New Roman"/>
                <a:cs typeface="Times New Roman"/>
              </a:rPr>
              <a:t>(l+1)</a:t>
            </a:r>
            <a:r>
              <a:rPr dirty="0" sz="250" b="1">
                <a:latin typeface="Times New Roman"/>
                <a:cs typeface="Times New Roman"/>
              </a:rPr>
              <a:t>	</a:t>
            </a:r>
            <a:r>
              <a:rPr dirty="0" baseline="7936" sz="525" spc="-15" b="1">
                <a:latin typeface="Times New Roman"/>
                <a:cs typeface="Times New Roman"/>
              </a:rPr>
              <a:t>(l+1)</a:t>
            </a:r>
            <a:endParaRPr baseline="7936" sz="5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">
              <a:latin typeface="Times New Roman"/>
              <a:cs typeface="Times New Roman"/>
            </a:endParaRPr>
          </a:p>
          <a:p>
            <a:pPr marL="38735">
              <a:lnSpc>
                <a:spcPct val="100000"/>
              </a:lnSpc>
              <a:spcBef>
                <a:spcPts val="5"/>
              </a:spcBef>
              <a:tabLst>
                <a:tab pos="387350" algn="l"/>
              </a:tabLst>
            </a:pPr>
            <a:r>
              <a:rPr dirty="0" sz="300" spc="-25" b="1">
                <a:latin typeface="Times New Roman"/>
                <a:cs typeface="Times New Roman"/>
              </a:rPr>
              <a:t>CLS</a:t>
            </a:r>
            <a:r>
              <a:rPr dirty="0" sz="300" b="1">
                <a:latin typeface="Times New Roman"/>
                <a:cs typeface="Times New Roman"/>
              </a:rPr>
              <a:t>	</a:t>
            </a:r>
            <a:r>
              <a:rPr dirty="0" sz="350" spc="-25" b="1">
                <a:latin typeface="Times New Roman"/>
                <a:cs typeface="Times New Roman"/>
              </a:rPr>
              <a:t>VN</a:t>
            </a:r>
            <a:endParaRPr sz="350">
              <a:latin typeface="Times New Roman"/>
              <a:cs typeface="Times New Roman"/>
            </a:endParaRPr>
          </a:p>
        </p:txBody>
      </p:sp>
      <p:pic>
        <p:nvPicPr>
          <p:cNvPr id="102" name="object 10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404225" y="2677699"/>
            <a:ext cx="113544" cy="113544"/>
          </a:xfrm>
          <a:prstGeom prst="rect">
            <a:avLst/>
          </a:prstGeom>
        </p:spPr>
      </p:pic>
      <p:sp>
        <p:nvSpPr>
          <p:cNvPr id="103" name="object 103" descr=""/>
          <p:cNvSpPr txBox="1"/>
          <p:nvPr/>
        </p:nvSpPr>
        <p:spPr>
          <a:xfrm>
            <a:off x="2363879" y="2530310"/>
            <a:ext cx="206375" cy="245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3888" sz="900" spc="-15" b="1">
                <a:latin typeface="Times New Roman"/>
                <a:cs typeface="Times New Roman"/>
              </a:rPr>
              <a:t>e</a:t>
            </a:r>
            <a:r>
              <a:rPr dirty="0" baseline="-55555" sz="375" spc="-15" b="1">
                <a:latin typeface="Times New Roman"/>
                <a:cs typeface="Times New Roman"/>
              </a:rPr>
              <a:t>VN</a:t>
            </a:r>
            <a:r>
              <a:rPr dirty="0" sz="350" spc="-10" b="1">
                <a:latin typeface="Times New Roman"/>
                <a:cs typeface="Times New Roman"/>
              </a:rPr>
              <a:t>(l)</a:t>
            </a: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35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dirty="0" sz="300" spc="-25" b="1">
                <a:latin typeface="Times New Roman"/>
                <a:cs typeface="Times New Roman"/>
              </a:rPr>
              <a:t>VN</a:t>
            </a:r>
            <a:endParaRPr sz="300">
              <a:latin typeface="Times New Roman"/>
              <a:cs typeface="Times New Roman"/>
            </a:endParaRPr>
          </a:p>
        </p:txBody>
      </p:sp>
      <p:grpSp>
        <p:nvGrpSpPr>
          <p:cNvPr id="104" name="object 104" descr=""/>
          <p:cNvGrpSpPr/>
          <p:nvPr/>
        </p:nvGrpSpPr>
        <p:grpSpPr>
          <a:xfrm>
            <a:off x="2692812" y="1735725"/>
            <a:ext cx="982980" cy="123825"/>
            <a:chOff x="2692812" y="1735725"/>
            <a:chExt cx="982980" cy="123825"/>
          </a:xfrm>
        </p:grpSpPr>
        <p:pic>
          <p:nvPicPr>
            <p:cNvPr id="105" name="object 10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92812" y="1745484"/>
              <a:ext cx="113544" cy="113544"/>
            </a:xfrm>
            <a:prstGeom prst="rect">
              <a:avLst/>
            </a:prstGeom>
          </p:spPr>
        </p:pic>
        <p:pic>
          <p:nvPicPr>
            <p:cNvPr id="106" name="object 10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20521" y="1745484"/>
              <a:ext cx="114009" cy="113544"/>
            </a:xfrm>
            <a:prstGeom prst="rect">
              <a:avLst/>
            </a:prstGeom>
          </p:spPr>
        </p:pic>
        <p:pic>
          <p:nvPicPr>
            <p:cNvPr id="107" name="object 10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24271" y="1735725"/>
              <a:ext cx="113544" cy="113544"/>
            </a:xfrm>
            <a:prstGeom prst="rect">
              <a:avLst/>
            </a:prstGeom>
          </p:spPr>
        </p:pic>
        <p:sp>
          <p:nvSpPr>
            <p:cNvPr id="108" name="object 108" descr=""/>
            <p:cNvSpPr/>
            <p:nvPr/>
          </p:nvSpPr>
          <p:spPr>
            <a:xfrm>
              <a:off x="3580492" y="1763221"/>
              <a:ext cx="93345" cy="43815"/>
            </a:xfrm>
            <a:custGeom>
              <a:avLst/>
              <a:gdLst/>
              <a:ahLst/>
              <a:cxnLst/>
              <a:rect l="l" t="t" r="r" b="b"/>
              <a:pathLst>
                <a:path w="93345" h="43814">
                  <a:moveTo>
                    <a:pt x="21841" y="0"/>
                  </a:moveTo>
                  <a:lnTo>
                    <a:pt x="0" y="21841"/>
                  </a:lnTo>
                  <a:lnTo>
                    <a:pt x="21841" y="43683"/>
                  </a:lnTo>
                  <a:lnTo>
                    <a:pt x="21841" y="32762"/>
                  </a:lnTo>
                  <a:lnTo>
                    <a:pt x="92942" y="32762"/>
                  </a:lnTo>
                  <a:lnTo>
                    <a:pt x="92942" y="10920"/>
                  </a:lnTo>
                  <a:lnTo>
                    <a:pt x="21841" y="10920"/>
                  </a:lnTo>
                  <a:lnTo>
                    <a:pt x="21841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3580492" y="1763221"/>
              <a:ext cx="93345" cy="43815"/>
            </a:xfrm>
            <a:custGeom>
              <a:avLst/>
              <a:gdLst/>
              <a:ahLst/>
              <a:cxnLst/>
              <a:rect l="l" t="t" r="r" b="b"/>
              <a:pathLst>
                <a:path w="93345" h="43814">
                  <a:moveTo>
                    <a:pt x="92942" y="10920"/>
                  </a:moveTo>
                  <a:lnTo>
                    <a:pt x="21841" y="10920"/>
                  </a:lnTo>
                  <a:lnTo>
                    <a:pt x="21841" y="0"/>
                  </a:lnTo>
                  <a:lnTo>
                    <a:pt x="0" y="21841"/>
                  </a:lnTo>
                  <a:lnTo>
                    <a:pt x="21841" y="43683"/>
                  </a:lnTo>
                  <a:lnTo>
                    <a:pt x="21841" y="32762"/>
                  </a:lnTo>
                  <a:lnTo>
                    <a:pt x="92942" y="32762"/>
                  </a:lnTo>
                  <a:lnTo>
                    <a:pt x="92942" y="10920"/>
                  </a:lnTo>
                  <a:close/>
                </a:path>
              </a:pathLst>
            </a:custGeom>
            <a:ln w="3872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 descr=""/>
          <p:cNvSpPr txBox="1"/>
          <p:nvPr/>
        </p:nvSpPr>
        <p:spPr>
          <a:xfrm>
            <a:off x="66230" y="347911"/>
            <a:ext cx="4408805" cy="7651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0800" marR="43180">
              <a:lnSpc>
                <a:spcPct val="101000"/>
              </a:lnSpc>
              <a:spcBef>
                <a:spcPts val="85"/>
              </a:spcBef>
            </a:pP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Hierarchical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Network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Fusion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(HNF)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is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cascading,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multi-</a:t>
            </a:r>
            <a:r>
              <a:rPr dirty="0" sz="900" spc="-40">
                <a:latin typeface="Arial MT"/>
                <a:cs typeface="Arial MT"/>
              </a:rPr>
              <a:t>layered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visual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backbone </a:t>
            </a:r>
            <a:r>
              <a:rPr dirty="0" sz="900" spc="-45">
                <a:latin typeface="Arial MT"/>
                <a:cs typeface="Arial MT"/>
              </a:rPr>
              <a:t>designed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capture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both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fine-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50">
                <a:latin typeface="Arial MT"/>
                <a:cs typeface="Arial MT"/>
              </a:rPr>
              <a:t>coarse-</a:t>
            </a:r>
            <a:r>
              <a:rPr dirty="0" sz="900" spc="-30">
                <a:latin typeface="Arial MT"/>
                <a:cs typeface="Arial MT"/>
              </a:rPr>
              <a:t>grained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visual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55">
                <a:latin typeface="Arial MT"/>
                <a:cs typeface="Arial MT"/>
              </a:rPr>
              <a:t>cues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from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electron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micrographs </a:t>
            </a:r>
            <a:r>
              <a:rPr dirty="0" sz="900">
                <a:latin typeface="Arial MT"/>
                <a:cs typeface="Arial MT"/>
              </a:rPr>
              <a:t>through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multi-</a:t>
            </a:r>
            <a:r>
              <a:rPr dirty="0" sz="900">
                <a:latin typeface="Arial MT"/>
                <a:cs typeface="Arial MT"/>
              </a:rPr>
              <a:t>scale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representation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learning.</a:t>
            </a:r>
            <a:endParaRPr sz="900">
              <a:latin typeface="Arial MT"/>
              <a:cs typeface="Arial MT"/>
            </a:endParaRPr>
          </a:p>
          <a:p>
            <a:pPr algn="ctr" marL="143510">
              <a:lnSpc>
                <a:spcPct val="100000"/>
              </a:lnSpc>
              <a:spcBef>
                <a:spcPts val="490"/>
              </a:spcBef>
            </a:pPr>
            <a:r>
              <a:rPr dirty="0" baseline="13888" sz="900" spc="-30" b="1">
                <a:latin typeface="Times New Roman"/>
                <a:cs typeface="Times New Roman"/>
              </a:rPr>
              <a:t>h</a:t>
            </a:r>
            <a:r>
              <a:rPr dirty="0" sz="400" spc="-20" b="1">
                <a:latin typeface="Times New Roman"/>
                <a:cs typeface="Times New Roman"/>
              </a:rPr>
              <a:t>fus</a:t>
            </a: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400">
              <a:latin typeface="Times New Roman"/>
              <a:cs typeface="Times New Roman"/>
            </a:endParaRPr>
          </a:p>
          <a:p>
            <a:pPr marL="544830">
              <a:lnSpc>
                <a:spcPct val="100000"/>
              </a:lnSpc>
              <a:tabLst>
                <a:tab pos="1997710" algn="l"/>
              </a:tabLst>
            </a:pPr>
            <a:r>
              <a:rPr dirty="0" sz="450" b="1">
                <a:latin typeface="Times New Roman"/>
                <a:cs typeface="Times New Roman"/>
              </a:rPr>
              <a:t>Layer</a:t>
            </a:r>
            <a:r>
              <a:rPr dirty="0" sz="450" spc="95" b="1">
                <a:latin typeface="Times New Roman"/>
                <a:cs typeface="Times New Roman"/>
              </a:rPr>
              <a:t> </a:t>
            </a:r>
            <a:r>
              <a:rPr dirty="0" sz="450" spc="-10" b="1">
                <a:latin typeface="Times New Roman"/>
                <a:cs typeface="Times New Roman"/>
              </a:rPr>
              <a:t>(l+1)</a:t>
            </a:r>
            <a:r>
              <a:rPr dirty="0" sz="450" b="1">
                <a:latin typeface="Times New Roman"/>
                <a:cs typeface="Times New Roman"/>
              </a:rPr>
              <a:t>	</a:t>
            </a:r>
            <a:r>
              <a:rPr dirty="0" sz="500" b="1">
                <a:latin typeface="Times New Roman"/>
                <a:cs typeface="Times New Roman"/>
              </a:rPr>
              <a:t>Gating</a:t>
            </a:r>
            <a:r>
              <a:rPr dirty="0" sz="500" spc="50" b="1">
                <a:latin typeface="Times New Roman"/>
                <a:cs typeface="Times New Roman"/>
              </a:rPr>
              <a:t> </a:t>
            </a:r>
            <a:r>
              <a:rPr dirty="0" sz="500" spc="-10" b="1">
                <a:latin typeface="Times New Roman"/>
                <a:cs typeface="Times New Roman"/>
              </a:rPr>
              <a:t>Mechanism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586563" y="1942834"/>
            <a:ext cx="287020" cy="10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" b="1">
                <a:latin typeface="Times New Roman"/>
                <a:cs typeface="Times New Roman"/>
              </a:rPr>
              <a:t>Layer</a:t>
            </a:r>
            <a:r>
              <a:rPr dirty="0" sz="550" spc="-20" b="1">
                <a:latin typeface="Times New Roman"/>
                <a:cs typeface="Times New Roman"/>
              </a:rPr>
              <a:t> </a:t>
            </a:r>
            <a:r>
              <a:rPr dirty="0" sz="550" spc="-25" b="1">
                <a:latin typeface="Times New Roman"/>
                <a:cs typeface="Times New Roman"/>
              </a:rPr>
              <a:t>(l)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112" name="object 112" descr=""/>
          <p:cNvGrpSpPr/>
          <p:nvPr/>
        </p:nvGrpSpPr>
        <p:grpSpPr>
          <a:xfrm>
            <a:off x="480235" y="986995"/>
            <a:ext cx="3649345" cy="1860550"/>
            <a:chOff x="480235" y="986995"/>
            <a:chExt cx="3649345" cy="1860550"/>
          </a:xfrm>
        </p:grpSpPr>
        <p:sp>
          <p:nvSpPr>
            <p:cNvPr id="113" name="object 113" descr=""/>
            <p:cNvSpPr/>
            <p:nvPr/>
          </p:nvSpPr>
          <p:spPr>
            <a:xfrm>
              <a:off x="483410" y="990170"/>
              <a:ext cx="3642995" cy="1854200"/>
            </a:xfrm>
            <a:custGeom>
              <a:avLst/>
              <a:gdLst/>
              <a:ahLst/>
              <a:cxnLst/>
              <a:rect l="l" t="t" r="r" b="b"/>
              <a:pathLst>
                <a:path w="3642995" h="1854200">
                  <a:moveTo>
                    <a:pt x="0" y="148321"/>
                  </a:moveTo>
                  <a:lnTo>
                    <a:pt x="7561" y="101443"/>
                  </a:lnTo>
                  <a:lnTo>
                    <a:pt x="28617" y="60728"/>
                  </a:lnTo>
                  <a:lnTo>
                    <a:pt x="60725" y="28620"/>
                  </a:lnTo>
                  <a:lnTo>
                    <a:pt x="101440" y="7562"/>
                  </a:lnTo>
                  <a:lnTo>
                    <a:pt x="148321" y="0"/>
                  </a:lnTo>
                  <a:lnTo>
                    <a:pt x="3494102" y="0"/>
                  </a:lnTo>
                  <a:lnTo>
                    <a:pt x="3540979" y="7562"/>
                  </a:lnTo>
                  <a:lnTo>
                    <a:pt x="3581694" y="28620"/>
                  </a:lnTo>
                  <a:lnTo>
                    <a:pt x="3613802" y="60728"/>
                  </a:lnTo>
                  <a:lnTo>
                    <a:pt x="3634860" y="101443"/>
                  </a:lnTo>
                  <a:lnTo>
                    <a:pt x="3642423" y="148321"/>
                  </a:lnTo>
                  <a:lnTo>
                    <a:pt x="3642423" y="741605"/>
                  </a:lnTo>
                  <a:lnTo>
                    <a:pt x="3634860" y="788482"/>
                  </a:lnTo>
                  <a:lnTo>
                    <a:pt x="3613802" y="829197"/>
                  </a:lnTo>
                  <a:lnTo>
                    <a:pt x="3581694" y="861305"/>
                  </a:lnTo>
                  <a:lnTo>
                    <a:pt x="3540979" y="882363"/>
                  </a:lnTo>
                  <a:lnTo>
                    <a:pt x="3494102" y="889926"/>
                  </a:lnTo>
                  <a:lnTo>
                    <a:pt x="148321" y="889926"/>
                  </a:lnTo>
                  <a:lnTo>
                    <a:pt x="101440" y="882363"/>
                  </a:lnTo>
                  <a:lnTo>
                    <a:pt x="60725" y="861305"/>
                  </a:lnTo>
                  <a:lnTo>
                    <a:pt x="28617" y="829197"/>
                  </a:lnTo>
                  <a:lnTo>
                    <a:pt x="7561" y="788482"/>
                  </a:lnTo>
                  <a:lnTo>
                    <a:pt x="0" y="741605"/>
                  </a:lnTo>
                  <a:lnTo>
                    <a:pt x="0" y="148321"/>
                  </a:lnTo>
                  <a:close/>
                </a:path>
                <a:path w="3642995" h="1854200">
                  <a:moveTo>
                    <a:pt x="0" y="1080845"/>
                  </a:moveTo>
                  <a:lnTo>
                    <a:pt x="7885" y="1031954"/>
                  </a:lnTo>
                  <a:lnTo>
                    <a:pt x="29843" y="989495"/>
                  </a:lnTo>
                  <a:lnTo>
                    <a:pt x="63326" y="956014"/>
                  </a:lnTo>
                  <a:lnTo>
                    <a:pt x="105786" y="934058"/>
                  </a:lnTo>
                  <a:lnTo>
                    <a:pt x="154675" y="926173"/>
                  </a:lnTo>
                  <a:lnTo>
                    <a:pt x="3487750" y="926173"/>
                  </a:lnTo>
                  <a:lnTo>
                    <a:pt x="3536641" y="934058"/>
                  </a:lnTo>
                  <a:lnTo>
                    <a:pt x="3579101" y="956014"/>
                  </a:lnTo>
                  <a:lnTo>
                    <a:pt x="3612582" y="989495"/>
                  </a:lnTo>
                  <a:lnTo>
                    <a:pt x="3634538" y="1031954"/>
                  </a:lnTo>
                  <a:lnTo>
                    <a:pt x="3642423" y="1080845"/>
                  </a:lnTo>
                  <a:lnTo>
                    <a:pt x="3642423" y="1699530"/>
                  </a:lnTo>
                  <a:lnTo>
                    <a:pt x="3634538" y="1748420"/>
                  </a:lnTo>
                  <a:lnTo>
                    <a:pt x="3612582" y="1790880"/>
                  </a:lnTo>
                  <a:lnTo>
                    <a:pt x="3579101" y="1824362"/>
                  </a:lnTo>
                  <a:lnTo>
                    <a:pt x="3536641" y="1846320"/>
                  </a:lnTo>
                  <a:lnTo>
                    <a:pt x="3487750" y="1854206"/>
                  </a:lnTo>
                  <a:lnTo>
                    <a:pt x="154675" y="1854206"/>
                  </a:lnTo>
                  <a:lnTo>
                    <a:pt x="105786" y="1846320"/>
                  </a:lnTo>
                  <a:lnTo>
                    <a:pt x="63326" y="1824362"/>
                  </a:lnTo>
                  <a:lnTo>
                    <a:pt x="29843" y="1790880"/>
                  </a:lnTo>
                  <a:lnTo>
                    <a:pt x="7885" y="1748420"/>
                  </a:lnTo>
                  <a:lnTo>
                    <a:pt x="0" y="1699530"/>
                  </a:lnTo>
                  <a:lnTo>
                    <a:pt x="0" y="1080845"/>
                  </a:lnTo>
                  <a:close/>
                </a:path>
              </a:pathLst>
            </a:custGeom>
            <a:ln w="5808">
              <a:solidFill>
                <a:srgbClr val="172C51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885731" y="2478337"/>
              <a:ext cx="91703" cy="91703"/>
            </a:xfrm>
            <a:prstGeom prst="rect">
              <a:avLst/>
            </a:prstGeom>
          </p:spPr>
        </p:pic>
        <p:pic>
          <p:nvPicPr>
            <p:cNvPr id="115" name="object 11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16111" y="2538750"/>
              <a:ext cx="91703" cy="91703"/>
            </a:xfrm>
            <a:prstGeom prst="rect">
              <a:avLst/>
            </a:prstGeom>
          </p:spPr>
        </p:pic>
        <p:pic>
          <p:nvPicPr>
            <p:cNvPr id="116" name="object 11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51342" y="2627510"/>
              <a:ext cx="91703" cy="91703"/>
            </a:xfrm>
            <a:prstGeom prst="rect">
              <a:avLst/>
            </a:prstGeom>
          </p:spPr>
        </p:pic>
        <p:pic>
          <p:nvPicPr>
            <p:cNvPr id="117" name="object 117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17505" y="2706511"/>
              <a:ext cx="91703" cy="91703"/>
            </a:xfrm>
            <a:prstGeom prst="rect">
              <a:avLst/>
            </a:prstGeom>
          </p:spPr>
        </p:pic>
        <p:sp>
          <p:nvSpPr>
            <p:cNvPr id="118" name="object 118" descr=""/>
            <p:cNvSpPr/>
            <p:nvPr/>
          </p:nvSpPr>
          <p:spPr>
            <a:xfrm>
              <a:off x="3762427" y="2524189"/>
              <a:ext cx="125730" cy="185420"/>
            </a:xfrm>
            <a:custGeom>
              <a:avLst/>
              <a:gdLst/>
              <a:ahLst/>
              <a:cxnLst/>
              <a:rect l="l" t="t" r="r" b="b"/>
              <a:pathLst>
                <a:path w="125729" h="185419">
                  <a:moveTo>
                    <a:pt x="0" y="104560"/>
                  </a:moveTo>
                  <a:lnTo>
                    <a:pt x="1355" y="184800"/>
                  </a:lnTo>
                </a:path>
                <a:path w="125729" h="185419">
                  <a:moveTo>
                    <a:pt x="43683" y="60393"/>
                  </a:moveTo>
                  <a:lnTo>
                    <a:pt x="125433" y="0"/>
                  </a:lnTo>
                </a:path>
              </a:pathLst>
            </a:custGeom>
            <a:ln w="5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3807504" y="2568336"/>
              <a:ext cx="124460" cy="184785"/>
            </a:xfrm>
            <a:custGeom>
              <a:avLst/>
              <a:gdLst/>
              <a:ahLst/>
              <a:cxnLst/>
              <a:rect l="l" t="t" r="r" b="b"/>
              <a:pathLst>
                <a:path w="124460" h="184785">
                  <a:moveTo>
                    <a:pt x="0" y="184382"/>
                  </a:moveTo>
                  <a:lnTo>
                    <a:pt x="58708" y="136161"/>
                  </a:lnTo>
                </a:path>
                <a:path w="124460" h="184785">
                  <a:moveTo>
                    <a:pt x="124272" y="0"/>
                  </a:moveTo>
                  <a:lnTo>
                    <a:pt x="111066" y="64490"/>
                  </a:lnTo>
                </a:path>
              </a:pathLst>
            </a:custGeom>
            <a:ln w="580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3794492" y="2524189"/>
              <a:ext cx="205740" cy="259715"/>
            </a:xfrm>
            <a:custGeom>
              <a:avLst/>
              <a:gdLst/>
              <a:ahLst/>
              <a:cxnLst/>
              <a:rect l="l" t="t" r="r" b="b"/>
              <a:pathLst>
                <a:path w="205739" h="259714">
                  <a:moveTo>
                    <a:pt x="205635" y="160012"/>
                  </a:moveTo>
                  <a:lnTo>
                    <a:pt x="181238" y="0"/>
                  </a:lnTo>
                </a:path>
                <a:path w="205739" h="259714">
                  <a:moveTo>
                    <a:pt x="174422" y="235144"/>
                  </a:moveTo>
                  <a:lnTo>
                    <a:pt x="0" y="259677"/>
                  </a:lnTo>
                </a:path>
              </a:pathLst>
            </a:custGeom>
            <a:ln w="580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3955980" y="2684282"/>
              <a:ext cx="88265" cy="88265"/>
            </a:xfrm>
            <a:custGeom>
              <a:avLst/>
              <a:gdLst/>
              <a:ahLst/>
              <a:cxnLst/>
              <a:rect l="l" t="t" r="r" b="b"/>
              <a:pathLst>
                <a:path w="88264" h="88264">
                  <a:moveTo>
                    <a:pt x="43915" y="0"/>
                  </a:moveTo>
                  <a:lnTo>
                    <a:pt x="26826" y="3451"/>
                  </a:lnTo>
                  <a:lnTo>
                    <a:pt x="12866" y="12862"/>
                  </a:lnTo>
                  <a:lnTo>
                    <a:pt x="3452" y="26821"/>
                  </a:lnTo>
                  <a:lnTo>
                    <a:pt x="0" y="43915"/>
                  </a:lnTo>
                  <a:lnTo>
                    <a:pt x="3452" y="61009"/>
                  </a:lnTo>
                  <a:lnTo>
                    <a:pt x="12866" y="74968"/>
                  </a:lnTo>
                  <a:lnTo>
                    <a:pt x="26826" y="84379"/>
                  </a:lnTo>
                  <a:lnTo>
                    <a:pt x="43915" y="87830"/>
                  </a:lnTo>
                  <a:lnTo>
                    <a:pt x="61004" y="84379"/>
                  </a:lnTo>
                  <a:lnTo>
                    <a:pt x="74964" y="74968"/>
                  </a:lnTo>
                  <a:lnTo>
                    <a:pt x="84378" y="61009"/>
                  </a:lnTo>
                  <a:lnTo>
                    <a:pt x="87830" y="43915"/>
                  </a:lnTo>
                  <a:lnTo>
                    <a:pt x="84378" y="26821"/>
                  </a:lnTo>
                  <a:lnTo>
                    <a:pt x="74964" y="12862"/>
                  </a:lnTo>
                  <a:lnTo>
                    <a:pt x="61004" y="3451"/>
                  </a:lnTo>
                  <a:lnTo>
                    <a:pt x="43915" y="0"/>
                  </a:lnTo>
                  <a:close/>
                </a:path>
              </a:pathLst>
            </a:custGeom>
            <a:solidFill>
              <a:srgbClr val="FF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3955980" y="2684282"/>
              <a:ext cx="88265" cy="88265"/>
            </a:xfrm>
            <a:custGeom>
              <a:avLst/>
              <a:gdLst/>
              <a:ahLst/>
              <a:cxnLst/>
              <a:rect l="l" t="t" r="r" b="b"/>
              <a:pathLst>
                <a:path w="88264" h="88264">
                  <a:moveTo>
                    <a:pt x="0" y="43915"/>
                  </a:moveTo>
                  <a:lnTo>
                    <a:pt x="3452" y="26821"/>
                  </a:lnTo>
                  <a:lnTo>
                    <a:pt x="12866" y="12862"/>
                  </a:lnTo>
                  <a:lnTo>
                    <a:pt x="26826" y="3451"/>
                  </a:lnTo>
                  <a:lnTo>
                    <a:pt x="43915" y="0"/>
                  </a:lnTo>
                  <a:lnTo>
                    <a:pt x="61004" y="3451"/>
                  </a:lnTo>
                  <a:lnTo>
                    <a:pt x="74964" y="12862"/>
                  </a:lnTo>
                  <a:lnTo>
                    <a:pt x="84378" y="26821"/>
                  </a:lnTo>
                  <a:lnTo>
                    <a:pt x="87830" y="43915"/>
                  </a:lnTo>
                  <a:lnTo>
                    <a:pt x="84378" y="61009"/>
                  </a:lnTo>
                  <a:lnTo>
                    <a:pt x="74964" y="74968"/>
                  </a:lnTo>
                  <a:lnTo>
                    <a:pt x="61004" y="84379"/>
                  </a:lnTo>
                  <a:lnTo>
                    <a:pt x="43915" y="87830"/>
                  </a:lnTo>
                  <a:lnTo>
                    <a:pt x="26826" y="84379"/>
                  </a:lnTo>
                  <a:lnTo>
                    <a:pt x="12866" y="74968"/>
                  </a:lnTo>
                  <a:lnTo>
                    <a:pt x="3452" y="61009"/>
                  </a:lnTo>
                  <a:lnTo>
                    <a:pt x="0" y="43915"/>
                  </a:lnTo>
                  <a:close/>
                </a:path>
              </a:pathLst>
            </a:custGeom>
            <a:ln w="3872">
              <a:solidFill>
                <a:srgbClr val="172C51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" name="object 123" descr=""/>
          <p:cNvSpPr txBox="1"/>
          <p:nvPr/>
        </p:nvSpPr>
        <p:spPr>
          <a:xfrm>
            <a:off x="3956834" y="2690264"/>
            <a:ext cx="92710" cy="812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50" spc="-25">
                <a:latin typeface="Times New Roman"/>
                <a:cs typeface="Times New Roman"/>
              </a:rPr>
              <a:t>VN</a:t>
            </a:r>
            <a:endParaRPr sz="350">
              <a:latin typeface="Times New Roman"/>
              <a:cs typeface="Times New Roman"/>
            </a:endParaRPr>
          </a:p>
        </p:txBody>
      </p:sp>
      <p:pic>
        <p:nvPicPr>
          <p:cNvPr id="124" name="object 124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733305" y="1536363"/>
            <a:ext cx="319412" cy="320342"/>
          </a:xfrm>
          <a:prstGeom prst="rect">
            <a:avLst/>
          </a:prstGeom>
        </p:spPr>
      </p:pic>
      <p:sp>
        <p:nvSpPr>
          <p:cNvPr id="125" name="object 125" descr=""/>
          <p:cNvSpPr txBox="1"/>
          <p:nvPr/>
        </p:nvSpPr>
        <p:spPr>
          <a:xfrm>
            <a:off x="3963185" y="1746997"/>
            <a:ext cx="92710" cy="812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50" spc="-25">
                <a:latin typeface="Times New Roman"/>
                <a:cs typeface="Times New Roman"/>
              </a:rPr>
              <a:t>VN</a:t>
            </a:r>
            <a:endParaRPr sz="350">
              <a:latin typeface="Times New Roman"/>
              <a:cs typeface="Times New Roman"/>
            </a:endParaRPr>
          </a:p>
        </p:txBody>
      </p:sp>
      <p:grpSp>
        <p:nvGrpSpPr>
          <p:cNvPr id="126" name="object 126" descr=""/>
          <p:cNvGrpSpPr/>
          <p:nvPr/>
        </p:nvGrpSpPr>
        <p:grpSpPr>
          <a:xfrm>
            <a:off x="3057341" y="1567112"/>
            <a:ext cx="927100" cy="1177925"/>
            <a:chOff x="3057341" y="1567112"/>
            <a:chExt cx="927100" cy="1177925"/>
          </a:xfrm>
        </p:grpSpPr>
        <p:pic>
          <p:nvPicPr>
            <p:cNvPr id="127" name="object 12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62195" y="1594530"/>
              <a:ext cx="65989" cy="29276"/>
            </a:xfrm>
            <a:prstGeom prst="rect">
              <a:avLst/>
            </a:prstGeom>
          </p:spPr>
        </p:pic>
        <p:pic>
          <p:nvPicPr>
            <p:cNvPr id="128" name="object 12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17874" y="1567112"/>
              <a:ext cx="65989" cy="28812"/>
            </a:xfrm>
            <a:prstGeom prst="rect">
              <a:avLst/>
            </a:prstGeom>
          </p:spPr>
        </p:pic>
        <p:pic>
          <p:nvPicPr>
            <p:cNvPr id="129" name="object 12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66290" y="1701878"/>
              <a:ext cx="65524" cy="28812"/>
            </a:xfrm>
            <a:prstGeom prst="rect">
              <a:avLst/>
            </a:prstGeom>
          </p:spPr>
        </p:pic>
        <p:pic>
          <p:nvPicPr>
            <p:cNvPr id="130" name="object 130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748253" y="1798539"/>
              <a:ext cx="65989" cy="27882"/>
            </a:xfrm>
            <a:prstGeom prst="rect">
              <a:avLst/>
            </a:prstGeom>
          </p:spPr>
        </p:pic>
        <p:sp>
          <p:nvSpPr>
            <p:cNvPr id="131" name="object 131" descr=""/>
            <p:cNvSpPr/>
            <p:nvPr/>
          </p:nvSpPr>
          <p:spPr>
            <a:xfrm>
              <a:off x="3060245" y="1796912"/>
              <a:ext cx="320675" cy="945515"/>
            </a:xfrm>
            <a:custGeom>
              <a:avLst/>
              <a:gdLst/>
              <a:ahLst/>
              <a:cxnLst/>
              <a:rect l="l" t="t" r="r" b="b"/>
              <a:pathLst>
                <a:path w="320675" h="945514">
                  <a:moveTo>
                    <a:pt x="320187" y="0"/>
                  </a:moveTo>
                  <a:lnTo>
                    <a:pt x="36712" y="697"/>
                  </a:lnTo>
                </a:path>
                <a:path w="320675" h="945514">
                  <a:moveTo>
                    <a:pt x="283475" y="944297"/>
                  </a:moveTo>
                  <a:lnTo>
                    <a:pt x="0" y="944986"/>
                  </a:lnTo>
                </a:path>
              </a:pathLst>
            </a:custGeom>
            <a:ln w="580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 descr=""/>
          <p:cNvSpPr txBox="1"/>
          <p:nvPr/>
        </p:nvSpPr>
        <p:spPr>
          <a:xfrm>
            <a:off x="104330" y="2938499"/>
            <a:ext cx="4379595" cy="230504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175"/>
              </a:spcBef>
            </a:pPr>
            <a:r>
              <a:rPr dirty="0" sz="800">
                <a:solidFill>
                  <a:srgbClr val="3333B2"/>
                </a:solidFill>
                <a:latin typeface="Arial MT"/>
                <a:cs typeface="Arial MT"/>
              </a:rPr>
              <a:t>Figure:</a:t>
            </a:r>
            <a:r>
              <a:rPr dirty="0" sz="800" spc="25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HNF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constructs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a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-10">
                <a:latin typeface="Arial MT"/>
                <a:cs typeface="Arial MT"/>
              </a:rPr>
              <a:t>hierarchical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-10">
                <a:latin typeface="Arial MT"/>
                <a:cs typeface="Arial MT"/>
              </a:rPr>
              <a:t>representation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by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-25">
                <a:latin typeface="Arial MT"/>
                <a:cs typeface="Arial MT"/>
              </a:rPr>
              <a:t>processing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both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patch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-35">
                <a:latin typeface="Arial MT"/>
                <a:cs typeface="Arial MT"/>
              </a:rPr>
              <a:t>sequences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and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-10">
                <a:latin typeface="Arial MT"/>
                <a:cs typeface="Arial MT"/>
              </a:rPr>
              <a:t>vision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-10">
                <a:latin typeface="Arial MT"/>
                <a:cs typeface="Arial MT"/>
              </a:rPr>
              <a:t>graphs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>
                <a:latin typeface="Arial MT"/>
                <a:cs typeface="Arial MT"/>
              </a:rPr>
              <a:t>at</a:t>
            </a:r>
            <a:r>
              <a:rPr dirty="0" sz="600" spc="20">
                <a:latin typeface="Arial MT"/>
                <a:cs typeface="Arial MT"/>
              </a:rPr>
              <a:t> </a:t>
            </a:r>
            <a:r>
              <a:rPr dirty="0" sz="600" spc="-10">
                <a:latin typeface="Arial MT"/>
                <a:cs typeface="Arial MT"/>
              </a:rPr>
              <a:t>increasing</a:t>
            </a:r>
            <a:r>
              <a:rPr dirty="0" sz="600" spc="25">
                <a:latin typeface="Arial MT"/>
                <a:cs typeface="Arial MT"/>
              </a:rPr>
              <a:t> </a:t>
            </a:r>
            <a:r>
              <a:rPr dirty="0" sz="600" spc="-10">
                <a:latin typeface="Arial MT"/>
                <a:cs typeface="Arial MT"/>
              </a:rPr>
              <a:t>patch</a:t>
            </a:r>
            <a:r>
              <a:rPr dirty="0" sz="600" spc="500">
                <a:latin typeface="Arial MT"/>
                <a:cs typeface="Arial MT"/>
              </a:rPr>
              <a:t> </a:t>
            </a:r>
            <a:r>
              <a:rPr dirty="0" sz="600" spc="-10">
                <a:latin typeface="Arial MT"/>
                <a:cs typeface="Arial MT"/>
              </a:rPr>
              <a:t>resolutions</a:t>
            </a:r>
            <a:r>
              <a:rPr dirty="0" sz="600" spc="10">
                <a:latin typeface="Arial MT"/>
                <a:cs typeface="Arial MT"/>
              </a:rPr>
              <a:t> </a:t>
            </a:r>
            <a:r>
              <a:rPr dirty="0" sz="600" spc="-25">
                <a:latin typeface="Arial MT"/>
                <a:cs typeface="Arial MT"/>
              </a:rPr>
              <a:t>across</a:t>
            </a:r>
            <a:r>
              <a:rPr dirty="0" sz="600" spc="15">
                <a:latin typeface="Arial MT"/>
                <a:cs typeface="Arial MT"/>
              </a:rPr>
              <a:t> </a:t>
            </a:r>
            <a:r>
              <a:rPr dirty="0" sz="600" spc="-10">
                <a:latin typeface="Arial MT"/>
                <a:cs typeface="Arial MT"/>
              </a:rPr>
              <a:t>layers.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33" name="object 133" descr="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34" name="object 134" descr="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7" name="object 13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138" name="object 138" descr=""/>
          <p:cNvSpPr txBox="1"/>
          <p:nvPr/>
        </p:nvSpPr>
        <p:spPr>
          <a:xfrm>
            <a:off x="2048611" y="3367039"/>
            <a:ext cx="511175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solidFill>
                  <a:srgbClr val="FFFFFF"/>
                </a:solidFill>
                <a:latin typeface="Arial MT"/>
                <a:cs typeface="Arial MT"/>
                <a:hlinkClick r:id="rId29" action="ppaction://hlinksldjump"/>
              </a:rPr>
              <a:t>MultiFusion-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29" action="ppaction://hlinksldjump"/>
              </a:rPr>
              <a:t>LLM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39" name="object 13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140" name="object 14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dirty="0" spc="-20"/>
              <a:t>6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50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Multi-</a:t>
            </a:r>
            <a:r>
              <a:rPr dirty="0"/>
              <a:t>Scale</a:t>
            </a:r>
            <a:r>
              <a:rPr dirty="0" spc="-25"/>
              <a:t> </a:t>
            </a:r>
            <a:r>
              <a:rPr dirty="0" spc="-10"/>
              <a:t>Visual</a:t>
            </a:r>
            <a:r>
              <a:rPr dirty="0" spc="-25"/>
              <a:t> Backbone:</a:t>
            </a:r>
            <a:r>
              <a:rPr dirty="0" spc="80"/>
              <a:t> </a:t>
            </a:r>
            <a:r>
              <a:rPr dirty="0" spc="-60"/>
              <a:t>Sequence-</a:t>
            </a:r>
            <a:r>
              <a:rPr dirty="0" spc="-40"/>
              <a:t>Graph</a:t>
            </a:r>
            <a:r>
              <a:rPr dirty="0" spc="-20"/>
              <a:t> </a:t>
            </a:r>
            <a:r>
              <a:rPr dirty="0" spc="-10"/>
              <a:t>Fusion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37" y="918159"/>
            <a:ext cx="53644" cy="536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438" y="1067752"/>
            <a:ext cx="43218" cy="4321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438" y="1295501"/>
            <a:ext cx="43218" cy="4321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8937" y="1575447"/>
            <a:ext cx="53644" cy="5364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8937" y="1890496"/>
            <a:ext cx="53644" cy="5364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8937" y="2205545"/>
            <a:ext cx="53644" cy="5364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04330" y="418828"/>
            <a:ext cx="4399915" cy="20173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>
                <a:latin typeface="Arial MT"/>
                <a:cs typeface="Arial MT"/>
              </a:rPr>
              <a:t>HNF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employs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an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inverted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pyramid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architecture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where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each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layer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corresponds</a:t>
            </a:r>
            <a:r>
              <a:rPr dirty="0" sz="900">
                <a:latin typeface="Arial MT"/>
                <a:cs typeface="Arial MT"/>
              </a:rPr>
              <a:t> to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distinct </a:t>
            </a:r>
            <a:r>
              <a:rPr dirty="0" sz="900">
                <a:latin typeface="Arial MT"/>
                <a:cs typeface="Arial MT"/>
              </a:rPr>
              <a:t>patch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size,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progressively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increasing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in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resolution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model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hierarchical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45">
                <a:latin typeface="Arial MT"/>
                <a:cs typeface="Arial MT"/>
              </a:rPr>
              <a:t>dependencies.</a:t>
            </a:r>
            <a:r>
              <a:rPr dirty="0" sz="900" spc="114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At </a:t>
            </a:r>
            <a:r>
              <a:rPr dirty="0" sz="900" spc="-40">
                <a:latin typeface="Arial MT"/>
                <a:cs typeface="Arial MT"/>
              </a:rPr>
              <a:t>each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layer:</a:t>
            </a:r>
            <a:endParaRPr sz="900">
              <a:latin typeface="Arial MT"/>
              <a:cs typeface="Arial MT"/>
            </a:endParaRPr>
          </a:p>
          <a:p>
            <a:pPr marL="246379">
              <a:lnSpc>
                <a:spcPct val="100000"/>
              </a:lnSpc>
              <a:spcBef>
                <a:spcPts val="114"/>
              </a:spcBef>
            </a:pP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electron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micrograph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is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represented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as:</a:t>
            </a:r>
            <a:endParaRPr sz="900">
              <a:latin typeface="Arial MT"/>
              <a:cs typeface="Arial MT"/>
            </a:endParaRPr>
          </a:p>
          <a:p>
            <a:pPr marL="480695" marR="586740">
              <a:lnSpc>
                <a:spcPts val="900"/>
              </a:lnSpc>
              <a:spcBef>
                <a:spcPts val="195"/>
              </a:spcBef>
            </a:pP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10" b="1">
                <a:latin typeface="Arial"/>
                <a:cs typeface="Arial"/>
              </a:rPr>
              <a:t>patch</a:t>
            </a:r>
            <a:r>
              <a:rPr dirty="0" sz="800" spc="35" b="1">
                <a:latin typeface="Arial"/>
                <a:cs typeface="Arial"/>
              </a:rPr>
              <a:t> </a:t>
            </a:r>
            <a:r>
              <a:rPr dirty="0" sz="800" spc="-50" b="1">
                <a:latin typeface="Arial"/>
                <a:cs typeface="Arial"/>
              </a:rPr>
              <a:t>sequence</a:t>
            </a:r>
            <a:r>
              <a:rPr dirty="0" sz="800" spc="20" b="1">
                <a:latin typeface="Arial"/>
                <a:cs typeface="Arial"/>
              </a:rPr>
              <a:t> </a:t>
            </a:r>
            <a:r>
              <a:rPr dirty="0" sz="800" spc="90">
                <a:latin typeface="Arial MT"/>
                <a:cs typeface="Arial MT"/>
              </a:rPr>
              <a:t>(</a:t>
            </a:r>
            <a:r>
              <a:rPr dirty="0" sz="800" spc="90">
                <a:latin typeface="Calibri"/>
                <a:cs typeface="Calibri"/>
              </a:rPr>
              <a:t>&lt;cls&gt;</a:t>
            </a:r>
            <a:r>
              <a:rPr dirty="0" sz="800" spc="60">
                <a:latin typeface="Calibri"/>
                <a:cs typeface="Calibri"/>
              </a:rPr>
              <a:t> </a:t>
            </a:r>
            <a:r>
              <a:rPr dirty="0" sz="800">
                <a:latin typeface="Arial MT"/>
                <a:cs typeface="Arial MT"/>
              </a:rPr>
              <a:t>token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included)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for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modeling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20">
                <a:latin typeface="Arial MT"/>
                <a:cs typeface="Arial MT"/>
              </a:rPr>
              <a:t>long-</a:t>
            </a:r>
            <a:r>
              <a:rPr dirty="0" sz="800">
                <a:latin typeface="Arial MT"/>
                <a:cs typeface="Arial MT"/>
              </a:rPr>
              <a:t>range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spatial dependencies.</a:t>
            </a:r>
            <a:endParaRPr sz="800">
              <a:latin typeface="Arial MT"/>
              <a:cs typeface="Arial MT"/>
            </a:endParaRPr>
          </a:p>
          <a:p>
            <a:pPr marL="480695">
              <a:lnSpc>
                <a:spcPts val="840"/>
              </a:lnSpc>
            </a:pP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45">
                <a:latin typeface="Arial MT"/>
                <a:cs typeface="Arial MT"/>
              </a:rPr>
              <a:t> </a:t>
            </a:r>
            <a:r>
              <a:rPr dirty="0" sz="800" spc="-40" b="1">
                <a:latin typeface="Arial"/>
                <a:cs typeface="Arial"/>
              </a:rPr>
              <a:t>vision</a:t>
            </a:r>
            <a:r>
              <a:rPr dirty="0" sz="800" spc="60" b="1">
                <a:latin typeface="Arial"/>
                <a:cs typeface="Arial"/>
              </a:rPr>
              <a:t> </a:t>
            </a:r>
            <a:r>
              <a:rPr dirty="0" sz="800" spc="-20" b="1">
                <a:latin typeface="Arial"/>
                <a:cs typeface="Arial"/>
              </a:rPr>
              <a:t>graph</a:t>
            </a:r>
            <a:r>
              <a:rPr dirty="0" sz="800" spc="-20">
                <a:latin typeface="Arial MT"/>
                <a:cs typeface="Arial MT"/>
              </a:rPr>
              <a:t>,</a:t>
            </a:r>
            <a:r>
              <a:rPr dirty="0" sz="800" spc="4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constructed</a:t>
            </a:r>
            <a:r>
              <a:rPr dirty="0" sz="800" spc="5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using</a:t>
            </a:r>
            <a:r>
              <a:rPr dirty="0" sz="800" spc="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k-</a:t>
            </a:r>
            <a:r>
              <a:rPr dirty="0" sz="800" spc="-25">
                <a:latin typeface="Arial MT"/>
                <a:cs typeface="Arial MT"/>
              </a:rPr>
              <a:t>nearest</a:t>
            </a:r>
            <a:r>
              <a:rPr dirty="0" sz="800" spc="4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neighbor</a:t>
            </a:r>
            <a:r>
              <a:rPr dirty="0" sz="800" spc="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(kNN)</a:t>
            </a:r>
            <a:r>
              <a:rPr dirty="0" sz="800" spc="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similarity</a:t>
            </a:r>
            <a:r>
              <a:rPr dirty="0" sz="800" spc="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between</a:t>
            </a:r>
            <a:r>
              <a:rPr dirty="0" sz="800" spc="5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patch</a:t>
            </a:r>
            <a:endParaRPr sz="800">
              <a:latin typeface="Arial MT"/>
              <a:cs typeface="Arial MT"/>
            </a:endParaRPr>
          </a:p>
          <a:p>
            <a:pPr marL="480695">
              <a:lnSpc>
                <a:spcPts val="930"/>
              </a:lnSpc>
            </a:pPr>
            <a:r>
              <a:rPr dirty="0" sz="800" spc="-20">
                <a:latin typeface="Arial MT"/>
                <a:cs typeface="Arial MT"/>
              </a:rPr>
              <a:t>embeddings,</a:t>
            </a:r>
            <a:r>
              <a:rPr dirty="0" sz="800" spc="6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with</a:t>
            </a:r>
            <a:r>
              <a:rPr dirty="0" sz="800" spc="7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a</a:t>
            </a:r>
            <a:r>
              <a:rPr dirty="0" sz="800" spc="6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global</a:t>
            </a:r>
            <a:r>
              <a:rPr dirty="0" sz="800" spc="70">
                <a:latin typeface="Arial MT"/>
                <a:cs typeface="Arial MT"/>
              </a:rPr>
              <a:t> </a:t>
            </a:r>
            <a:r>
              <a:rPr dirty="0" sz="800" i="1">
                <a:latin typeface="Arial"/>
                <a:cs typeface="Arial"/>
              </a:rPr>
              <a:t>virtual</a:t>
            </a:r>
            <a:r>
              <a:rPr dirty="0" sz="800" spc="70" i="1">
                <a:latin typeface="Arial"/>
                <a:cs typeface="Arial"/>
              </a:rPr>
              <a:t> </a:t>
            </a:r>
            <a:r>
              <a:rPr dirty="0" sz="800" spc="-20" i="1">
                <a:latin typeface="Arial"/>
                <a:cs typeface="Arial"/>
              </a:rPr>
              <a:t>node</a:t>
            </a:r>
            <a:r>
              <a:rPr dirty="0" sz="800" spc="-20">
                <a:latin typeface="Arial MT"/>
                <a:cs typeface="Arial MT"/>
              </a:rPr>
              <a:t>.</a:t>
            </a:r>
            <a:endParaRPr sz="800">
              <a:latin typeface="Arial MT"/>
              <a:cs typeface="Arial MT"/>
            </a:endParaRPr>
          </a:p>
          <a:p>
            <a:pPr marL="246379" marR="459740">
              <a:lnSpc>
                <a:spcPct val="101000"/>
              </a:lnSpc>
              <a:spcBef>
                <a:spcPts val="320"/>
              </a:spcBef>
            </a:pPr>
            <a:r>
              <a:rPr dirty="0" sz="900">
                <a:latin typeface="Arial MT"/>
                <a:cs typeface="Arial MT"/>
              </a:rPr>
              <a:t>Patch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embeddings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are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evolved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using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30" b="1">
                <a:latin typeface="Arial"/>
                <a:cs typeface="Arial"/>
              </a:rPr>
              <a:t>bidirectional</a:t>
            </a:r>
            <a:r>
              <a:rPr dirty="0" sz="900" spc="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Neural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ODEs</a:t>
            </a:r>
            <a:r>
              <a:rPr dirty="0" sz="900">
                <a:latin typeface="Arial MT"/>
                <a:cs typeface="Arial MT"/>
              </a:rPr>
              <a:t>,</a:t>
            </a:r>
            <a:r>
              <a:rPr dirty="0" sz="900" spc="-10">
                <a:latin typeface="Arial MT"/>
                <a:cs typeface="Arial MT"/>
              </a:rPr>
              <a:t> modeling </a:t>
            </a:r>
            <a:r>
              <a:rPr dirty="0" sz="900" spc="-20">
                <a:latin typeface="Arial MT"/>
                <a:cs typeface="Arial MT"/>
              </a:rPr>
              <a:t>continuous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inter-</a:t>
            </a:r>
            <a:r>
              <a:rPr dirty="0" sz="900">
                <a:latin typeface="Arial MT"/>
                <a:cs typeface="Arial MT"/>
              </a:rPr>
              <a:t>patch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dynamics.</a:t>
            </a:r>
            <a:endParaRPr sz="900">
              <a:latin typeface="Arial MT"/>
              <a:cs typeface="Arial MT"/>
            </a:endParaRPr>
          </a:p>
          <a:p>
            <a:pPr marL="246379" marR="42545">
              <a:lnSpc>
                <a:spcPct val="101000"/>
              </a:lnSpc>
              <a:spcBef>
                <a:spcPts val="300"/>
              </a:spcBef>
            </a:pPr>
            <a:r>
              <a:rPr dirty="0" sz="900" spc="-25">
                <a:latin typeface="Arial MT"/>
                <a:cs typeface="Arial MT"/>
              </a:rPr>
              <a:t>Graph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structure</a:t>
            </a:r>
            <a:r>
              <a:rPr dirty="0" sz="900">
                <a:latin typeface="Arial MT"/>
                <a:cs typeface="Arial MT"/>
              </a:rPr>
              <a:t> is </a:t>
            </a:r>
            <a:r>
              <a:rPr dirty="0" sz="900" spc="-40">
                <a:latin typeface="Arial MT"/>
                <a:cs typeface="Arial MT"/>
              </a:rPr>
              <a:t>encoded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using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0" b="1">
                <a:latin typeface="Arial"/>
                <a:cs typeface="Arial"/>
              </a:rPr>
              <a:t>Graph</a:t>
            </a:r>
            <a:r>
              <a:rPr dirty="0" sz="900" spc="20" b="1">
                <a:latin typeface="Arial"/>
                <a:cs typeface="Arial"/>
              </a:rPr>
              <a:t> </a:t>
            </a:r>
            <a:r>
              <a:rPr dirty="0" sz="900" spc="-55" b="1">
                <a:latin typeface="Arial"/>
                <a:cs typeface="Arial"/>
              </a:rPr>
              <a:t>Chebyshev</a:t>
            </a:r>
            <a:r>
              <a:rPr dirty="0" sz="900" spc="15" b="1">
                <a:latin typeface="Arial"/>
                <a:cs typeface="Arial"/>
              </a:rPr>
              <a:t> </a:t>
            </a:r>
            <a:r>
              <a:rPr dirty="0" sz="900" spc="-30" b="1">
                <a:latin typeface="Arial"/>
                <a:cs typeface="Arial"/>
              </a:rPr>
              <a:t>Convolution</a:t>
            </a:r>
            <a:r>
              <a:rPr dirty="0" sz="900" b="1">
                <a:latin typeface="Arial"/>
                <a:cs typeface="Arial"/>
              </a:rPr>
              <a:t> </a:t>
            </a:r>
            <a:r>
              <a:rPr dirty="0" sz="900" spc="-10">
                <a:latin typeface="Arial MT"/>
                <a:cs typeface="Arial MT"/>
              </a:rPr>
              <a:t>(GCC),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capturing </a:t>
            </a:r>
            <a:r>
              <a:rPr dirty="0" sz="900">
                <a:latin typeface="Arial MT"/>
                <a:cs typeface="Arial MT"/>
              </a:rPr>
              <a:t>local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structural </a:t>
            </a:r>
            <a:r>
              <a:rPr dirty="0" sz="900" spc="-10">
                <a:latin typeface="Arial MT"/>
                <a:cs typeface="Arial MT"/>
              </a:rPr>
              <a:t>context.</a:t>
            </a:r>
            <a:endParaRPr sz="900">
              <a:latin typeface="Arial MT"/>
              <a:cs typeface="Arial MT"/>
            </a:endParaRPr>
          </a:p>
          <a:p>
            <a:pPr marL="246379" marR="163830">
              <a:lnSpc>
                <a:spcPct val="101000"/>
              </a:lnSpc>
              <a:spcBef>
                <a:spcPts val="300"/>
              </a:spcBef>
            </a:pP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10" b="1">
                <a:latin typeface="Arial"/>
                <a:cs typeface="Arial"/>
              </a:rPr>
              <a:t>Mixture-of-Experts</a:t>
            </a:r>
            <a:r>
              <a:rPr dirty="0" sz="900" spc="4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(MoE)</a:t>
            </a:r>
            <a:r>
              <a:rPr dirty="0" sz="900">
                <a:latin typeface="Arial MT"/>
                <a:cs typeface="Arial MT"/>
              </a:rPr>
              <a:t>-</a:t>
            </a:r>
            <a:r>
              <a:rPr dirty="0" sz="900" spc="-40">
                <a:latin typeface="Arial MT"/>
                <a:cs typeface="Arial MT"/>
              </a:rPr>
              <a:t>based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gating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mechanism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integrates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CLS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token and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virtual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node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embedding,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producing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unified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hierarchical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embedding.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6229" y="2633636"/>
            <a:ext cx="4476115" cy="175895"/>
          </a:xfrm>
          <a:custGeom>
            <a:avLst/>
            <a:gdLst/>
            <a:ahLst/>
            <a:cxnLst/>
            <a:rect l="l" t="t" r="r" b="b"/>
            <a:pathLst>
              <a:path w="4476115" h="175894">
                <a:moveTo>
                  <a:pt x="442478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475587" y="175874"/>
                </a:lnTo>
                <a:lnTo>
                  <a:pt x="4475587" y="50800"/>
                </a:lnTo>
                <a:lnTo>
                  <a:pt x="4471579" y="31075"/>
                </a:lnTo>
                <a:lnTo>
                  <a:pt x="4460665" y="14922"/>
                </a:lnTo>
                <a:lnTo>
                  <a:pt x="4444512" y="4008"/>
                </a:lnTo>
                <a:lnTo>
                  <a:pt x="442478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17030" y="2663575"/>
            <a:ext cx="495300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5"/>
              </a:lnSpc>
            </a:pPr>
            <a:r>
              <a:rPr dirty="0" sz="1000" spc="-4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6229" y="2690570"/>
            <a:ext cx="4526915" cy="517525"/>
            <a:chOff x="66229" y="2690570"/>
            <a:chExt cx="4526915" cy="517525"/>
          </a:xfrm>
        </p:grpSpPr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29" y="2796857"/>
              <a:ext cx="4475587" cy="5060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17030" y="2690570"/>
              <a:ext cx="4476115" cy="517525"/>
            </a:xfrm>
            <a:custGeom>
              <a:avLst/>
              <a:gdLst/>
              <a:ahLst/>
              <a:cxnLst/>
              <a:rect l="l" t="t" r="r" b="b"/>
              <a:pathLst>
                <a:path w="4476115" h="517525">
                  <a:moveTo>
                    <a:pt x="4475587" y="0"/>
                  </a:moveTo>
                  <a:lnTo>
                    <a:pt x="0" y="0"/>
                  </a:lnTo>
                  <a:lnTo>
                    <a:pt x="0" y="517197"/>
                  </a:lnTo>
                  <a:lnTo>
                    <a:pt x="4475587" y="517197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6229" y="2841139"/>
              <a:ext cx="4476115" cy="316230"/>
            </a:xfrm>
            <a:custGeom>
              <a:avLst/>
              <a:gdLst/>
              <a:ahLst/>
              <a:cxnLst/>
              <a:rect l="l" t="t" r="r" b="b"/>
              <a:pathLst>
                <a:path w="4476115" h="316230">
                  <a:moveTo>
                    <a:pt x="4475587" y="0"/>
                  </a:moveTo>
                  <a:lnTo>
                    <a:pt x="0" y="0"/>
                  </a:lnTo>
                  <a:lnTo>
                    <a:pt x="0" y="265027"/>
                  </a:lnTo>
                  <a:lnTo>
                    <a:pt x="4008" y="284751"/>
                  </a:lnTo>
                  <a:lnTo>
                    <a:pt x="14922" y="300904"/>
                  </a:lnTo>
                  <a:lnTo>
                    <a:pt x="31075" y="311818"/>
                  </a:lnTo>
                  <a:lnTo>
                    <a:pt x="50800" y="315827"/>
                  </a:lnTo>
                  <a:lnTo>
                    <a:pt x="4424787" y="315827"/>
                  </a:lnTo>
                  <a:lnTo>
                    <a:pt x="4444512" y="311818"/>
                  </a:lnTo>
                  <a:lnTo>
                    <a:pt x="4460665" y="300904"/>
                  </a:lnTo>
                  <a:lnTo>
                    <a:pt x="4471579" y="284751"/>
                  </a:lnTo>
                  <a:lnTo>
                    <a:pt x="4475587" y="265027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17030" y="2690570"/>
            <a:ext cx="4476115" cy="517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sz="900">
              <a:latin typeface="Times New Roman"/>
              <a:cs typeface="Times New Roman"/>
            </a:endParaRPr>
          </a:p>
          <a:p>
            <a:pPr marR="417195">
              <a:lnSpc>
                <a:spcPct val="101000"/>
              </a:lnSpc>
            </a:pPr>
            <a:r>
              <a:rPr dirty="0" sz="900" spc="-60">
                <a:latin typeface="Arial MT"/>
                <a:cs typeface="Arial MT"/>
              </a:rPr>
              <a:t>Fuse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spatial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(sequence)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structural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(graph)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modalities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construct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55">
                <a:latin typeface="Arial MT"/>
                <a:cs typeface="Arial MT"/>
              </a:rPr>
              <a:t>scale-</a:t>
            </a:r>
            <a:r>
              <a:rPr dirty="0" sz="900" spc="-30">
                <a:latin typeface="Arial MT"/>
                <a:cs typeface="Arial MT"/>
              </a:rPr>
              <a:t>aware, </a:t>
            </a:r>
            <a:r>
              <a:rPr dirty="0" sz="900" spc="-40">
                <a:latin typeface="Arial MT"/>
                <a:cs typeface="Arial MT"/>
              </a:rPr>
              <a:t>cross-</a:t>
            </a:r>
            <a:r>
              <a:rPr dirty="0" sz="900" spc="-30">
                <a:latin typeface="Arial MT"/>
                <a:cs typeface="Arial MT"/>
              </a:rPr>
              <a:t>domain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embeddings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for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robust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micrograph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representation.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9" name="object 19" descr="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2048611" y="3367039"/>
            <a:ext cx="511175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MultiFusion-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LLM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dirty="0" spc="-20"/>
              <a:t>6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50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663"/>
            <a:ext cx="2224405" cy="1917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Why</a:t>
            </a:r>
            <a:r>
              <a:rPr dirty="0" spc="-20"/>
              <a:t> </a:t>
            </a:r>
            <a:r>
              <a:rPr dirty="0" spc="-50"/>
              <a:t>Involve</a:t>
            </a:r>
            <a:r>
              <a:rPr dirty="0" spc="-10"/>
              <a:t> </a:t>
            </a:r>
            <a:r>
              <a:rPr dirty="0" spc="-40"/>
              <a:t>Large</a:t>
            </a:r>
            <a:r>
              <a:rPr dirty="0" spc="-10"/>
              <a:t> </a:t>
            </a:r>
            <a:r>
              <a:rPr dirty="0" spc="-55"/>
              <a:t>Language</a:t>
            </a:r>
            <a:r>
              <a:rPr dirty="0" spc="-10"/>
              <a:t> Models?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66229" y="730414"/>
            <a:ext cx="4476115" cy="175895"/>
          </a:xfrm>
          <a:custGeom>
            <a:avLst/>
            <a:gdLst/>
            <a:ahLst/>
            <a:cxnLst/>
            <a:rect l="l" t="t" r="r" b="b"/>
            <a:pathLst>
              <a:path w="4476115" h="175894">
                <a:moveTo>
                  <a:pt x="442478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475587" y="175874"/>
                </a:lnTo>
                <a:lnTo>
                  <a:pt x="4475587" y="50800"/>
                </a:lnTo>
                <a:lnTo>
                  <a:pt x="4471579" y="31075"/>
                </a:lnTo>
                <a:lnTo>
                  <a:pt x="4460665" y="14922"/>
                </a:lnTo>
                <a:lnTo>
                  <a:pt x="4444512" y="4008"/>
                </a:lnTo>
                <a:lnTo>
                  <a:pt x="442478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17030" y="760353"/>
            <a:ext cx="2005330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5"/>
              </a:lnSpc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0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Limitation</a:t>
            </a:r>
            <a:r>
              <a:rPr dirty="0" sz="10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0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Tahoma"/>
                <a:cs typeface="Tahoma"/>
              </a:rPr>
              <a:t>Visual-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dirty="0" sz="10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Models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6229" y="787346"/>
            <a:ext cx="4526915" cy="649605"/>
            <a:chOff x="66229" y="787346"/>
            <a:chExt cx="4526915" cy="64960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29" y="893635"/>
              <a:ext cx="4475587" cy="5060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17030" y="787346"/>
              <a:ext cx="4476115" cy="649605"/>
            </a:xfrm>
            <a:custGeom>
              <a:avLst/>
              <a:gdLst/>
              <a:ahLst/>
              <a:cxnLst/>
              <a:rect l="l" t="t" r="r" b="b"/>
              <a:pathLst>
                <a:path w="4476115" h="649605">
                  <a:moveTo>
                    <a:pt x="4475587" y="0"/>
                  </a:moveTo>
                  <a:lnTo>
                    <a:pt x="0" y="0"/>
                  </a:lnTo>
                  <a:lnTo>
                    <a:pt x="0" y="649417"/>
                  </a:lnTo>
                  <a:lnTo>
                    <a:pt x="4475587" y="649417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6229" y="937915"/>
              <a:ext cx="4476115" cy="448309"/>
            </a:xfrm>
            <a:custGeom>
              <a:avLst/>
              <a:gdLst/>
              <a:ahLst/>
              <a:cxnLst/>
              <a:rect l="l" t="t" r="r" b="b"/>
              <a:pathLst>
                <a:path w="4476115" h="448309">
                  <a:moveTo>
                    <a:pt x="4475587" y="0"/>
                  </a:moveTo>
                  <a:lnTo>
                    <a:pt x="0" y="0"/>
                  </a:lnTo>
                  <a:lnTo>
                    <a:pt x="0" y="397247"/>
                  </a:lnTo>
                  <a:lnTo>
                    <a:pt x="4008" y="416972"/>
                  </a:lnTo>
                  <a:lnTo>
                    <a:pt x="14922" y="433125"/>
                  </a:lnTo>
                  <a:lnTo>
                    <a:pt x="31075" y="444039"/>
                  </a:lnTo>
                  <a:lnTo>
                    <a:pt x="50800" y="448048"/>
                  </a:lnTo>
                  <a:lnTo>
                    <a:pt x="4424787" y="448048"/>
                  </a:lnTo>
                  <a:lnTo>
                    <a:pt x="4444512" y="444039"/>
                  </a:lnTo>
                  <a:lnTo>
                    <a:pt x="4460665" y="433125"/>
                  </a:lnTo>
                  <a:lnTo>
                    <a:pt x="4471579" y="416972"/>
                  </a:lnTo>
                  <a:lnTo>
                    <a:pt x="4475587" y="397247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17030" y="787346"/>
            <a:ext cx="4476115" cy="64960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endParaRPr sz="900">
              <a:latin typeface="Times New Roman"/>
              <a:cs typeface="Times New Roman"/>
            </a:endParaRPr>
          </a:p>
          <a:p>
            <a:pPr marR="93980">
              <a:lnSpc>
                <a:spcPct val="101000"/>
              </a:lnSpc>
            </a:pPr>
            <a:r>
              <a:rPr dirty="0" sz="900" spc="-10">
                <a:latin typeface="Arial MT"/>
                <a:cs typeface="Arial MT"/>
              </a:rPr>
              <a:t>Purely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visual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models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lack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real-</a:t>
            </a:r>
            <a:r>
              <a:rPr dirty="0" sz="900" spc="-10">
                <a:latin typeface="Arial MT"/>
                <a:cs typeface="Arial MT"/>
              </a:rPr>
              <a:t>world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context.</a:t>
            </a:r>
            <a:r>
              <a:rPr dirty="0" sz="900" spc="9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They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don’t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know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that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“nanowires”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are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thin, </a:t>
            </a:r>
            <a:r>
              <a:rPr dirty="0" sz="900" spc="-25">
                <a:latin typeface="Arial MT"/>
                <a:cs typeface="Arial MT"/>
              </a:rPr>
              <a:t>elongated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structures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or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that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“MEMS</a:t>
            </a:r>
            <a:r>
              <a:rPr dirty="0" sz="900" spc="5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devices”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have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intricate,</a:t>
            </a:r>
            <a:r>
              <a:rPr dirty="0" sz="900" spc="4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manufactured</a:t>
            </a:r>
            <a:r>
              <a:rPr dirty="0" sz="900" spc="5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patterns.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900">
                <a:latin typeface="Arial MT"/>
                <a:cs typeface="Arial MT"/>
              </a:rPr>
              <a:t>This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ambiguity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can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lead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errors.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6229" y="1537893"/>
            <a:ext cx="4476115" cy="175895"/>
          </a:xfrm>
          <a:custGeom>
            <a:avLst/>
            <a:gdLst/>
            <a:ahLst/>
            <a:cxnLst/>
            <a:rect l="l" t="t" r="r" b="b"/>
            <a:pathLst>
              <a:path w="4476115" h="175894">
                <a:moveTo>
                  <a:pt x="442478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5874"/>
                </a:lnTo>
                <a:lnTo>
                  <a:pt x="4475587" y="175874"/>
                </a:lnTo>
                <a:lnTo>
                  <a:pt x="4475587" y="50800"/>
                </a:lnTo>
                <a:lnTo>
                  <a:pt x="4471579" y="31075"/>
                </a:lnTo>
                <a:lnTo>
                  <a:pt x="4460665" y="14922"/>
                </a:lnTo>
                <a:lnTo>
                  <a:pt x="4444512" y="4008"/>
                </a:lnTo>
                <a:lnTo>
                  <a:pt x="442478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17030" y="1567819"/>
            <a:ext cx="2134235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5"/>
              </a:lnSpc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0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Solution:</a:t>
            </a:r>
            <a:r>
              <a:rPr dirty="0" sz="10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Tahoma"/>
                <a:cs typeface="Tahoma"/>
              </a:rPr>
              <a:t>Inject</a:t>
            </a:r>
            <a:r>
              <a:rPr dirty="0" sz="10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Domain</a:t>
            </a:r>
            <a:r>
              <a:rPr dirty="0" sz="10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FFFFFF"/>
                </a:solidFill>
                <a:latin typeface="Tahoma"/>
                <a:cs typeface="Tahoma"/>
              </a:rPr>
              <a:t>Knowledge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6229" y="1594805"/>
            <a:ext cx="4526915" cy="1279525"/>
            <a:chOff x="66229" y="1594805"/>
            <a:chExt cx="4526915" cy="1279525"/>
          </a:xfrm>
        </p:grpSpPr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29" y="1701114"/>
              <a:ext cx="4475587" cy="5060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17030" y="1594805"/>
              <a:ext cx="4476115" cy="1279525"/>
            </a:xfrm>
            <a:custGeom>
              <a:avLst/>
              <a:gdLst/>
              <a:ahLst/>
              <a:cxnLst/>
              <a:rect l="l" t="t" r="r" b="b"/>
              <a:pathLst>
                <a:path w="4476115" h="1279525">
                  <a:moveTo>
                    <a:pt x="4475587" y="0"/>
                  </a:moveTo>
                  <a:lnTo>
                    <a:pt x="0" y="0"/>
                  </a:lnTo>
                  <a:lnTo>
                    <a:pt x="0" y="1279523"/>
                  </a:lnTo>
                  <a:lnTo>
                    <a:pt x="4475587" y="1279523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6229" y="1745374"/>
              <a:ext cx="4476115" cy="1078230"/>
            </a:xfrm>
            <a:custGeom>
              <a:avLst/>
              <a:gdLst/>
              <a:ahLst/>
              <a:cxnLst/>
              <a:rect l="l" t="t" r="r" b="b"/>
              <a:pathLst>
                <a:path w="4476115" h="1078230">
                  <a:moveTo>
                    <a:pt x="4475587" y="0"/>
                  </a:moveTo>
                  <a:lnTo>
                    <a:pt x="0" y="0"/>
                  </a:lnTo>
                  <a:lnTo>
                    <a:pt x="0" y="1027353"/>
                  </a:lnTo>
                  <a:lnTo>
                    <a:pt x="4008" y="1047077"/>
                  </a:lnTo>
                  <a:lnTo>
                    <a:pt x="14922" y="1063230"/>
                  </a:lnTo>
                  <a:lnTo>
                    <a:pt x="31075" y="1074144"/>
                  </a:lnTo>
                  <a:lnTo>
                    <a:pt x="50800" y="1078153"/>
                  </a:lnTo>
                  <a:lnTo>
                    <a:pt x="4424787" y="1078153"/>
                  </a:lnTo>
                  <a:lnTo>
                    <a:pt x="4444512" y="1074144"/>
                  </a:lnTo>
                  <a:lnTo>
                    <a:pt x="4460665" y="1063230"/>
                  </a:lnTo>
                  <a:lnTo>
                    <a:pt x="4471579" y="1047077"/>
                  </a:lnTo>
                  <a:lnTo>
                    <a:pt x="4475587" y="1027353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04330" y="1723207"/>
            <a:ext cx="3935095" cy="4394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b="1">
                <a:latin typeface="Arial"/>
                <a:cs typeface="Arial"/>
              </a:rPr>
              <a:t>Need:</a:t>
            </a:r>
            <a:r>
              <a:rPr dirty="0" sz="900" spc="80" b="1">
                <a:latin typeface="Arial"/>
                <a:cs typeface="Arial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ground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visual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features</a:t>
            </a:r>
            <a:r>
              <a:rPr dirty="0" sz="900">
                <a:latin typeface="Arial MT"/>
                <a:cs typeface="Arial MT"/>
              </a:rPr>
              <a:t> with explicit,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high-</a:t>
            </a:r>
            <a:r>
              <a:rPr dirty="0" sz="900" spc="-10">
                <a:latin typeface="Arial MT"/>
                <a:cs typeface="Arial MT"/>
              </a:rPr>
              <a:t>level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scientific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technical knowledge.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00" spc="-10" b="1">
                <a:latin typeface="Arial"/>
                <a:cs typeface="Arial"/>
              </a:rPr>
              <a:t>Methodology: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95033" y="2223541"/>
            <a:ext cx="93980" cy="408940"/>
            <a:chOff x="195033" y="2223541"/>
            <a:chExt cx="93980" cy="408940"/>
          </a:xfrm>
        </p:grpSpPr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033" y="2223541"/>
              <a:ext cx="93878" cy="93878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033" y="2538590"/>
              <a:ext cx="93878" cy="93878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212470" y="2208945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12470" y="2523994"/>
            <a:ext cx="590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38404" y="2176800"/>
            <a:ext cx="4067175" cy="6159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25" b="1">
                <a:latin typeface="Arial"/>
                <a:cs typeface="Arial"/>
              </a:rPr>
              <a:t>Generate</a:t>
            </a:r>
            <a:r>
              <a:rPr dirty="0" sz="900" spc="45" b="1">
                <a:latin typeface="Arial"/>
                <a:cs typeface="Arial"/>
              </a:rPr>
              <a:t> </a:t>
            </a:r>
            <a:r>
              <a:rPr dirty="0" sz="900" spc="-35" b="1">
                <a:latin typeface="Arial"/>
                <a:cs typeface="Arial"/>
              </a:rPr>
              <a:t>Knowledge:</a:t>
            </a:r>
            <a:r>
              <a:rPr dirty="0" sz="900" spc="125" b="1">
                <a:latin typeface="Arial"/>
                <a:cs typeface="Arial"/>
              </a:rPr>
              <a:t> </a:t>
            </a:r>
            <a:r>
              <a:rPr dirty="0" sz="900" spc="-50">
                <a:latin typeface="Arial MT"/>
                <a:cs typeface="Arial MT"/>
              </a:rPr>
              <a:t>Use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foundational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LLM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(e.g.,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GPT-</a:t>
            </a:r>
            <a:r>
              <a:rPr dirty="0" sz="900">
                <a:latin typeface="Arial MT"/>
                <a:cs typeface="Arial MT"/>
              </a:rPr>
              <a:t>3.5)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create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detailed </a:t>
            </a:r>
            <a:r>
              <a:rPr dirty="0" sz="900" spc="-25">
                <a:latin typeface="Arial MT"/>
                <a:cs typeface="Arial MT"/>
              </a:rPr>
              <a:t>descriptions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of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each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material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45">
                <a:latin typeface="Arial MT"/>
                <a:cs typeface="Arial MT"/>
              </a:rPr>
              <a:t>class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(synthesis,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properties,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applications,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etc.).</a:t>
            </a:r>
            <a:endParaRPr sz="900">
              <a:latin typeface="Arial MT"/>
              <a:cs typeface="Arial MT"/>
            </a:endParaRPr>
          </a:p>
          <a:p>
            <a:pPr marL="12700" marR="173355">
              <a:lnSpc>
                <a:spcPct val="101000"/>
              </a:lnSpc>
              <a:spcBef>
                <a:spcPts val="300"/>
              </a:spcBef>
            </a:pPr>
            <a:r>
              <a:rPr dirty="0" sz="900" spc="-20" b="1">
                <a:latin typeface="Arial"/>
                <a:cs typeface="Arial"/>
              </a:rPr>
              <a:t>Embed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spc="-35" b="1">
                <a:latin typeface="Arial"/>
                <a:cs typeface="Arial"/>
              </a:rPr>
              <a:t>Knowledge:</a:t>
            </a:r>
            <a:r>
              <a:rPr dirty="0" sz="900" spc="105" b="1">
                <a:latin typeface="Arial"/>
                <a:cs typeface="Arial"/>
              </a:rPr>
              <a:t> </a:t>
            </a:r>
            <a:r>
              <a:rPr dirty="0" sz="900" spc="-30">
                <a:latin typeface="Arial MT"/>
                <a:cs typeface="Arial MT"/>
              </a:rPr>
              <a:t>Fine-</a:t>
            </a:r>
            <a:r>
              <a:rPr dirty="0" sz="900">
                <a:latin typeface="Arial MT"/>
                <a:cs typeface="Arial MT"/>
              </a:rPr>
              <a:t>tune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smaller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language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model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on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this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text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create powerful,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domain-</a:t>
            </a:r>
            <a:r>
              <a:rPr dirty="0" sz="900" spc="-10">
                <a:latin typeface="Arial MT"/>
                <a:cs typeface="Arial MT"/>
              </a:rPr>
              <a:t>specific</a:t>
            </a:r>
            <a:r>
              <a:rPr dirty="0" sz="900">
                <a:latin typeface="Arial MT"/>
                <a:cs typeface="Arial MT"/>
              </a:rPr>
              <a:t> textual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embeddings.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25" name="object 25" descr="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29" name="object 29" descr=""/>
          <p:cNvSpPr txBox="1"/>
          <p:nvPr/>
        </p:nvSpPr>
        <p:spPr>
          <a:xfrm>
            <a:off x="2048611" y="3367039"/>
            <a:ext cx="511175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MultiFusion-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LLM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1120">
              <a:lnSpc>
                <a:spcPts val="580"/>
              </a:lnSpc>
            </a:pPr>
            <a:fld id="{81D60167-4931-47E6-BA6A-407CBD079E47}" type="slidenum">
              <a:rPr dirty="0" spc="-20"/>
              <a:t>6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50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08195" cy="306705"/>
          </a:xfrm>
          <a:custGeom>
            <a:avLst/>
            <a:gdLst/>
            <a:ahLst/>
            <a:cxnLst/>
            <a:rect l="l" t="t" r="r" b="b"/>
            <a:pathLst>
              <a:path w="4608195" h="306705">
                <a:moveTo>
                  <a:pt x="4608004" y="0"/>
                </a:moveTo>
                <a:lnTo>
                  <a:pt x="0" y="0"/>
                </a:lnTo>
                <a:lnTo>
                  <a:pt x="0" y="306679"/>
                </a:lnTo>
                <a:lnTo>
                  <a:pt x="4608004" y="306679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0"/>
              <a:t>How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 spc="-35"/>
              <a:t>Fuse</a:t>
            </a:r>
            <a:r>
              <a:rPr dirty="0" spc="-40"/>
              <a:t> </a:t>
            </a:r>
            <a:r>
              <a:rPr dirty="0" spc="-10"/>
              <a:t>Vision</a:t>
            </a:r>
            <a:r>
              <a:rPr dirty="0" spc="-35"/>
              <a:t> and</a:t>
            </a:r>
            <a:r>
              <a:rPr dirty="0" spc="-40"/>
              <a:t> </a:t>
            </a:r>
            <a:r>
              <a:rPr dirty="0" spc="-10"/>
              <a:t>Text?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66229" y="1030706"/>
            <a:ext cx="4476115" cy="190500"/>
          </a:xfrm>
          <a:custGeom>
            <a:avLst/>
            <a:gdLst/>
            <a:ahLst/>
            <a:cxnLst/>
            <a:rect l="l" t="t" r="r" b="b"/>
            <a:pathLst>
              <a:path w="4476115" h="190500">
                <a:moveTo>
                  <a:pt x="442478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9932"/>
                </a:lnTo>
                <a:lnTo>
                  <a:pt x="4475587" y="189932"/>
                </a:lnTo>
                <a:lnTo>
                  <a:pt x="4475587" y="50800"/>
                </a:lnTo>
                <a:lnTo>
                  <a:pt x="4471579" y="31075"/>
                </a:lnTo>
                <a:lnTo>
                  <a:pt x="4460665" y="14922"/>
                </a:lnTo>
                <a:lnTo>
                  <a:pt x="4444512" y="4008"/>
                </a:lnTo>
                <a:lnTo>
                  <a:pt x="4424787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17030" y="1067668"/>
            <a:ext cx="2135505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55"/>
              </a:lnSpc>
            </a:pP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0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Multi-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Head</a:t>
            </a:r>
            <a:r>
              <a:rPr dirty="0" sz="10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Attention</a:t>
            </a:r>
            <a:r>
              <a:rPr dirty="0" sz="10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(MHA)</a:t>
            </a:r>
            <a:r>
              <a:rPr dirty="0" sz="10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6229" y="1087614"/>
            <a:ext cx="4526915" cy="1785620"/>
            <a:chOff x="66229" y="1087614"/>
            <a:chExt cx="4526915" cy="178562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29" y="1207985"/>
              <a:ext cx="4475587" cy="5060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17030" y="1087614"/>
              <a:ext cx="4476115" cy="1785620"/>
            </a:xfrm>
            <a:custGeom>
              <a:avLst/>
              <a:gdLst/>
              <a:ahLst/>
              <a:cxnLst/>
              <a:rect l="l" t="t" r="r" b="b"/>
              <a:pathLst>
                <a:path w="4476115" h="1785620">
                  <a:moveTo>
                    <a:pt x="4475587" y="0"/>
                  </a:moveTo>
                  <a:lnTo>
                    <a:pt x="0" y="0"/>
                  </a:lnTo>
                  <a:lnTo>
                    <a:pt x="0" y="1785139"/>
                  </a:lnTo>
                  <a:lnTo>
                    <a:pt x="4475587" y="1785139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6229" y="1252242"/>
              <a:ext cx="4476115" cy="1569720"/>
            </a:xfrm>
            <a:custGeom>
              <a:avLst/>
              <a:gdLst/>
              <a:ahLst/>
              <a:cxnLst/>
              <a:rect l="l" t="t" r="r" b="b"/>
              <a:pathLst>
                <a:path w="4476115" h="1569720">
                  <a:moveTo>
                    <a:pt x="4475587" y="0"/>
                  </a:moveTo>
                  <a:lnTo>
                    <a:pt x="0" y="0"/>
                  </a:lnTo>
                  <a:lnTo>
                    <a:pt x="0" y="1518910"/>
                  </a:lnTo>
                  <a:lnTo>
                    <a:pt x="4008" y="1538635"/>
                  </a:lnTo>
                  <a:lnTo>
                    <a:pt x="14922" y="1554788"/>
                  </a:lnTo>
                  <a:lnTo>
                    <a:pt x="31075" y="1565702"/>
                  </a:lnTo>
                  <a:lnTo>
                    <a:pt x="50800" y="1569711"/>
                  </a:lnTo>
                  <a:lnTo>
                    <a:pt x="4424787" y="1569711"/>
                  </a:lnTo>
                  <a:lnTo>
                    <a:pt x="4444512" y="1565702"/>
                  </a:lnTo>
                  <a:lnTo>
                    <a:pt x="4460665" y="1554788"/>
                  </a:lnTo>
                  <a:lnTo>
                    <a:pt x="4471579" y="1538635"/>
                  </a:lnTo>
                  <a:lnTo>
                    <a:pt x="4475587" y="1518910"/>
                  </a:lnTo>
                  <a:lnTo>
                    <a:pt x="447558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937" y="1892617"/>
              <a:ext cx="53644" cy="5364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937" y="2069109"/>
              <a:ext cx="53644" cy="5364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937" y="2384158"/>
              <a:ext cx="53644" cy="5364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937" y="2699207"/>
              <a:ext cx="53644" cy="53644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104330" y="642170"/>
            <a:ext cx="4399280" cy="21488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10">
                <a:latin typeface="Arial MT"/>
                <a:cs typeface="Arial MT"/>
              </a:rPr>
              <a:t>We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45">
                <a:latin typeface="Arial MT"/>
                <a:cs typeface="Arial MT"/>
              </a:rPr>
              <a:t>have</a:t>
            </a:r>
            <a:r>
              <a:rPr dirty="0" sz="900">
                <a:latin typeface="Arial MT"/>
                <a:cs typeface="Arial MT"/>
              </a:rPr>
              <a:t> a </a:t>
            </a:r>
            <a:r>
              <a:rPr dirty="0" sz="900" spc="-20">
                <a:latin typeface="Arial MT"/>
                <a:cs typeface="Arial MT"/>
              </a:rPr>
              <a:t>powerful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visual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embedding</a:t>
            </a:r>
            <a:r>
              <a:rPr dirty="0" sz="900">
                <a:latin typeface="Arial MT"/>
                <a:cs typeface="Arial MT"/>
              </a:rPr>
              <a:t> from HNF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>
                <a:latin typeface="Arial MT"/>
                <a:cs typeface="Arial MT"/>
              </a:rPr>
              <a:t> a </a:t>
            </a:r>
            <a:r>
              <a:rPr dirty="0" sz="900" spc="-20">
                <a:latin typeface="Arial MT"/>
                <a:cs typeface="Arial MT"/>
              </a:rPr>
              <a:t>powerful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text </a:t>
            </a:r>
            <a:r>
              <a:rPr dirty="0" sz="900" spc="-30">
                <a:latin typeface="Arial MT"/>
                <a:cs typeface="Arial MT"/>
              </a:rPr>
              <a:t>embedding</a:t>
            </a:r>
            <a:r>
              <a:rPr dirty="0" sz="900">
                <a:latin typeface="Arial MT"/>
                <a:cs typeface="Arial MT"/>
              </a:rPr>
              <a:t> from </a:t>
            </a:r>
            <a:r>
              <a:rPr dirty="0" sz="900" spc="-25">
                <a:latin typeface="Arial MT"/>
                <a:cs typeface="Arial MT"/>
              </a:rPr>
              <a:t>the </a:t>
            </a:r>
            <a:r>
              <a:rPr dirty="0" sz="900">
                <a:latin typeface="Arial MT"/>
                <a:cs typeface="Arial MT"/>
              </a:rPr>
              <a:t>LLM.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Simple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concatenation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is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not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enough.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900">
              <a:latin typeface="Arial MT"/>
              <a:cs typeface="Arial MT"/>
            </a:endParaRPr>
          </a:p>
          <a:p>
            <a:pPr marL="12700" marR="48895">
              <a:lnSpc>
                <a:spcPct val="101000"/>
              </a:lnSpc>
            </a:pPr>
            <a:r>
              <a:rPr dirty="0" sz="900" b="1">
                <a:latin typeface="Arial"/>
                <a:cs typeface="Arial"/>
              </a:rPr>
              <a:t>Need:</a:t>
            </a:r>
            <a:r>
              <a:rPr dirty="0" sz="900" spc="114" b="1">
                <a:latin typeface="Arial"/>
                <a:cs typeface="Arial"/>
              </a:rPr>
              <a:t> 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sophisticated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mechanism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that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can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find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complex,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context-</a:t>
            </a:r>
            <a:r>
              <a:rPr dirty="0" sz="900" spc="-25">
                <a:latin typeface="Arial MT"/>
                <a:cs typeface="Arial MT"/>
              </a:rPr>
              <a:t>dependent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alignments </a:t>
            </a:r>
            <a:r>
              <a:rPr dirty="0" sz="900" spc="-35">
                <a:latin typeface="Arial MT"/>
                <a:cs typeface="Arial MT"/>
              </a:rPr>
              <a:t>between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two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modalities.</a:t>
            </a:r>
            <a:r>
              <a:rPr dirty="0" sz="900" spc="1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It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65">
                <a:latin typeface="Arial MT"/>
                <a:cs typeface="Arial MT"/>
              </a:rPr>
              <a:t>needs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answer:</a:t>
            </a:r>
            <a:r>
              <a:rPr dirty="0" sz="900" spc="1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“Which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parts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of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visual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embedding </a:t>
            </a:r>
            <a:r>
              <a:rPr dirty="0" sz="900" spc="-30">
                <a:latin typeface="Arial MT"/>
                <a:cs typeface="Arial MT"/>
              </a:rPr>
              <a:t>are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most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relevant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concept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of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‘porous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sponge’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described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in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text?” </a:t>
            </a:r>
            <a:r>
              <a:rPr dirty="0" sz="900" spc="-10" b="1">
                <a:latin typeface="Arial"/>
                <a:cs typeface="Arial"/>
              </a:rPr>
              <a:t>Methodology:</a:t>
            </a:r>
            <a:endParaRPr sz="900">
              <a:latin typeface="Arial"/>
              <a:cs typeface="Arial"/>
            </a:endParaRPr>
          </a:p>
          <a:p>
            <a:pPr marL="246379">
              <a:lnSpc>
                <a:spcPct val="100000"/>
              </a:lnSpc>
              <a:spcBef>
                <a:spcPts val="310"/>
              </a:spcBef>
            </a:pP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MHA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layer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lets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two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modalities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60">
                <a:latin typeface="Arial MT"/>
                <a:cs typeface="Arial MT"/>
              </a:rPr>
              <a:t>“talk”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each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other.</a:t>
            </a:r>
            <a:endParaRPr sz="900">
              <a:latin typeface="Arial MT"/>
              <a:cs typeface="Arial MT"/>
            </a:endParaRPr>
          </a:p>
          <a:p>
            <a:pPr marL="246379" marR="85725">
              <a:lnSpc>
                <a:spcPct val="101000"/>
              </a:lnSpc>
              <a:spcBef>
                <a:spcPts val="300"/>
              </a:spcBef>
            </a:pP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visual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embedding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can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30" b="1">
                <a:latin typeface="Arial"/>
                <a:cs typeface="Arial"/>
              </a:rPr>
              <a:t>query</a:t>
            </a:r>
            <a:r>
              <a:rPr dirty="0" sz="900" spc="35" b="1">
                <a:latin typeface="Arial"/>
                <a:cs typeface="Arial"/>
              </a:rPr>
              <a:t> </a:t>
            </a: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text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embedding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find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relevant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concepts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and </a:t>
            </a:r>
            <a:r>
              <a:rPr dirty="0" sz="900">
                <a:latin typeface="Arial MT"/>
                <a:cs typeface="Arial MT"/>
              </a:rPr>
              <a:t>extract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contextual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information.</a:t>
            </a:r>
            <a:endParaRPr sz="900">
              <a:latin typeface="Arial MT"/>
              <a:cs typeface="Arial MT"/>
            </a:endParaRPr>
          </a:p>
          <a:p>
            <a:pPr marL="246379" marR="297180">
              <a:lnSpc>
                <a:spcPct val="101000"/>
              </a:lnSpc>
              <a:spcBef>
                <a:spcPts val="300"/>
              </a:spcBef>
            </a:pPr>
            <a:r>
              <a:rPr dirty="0" sz="900" spc="-30">
                <a:latin typeface="Arial MT"/>
                <a:cs typeface="Arial MT"/>
              </a:rPr>
              <a:t>Simultaneously,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text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embedding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can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query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visual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embedding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3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ground abstract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scientific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concepts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in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specific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visual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patterns.</a:t>
            </a:r>
            <a:endParaRPr sz="900">
              <a:latin typeface="Arial MT"/>
              <a:cs typeface="Arial MT"/>
            </a:endParaRPr>
          </a:p>
          <a:p>
            <a:pPr marL="246379">
              <a:lnSpc>
                <a:spcPct val="100000"/>
              </a:lnSpc>
              <a:spcBef>
                <a:spcPts val="310"/>
              </a:spcBef>
            </a:pPr>
            <a:r>
              <a:rPr dirty="0" sz="900">
                <a:latin typeface="Arial MT"/>
                <a:cs typeface="Arial MT"/>
              </a:rPr>
              <a:t>This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creates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deeply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integrated,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unified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representation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for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final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classification.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6" name="object 16" descr="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pc="-10"/>
              <a:t>Sakhinana</a:t>
            </a:r>
            <a:r>
              <a:rPr dirty="0" spc="10"/>
              <a:t> </a:t>
            </a:r>
            <a:r>
              <a:rPr dirty="0" spc="-10"/>
              <a:t>Sagar</a:t>
            </a:r>
            <a:r>
              <a:rPr dirty="0" spc="15"/>
              <a:t> </a:t>
            </a:r>
            <a:r>
              <a:rPr dirty="0" spc="-10"/>
              <a:t>Srinivas,</a:t>
            </a:r>
            <a:r>
              <a:rPr dirty="0" spc="10"/>
              <a:t> </a:t>
            </a:r>
            <a:r>
              <a:rPr dirty="0" spc="-10"/>
              <a:t>Geethan</a:t>
            </a:r>
            <a:r>
              <a:rPr dirty="0" spc="15"/>
              <a:t> </a:t>
            </a:r>
            <a:r>
              <a:rPr dirty="0"/>
              <a:t>Sannidhi,</a:t>
            </a:r>
            <a:r>
              <a:rPr dirty="0" spc="10"/>
              <a:t> </a:t>
            </a:r>
            <a:r>
              <a:rPr dirty="0" spc="-10"/>
              <a:t>Venkata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2048611" y="3367039"/>
            <a:ext cx="511175" cy="89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 sz="50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MultiFusion-</a:t>
            </a:r>
            <a:r>
              <a:rPr dirty="0" sz="500" spc="-25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LLM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80"/>
              </a:lnSpc>
            </a:pPr>
            <a:r>
              <a:rPr dirty="0"/>
              <a:t>June 29, </a:t>
            </a:r>
            <a:r>
              <a:rPr dirty="0" spc="-20"/>
              <a:t>2025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 spc="-20"/>
              <a:t>10</a:t>
            </a:fld>
            <a:r>
              <a:rPr dirty="0" spc="-50"/>
              <a:t> </a:t>
            </a:r>
            <a:r>
              <a:rPr dirty="0" spc="125"/>
              <a:t>/</a:t>
            </a:r>
            <a:r>
              <a:rPr dirty="0" spc="-45"/>
              <a:t> </a:t>
            </a:r>
            <a:r>
              <a:rPr dirty="0" spc="-25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Sakhinana Sagar Srinivas, Geethan Sannidhi, Venkataramana Runkana</dc:creator>
  <dc:title>Hierarchical Network Fusion for Multi-Modal Electron Micrograph Representation Learning with Foundational Large Language Models</dc:title>
  <dcterms:created xsi:type="dcterms:W3CDTF">2025-06-30T06:37:10Z</dcterms:created>
  <dcterms:modified xsi:type="dcterms:W3CDTF">2025-06-30T06:37:10Z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2025-06-30T00:00:00Z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