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roxima Nova"/>
      <p:regular r:id="rId33"/>
      <p:bold r:id="rId34"/>
      <p:italic r:id="rId35"/>
      <p:boldItalic r:id="rId36"/>
    </p:embeddedFont>
    <p:embeddedFont>
      <p:font typeface="Roboto"/>
      <p:regular r:id="rId37"/>
      <p:bold r:id="rId38"/>
      <p:italic r:id="rId39"/>
      <p:boldItalic r:id="rId40"/>
    </p:embeddedFont>
    <p:embeddedFont>
      <p:font typeface="Nunito"/>
      <p:regular r:id="rId41"/>
      <p:bold r:id="rId42"/>
      <p:italic r:id="rId43"/>
      <p:boldItalic r:id="rId44"/>
    </p:embeddedFont>
    <p:embeddedFont>
      <p:font typeface="Proxima Nova Extrabold"/>
      <p:bold r:id="rId45"/>
    </p:embeddedFont>
    <p:embeddedFont>
      <p:font typeface="Alfa Slab One"/>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2FC7C9-1CCD-485B-941F-CC369F3CF449}">
  <a:tblStyle styleId="{082FC7C9-1CCD-485B-941F-CC369F3CF4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6.xml"/><Relationship Id="rId44" Type="http://schemas.openxmlformats.org/officeDocument/2006/relationships/font" Target="fonts/Nunito-boldItalic.fntdata"/><Relationship Id="rId21" Type="http://schemas.openxmlformats.org/officeDocument/2006/relationships/slide" Target="slides/slide15.xml"/><Relationship Id="rId43" Type="http://schemas.openxmlformats.org/officeDocument/2006/relationships/font" Target="fonts/Nunito-italic.fntdata"/><Relationship Id="rId24" Type="http://schemas.openxmlformats.org/officeDocument/2006/relationships/slide" Target="slides/slide18.xml"/><Relationship Id="rId46" Type="http://schemas.openxmlformats.org/officeDocument/2006/relationships/font" Target="fonts/AlfaSlabOne-regular.fntdata"/><Relationship Id="rId23" Type="http://schemas.openxmlformats.org/officeDocument/2006/relationships/slide" Target="slides/slide17.xml"/><Relationship Id="rId45" Type="http://schemas.openxmlformats.org/officeDocument/2006/relationships/font" Target="fonts/ProximaNova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italic.fntdata"/><Relationship Id="rId12" Type="http://schemas.openxmlformats.org/officeDocument/2006/relationships/slide" Target="slides/slide6.xml"/><Relationship Id="rId34" Type="http://schemas.openxmlformats.org/officeDocument/2006/relationships/font" Target="fonts/ProximaNova-bold.fntdata"/><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ProximaNova-boldItalic.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d475c17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d475c17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The processing of the data began with removing outliers. Using a boxplot, we were able to visualize the outliers present in the BMI column. While </a:t>
            </a:r>
            <a:r>
              <a:rPr lang="en-CA"/>
              <a:t>elevated</a:t>
            </a:r>
            <a:r>
              <a:rPr lang="en-CA"/>
              <a:t> BMI levels are associated with diabetes incidence, we wanted our model to be applicable to a general population so we chose to remove the </a:t>
            </a:r>
            <a:r>
              <a:rPr lang="en-CA"/>
              <a:t>extreme</a:t>
            </a:r>
            <a:r>
              <a:rPr lang="en-CA"/>
              <a:t> data points.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cd6ce82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cd6ce82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Additionally, we also removed the </a:t>
            </a:r>
            <a:r>
              <a:rPr lang="en-CA"/>
              <a:t>columns</a:t>
            </a:r>
            <a:r>
              <a:rPr lang="en-CA"/>
              <a:t> containing the variables NoDocbcCost, Education, Income. Nodocbccost </a:t>
            </a:r>
            <a:r>
              <a:rPr lang="en-CA" sz="1200">
                <a:solidFill>
                  <a:srgbClr val="212121"/>
                </a:solidFill>
                <a:highlight>
                  <a:srgbClr val="FFFFFF"/>
                </a:highlight>
                <a:latin typeface="Roboto"/>
                <a:ea typeface="Roboto"/>
                <a:cs typeface="Roboto"/>
                <a:sym typeface="Roboto"/>
              </a:rPr>
              <a:t>epresents patience who reported not going to the doctor due to medical costs, while education and income refer to the highest level of education completed and income level.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CA" sz="1200">
                <a:solidFill>
                  <a:srgbClr val="212121"/>
                </a:solidFill>
                <a:highlight>
                  <a:srgbClr val="FFFFFF"/>
                </a:highlight>
                <a:latin typeface="Roboto"/>
                <a:ea typeface="Roboto"/>
                <a:cs typeface="Roboto"/>
                <a:sym typeface="Roboto"/>
              </a:rPr>
              <a:t>These factors no doubt play a role in medical care access and contribute to the incidence of diabetes as the condition is more common at lower socioeconomic levels. However, a</a:t>
            </a:r>
            <a:r>
              <a:rPr lang="en-CA" sz="1200">
                <a:solidFill>
                  <a:srgbClr val="212121"/>
                </a:solidFill>
                <a:highlight>
                  <a:srgbClr val="FFFFFF"/>
                </a:highlight>
                <a:latin typeface="Roboto"/>
                <a:ea typeface="Roboto"/>
                <a:cs typeface="Roboto"/>
                <a:sym typeface="Roboto"/>
              </a:rPr>
              <a:t>s we are only focusing on self-reported health behaviours and conditions, we have decided to remove these columns from our machine learning model. As well, as this data is take from a survey of U.S. residents, we also feel that financial barriers to accessing medical care likely differ in Canada and the US due to universal healthcare.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d2ffa116e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d2ffa116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After pre-processing we moved on to EDA. We created a correlation matrix to explore the relationship between the variables. The variables we found to have the strongest correlation with diabetes incidence were genhealth and high bp. We decided to explore these relation ships further, as well as BMI and age which also had a higher relative correlation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d2ffa116e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d2ffa116e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Here we have some plots of Genhlth vs diabetes incidence, and high bp vs diabetes incidence. 0 represence no diabetes, 1 represents diabetes/ prediabetes. As we can see in both grathps poorer reports of general </a:t>
            </a:r>
            <a:r>
              <a:rPr lang="en-CA"/>
              <a:t>health, as well as incidence of high blood pressure are associated with higher reports of diabetes and pre diabetes.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d475c17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d475c17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Additionally, higher age was associated with more likely to have diabetes/prediabetes, and higher bmi also had a higher association with incidence of diabetes. Notably, both the average age ( and BMI are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cd6ce82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cd6ce82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cd6ce82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cd6ce82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a:t>Based on the 2X2 matrix, we can summarize each score as:</a:t>
            </a:r>
            <a:endParaRPr/>
          </a:p>
          <a:p>
            <a:pPr indent="0" lvl="0" marL="0" rtl="0" algn="l">
              <a:spcBef>
                <a:spcPts val="0"/>
              </a:spcBef>
              <a:spcAft>
                <a:spcPts val="0"/>
              </a:spcAft>
              <a:buClr>
                <a:schemeClr val="dk1"/>
              </a:buClr>
              <a:buSzPts val="1100"/>
              <a:buFont typeface="Arial"/>
              <a:buNone/>
            </a:pPr>
            <a:r>
              <a:rPr lang="en-CA"/>
              <a:t>1) True Negatives: 40,802 - The model correctly identified these cases as people who do not have diabetes.</a:t>
            </a:r>
            <a:endParaRPr/>
          </a:p>
          <a:p>
            <a:pPr indent="0" lvl="0" marL="0" rtl="0" algn="l">
              <a:spcBef>
                <a:spcPts val="0"/>
              </a:spcBef>
              <a:spcAft>
                <a:spcPts val="0"/>
              </a:spcAft>
              <a:buClr>
                <a:schemeClr val="dk1"/>
              </a:buClr>
              <a:buSzPts val="1100"/>
              <a:buFont typeface="Arial"/>
              <a:buNone/>
            </a:pPr>
            <a:r>
              <a:rPr lang="en-CA"/>
              <a:t>2) False Positives: 1,632 - These cases were incorrectly predicted as having diabetes when they actually didn’t.</a:t>
            </a:r>
            <a:endParaRPr/>
          </a:p>
          <a:p>
            <a:pPr indent="0" lvl="0" marL="0" rtl="0" algn="l">
              <a:spcBef>
                <a:spcPts val="0"/>
              </a:spcBef>
              <a:spcAft>
                <a:spcPts val="0"/>
              </a:spcAft>
              <a:buClr>
                <a:schemeClr val="dk1"/>
              </a:buClr>
              <a:buSzPts val="1100"/>
              <a:buFont typeface="Arial"/>
              <a:buNone/>
            </a:pPr>
            <a:r>
              <a:rPr lang="en-CA"/>
              <a:t>3) False Negatives: 5,238 - This number represents people who actually have diabetes but were incorrectly predicted as not having it.</a:t>
            </a:r>
            <a:endParaRPr/>
          </a:p>
          <a:p>
            <a:pPr indent="0" lvl="0" marL="0" rtl="0" algn="l">
              <a:spcBef>
                <a:spcPts val="0"/>
              </a:spcBef>
              <a:spcAft>
                <a:spcPts val="0"/>
              </a:spcAft>
              <a:buClr>
                <a:schemeClr val="dk1"/>
              </a:buClr>
              <a:buSzPts val="1100"/>
              <a:buFont typeface="Arial"/>
              <a:buNone/>
            </a:pPr>
            <a:r>
              <a:rPr lang="en-CA"/>
              <a:t>4) True Positives: 1,095 - The model correctly identified these cases as people who have diabetes.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d2ffa116e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d2ffa116e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350">
                <a:solidFill>
                  <a:srgbClr val="273239"/>
                </a:solidFill>
                <a:highlight>
                  <a:srgbClr val="FFFFFF"/>
                </a:highlight>
                <a:latin typeface="Nunito"/>
                <a:ea typeface="Nunito"/>
                <a:cs typeface="Nunito"/>
                <a:sym typeface="Nunito"/>
              </a:rPr>
              <a:t>One key advantage of random forest is that it can calculate the relative importance of each feature. Feature importance denotes the impact each feature has on the variance of the data. In our data set the most important features, the ones that contribute sthe most to the accuracy of the the model, was identified to be genhealth, BMI, high Bp and age. The same features identified to have the highest correlation with diabetes incidence.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d475c172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d475c172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We utilized grid search to identify the combination of hyper parameters that would optimize our model. </a:t>
            </a:r>
            <a:r>
              <a:rPr lang="en-CA"/>
              <a:t>Ultimately</a:t>
            </a:r>
            <a:r>
              <a:rPr lang="en-CA"/>
              <a:t>, the accuracy ended up improving by only 1 percent.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d2ffa116e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d2ffa116e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08d4541e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08d4541e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Diabetes is among the most prevalent medical conditions impacting Canadians today. Around 30% of canadians live  with diabetes or prediabetes. The condition occurs when the body cannot produce insulin naturally, such as in the case of Type 1, or the body becomes insulin resistant and </a:t>
            </a:r>
            <a:r>
              <a:rPr lang="en-CA"/>
              <a:t>doesn't</a:t>
            </a:r>
            <a:r>
              <a:rPr lang="en-CA"/>
              <a:t> respond to insulin hormones such as in type 2. Insulin is the hormone responsible for </a:t>
            </a:r>
            <a:r>
              <a:rPr lang="en-CA"/>
              <a:t>regulating</a:t>
            </a:r>
            <a:r>
              <a:rPr lang="en-CA"/>
              <a:t> </a:t>
            </a:r>
            <a:r>
              <a:rPr lang="en-CA"/>
              <a:t>blood</a:t>
            </a:r>
            <a:r>
              <a:rPr lang="en-CA"/>
              <a:t> glucose levels. The condition is set to contribute to other </a:t>
            </a:r>
            <a:r>
              <a:rPr lang="en-CA"/>
              <a:t>comorbidities</a:t>
            </a:r>
            <a:r>
              <a:rPr lang="en-CA"/>
              <a:t> such as heart disease and stroke, and severe cases can lead to kidney failure as well as leg and foot amputation. Many people </a:t>
            </a:r>
            <a:r>
              <a:rPr lang="en-CA"/>
              <a:t>suffering</a:t>
            </a:r>
            <a:r>
              <a:rPr lang="en-CA"/>
              <a:t> from type 2 diabetes live undiagnosed and are therefore at risk of these complications if they do not seek treatment.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d2ffa116e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d2ffa116e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cd6ce82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cd6ce82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The </a:t>
            </a:r>
            <a:r>
              <a:rPr lang="en-CA"/>
              <a:t>final model we decided to go with was random forest. While the accuracy of each model was relatively equal, random forest works the most efficiently with the large data set and is able to show us the feature importance.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 We proceeded to adopt the Random Forest classifier due to its ability to handle various data types and complexities. Given the size and number of variables in our dataset, Random Forest was chosen for its robustness, as it is less sensitive to noise and outliers.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cd6ce828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cd6ce828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CA"/>
              <a:t>The model can be utilized by healthcare practitioners to aid in </a:t>
            </a:r>
            <a:r>
              <a:rPr lang="en-CA"/>
              <a:t>diagnosing</a:t>
            </a:r>
            <a:r>
              <a:rPr lang="en-CA"/>
              <a:t> patients in less invasive ways, and can also identify those with prediabetes/higher risk so they can be directed to the care they need. As the model only requires self-reported health data, any individual can utilize it to see if they are at risk and need to seek medical guidance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d2ffa116e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d2ffa116e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Some limitations in </a:t>
            </a:r>
            <a:r>
              <a:rPr lang="en-CA"/>
              <a:t>application</a:t>
            </a:r>
            <a:r>
              <a:rPr lang="en-CA"/>
              <a:t> of the model are that the model relies on self reported data which may not always be accurate. People may under report or over report certain health factors and behaviours </a:t>
            </a:r>
            <a:r>
              <a:rPr lang="en-CA"/>
              <a:t>leading</a:t>
            </a:r>
            <a:r>
              <a:rPr lang="en-CA"/>
              <a:t> to inaccuracies.I</a:t>
            </a:r>
            <a:r>
              <a:rPr lang="en-CA"/>
              <a:t>n the future, other healthcare data such as blood test and hormone level tests could be integrated into the model by healthcare professionals in order to improve accuracy.</a:t>
            </a:r>
            <a:endParaRPr/>
          </a:p>
          <a:p>
            <a:pPr indent="0" lvl="0" marL="0" rtl="0" algn="l">
              <a:spcBef>
                <a:spcPts val="0"/>
              </a:spcBef>
              <a:spcAft>
                <a:spcPts val="0"/>
              </a:spcAft>
              <a:buNone/>
            </a:pPr>
            <a:r>
              <a:rPr lang="en-CA"/>
              <a:t>Additioanlly, answers could be biased if </a:t>
            </a:r>
            <a:r>
              <a:rPr lang="en-CA"/>
              <a:t>respondents</a:t>
            </a:r>
            <a:r>
              <a:rPr lang="en-CA"/>
              <a:t> may feel too </a:t>
            </a:r>
            <a:r>
              <a:rPr lang="en-CA"/>
              <a:t>embarrassed</a:t>
            </a:r>
            <a:r>
              <a:rPr lang="en-CA"/>
              <a:t> to give </a:t>
            </a:r>
            <a:r>
              <a:rPr lang="en-CA"/>
              <a:t>honest</a:t>
            </a:r>
            <a:r>
              <a:rPr lang="en-CA"/>
              <a:t> answers to certain question due to social-</a:t>
            </a:r>
            <a:r>
              <a:rPr lang="en-CA"/>
              <a:t>desirability</a:t>
            </a:r>
            <a:r>
              <a:rPr lang="en-CA"/>
              <a:t> bias. This could </a:t>
            </a:r>
            <a:r>
              <a:rPr lang="en-CA"/>
              <a:t>possibly</a:t>
            </a:r>
            <a:r>
              <a:rPr lang="en-CA"/>
              <a:t> be </a:t>
            </a:r>
            <a:r>
              <a:rPr lang="en-CA"/>
              <a:t>addressed</a:t>
            </a:r>
            <a:r>
              <a:rPr lang="en-CA"/>
              <a:t> if the survey was given anonymously. Additionally the model does not </a:t>
            </a:r>
            <a:r>
              <a:rPr lang="en-CA"/>
              <a:t>address</a:t>
            </a:r>
            <a:r>
              <a:rPr lang="en-CA"/>
              <a:t> barriers to health care such as </a:t>
            </a:r>
            <a:r>
              <a:rPr lang="en-CA"/>
              <a:t>socioeconomic</a:t>
            </a:r>
            <a:r>
              <a:rPr lang="en-CA"/>
              <a:t> status, and regardless of the model, people at high risk may not seek medical care due to outside factors.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cd6ce828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cd6ce828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cd6ce828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cd6ce828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d2ffa116e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d2ffa116e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cd6ce82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cd6ce82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Unlike Type 1 diabetes which typically develops during childhood, type 2 diabetes develops in adulthood due to a number of factors. Some risk factors for type 2 diabetes include gender, as males are more likely to develop the condition than females, age, as the </a:t>
            </a:r>
            <a:r>
              <a:rPr lang="en-CA"/>
              <a:t>likelihood</a:t>
            </a:r>
            <a:r>
              <a:rPr lang="en-CA"/>
              <a:t> of developing the condition increases with age, Obesity as high BMI is often associated with the condition and lifestyle factors such as smoking which increases likelihood, and living an active lifestyle which decreases your likelihood. It is important to be vigilant about your health if you </a:t>
            </a:r>
            <a:r>
              <a:rPr lang="en-CA"/>
              <a:t>possess </a:t>
            </a:r>
            <a:r>
              <a:rPr lang="en-CA"/>
              <a:t>these risk factors.These factors put you at a risk of developing pre-diabetes, which is characterized by </a:t>
            </a:r>
            <a:r>
              <a:rPr lang="en-CA"/>
              <a:t>elevated</a:t>
            </a:r>
            <a:r>
              <a:rPr lang="en-CA"/>
              <a:t> blood sugar levels. If prediabetes is left untreated, it can lead to the development of type 2 diabetes.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d475c17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d475c17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What if we can create a machine learning model that can predict the incidence of diabetes based on these risk factors?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d2ffa116e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d2ffa116e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endParaRPr>
          </a:p>
          <a:p>
            <a:pPr indent="0" lvl="0" marL="0" rtl="0" algn="l">
              <a:spcBef>
                <a:spcPts val="0"/>
              </a:spcBef>
              <a:spcAft>
                <a:spcPts val="0"/>
              </a:spcAft>
              <a:buNone/>
            </a:pPr>
            <a:r>
              <a:rPr lang="en-CA" sz="1050">
                <a:solidFill>
                  <a:srgbClr val="3C4043"/>
                </a:solidFill>
                <a:highlight>
                  <a:srgbClr val="FFFFFF"/>
                </a:highlight>
              </a:rPr>
              <a:t>The data that we have chosen to train our model comes from the Behavioral risk factor </a:t>
            </a:r>
            <a:r>
              <a:rPr lang="en-CA" sz="1050">
                <a:solidFill>
                  <a:srgbClr val="3C4043"/>
                </a:solidFill>
                <a:highlight>
                  <a:srgbClr val="FFFFFF"/>
                </a:highlight>
              </a:rPr>
              <a:t>Surveillance</a:t>
            </a:r>
            <a:r>
              <a:rPr lang="en-CA" sz="1050">
                <a:solidFill>
                  <a:srgbClr val="3C4043"/>
                </a:solidFill>
                <a:highlight>
                  <a:srgbClr val="FFFFFF"/>
                </a:highlight>
              </a:rPr>
              <a:t> System survey conducted by the cdc.</a:t>
            </a:r>
            <a:endParaRPr sz="1050">
              <a:solidFill>
                <a:srgbClr val="3C4043"/>
              </a:solidFill>
              <a:highlight>
                <a:srgbClr val="FFFFFF"/>
              </a:highlight>
            </a:endParaRPr>
          </a:p>
          <a:p>
            <a:pPr indent="0" lvl="0" marL="0" rtl="0" algn="l">
              <a:spcBef>
                <a:spcPts val="0"/>
              </a:spcBef>
              <a:spcAft>
                <a:spcPts val="0"/>
              </a:spcAft>
              <a:buNone/>
            </a:pPr>
            <a:r>
              <a:rPr lang="en-CA" sz="1050">
                <a:solidFill>
                  <a:srgbClr val="3C4043"/>
                </a:solidFill>
                <a:highlight>
                  <a:srgbClr val="FFFFFF"/>
                </a:highlight>
              </a:rPr>
              <a:t>This survey aims to collect data from American residents on </a:t>
            </a:r>
            <a:r>
              <a:rPr lang="en-CA" sz="1050">
                <a:solidFill>
                  <a:srgbClr val="3C4043"/>
                </a:solidFill>
                <a:highlight>
                  <a:schemeClr val="lt1"/>
                </a:highlight>
              </a:rPr>
              <a:t>health-related risk behaviors, chronic health conditions, and the use of preventative services. Respondence are asked a series of health related questions as well as about health conditions such as diabetes. Included in this data set are 21 risk factors that have been shown to have an impact on diabetes incidence. Incidences of prediabetes are combined with diabetes in this data set. </a:t>
            </a:r>
            <a:endParaRPr>
              <a:solidFill>
                <a:schemeClr val="dk1"/>
              </a:solidFill>
            </a:endParaRPr>
          </a:p>
          <a:p>
            <a:pPr indent="0" lvl="0" marL="0" rtl="0" algn="l">
              <a:spcBef>
                <a:spcPts val="0"/>
              </a:spcBef>
              <a:spcAft>
                <a:spcPts val="0"/>
              </a:spcAft>
              <a:buNone/>
            </a:pPr>
            <a:r>
              <a:rPr lang="en-CA" sz="1050">
                <a:solidFill>
                  <a:srgbClr val="3C4043"/>
                </a:solidFill>
                <a:highlight>
                  <a:srgbClr val="FFFFFF"/>
                </a:highlight>
              </a:rPr>
              <a:t> The data set we have chosen to use is titled “diabetes health indicators data set and can be found on kaggle.</a:t>
            </a:r>
            <a:endParaRPr sz="1050">
              <a:solidFill>
                <a:srgbClr val="3C4043"/>
              </a:solidFill>
              <a:highlight>
                <a:srgbClr val="FFFFFF"/>
              </a:highlight>
            </a:endParaRPr>
          </a:p>
          <a:p>
            <a:pPr indent="0" lvl="0" marL="0" rtl="0" algn="l">
              <a:spcBef>
                <a:spcPts val="0"/>
              </a:spcBef>
              <a:spcAft>
                <a:spcPts val="0"/>
              </a:spcAft>
              <a:buNone/>
            </a:pPr>
            <a:r>
              <a:t/>
            </a:r>
            <a:endParaRPr sz="1050">
              <a:solidFill>
                <a:srgbClr val="3C404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cd6ce82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cd6ce82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The following slides show the variables of interest as well as their definition. Diabetes_binary is the target variable and has 2 classes, no diabetes and diabetes/prediabetes which are combined. </a:t>
            </a:r>
            <a:endParaRPr/>
          </a:p>
          <a:p>
            <a:pPr indent="0" lvl="0" marL="0" rtl="0" algn="l">
              <a:spcBef>
                <a:spcPts val="0"/>
              </a:spcBef>
              <a:spcAft>
                <a:spcPts val="0"/>
              </a:spcAft>
              <a:buNone/>
            </a:pPr>
            <a:r>
              <a:rPr lang="en-CA"/>
              <a:t>Other variables included are BMI, HIGH BP HIGH CHOL.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d2ffa116e_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d2ffa116e_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Here are some more definitions,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d2ffa116e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d2ffa116e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Lastly we have gen health in which participants ranked their general health on a scale of 1-5, and physcal health in which participants noted how many days in the past 30 days was their health no good, and age which is </a:t>
            </a:r>
            <a:r>
              <a:rPr lang="en-CA"/>
              <a:t>separated</a:t>
            </a:r>
            <a:r>
              <a:rPr lang="en-CA"/>
              <a:t> into 13 age </a:t>
            </a:r>
            <a:r>
              <a:rPr lang="en-CA"/>
              <a:t>categories.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cd6ce82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cd6ce82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The data analysis and model building was conducted using Python. We began with preprocessing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323571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600648"/>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9" name="Google Shape;49;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1800"/>
              <a:buFont typeface="Alfa Slab One"/>
              <a:buNone/>
              <a:defRPr>
                <a:solidFill>
                  <a:schemeClr val="dk1"/>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
        <p:nvSpPr>
          <p:cNvPr id="46" name="Google Shape;46;p10"/>
          <p:cNvSpPr/>
          <p:nvPr/>
        </p:nvSpPr>
        <p:spPr>
          <a:xfrm>
            <a:off x="4013200" y="0"/>
            <a:ext cx="55500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Alfa Slab One"/>
              <a:buNone/>
              <a:defRPr sz="3000">
                <a:solidFill>
                  <a:schemeClr val="dk1"/>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diabetes.ca/advocacy---policies/advocacy-reports/national-and-provincial-backgrounders/diabetes-in-canad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6" name="Shape 56"/>
        <p:cNvGrpSpPr/>
        <p:nvPr/>
      </p:nvGrpSpPr>
      <p:grpSpPr>
        <a:xfrm>
          <a:off x="0" y="0"/>
          <a:ext cx="0" cy="0"/>
          <a:chOff x="0" y="0"/>
          <a:chExt cx="0" cy="0"/>
        </a:xfrm>
      </p:grpSpPr>
      <p:sp>
        <p:nvSpPr>
          <p:cNvPr id="57" name="Google Shape;57;p13"/>
          <p:cNvSpPr txBox="1"/>
          <p:nvPr>
            <p:ph type="ctrTitle"/>
          </p:nvPr>
        </p:nvSpPr>
        <p:spPr>
          <a:xfrm>
            <a:off x="311700" y="928575"/>
            <a:ext cx="8520600" cy="19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CA" sz="4260">
                <a:solidFill>
                  <a:srgbClr val="0000FF"/>
                </a:solidFill>
              </a:rPr>
              <a:t>Predicting </a:t>
            </a:r>
            <a:r>
              <a:rPr lang="en-CA" sz="4260">
                <a:solidFill>
                  <a:srgbClr val="0000FF"/>
                </a:solidFill>
              </a:rPr>
              <a:t>Diabetes Incidence using Health Indicators</a:t>
            </a:r>
            <a:endParaRPr sz="4260">
              <a:solidFill>
                <a:srgbClr val="0000FF"/>
              </a:solidFill>
            </a:endParaRPr>
          </a:p>
        </p:txBody>
      </p:sp>
      <p:sp>
        <p:nvSpPr>
          <p:cNvPr id="58" name="Google Shape;58;p13"/>
          <p:cNvSpPr txBox="1"/>
          <p:nvPr>
            <p:ph idx="1" type="subTitle"/>
          </p:nvPr>
        </p:nvSpPr>
        <p:spPr>
          <a:xfrm>
            <a:off x="311700" y="3589873"/>
            <a:ext cx="8520600" cy="73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CA" sz="1800">
                <a:solidFill>
                  <a:schemeClr val="accent1"/>
                </a:solidFill>
              </a:rPr>
              <a:t>Olusola Akinola|Theresia Sakhi</a:t>
            </a:r>
            <a:endParaRPr b="1" sz="18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Pre-processing</a:t>
            </a:r>
            <a:endParaRPr/>
          </a:p>
        </p:txBody>
      </p:sp>
      <p:sp>
        <p:nvSpPr>
          <p:cNvPr id="120" name="Google Shape;120;p22"/>
          <p:cNvSpPr txBox="1"/>
          <p:nvPr>
            <p:ph idx="1" type="body"/>
          </p:nvPr>
        </p:nvSpPr>
        <p:spPr>
          <a:xfrm>
            <a:off x="311700" y="1152475"/>
            <a:ext cx="2907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Removed outliers for BMI </a:t>
            </a:r>
            <a:endParaRPr/>
          </a:p>
          <a:p>
            <a:pPr indent="-342900" lvl="0" marL="457200" rtl="0" algn="l">
              <a:spcBef>
                <a:spcPts val="0"/>
              </a:spcBef>
              <a:spcAft>
                <a:spcPts val="0"/>
              </a:spcAft>
              <a:buSzPts val="1800"/>
              <a:buChar char="●"/>
            </a:pPr>
            <a:r>
              <a:rPr b="1" lang="en-CA">
                <a:solidFill>
                  <a:schemeClr val="accent5"/>
                </a:solidFill>
              </a:rPr>
              <a:t>Pro</a:t>
            </a:r>
            <a:r>
              <a:rPr lang="en-CA"/>
              <a:t>: More representative for general population </a:t>
            </a:r>
            <a:endParaRPr/>
          </a:p>
          <a:p>
            <a:pPr indent="-342900" lvl="0" marL="457200" rtl="0" algn="l">
              <a:spcBef>
                <a:spcPts val="0"/>
              </a:spcBef>
              <a:spcAft>
                <a:spcPts val="0"/>
              </a:spcAft>
              <a:buSzPts val="1800"/>
              <a:buChar char="●"/>
            </a:pPr>
            <a:r>
              <a:rPr b="1" lang="en-CA">
                <a:solidFill>
                  <a:schemeClr val="accent5"/>
                </a:solidFill>
              </a:rPr>
              <a:t>Con</a:t>
            </a:r>
            <a:r>
              <a:rPr lang="en-CA"/>
              <a:t>: High BMI values often associated with </a:t>
            </a:r>
            <a:r>
              <a:rPr lang="en-CA"/>
              <a:t>diabetes</a:t>
            </a:r>
            <a:r>
              <a:rPr lang="en-CA"/>
              <a:t> incidence</a:t>
            </a:r>
            <a:endParaRPr/>
          </a:p>
          <a:p>
            <a:pPr indent="0" lvl="0" marL="457200" rtl="0" algn="l">
              <a:spcBef>
                <a:spcPts val="120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3449275" y="878875"/>
            <a:ext cx="5141450" cy="374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Pre-processing</a:t>
            </a:r>
            <a:endParaRPr/>
          </a:p>
        </p:txBody>
      </p:sp>
      <p:sp>
        <p:nvSpPr>
          <p:cNvPr id="127" name="Google Shape;127;p23"/>
          <p:cNvSpPr txBox="1"/>
          <p:nvPr>
            <p:ph idx="1" type="body"/>
          </p:nvPr>
        </p:nvSpPr>
        <p:spPr>
          <a:xfrm>
            <a:off x="311700" y="1152475"/>
            <a:ext cx="3732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a:solidFill>
                  <a:schemeClr val="accent5"/>
                </a:solidFill>
              </a:rPr>
              <a:t>Removed Columns</a:t>
            </a:r>
            <a:endParaRPr b="1">
              <a:solidFill>
                <a:schemeClr val="accent5"/>
              </a:solidFill>
            </a:endParaRPr>
          </a:p>
          <a:p>
            <a:pPr indent="-342900" lvl="0" marL="914400" rtl="0" algn="l">
              <a:spcBef>
                <a:spcPts val="1200"/>
              </a:spcBef>
              <a:spcAft>
                <a:spcPts val="0"/>
              </a:spcAft>
              <a:buSzPts val="1800"/>
              <a:buChar char="●"/>
            </a:pPr>
            <a:r>
              <a:rPr lang="en-CA">
                <a:highlight>
                  <a:srgbClr val="FFFFFF"/>
                </a:highlight>
              </a:rPr>
              <a:t>NoDocbcCost - </a:t>
            </a:r>
            <a:r>
              <a:rPr lang="en-CA">
                <a:highlight>
                  <a:srgbClr val="FFFFFF"/>
                </a:highlight>
              </a:rPr>
              <a:t>patients</a:t>
            </a:r>
            <a:r>
              <a:rPr lang="en-CA">
                <a:highlight>
                  <a:srgbClr val="FFFFFF"/>
                </a:highlight>
              </a:rPr>
              <a:t> unable to visit doctor due to medical costs  </a:t>
            </a:r>
            <a:endParaRPr>
              <a:highlight>
                <a:srgbClr val="FFFFFF"/>
              </a:highlight>
            </a:endParaRPr>
          </a:p>
          <a:p>
            <a:pPr indent="-342900" lvl="0" marL="914400" rtl="0" algn="l">
              <a:spcBef>
                <a:spcPts val="0"/>
              </a:spcBef>
              <a:spcAft>
                <a:spcPts val="0"/>
              </a:spcAft>
              <a:buSzPts val="1800"/>
              <a:buChar char="●"/>
            </a:pPr>
            <a:r>
              <a:rPr lang="en-CA">
                <a:highlight>
                  <a:srgbClr val="FFFFFF"/>
                </a:highlight>
              </a:rPr>
              <a:t>Education - level of education </a:t>
            </a:r>
            <a:endParaRPr>
              <a:highlight>
                <a:srgbClr val="FFFFFF"/>
              </a:highlight>
            </a:endParaRPr>
          </a:p>
          <a:p>
            <a:pPr indent="-342900" lvl="0" marL="914400" rtl="0" algn="l">
              <a:spcBef>
                <a:spcPts val="0"/>
              </a:spcBef>
              <a:spcAft>
                <a:spcPts val="0"/>
              </a:spcAft>
              <a:buSzPts val="1800"/>
              <a:buChar char="●"/>
            </a:pPr>
            <a:r>
              <a:rPr lang="en-CA">
                <a:highlight>
                  <a:srgbClr val="FFFFFF"/>
                </a:highlight>
              </a:rPr>
              <a:t>Income - Income level </a:t>
            </a:r>
            <a:endParaRPr>
              <a:highlight>
                <a:srgbClr val="FFFFFF"/>
              </a:highlight>
            </a:endParaRPr>
          </a:p>
          <a:p>
            <a:pPr indent="0" lvl="0" marL="914400" rtl="0" algn="l">
              <a:spcBef>
                <a:spcPts val="1200"/>
              </a:spcBef>
              <a:spcAft>
                <a:spcPts val="1200"/>
              </a:spcAft>
              <a:buNone/>
            </a:pPr>
            <a:r>
              <a:t/>
            </a:r>
            <a:endParaRPr/>
          </a:p>
        </p:txBody>
      </p:sp>
      <p:pic>
        <p:nvPicPr>
          <p:cNvPr id="128" name="Google Shape;128;p23"/>
          <p:cNvPicPr preferRelativeResize="0"/>
          <p:nvPr/>
        </p:nvPicPr>
        <p:blipFill rotWithShape="1">
          <a:blip r:embed="rId3">
            <a:alphaModFix/>
          </a:blip>
          <a:srcRect b="15699" l="0" r="0" t="6732"/>
          <a:stretch/>
        </p:blipFill>
        <p:spPr>
          <a:xfrm rot="619513">
            <a:off x="7291150" y="1472937"/>
            <a:ext cx="1451975" cy="1126275"/>
          </a:xfrm>
          <a:prstGeom prst="rect">
            <a:avLst/>
          </a:prstGeom>
          <a:noFill/>
          <a:ln>
            <a:noFill/>
          </a:ln>
        </p:spPr>
      </p:pic>
      <p:pic>
        <p:nvPicPr>
          <p:cNvPr id="129" name="Google Shape;129;p23"/>
          <p:cNvPicPr preferRelativeResize="0"/>
          <p:nvPr/>
        </p:nvPicPr>
        <p:blipFill rotWithShape="1">
          <a:blip r:embed="rId4">
            <a:alphaModFix/>
          </a:blip>
          <a:srcRect b="11268" l="0" r="0" t="0"/>
          <a:stretch/>
        </p:blipFill>
        <p:spPr>
          <a:xfrm>
            <a:off x="5949872" y="2720213"/>
            <a:ext cx="2083350" cy="1848650"/>
          </a:xfrm>
          <a:prstGeom prst="rect">
            <a:avLst/>
          </a:prstGeom>
          <a:noFill/>
          <a:ln>
            <a:noFill/>
          </a:ln>
        </p:spPr>
      </p:pic>
      <p:pic>
        <p:nvPicPr>
          <p:cNvPr id="130" name="Google Shape;130;p23"/>
          <p:cNvPicPr preferRelativeResize="0"/>
          <p:nvPr/>
        </p:nvPicPr>
        <p:blipFill rotWithShape="1">
          <a:blip r:embed="rId5">
            <a:alphaModFix/>
          </a:blip>
          <a:srcRect b="11399" l="0" r="0" t="-11400"/>
          <a:stretch/>
        </p:blipFill>
        <p:spPr>
          <a:xfrm>
            <a:off x="5122988" y="877575"/>
            <a:ext cx="1906050" cy="190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lt1"/>
                </a:solidFill>
              </a:rPr>
              <a:t>EDA</a:t>
            </a:r>
            <a:endParaRPr>
              <a:solidFill>
                <a:schemeClr val="lt1"/>
              </a:solidFill>
            </a:endParaRPr>
          </a:p>
        </p:txBody>
      </p:sp>
      <p:sp>
        <p:nvSpPr>
          <p:cNvPr id="136" name="Google Shape;136;p24"/>
          <p:cNvSpPr txBox="1"/>
          <p:nvPr>
            <p:ph idx="1" type="body"/>
          </p:nvPr>
        </p:nvSpPr>
        <p:spPr>
          <a:xfrm>
            <a:off x="311700" y="1287325"/>
            <a:ext cx="3363600" cy="280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roxima Nova"/>
              <a:buChar char="●"/>
            </a:pPr>
            <a:r>
              <a:rPr b="1" lang="en-CA">
                <a:latin typeface="Proxima Nova"/>
                <a:ea typeface="Proxima Nova"/>
                <a:cs typeface="Proxima Nova"/>
                <a:sym typeface="Proxima Nova"/>
              </a:rPr>
              <a:t>Created a c</a:t>
            </a:r>
            <a:r>
              <a:rPr b="1" lang="en-CA">
                <a:latin typeface="Proxima Nova"/>
                <a:ea typeface="Proxima Nova"/>
                <a:cs typeface="Proxima Nova"/>
                <a:sym typeface="Proxima Nova"/>
              </a:rPr>
              <a:t>orrelation matrix</a:t>
            </a:r>
            <a:endParaRPr b="1">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b="1" lang="en-CA">
                <a:latin typeface="Proxima Nova"/>
                <a:ea typeface="Proxima Nova"/>
                <a:cs typeface="Proxima Nova"/>
                <a:sym typeface="Proxima Nova"/>
              </a:rPr>
              <a:t>Explored relationships between variables</a:t>
            </a:r>
            <a:endParaRPr b="1">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b="1" lang="en-CA">
                <a:latin typeface="Proxima Nova"/>
                <a:ea typeface="Proxima Nova"/>
                <a:cs typeface="Proxima Nova"/>
                <a:sym typeface="Proxima Nova"/>
              </a:rPr>
              <a:t>Variables to explore further: </a:t>
            </a:r>
            <a:endParaRPr b="1">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b="1" lang="en-CA">
                <a:latin typeface="Proxima Nova"/>
                <a:ea typeface="Proxima Nova"/>
                <a:cs typeface="Proxima Nova"/>
                <a:sym typeface="Proxima Nova"/>
              </a:rPr>
              <a:t>Genhlth, HighBP, BMI, Age</a:t>
            </a:r>
            <a:endParaRPr b="1">
              <a:latin typeface="Proxima Nova"/>
              <a:ea typeface="Proxima Nova"/>
              <a:cs typeface="Proxima Nova"/>
              <a:sym typeface="Proxima Nova"/>
            </a:endParaRPr>
          </a:p>
        </p:txBody>
      </p:sp>
      <p:pic>
        <p:nvPicPr>
          <p:cNvPr id="137" name="Google Shape;137;p24"/>
          <p:cNvPicPr preferRelativeResize="0"/>
          <p:nvPr/>
        </p:nvPicPr>
        <p:blipFill>
          <a:blip r:embed="rId3">
            <a:alphaModFix/>
          </a:blip>
          <a:stretch>
            <a:fillRect/>
          </a:stretch>
        </p:blipFill>
        <p:spPr>
          <a:xfrm>
            <a:off x="4078100" y="447325"/>
            <a:ext cx="5457200" cy="4248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EDA</a:t>
            </a:r>
            <a:endParaRPr>
              <a:solidFill>
                <a:schemeClr val="dk1"/>
              </a:solidFill>
            </a:endParaRPr>
          </a:p>
        </p:txBody>
      </p:sp>
      <p:pic>
        <p:nvPicPr>
          <p:cNvPr id="143" name="Google Shape;143;p25"/>
          <p:cNvPicPr preferRelativeResize="0"/>
          <p:nvPr/>
        </p:nvPicPr>
        <p:blipFill>
          <a:blip r:embed="rId3">
            <a:alphaModFix/>
          </a:blip>
          <a:stretch>
            <a:fillRect/>
          </a:stretch>
        </p:blipFill>
        <p:spPr>
          <a:xfrm>
            <a:off x="4824000" y="1224000"/>
            <a:ext cx="3960000" cy="3240000"/>
          </a:xfrm>
          <a:prstGeom prst="rect">
            <a:avLst/>
          </a:prstGeom>
          <a:noFill/>
          <a:ln>
            <a:noFill/>
          </a:ln>
        </p:spPr>
      </p:pic>
      <p:pic>
        <p:nvPicPr>
          <p:cNvPr id="144" name="Google Shape;144;p25"/>
          <p:cNvPicPr preferRelativeResize="0"/>
          <p:nvPr/>
        </p:nvPicPr>
        <p:blipFill>
          <a:blip r:embed="rId4">
            <a:alphaModFix/>
          </a:blip>
          <a:stretch>
            <a:fillRect/>
          </a:stretch>
        </p:blipFill>
        <p:spPr>
          <a:xfrm>
            <a:off x="504000" y="1224000"/>
            <a:ext cx="3960000" cy="324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EDA</a:t>
            </a:r>
            <a:endParaRPr/>
          </a:p>
        </p:txBody>
      </p:sp>
      <p:pic>
        <p:nvPicPr>
          <p:cNvPr id="150" name="Google Shape;150;p26"/>
          <p:cNvPicPr preferRelativeResize="0"/>
          <p:nvPr/>
        </p:nvPicPr>
        <p:blipFill>
          <a:blip r:embed="rId3">
            <a:alphaModFix/>
          </a:blip>
          <a:stretch>
            <a:fillRect/>
          </a:stretch>
        </p:blipFill>
        <p:spPr>
          <a:xfrm>
            <a:off x="504175" y="1222923"/>
            <a:ext cx="3960000" cy="3240000"/>
          </a:xfrm>
          <a:prstGeom prst="rect">
            <a:avLst/>
          </a:prstGeom>
          <a:noFill/>
          <a:ln>
            <a:noFill/>
          </a:ln>
        </p:spPr>
      </p:pic>
      <p:pic>
        <p:nvPicPr>
          <p:cNvPr id="151" name="Google Shape;151;p26"/>
          <p:cNvPicPr preferRelativeResize="0"/>
          <p:nvPr/>
        </p:nvPicPr>
        <p:blipFill>
          <a:blip r:embed="rId4">
            <a:alphaModFix/>
          </a:blip>
          <a:stretch>
            <a:fillRect/>
          </a:stretch>
        </p:blipFill>
        <p:spPr>
          <a:xfrm>
            <a:off x="4824000" y="1222925"/>
            <a:ext cx="3960000" cy="324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Models</a:t>
            </a:r>
            <a:endParaRPr/>
          </a:p>
        </p:txBody>
      </p:sp>
      <p:sp>
        <p:nvSpPr>
          <p:cNvPr id="157" name="Google Shape;157;p27"/>
          <p:cNvSpPr txBox="1"/>
          <p:nvPr>
            <p:ph idx="1" type="body"/>
          </p:nvPr>
        </p:nvSpPr>
        <p:spPr>
          <a:xfrm>
            <a:off x="583125"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158" name="Google Shape;158;p27"/>
          <p:cNvGraphicFramePr/>
          <p:nvPr/>
        </p:nvGraphicFramePr>
        <p:xfrm>
          <a:off x="767800" y="1387200"/>
          <a:ext cx="3000000" cy="3000000"/>
        </p:xfrm>
        <a:graphic>
          <a:graphicData uri="http://schemas.openxmlformats.org/drawingml/2006/table">
            <a:tbl>
              <a:tblPr>
                <a:noFill/>
                <a:tableStyleId>{082FC7C9-1CCD-485B-941F-CC369F3CF449}</a:tableStyleId>
              </a:tblPr>
              <a:tblGrid>
                <a:gridCol w="2536125"/>
                <a:gridCol w="2536125"/>
                <a:gridCol w="2536125"/>
              </a:tblGrid>
              <a:tr h="653000">
                <a:tc>
                  <a:txBody>
                    <a:bodyPr/>
                    <a:lstStyle/>
                    <a:p>
                      <a:pPr indent="0" lvl="0" marL="0" rtl="0" algn="ctr">
                        <a:lnSpc>
                          <a:spcPct val="115000"/>
                        </a:lnSpc>
                        <a:spcBef>
                          <a:spcPts val="0"/>
                        </a:spcBef>
                        <a:spcAft>
                          <a:spcPts val="1200"/>
                        </a:spcAft>
                        <a:buNone/>
                      </a:pPr>
                      <a:r>
                        <a:t/>
                      </a:r>
                      <a:endParaRPr sz="1800">
                        <a:solidFill>
                          <a:schemeClr val="lt1"/>
                        </a:solidFill>
                        <a:latin typeface="Proxima Nova"/>
                        <a:ea typeface="Proxima Nova"/>
                        <a:cs typeface="Proxima Nova"/>
                        <a:sym typeface="Proxima Nov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CA" sz="1800">
                          <a:solidFill>
                            <a:schemeClr val="lt1"/>
                          </a:solidFill>
                          <a:latin typeface="Proxima Nova"/>
                          <a:ea typeface="Proxima Nova"/>
                          <a:cs typeface="Proxima Nova"/>
                          <a:sym typeface="Proxima Nova"/>
                        </a:rPr>
                        <a:t>Advantages</a:t>
                      </a:r>
                      <a:endParaRPr b="1" sz="1800">
                        <a:solidFill>
                          <a:schemeClr val="lt1"/>
                        </a:solidFill>
                        <a:latin typeface="Proxima Nova"/>
                        <a:ea typeface="Proxima Nova"/>
                        <a:cs typeface="Proxima Nova"/>
                        <a:sym typeface="Proxima Nova"/>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CA" sz="1800">
                          <a:solidFill>
                            <a:schemeClr val="lt1"/>
                          </a:solidFill>
                          <a:latin typeface="Proxima Nova"/>
                          <a:ea typeface="Proxima Nova"/>
                          <a:cs typeface="Proxima Nova"/>
                          <a:sym typeface="Proxima Nova"/>
                        </a:rPr>
                        <a:t>Disadvantages</a:t>
                      </a:r>
                      <a:endParaRPr b="1" sz="1800">
                        <a:solidFill>
                          <a:schemeClr val="lt1"/>
                        </a:solidFill>
                        <a:latin typeface="Proxima Nova"/>
                        <a:ea typeface="Proxima Nova"/>
                        <a:cs typeface="Proxima Nova"/>
                        <a:sym typeface="Proxima Nova"/>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764925">
                <a:tc>
                  <a:txBody>
                    <a:bodyPr/>
                    <a:lstStyle/>
                    <a:p>
                      <a:pPr indent="0" lvl="0" marL="0" rtl="0" algn="ctr">
                        <a:lnSpc>
                          <a:spcPct val="115000"/>
                        </a:lnSpc>
                        <a:spcBef>
                          <a:spcPts val="0"/>
                        </a:spcBef>
                        <a:spcAft>
                          <a:spcPts val="1200"/>
                        </a:spcAft>
                        <a:buNone/>
                      </a:pPr>
                      <a:r>
                        <a:rPr b="1" lang="en-CA" sz="1800">
                          <a:solidFill>
                            <a:schemeClr val="lt1"/>
                          </a:solidFill>
                          <a:latin typeface="Proxima Nova"/>
                          <a:ea typeface="Proxima Nova"/>
                          <a:cs typeface="Proxima Nova"/>
                          <a:sym typeface="Proxima Nova"/>
                        </a:rPr>
                        <a:t>Random Forest</a:t>
                      </a:r>
                      <a:endParaRPr b="1">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CA">
                          <a:solidFill>
                            <a:schemeClr val="lt1"/>
                          </a:solidFill>
                        </a:rPr>
                        <a:t>High Accuracy</a:t>
                      </a:r>
                      <a:endParaRPr>
                        <a:solidFill>
                          <a:schemeClr val="lt1"/>
                        </a:solidFill>
                      </a:endParaRPr>
                    </a:p>
                    <a:p>
                      <a:pPr indent="0" lvl="0" marL="0" rtl="0" algn="l">
                        <a:spcBef>
                          <a:spcPts val="0"/>
                        </a:spcBef>
                        <a:spcAft>
                          <a:spcPts val="0"/>
                        </a:spcAft>
                        <a:buNone/>
                      </a:pPr>
                      <a:r>
                        <a:rPr lang="en-CA">
                          <a:solidFill>
                            <a:schemeClr val="lt1"/>
                          </a:solidFill>
                        </a:rPr>
                        <a:t>Robustness</a:t>
                      </a:r>
                      <a:endParaRPr>
                        <a:solidFill>
                          <a:schemeClr val="lt1"/>
                        </a:solidFill>
                      </a:endParaRPr>
                    </a:p>
                    <a:p>
                      <a:pPr indent="0" lvl="0" marL="0" rtl="0" algn="l">
                        <a:spcBef>
                          <a:spcPts val="0"/>
                        </a:spcBef>
                        <a:spcAft>
                          <a:spcPts val="0"/>
                        </a:spcAft>
                        <a:buNone/>
                      </a:pPr>
                      <a:r>
                        <a:rPr lang="en-CA">
                          <a:solidFill>
                            <a:schemeClr val="lt1"/>
                          </a:solidFill>
                        </a:rPr>
                        <a:t>Feature Importance</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CA">
                          <a:solidFill>
                            <a:schemeClr val="lt1"/>
                          </a:solidFill>
                        </a:rPr>
                        <a:t>Overfitting</a:t>
                      </a:r>
                      <a:endParaRPr>
                        <a:solidFill>
                          <a:schemeClr val="lt1"/>
                        </a:solidFill>
                      </a:endParaRPr>
                    </a:p>
                    <a:p>
                      <a:pPr indent="0" lvl="0" marL="0" rtl="0" algn="l">
                        <a:spcBef>
                          <a:spcPts val="0"/>
                        </a:spcBef>
                        <a:spcAft>
                          <a:spcPts val="0"/>
                        </a:spcAft>
                        <a:buNone/>
                      </a:pPr>
                      <a:r>
                        <a:rPr lang="en-CA">
                          <a:solidFill>
                            <a:schemeClr val="lt1"/>
                          </a:solidFill>
                        </a:rPr>
                        <a:t>Computationally expensive</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764925">
                <a:tc>
                  <a:txBody>
                    <a:bodyPr/>
                    <a:lstStyle/>
                    <a:p>
                      <a:pPr indent="0" lvl="0" marL="0" rtl="0" algn="ctr">
                        <a:lnSpc>
                          <a:spcPct val="115000"/>
                        </a:lnSpc>
                        <a:spcBef>
                          <a:spcPts val="0"/>
                        </a:spcBef>
                        <a:spcAft>
                          <a:spcPts val="1200"/>
                        </a:spcAft>
                        <a:buNone/>
                      </a:pPr>
                      <a:r>
                        <a:rPr b="1" lang="en-CA" sz="1800">
                          <a:solidFill>
                            <a:schemeClr val="lt1"/>
                          </a:solidFill>
                          <a:latin typeface="Proxima Nova"/>
                          <a:ea typeface="Proxima Nova"/>
                          <a:cs typeface="Proxima Nova"/>
                          <a:sym typeface="Proxima Nova"/>
                        </a:rPr>
                        <a:t>Logistic Regression </a:t>
                      </a:r>
                      <a:endParaRPr b="1">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CA">
                          <a:solidFill>
                            <a:schemeClr val="lt1"/>
                          </a:solidFill>
                        </a:rPr>
                        <a:t>Efficient and easy to implement</a:t>
                      </a:r>
                      <a:endParaRPr>
                        <a:solidFill>
                          <a:schemeClr val="lt1"/>
                        </a:solidFill>
                      </a:endParaRPr>
                    </a:p>
                    <a:p>
                      <a:pPr indent="0" lvl="0" marL="0" rtl="0" algn="l">
                        <a:spcBef>
                          <a:spcPts val="0"/>
                        </a:spcBef>
                        <a:spcAft>
                          <a:spcPts val="0"/>
                        </a:spcAft>
                        <a:buNone/>
                      </a:pPr>
                      <a:r>
                        <a:rPr lang="en-CA">
                          <a:solidFill>
                            <a:schemeClr val="lt1"/>
                          </a:solidFill>
                        </a:rPr>
                        <a:t>Easy to interpret</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CA">
                          <a:solidFill>
                            <a:schemeClr val="lt1"/>
                          </a:solidFill>
                        </a:rPr>
                        <a:t>Assumes linearity</a:t>
                      </a:r>
                      <a:endParaRPr>
                        <a:solidFill>
                          <a:schemeClr val="lt1"/>
                        </a:solidFill>
                      </a:endParaRPr>
                    </a:p>
                    <a:p>
                      <a:pPr indent="0" lvl="0" marL="0" rtl="0" algn="l">
                        <a:spcBef>
                          <a:spcPts val="0"/>
                        </a:spcBef>
                        <a:spcAft>
                          <a:spcPts val="0"/>
                        </a:spcAft>
                        <a:buNone/>
                      </a:pPr>
                      <a:r>
                        <a:rPr lang="en-CA">
                          <a:solidFill>
                            <a:schemeClr val="lt1"/>
                          </a:solidFill>
                        </a:rPr>
                        <a:t>Only works for </a:t>
                      </a:r>
                      <a:r>
                        <a:rPr lang="en-CA">
                          <a:solidFill>
                            <a:schemeClr val="lt1"/>
                          </a:solidFill>
                        </a:rPr>
                        <a:t>discrete</a:t>
                      </a:r>
                      <a:r>
                        <a:rPr lang="en-CA">
                          <a:solidFill>
                            <a:schemeClr val="lt1"/>
                          </a:solidFill>
                        </a:rPr>
                        <a:t> functions</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764925">
                <a:tc>
                  <a:txBody>
                    <a:bodyPr/>
                    <a:lstStyle/>
                    <a:p>
                      <a:pPr indent="0" lvl="0" marL="0" rtl="0" algn="ctr">
                        <a:lnSpc>
                          <a:spcPct val="115000"/>
                        </a:lnSpc>
                        <a:spcBef>
                          <a:spcPts val="0"/>
                        </a:spcBef>
                        <a:spcAft>
                          <a:spcPts val="0"/>
                        </a:spcAft>
                        <a:buNone/>
                      </a:pPr>
                      <a:r>
                        <a:rPr b="1" lang="en-CA" sz="1800">
                          <a:solidFill>
                            <a:schemeClr val="lt1"/>
                          </a:solidFill>
                          <a:latin typeface="Proxima Nova"/>
                          <a:ea typeface="Proxima Nova"/>
                          <a:cs typeface="Proxima Nova"/>
                          <a:sym typeface="Proxima Nova"/>
                        </a:rPr>
                        <a:t>KNN</a:t>
                      </a:r>
                      <a:endParaRPr b="1" sz="1800">
                        <a:solidFill>
                          <a:schemeClr val="lt1"/>
                        </a:solidFill>
                        <a:latin typeface="Proxima Nova"/>
                        <a:ea typeface="Proxima Nova"/>
                        <a:cs typeface="Proxima Nova"/>
                        <a:sym typeface="Proxima Nova"/>
                      </a:endParaRPr>
                    </a:p>
                    <a:p>
                      <a:pPr indent="0" lvl="0" marL="0" rtl="0" algn="ctr">
                        <a:spcBef>
                          <a:spcPts val="1200"/>
                        </a:spcBef>
                        <a:spcAft>
                          <a:spcPts val="0"/>
                        </a:spcAft>
                        <a:buNone/>
                      </a:pPr>
                      <a:r>
                        <a:t/>
                      </a:r>
                      <a:endParaRPr b="1">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CA">
                          <a:solidFill>
                            <a:schemeClr val="lt1"/>
                          </a:solidFill>
                        </a:rPr>
                        <a:t>Simplicity</a:t>
                      </a:r>
                      <a:endParaRPr>
                        <a:solidFill>
                          <a:schemeClr val="lt1"/>
                        </a:solidFill>
                      </a:endParaRPr>
                    </a:p>
                    <a:p>
                      <a:pPr indent="0" lvl="0" marL="0" rtl="0" algn="l">
                        <a:spcBef>
                          <a:spcPts val="0"/>
                        </a:spcBef>
                        <a:spcAft>
                          <a:spcPts val="0"/>
                        </a:spcAft>
                        <a:buNone/>
                      </a:pPr>
                      <a:r>
                        <a:rPr lang="en-CA">
                          <a:solidFill>
                            <a:schemeClr val="lt1"/>
                          </a:solidFill>
                        </a:rPr>
                        <a:t>Effective for small datasets</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CA">
                          <a:solidFill>
                            <a:schemeClr val="lt1"/>
                          </a:solidFill>
                        </a:rPr>
                        <a:t>Bad for large datasets</a:t>
                      </a:r>
                      <a:endParaRPr>
                        <a:solidFill>
                          <a:schemeClr val="lt1"/>
                        </a:solidFill>
                      </a:endParaRPr>
                    </a:p>
                    <a:p>
                      <a:pPr indent="0" lvl="0" marL="0" rtl="0" algn="l">
                        <a:spcBef>
                          <a:spcPts val="0"/>
                        </a:spcBef>
                        <a:spcAft>
                          <a:spcPts val="0"/>
                        </a:spcAft>
                        <a:buNone/>
                      </a:pPr>
                      <a:r>
                        <a:rPr lang="en-CA">
                          <a:solidFill>
                            <a:schemeClr val="lt1"/>
                          </a:solidFill>
                        </a:rPr>
                        <a:t>Highly sensitive </a:t>
                      </a:r>
                      <a:endParaRPr>
                        <a:solidFill>
                          <a:schemeClr val="lt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solidFill>
                  <a:schemeClr val="dk1"/>
                </a:solidFill>
              </a:rPr>
              <a:t>Results </a:t>
            </a:r>
            <a:endParaRPr>
              <a:solidFill>
                <a:schemeClr val="dk1"/>
              </a:solidFill>
            </a:endParaRPr>
          </a:p>
        </p:txBody>
      </p:sp>
      <p:pic>
        <p:nvPicPr>
          <p:cNvPr id="164" name="Google Shape;164;p28"/>
          <p:cNvPicPr preferRelativeResize="0"/>
          <p:nvPr/>
        </p:nvPicPr>
        <p:blipFill>
          <a:blip r:embed="rId3">
            <a:alphaModFix/>
          </a:blip>
          <a:stretch>
            <a:fillRect/>
          </a:stretch>
        </p:blipFill>
        <p:spPr>
          <a:xfrm>
            <a:off x="416438" y="1562395"/>
            <a:ext cx="3743325" cy="2950801"/>
          </a:xfrm>
          <a:prstGeom prst="rect">
            <a:avLst/>
          </a:prstGeom>
          <a:noFill/>
          <a:ln>
            <a:noFill/>
          </a:ln>
        </p:spPr>
      </p:pic>
      <p:sp>
        <p:nvSpPr>
          <p:cNvPr id="165" name="Google Shape;165;p28"/>
          <p:cNvSpPr txBox="1"/>
          <p:nvPr/>
        </p:nvSpPr>
        <p:spPr>
          <a:xfrm>
            <a:off x="416450" y="248350"/>
            <a:ext cx="364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3000">
                <a:solidFill>
                  <a:schemeClr val="dk1"/>
                </a:solidFill>
                <a:latin typeface="Alfa Slab One"/>
                <a:ea typeface="Alfa Slab One"/>
                <a:cs typeface="Alfa Slab One"/>
                <a:sym typeface="Alfa Slab One"/>
              </a:rPr>
              <a:t>Results</a:t>
            </a:r>
            <a:endParaRPr sz="3000">
              <a:solidFill>
                <a:schemeClr val="dk1"/>
              </a:solidFill>
              <a:latin typeface="Alfa Slab One"/>
              <a:ea typeface="Alfa Slab One"/>
              <a:cs typeface="Alfa Slab One"/>
              <a:sym typeface="Alfa Slab One"/>
            </a:endParaRPr>
          </a:p>
        </p:txBody>
      </p:sp>
      <p:sp>
        <p:nvSpPr>
          <p:cNvPr id="166" name="Google Shape;166;p28"/>
          <p:cNvSpPr txBox="1"/>
          <p:nvPr>
            <p:ph idx="2" type="body"/>
          </p:nvPr>
        </p:nvSpPr>
        <p:spPr>
          <a:xfrm>
            <a:off x="4949825" y="724200"/>
            <a:ext cx="38370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a:t>Accuracy Score: 86</a:t>
            </a:r>
            <a:endParaRPr b="1"/>
          </a:p>
          <a:p>
            <a:pPr indent="0" lvl="0" marL="0" rtl="0" algn="l">
              <a:lnSpc>
                <a:spcPct val="100000"/>
              </a:lnSpc>
              <a:spcBef>
                <a:spcPts val="1200"/>
              </a:spcBef>
              <a:spcAft>
                <a:spcPts val="0"/>
              </a:spcAft>
              <a:buNone/>
            </a:pPr>
            <a:r>
              <a:rPr lang="en-CA"/>
              <a:t>True Negatives: 40,802</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CA"/>
              <a:t>False Positives: 1,632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CA"/>
              <a:t>False Negatives: 5,238</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CA"/>
              <a:t>True Positives: 1,095 </a:t>
            </a:r>
            <a:endParaRPr b="1"/>
          </a:p>
          <a:p>
            <a:pPr indent="0" lvl="0" marL="0" rtl="0" algn="l">
              <a:spcBef>
                <a:spcPts val="0"/>
              </a:spcBef>
              <a:spcAft>
                <a:spcPts val="1200"/>
              </a:spcAft>
              <a:buNone/>
            </a:pPr>
            <a:r>
              <a:t/>
            </a:r>
            <a:endParaRPr b="1"/>
          </a:p>
        </p:txBody>
      </p:sp>
      <p:sp>
        <p:nvSpPr>
          <p:cNvPr id="167" name="Google Shape;167;p28"/>
          <p:cNvSpPr txBox="1"/>
          <p:nvPr>
            <p:ph idx="2" type="body"/>
          </p:nvPr>
        </p:nvSpPr>
        <p:spPr>
          <a:xfrm>
            <a:off x="4764075" y="165400"/>
            <a:ext cx="2909100" cy="812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CA"/>
              <a:t>Random Forest</a:t>
            </a:r>
            <a:r>
              <a:rPr b="1" lang="en-CA"/>
              <a:t> </a:t>
            </a:r>
            <a:endParaRPr b="1"/>
          </a:p>
        </p:txBody>
      </p:sp>
      <p:sp>
        <p:nvSpPr>
          <p:cNvPr id="168" name="Google Shape;168;p28"/>
          <p:cNvSpPr txBox="1"/>
          <p:nvPr>
            <p:ph idx="1" type="subTitle"/>
          </p:nvPr>
        </p:nvSpPr>
        <p:spPr>
          <a:xfrm>
            <a:off x="116400" y="977800"/>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CA">
                <a:solidFill>
                  <a:schemeClr val="accent5"/>
                </a:solidFill>
              </a:rPr>
              <a:t>Confusion Matrix </a:t>
            </a:r>
            <a:endParaRPr b="1">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Results</a:t>
            </a:r>
            <a:endParaRPr>
              <a:solidFill>
                <a:schemeClr val="dk1"/>
              </a:solidFill>
            </a:endParaRPr>
          </a:p>
        </p:txBody>
      </p:sp>
      <p:pic>
        <p:nvPicPr>
          <p:cNvPr id="174" name="Google Shape;174;p29"/>
          <p:cNvPicPr preferRelativeResize="0"/>
          <p:nvPr/>
        </p:nvPicPr>
        <p:blipFill>
          <a:blip r:embed="rId3">
            <a:alphaModFix/>
          </a:blip>
          <a:stretch>
            <a:fillRect/>
          </a:stretch>
        </p:blipFill>
        <p:spPr>
          <a:xfrm>
            <a:off x="2184125" y="1021850"/>
            <a:ext cx="4775750" cy="3099800"/>
          </a:xfrm>
          <a:prstGeom prst="rect">
            <a:avLst/>
          </a:prstGeom>
          <a:noFill/>
          <a:ln>
            <a:noFill/>
          </a:ln>
        </p:spPr>
      </p:pic>
      <p:sp>
        <p:nvSpPr>
          <p:cNvPr id="175" name="Google Shape;175;p29"/>
          <p:cNvSpPr txBox="1"/>
          <p:nvPr>
            <p:ph idx="1" type="body"/>
          </p:nvPr>
        </p:nvSpPr>
        <p:spPr>
          <a:xfrm>
            <a:off x="6029725" y="1091975"/>
            <a:ext cx="2547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Hyperparameter Tuning</a:t>
            </a:r>
            <a:endParaRPr/>
          </a:p>
        </p:txBody>
      </p:sp>
      <p:sp>
        <p:nvSpPr>
          <p:cNvPr id="181" name="Google Shape;181;p30"/>
          <p:cNvSpPr txBox="1"/>
          <p:nvPr>
            <p:ph idx="4294967295" type="body"/>
          </p:nvPr>
        </p:nvSpPr>
        <p:spPr>
          <a:xfrm>
            <a:off x="311700" y="1151175"/>
            <a:ext cx="6829800" cy="33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a:solidFill>
                  <a:schemeClr val="accent5"/>
                </a:solidFill>
              </a:rPr>
              <a:t>Grid Search </a:t>
            </a:r>
            <a:endParaRPr b="1">
              <a:solidFill>
                <a:schemeClr val="accent5"/>
              </a:solidFill>
            </a:endParaRPr>
          </a:p>
          <a:p>
            <a:pPr indent="0" lvl="0" marL="0" rtl="0" algn="l">
              <a:spcBef>
                <a:spcPts val="1200"/>
              </a:spcBef>
              <a:spcAft>
                <a:spcPts val="0"/>
              </a:spcAft>
              <a:buNone/>
            </a:pPr>
            <a:r>
              <a:rPr lang="en-CA" sz="1600"/>
              <a:t>Identifies Hyperparameters that will optimize the </a:t>
            </a:r>
            <a:r>
              <a:rPr lang="en-CA" sz="1600"/>
              <a:t>performance</a:t>
            </a:r>
            <a:r>
              <a:rPr lang="en-CA" sz="1600"/>
              <a:t> of the model to improve accuracy. </a:t>
            </a:r>
            <a:endParaRPr sz="1600"/>
          </a:p>
          <a:p>
            <a:pPr indent="0" lvl="0" marL="0" rtl="0" algn="l">
              <a:spcBef>
                <a:spcPts val="1200"/>
              </a:spcBef>
              <a:spcAft>
                <a:spcPts val="0"/>
              </a:spcAft>
              <a:buNone/>
            </a:pPr>
            <a:r>
              <a:rPr lang="en-CA"/>
              <a:t>Parameters</a:t>
            </a:r>
            <a:r>
              <a:rPr lang="en-CA"/>
              <a:t> calculated for Random Forest:</a:t>
            </a:r>
            <a:endParaRPr/>
          </a:p>
          <a:p>
            <a:pPr indent="0" lvl="0" marL="0" rtl="0" algn="ctr">
              <a:spcBef>
                <a:spcPts val="1200"/>
              </a:spcBef>
              <a:spcAft>
                <a:spcPts val="0"/>
              </a:spcAft>
              <a:buNone/>
            </a:pPr>
            <a:r>
              <a:rPr lang="en-CA" sz="1400">
                <a:solidFill>
                  <a:srgbClr val="212121"/>
                </a:solidFill>
                <a:highlight>
                  <a:srgbClr val="FFFFFF"/>
                </a:highlight>
              </a:rPr>
              <a:t>min_samples_leaf: 4, </a:t>
            </a:r>
            <a:endParaRPr sz="1400">
              <a:solidFill>
                <a:srgbClr val="212121"/>
              </a:solidFill>
              <a:highlight>
                <a:srgbClr val="FFFFFF"/>
              </a:highlight>
            </a:endParaRPr>
          </a:p>
          <a:p>
            <a:pPr indent="0" lvl="0" marL="0" rtl="0" algn="ctr">
              <a:spcBef>
                <a:spcPts val="1200"/>
              </a:spcBef>
              <a:spcAft>
                <a:spcPts val="0"/>
              </a:spcAft>
              <a:buNone/>
            </a:pPr>
            <a:r>
              <a:rPr lang="en-CA" sz="1400">
                <a:solidFill>
                  <a:srgbClr val="212121"/>
                </a:solidFill>
                <a:highlight>
                  <a:srgbClr val="FFFFFF"/>
                </a:highlight>
              </a:rPr>
              <a:t>min_samples</a:t>
            </a:r>
            <a:r>
              <a:rPr lang="en-CA" sz="1400">
                <a:solidFill>
                  <a:srgbClr val="212121"/>
                </a:solidFill>
                <a:highlight>
                  <a:srgbClr val="FFFFFF"/>
                </a:highlight>
              </a:rPr>
              <a:t>_</a:t>
            </a:r>
            <a:r>
              <a:rPr lang="en-CA" sz="1400">
                <a:solidFill>
                  <a:srgbClr val="212121"/>
                </a:solidFill>
                <a:highlight>
                  <a:srgbClr val="FFFFFF"/>
                </a:highlight>
              </a:rPr>
              <a:t>split: 15, </a:t>
            </a:r>
            <a:endParaRPr sz="1400">
              <a:solidFill>
                <a:srgbClr val="212121"/>
              </a:solidFill>
              <a:highlight>
                <a:srgbClr val="FFFFFF"/>
              </a:highlight>
            </a:endParaRPr>
          </a:p>
          <a:p>
            <a:pPr indent="0" lvl="0" marL="0" rtl="0" algn="ctr">
              <a:spcBef>
                <a:spcPts val="1200"/>
              </a:spcBef>
              <a:spcAft>
                <a:spcPts val="0"/>
              </a:spcAft>
              <a:buNone/>
            </a:pPr>
            <a:r>
              <a:rPr lang="en-CA" sz="1400">
                <a:solidFill>
                  <a:srgbClr val="212121"/>
                </a:solidFill>
                <a:highlight>
                  <a:srgbClr val="FFFFFF"/>
                </a:highlight>
              </a:rPr>
              <a:t>n_estimators: 20</a:t>
            </a:r>
            <a:endParaRPr sz="1400"/>
          </a:p>
          <a:p>
            <a:pPr indent="0" lvl="0" marL="0" rtl="0" algn="l">
              <a:spcBef>
                <a:spcPts val="1200"/>
              </a:spcBef>
              <a:spcAft>
                <a:spcPts val="1200"/>
              </a:spcAft>
              <a:buNone/>
            </a:pPr>
            <a:r>
              <a:rPr lang="en-CA"/>
              <a:t>New accuracy: 87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solidFill>
                  <a:schemeClr val="dk1"/>
                </a:solidFill>
              </a:rPr>
              <a:t>Results</a:t>
            </a:r>
            <a:endParaRPr>
              <a:solidFill>
                <a:schemeClr val="dk1"/>
              </a:solidFill>
            </a:endParaRPr>
          </a:p>
        </p:txBody>
      </p:sp>
      <p:sp>
        <p:nvSpPr>
          <p:cNvPr id="187" name="Google Shape;187;p31"/>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a:t>Accuracy Score: 86</a:t>
            </a:r>
            <a:endParaRPr b="1"/>
          </a:p>
          <a:p>
            <a:pPr indent="0" lvl="0" marL="0" rtl="0" algn="l">
              <a:lnSpc>
                <a:spcPct val="100000"/>
              </a:lnSpc>
              <a:spcBef>
                <a:spcPts val="1200"/>
              </a:spcBef>
              <a:spcAft>
                <a:spcPts val="0"/>
              </a:spcAft>
              <a:buNone/>
            </a:pPr>
            <a:r>
              <a:rPr lang="en-CA"/>
              <a:t>True Negatives: 41,635</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CA"/>
              <a:t>False Positives: 799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CA"/>
              <a:t>False Negatives: 5,433</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CA"/>
              <a:t>True Positives: 900 </a:t>
            </a:r>
            <a:endParaRPr b="1"/>
          </a:p>
        </p:txBody>
      </p:sp>
      <p:pic>
        <p:nvPicPr>
          <p:cNvPr id="188" name="Google Shape;188;p31"/>
          <p:cNvPicPr preferRelativeResize="0"/>
          <p:nvPr/>
        </p:nvPicPr>
        <p:blipFill>
          <a:blip r:embed="rId3">
            <a:alphaModFix/>
          </a:blip>
          <a:stretch>
            <a:fillRect/>
          </a:stretch>
        </p:blipFill>
        <p:spPr>
          <a:xfrm>
            <a:off x="417600" y="1562400"/>
            <a:ext cx="3744001" cy="2952000"/>
          </a:xfrm>
          <a:prstGeom prst="rect">
            <a:avLst/>
          </a:prstGeom>
          <a:noFill/>
          <a:ln>
            <a:noFill/>
          </a:ln>
        </p:spPr>
      </p:pic>
      <p:sp>
        <p:nvSpPr>
          <p:cNvPr id="189" name="Google Shape;189;p31"/>
          <p:cNvSpPr txBox="1"/>
          <p:nvPr>
            <p:ph idx="2" type="body"/>
          </p:nvPr>
        </p:nvSpPr>
        <p:spPr>
          <a:xfrm>
            <a:off x="4774400" y="165400"/>
            <a:ext cx="2909100" cy="812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CA"/>
              <a:t>Logistic Regression</a:t>
            </a:r>
            <a:r>
              <a:rPr b="1" lang="en-CA"/>
              <a:t> </a:t>
            </a:r>
            <a:endParaRPr b="1"/>
          </a:p>
        </p:txBody>
      </p:sp>
      <p:sp>
        <p:nvSpPr>
          <p:cNvPr id="190" name="Google Shape;190;p31"/>
          <p:cNvSpPr txBox="1"/>
          <p:nvPr>
            <p:ph idx="1" type="subTitle"/>
          </p:nvPr>
        </p:nvSpPr>
        <p:spPr>
          <a:xfrm>
            <a:off x="116400" y="977800"/>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CA">
                <a:solidFill>
                  <a:schemeClr val="accent5"/>
                </a:solidFill>
              </a:rPr>
              <a:t>Confusion Matrix </a:t>
            </a:r>
            <a:endParaRPr b="1">
              <a:solidFill>
                <a:schemeClr val="accent5"/>
              </a:solidFill>
            </a:endParaRPr>
          </a:p>
        </p:txBody>
      </p:sp>
      <p:sp>
        <p:nvSpPr>
          <p:cNvPr id="191" name="Google Shape;191;p31"/>
          <p:cNvSpPr txBox="1"/>
          <p:nvPr/>
        </p:nvSpPr>
        <p:spPr>
          <a:xfrm>
            <a:off x="416450" y="248350"/>
            <a:ext cx="364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3000">
                <a:solidFill>
                  <a:schemeClr val="dk1"/>
                </a:solidFill>
                <a:latin typeface="Alfa Slab One"/>
                <a:ea typeface="Alfa Slab One"/>
                <a:cs typeface="Alfa Slab One"/>
                <a:sym typeface="Alfa Slab One"/>
              </a:rPr>
              <a:t>Results</a:t>
            </a:r>
            <a:endParaRPr sz="3000">
              <a:solidFill>
                <a:schemeClr val="dk1"/>
              </a:solidFill>
              <a:latin typeface="Alfa Slab One"/>
              <a:ea typeface="Alfa Slab One"/>
              <a:cs typeface="Alfa Slab One"/>
              <a:sym typeface="Alfa Slab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Introduction</a:t>
            </a:r>
            <a:endParaRPr>
              <a:solidFill>
                <a:schemeClr val="dk1"/>
              </a:solidFill>
            </a:endParaRPr>
          </a:p>
        </p:txBody>
      </p:sp>
      <p:sp>
        <p:nvSpPr>
          <p:cNvPr id="64" name="Google Shape;64;p14"/>
          <p:cNvSpPr txBox="1"/>
          <p:nvPr>
            <p:ph idx="1" type="body"/>
          </p:nvPr>
        </p:nvSpPr>
        <p:spPr>
          <a:xfrm>
            <a:off x="311700" y="1152475"/>
            <a:ext cx="3921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CA"/>
              <a:t>Diabetes impacts </a:t>
            </a:r>
            <a:r>
              <a:rPr b="1" lang="en-CA">
                <a:solidFill>
                  <a:schemeClr val="accent5"/>
                </a:solidFill>
              </a:rPr>
              <a:t>30%</a:t>
            </a:r>
            <a:r>
              <a:rPr lang="en-CA"/>
              <a:t> of Canadians</a:t>
            </a:r>
            <a:endParaRPr/>
          </a:p>
          <a:p>
            <a:pPr indent="0" lvl="0" marL="0" rtl="0" algn="l">
              <a:spcBef>
                <a:spcPts val="1200"/>
              </a:spcBef>
              <a:spcAft>
                <a:spcPts val="0"/>
              </a:spcAft>
              <a:buNone/>
            </a:pPr>
            <a:r>
              <a:rPr lang="en-CA"/>
              <a:t>Occurs when a person cannot produce insulin naturally (</a:t>
            </a:r>
            <a:r>
              <a:rPr b="1" lang="en-CA">
                <a:solidFill>
                  <a:schemeClr val="accent5"/>
                </a:solidFill>
              </a:rPr>
              <a:t>Type 1</a:t>
            </a:r>
            <a:r>
              <a:rPr lang="en-CA"/>
              <a:t>) or the body does not respond to insulin (</a:t>
            </a:r>
            <a:r>
              <a:rPr b="1" lang="en-CA">
                <a:solidFill>
                  <a:schemeClr val="accent5"/>
                </a:solidFill>
              </a:rPr>
              <a:t>Type 2</a:t>
            </a:r>
            <a:r>
              <a:rPr lang="en-CA"/>
              <a:t>) </a:t>
            </a:r>
            <a:endParaRPr/>
          </a:p>
          <a:p>
            <a:pPr indent="0" lvl="0" marL="0" rtl="0" algn="l">
              <a:spcBef>
                <a:spcPts val="1200"/>
              </a:spcBef>
              <a:spcAft>
                <a:spcPts val="0"/>
              </a:spcAft>
              <a:buNone/>
            </a:pPr>
            <a:r>
              <a:rPr lang="en-CA"/>
              <a:t>Increases the risk of other medical conditions such as </a:t>
            </a:r>
            <a:r>
              <a:rPr b="1" lang="en-CA">
                <a:solidFill>
                  <a:schemeClr val="accent5"/>
                </a:solidFill>
              </a:rPr>
              <a:t>stroke</a:t>
            </a:r>
            <a:r>
              <a:rPr lang="en-CA"/>
              <a:t> and </a:t>
            </a:r>
            <a:r>
              <a:rPr b="1" lang="en-CA">
                <a:solidFill>
                  <a:schemeClr val="accent5"/>
                </a:solidFill>
              </a:rPr>
              <a:t>heart disease</a:t>
            </a:r>
            <a:r>
              <a:rPr lang="en-CA"/>
              <a:t> . </a:t>
            </a:r>
            <a:endParaRPr/>
          </a:p>
          <a:p>
            <a:pPr indent="0" lvl="0" marL="0" rtl="0" algn="l">
              <a:spcBef>
                <a:spcPts val="1200"/>
              </a:spcBef>
              <a:spcAft>
                <a:spcPts val="0"/>
              </a:spcAft>
              <a:buNone/>
            </a:pPr>
            <a:r>
              <a:rPr lang="en-CA"/>
              <a:t>Many are </a:t>
            </a:r>
            <a:r>
              <a:rPr b="1" lang="en-CA">
                <a:solidFill>
                  <a:schemeClr val="accent5"/>
                </a:solidFill>
              </a:rPr>
              <a:t>undiagnosed</a:t>
            </a:r>
            <a:r>
              <a:rPr lang="en-CA"/>
              <a:t> </a:t>
            </a:r>
            <a:endParaRPr/>
          </a:p>
          <a:p>
            <a:pPr indent="0" lvl="0" marL="0" rtl="0" algn="l">
              <a:spcBef>
                <a:spcPts val="1200"/>
              </a:spcBef>
              <a:spcAft>
                <a:spcPts val="1200"/>
              </a:spcAft>
              <a:buNone/>
            </a:pPr>
            <a:r>
              <a:t/>
            </a:r>
            <a:endParaRPr/>
          </a:p>
        </p:txBody>
      </p:sp>
      <p:pic>
        <p:nvPicPr>
          <p:cNvPr id="65" name="Google Shape;65;p14"/>
          <p:cNvPicPr preferRelativeResize="0"/>
          <p:nvPr/>
        </p:nvPicPr>
        <p:blipFill>
          <a:blip r:embed="rId3">
            <a:alphaModFix/>
          </a:blip>
          <a:stretch>
            <a:fillRect/>
          </a:stretch>
        </p:blipFill>
        <p:spPr>
          <a:xfrm>
            <a:off x="5733350" y="1017725"/>
            <a:ext cx="2381250" cy="2724150"/>
          </a:xfrm>
          <a:prstGeom prst="rect">
            <a:avLst/>
          </a:prstGeom>
          <a:noFill/>
          <a:ln>
            <a:noFill/>
          </a:ln>
        </p:spPr>
      </p:pic>
      <p:sp>
        <p:nvSpPr>
          <p:cNvPr id="66" name="Google Shape;66;p14"/>
          <p:cNvSpPr txBox="1"/>
          <p:nvPr/>
        </p:nvSpPr>
        <p:spPr>
          <a:xfrm>
            <a:off x="5733350" y="3606375"/>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CA">
                <a:solidFill>
                  <a:schemeClr val="dk2"/>
                </a:solidFill>
                <a:latin typeface="Proxima Nova"/>
                <a:ea typeface="Proxima Nova"/>
                <a:cs typeface="Proxima Nova"/>
                <a:sym typeface="Proxima Nova"/>
              </a:rPr>
              <a:t>(Canadian Diabetes Association, 2024)</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solidFill>
                  <a:schemeClr val="dk1"/>
                </a:solidFill>
              </a:rPr>
              <a:t>Results</a:t>
            </a:r>
            <a:endParaRPr>
              <a:solidFill>
                <a:schemeClr val="dk1"/>
              </a:solidFill>
            </a:endParaRPr>
          </a:p>
        </p:txBody>
      </p:sp>
      <p:pic>
        <p:nvPicPr>
          <p:cNvPr id="197" name="Google Shape;197;p32"/>
          <p:cNvPicPr preferRelativeResize="0"/>
          <p:nvPr/>
        </p:nvPicPr>
        <p:blipFill>
          <a:blip r:embed="rId3">
            <a:alphaModFix/>
          </a:blip>
          <a:stretch>
            <a:fillRect/>
          </a:stretch>
        </p:blipFill>
        <p:spPr>
          <a:xfrm>
            <a:off x="417600" y="1562400"/>
            <a:ext cx="3744001" cy="2952000"/>
          </a:xfrm>
          <a:prstGeom prst="rect">
            <a:avLst/>
          </a:prstGeom>
          <a:noFill/>
          <a:ln>
            <a:noFill/>
          </a:ln>
        </p:spPr>
      </p:pic>
      <p:sp>
        <p:nvSpPr>
          <p:cNvPr id="198" name="Google Shape;198;p32"/>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a:t>Accuracy Score: 87</a:t>
            </a:r>
            <a:endParaRPr b="1"/>
          </a:p>
          <a:p>
            <a:pPr indent="0" lvl="0" marL="0" rtl="0" algn="l">
              <a:lnSpc>
                <a:spcPct val="100000"/>
              </a:lnSpc>
              <a:spcBef>
                <a:spcPts val="1200"/>
              </a:spcBef>
              <a:spcAft>
                <a:spcPts val="0"/>
              </a:spcAft>
              <a:buNone/>
            </a:pPr>
            <a:r>
              <a:rPr lang="en-CA"/>
              <a:t>True Negatives: 41,820</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CA"/>
              <a:t>False Positives: 551</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CA"/>
              <a:t>False Negatives: 5,818</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CA"/>
              <a:t>True Positives: 578 </a:t>
            </a:r>
            <a:endParaRPr b="1"/>
          </a:p>
        </p:txBody>
      </p:sp>
      <p:sp>
        <p:nvSpPr>
          <p:cNvPr id="199" name="Google Shape;199;p32"/>
          <p:cNvSpPr txBox="1"/>
          <p:nvPr>
            <p:ph idx="2" type="body"/>
          </p:nvPr>
        </p:nvSpPr>
        <p:spPr>
          <a:xfrm>
            <a:off x="4774400" y="165400"/>
            <a:ext cx="2909100" cy="812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CA"/>
              <a:t>KNN</a:t>
            </a:r>
            <a:endParaRPr b="1"/>
          </a:p>
        </p:txBody>
      </p:sp>
      <p:sp>
        <p:nvSpPr>
          <p:cNvPr id="200" name="Google Shape;200;p32"/>
          <p:cNvSpPr txBox="1"/>
          <p:nvPr/>
        </p:nvSpPr>
        <p:spPr>
          <a:xfrm>
            <a:off x="416450" y="248350"/>
            <a:ext cx="364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3000">
                <a:solidFill>
                  <a:schemeClr val="dk1"/>
                </a:solidFill>
                <a:latin typeface="Alfa Slab One"/>
                <a:ea typeface="Alfa Slab One"/>
                <a:cs typeface="Alfa Slab One"/>
                <a:sym typeface="Alfa Slab One"/>
              </a:rPr>
              <a:t>Results</a:t>
            </a:r>
            <a:endParaRPr sz="3000">
              <a:solidFill>
                <a:schemeClr val="dk1"/>
              </a:solidFill>
              <a:latin typeface="Alfa Slab One"/>
              <a:ea typeface="Alfa Slab One"/>
              <a:cs typeface="Alfa Slab One"/>
              <a:sym typeface="Alfa Slab One"/>
            </a:endParaRPr>
          </a:p>
        </p:txBody>
      </p:sp>
      <p:sp>
        <p:nvSpPr>
          <p:cNvPr id="201" name="Google Shape;201;p32"/>
          <p:cNvSpPr txBox="1"/>
          <p:nvPr>
            <p:ph idx="1" type="subTitle"/>
          </p:nvPr>
        </p:nvSpPr>
        <p:spPr>
          <a:xfrm>
            <a:off x="116400" y="977800"/>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CA">
                <a:solidFill>
                  <a:schemeClr val="accent5"/>
                </a:solidFill>
              </a:rPr>
              <a:t>Confusion Matrix </a:t>
            </a:r>
            <a:endParaRPr b="1">
              <a:solidFill>
                <a:schemeClr val="accent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Results </a:t>
            </a:r>
            <a:endParaRPr>
              <a:solidFill>
                <a:schemeClr val="dk1"/>
              </a:solidFill>
            </a:endParaRPr>
          </a:p>
        </p:txBody>
      </p:sp>
      <p:sp>
        <p:nvSpPr>
          <p:cNvPr id="207" name="Google Shape;207;p33"/>
          <p:cNvSpPr txBox="1"/>
          <p:nvPr>
            <p:ph idx="1" type="body"/>
          </p:nvPr>
        </p:nvSpPr>
        <p:spPr>
          <a:xfrm>
            <a:off x="4198525" y="690225"/>
            <a:ext cx="4857000" cy="29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CA">
                <a:solidFill>
                  <a:schemeClr val="dk2"/>
                </a:solidFill>
                <a:latin typeface="Proxima Nova"/>
                <a:ea typeface="Proxima Nova"/>
                <a:cs typeface="Proxima Nova"/>
                <a:sym typeface="Proxima Nova"/>
              </a:rPr>
              <a:t>Final model:</a:t>
            </a:r>
            <a:r>
              <a:rPr lang="en-CA">
                <a:latin typeface="Proxima Nova"/>
                <a:ea typeface="Proxima Nova"/>
                <a:cs typeface="Proxima Nova"/>
                <a:sym typeface="Proxima Nova"/>
              </a:rPr>
              <a:t> </a:t>
            </a:r>
            <a:r>
              <a:rPr b="1" lang="en-CA">
                <a:solidFill>
                  <a:schemeClr val="accent5"/>
                </a:solidFill>
                <a:latin typeface="Proxima Nova"/>
                <a:ea typeface="Proxima Nova"/>
                <a:cs typeface="Proxima Nova"/>
                <a:sym typeface="Proxima Nova"/>
              </a:rPr>
              <a:t>Random Forest </a:t>
            </a:r>
            <a:endParaRPr b="1">
              <a:solidFill>
                <a:schemeClr val="accent5"/>
              </a:solidFill>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CA">
                <a:solidFill>
                  <a:schemeClr val="dk2"/>
                </a:solidFill>
                <a:latin typeface="Proxima Nova"/>
                <a:ea typeface="Proxima Nova"/>
                <a:cs typeface="Proxima Nova"/>
                <a:sym typeface="Proxima Nova"/>
              </a:rPr>
              <a:t>Most efficient at handling large and complex data set</a:t>
            </a:r>
            <a:endParaRPr>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CA">
                <a:solidFill>
                  <a:schemeClr val="dk2"/>
                </a:solidFill>
                <a:latin typeface="Proxima Nova"/>
                <a:ea typeface="Proxima Nova"/>
                <a:cs typeface="Proxima Nova"/>
                <a:sym typeface="Proxima Nova"/>
              </a:rPr>
              <a:t>Most True Positives</a:t>
            </a:r>
            <a:endParaRPr>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CA">
                <a:solidFill>
                  <a:schemeClr val="dk2"/>
                </a:solidFill>
                <a:latin typeface="Proxima Nova"/>
                <a:ea typeface="Proxima Nova"/>
                <a:cs typeface="Proxima Nova"/>
                <a:sym typeface="Proxima Nova"/>
              </a:rPr>
              <a:t>Less sensitive to noise</a:t>
            </a:r>
            <a:endParaRPr>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CA">
                <a:solidFill>
                  <a:schemeClr val="dk2"/>
                </a:solidFill>
                <a:latin typeface="Proxima Nova"/>
                <a:ea typeface="Proxima Nova"/>
                <a:cs typeface="Proxima Nova"/>
                <a:sym typeface="Proxima Nova"/>
              </a:rPr>
              <a:t>Can calculate feature importance</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Application</a:t>
            </a:r>
            <a:endParaRPr>
              <a:solidFill>
                <a:schemeClr val="dk1"/>
              </a:solidFill>
            </a:endParaRPr>
          </a:p>
        </p:txBody>
      </p:sp>
      <p:sp>
        <p:nvSpPr>
          <p:cNvPr id="213" name="Google Shape;213;p34"/>
          <p:cNvSpPr txBox="1"/>
          <p:nvPr>
            <p:ph idx="1" type="body"/>
          </p:nvPr>
        </p:nvSpPr>
        <p:spPr>
          <a:xfrm>
            <a:off x="311700" y="1152475"/>
            <a:ext cx="47544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CA"/>
              <a:t>Healthcare </a:t>
            </a:r>
            <a:endParaRPr/>
          </a:p>
          <a:p>
            <a:pPr indent="-342900" lvl="0" marL="457200" rtl="0" algn="l">
              <a:spcBef>
                <a:spcPts val="1200"/>
              </a:spcBef>
              <a:spcAft>
                <a:spcPts val="0"/>
              </a:spcAft>
              <a:buSzPts val="1800"/>
              <a:buChar char="●"/>
            </a:pPr>
            <a:r>
              <a:rPr lang="en-CA"/>
              <a:t>Healthcare </a:t>
            </a:r>
            <a:r>
              <a:rPr lang="en-CA"/>
              <a:t>practitioners</a:t>
            </a:r>
            <a:r>
              <a:rPr lang="en-CA"/>
              <a:t> can utilize the model to help </a:t>
            </a:r>
            <a:r>
              <a:rPr lang="en-CA"/>
              <a:t>diagnose patients less invasively</a:t>
            </a:r>
            <a:endParaRPr/>
          </a:p>
          <a:p>
            <a:pPr indent="-342900" lvl="0" marL="457200" rtl="0" algn="l">
              <a:spcBef>
                <a:spcPts val="0"/>
              </a:spcBef>
              <a:spcAft>
                <a:spcPts val="0"/>
              </a:spcAft>
              <a:buSzPts val="1800"/>
              <a:buChar char="●"/>
            </a:pPr>
            <a:r>
              <a:rPr lang="en-CA"/>
              <a:t>Can advise higher risk patients to seek care/make lifestyle changes</a:t>
            </a:r>
            <a:endParaRPr/>
          </a:p>
          <a:p>
            <a:pPr indent="0" lvl="0" marL="0" rtl="0" algn="l">
              <a:spcBef>
                <a:spcPts val="1200"/>
              </a:spcBef>
              <a:spcAft>
                <a:spcPts val="0"/>
              </a:spcAft>
              <a:buNone/>
            </a:pPr>
            <a:r>
              <a:rPr lang="en-CA"/>
              <a:t>Self-diagnosis</a:t>
            </a:r>
            <a:endParaRPr/>
          </a:p>
          <a:p>
            <a:pPr indent="-342900" lvl="0" marL="457200" rtl="0" algn="l">
              <a:spcBef>
                <a:spcPts val="1200"/>
              </a:spcBef>
              <a:spcAft>
                <a:spcPts val="0"/>
              </a:spcAft>
              <a:buSzPts val="1800"/>
              <a:buChar char="●"/>
            </a:pPr>
            <a:r>
              <a:rPr lang="en-CA"/>
              <a:t>Individuals</a:t>
            </a:r>
            <a:r>
              <a:rPr lang="en-CA"/>
              <a:t> can </a:t>
            </a:r>
            <a:r>
              <a:rPr lang="en-CA"/>
              <a:t>identify</a:t>
            </a:r>
            <a:r>
              <a:rPr lang="en-CA"/>
              <a:t> if they are at a </a:t>
            </a:r>
            <a:r>
              <a:rPr lang="en-CA"/>
              <a:t>higher</a:t>
            </a:r>
            <a:r>
              <a:rPr lang="en-CA"/>
              <a:t> risk and seek medical help</a:t>
            </a:r>
            <a:endParaRPr/>
          </a:p>
          <a:p>
            <a:pPr indent="0" lvl="0" marL="0" rtl="0" algn="l">
              <a:spcBef>
                <a:spcPts val="1200"/>
              </a:spcBef>
              <a:spcAft>
                <a:spcPts val="1200"/>
              </a:spcAft>
              <a:buNone/>
            </a:pPr>
            <a:r>
              <a:t/>
            </a:r>
            <a:endParaRPr/>
          </a:p>
        </p:txBody>
      </p:sp>
      <p:pic>
        <p:nvPicPr>
          <p:cNvPr id="214" name="Google Shape;214;p34"/>
          <p:cNvPicPr preferRelativeResize="0"/>
          <p:nvPr/>
        </p:nvPicPr>
        <p:blipFill rotWithShape="1">
          <a:blip r:embed="rId3">
            <a:alphaModFix/>
          </a:blip>
          <a:srcRect b="10801" l="0" r="0" t="0"/>
          <a:stretch/>
        </p:blipFill>
        <p:spPr>
          <a:xfrm>
            <a:off x="5066100" y="904200"/>
            <a:ext cx="3551850" cy="3168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Application</a:t>
            </a:r>
            <a:r>
              <a:rPr lang="en-CA">
                <a:solidFill>
                  <a:schemeClr val="dk1"/>
                </a:solidFill>
              </a:rPr>
              <a:t> </a:t>
            </a:r>
            <a:endParaRPr>
              <a:solidFill>
                <a:schemeClr val="dk1"/>
              </a:solidFill>
            </a:endParaRPr>
          </a:p>
        </p:txBody>
      </p:sp>
      <p:sp>
        <p:nvSpPr>
          <p:cNvPr id="220" name="Google Shape;220;p35"/>
          <p:cNvSpPr txBox="1"/>
          <p:nvPr>
            <p:ph idx="1" type="body"/>
          </p:nvPr>
        </p:nvSpPr>
        <p:spPr>
          <a:xfrm>
            <a:off x="311700" y="1152475"/>
            <a:ext cx="451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CA">
                <a:solidFill>
                  <a:schemeClr val="accent5"/>
                </a:solidFill>
              </a:rPr>
              <a:t>Limitations of Model</a:t>
            </a:r>
            <a:endParaRPr b="1">
              <a:solidFill>
                <a:schemeClr val="accent5"/>
              </a:solidFill>
            </a:endParaRPr>
          </a:p>
          <a:p>
            <a:pPr indent="-342900" lvl="0" marL="457200" rtl="0" algn="l">
              <a:spcBef>
                <a:spcPts val="1200"/>
              </a:spcBef>
              <a:spcAft>
                <a:spcPts val="0"/>
              </a:spcAft>
              <a:buSzPts val="1800"/>
              <a:buChar char="●"/>
            </a:pPr>
            <a:r>
              <a:rPr lang="en-CA"/>
              <a:t>Relies on self-reported data</a:t>
            </a:r>
            <a:endParaRPr/>
          </a:p>
          <a:p>
            <a:pPr indent="-342900" lvl="1" marL="914400" rtl="0" algn="l">
              <a:spcBef>
                <a:spcPts val="0"/>
              </a:spcBef>
              <a:spcAft>
                <a:spcPts val="0"/>
              </a:spcAft>
              <a:buSzPts val="1800"/>
              <a:buChar char="○"/>
            </a:pPr>
            <a:r>
              <a:rPr lang="en-CA" sz="1800"/>
              <a:t>I</a:t>
            </a:r>
            <a:r>
              <a:rPr lang="en-CA" sz="1800"/>
              <a:t>naccuracy</a:t>
            </a:r>
            <a:endParaRPr sz="1800"/>
          </a:p>
          <a:p>
            <a:pPr indent="-342900" lvl="1" marL="914400" rtl="0" algn="l">
              <a:spcBef>
                <a:spcPts val="0"/>
              </a:spcBef>
              <a:spcAft>
                <a:spcPts val="0"/>
              </a:spcAft>
              <a:buSzPts val="1800"/>
              <a:buChar char="○"/>
            </a:pPr>
            <a:r>
              <a:rPr lang="en-CA" sz="1800"/>
              <a:t>Social-desirability Bias</a:t>
            </a:r>
            <a:endParaRPr sz="1800"/>
          </a:p>
          <a:p>
            <a:pPr indent="-342900" lvl="1" marL="914400" rtl="0" algn="l">
              <a:spcBef>
                <a:spcPts val="0"/>
              </a:spcBef>
              <a:spcAft>
                <a:spcPts val="0"/>
              </a:spcAft>
              <a:buSzPts val="1800"/>
              <a:buChar char="○"/>
            </a:pPr>
            <a:r>
              <a:rPr lang="en-CA" sz="1800"/>
              <a:t>Healthcare data could be integrated</a:t>
            </a:r>
            <a:endParaRPr sz="1800"/>
          </a:p>
          <a:p>
            <a:pPr indent="0" lvl="0" marL="914400" rtl="0" algn="l">
              <a:spcBef>
                <a:spcPts val="1200"/>
              </a:spcBef>
              <a:spcAft>
                <a:spcPts val="0"/>
              </a:spcAft>
              <a:buNone/>
            </a:pPr>
            <a:r>
              <a:t/>
            </a:r>
            <a:endParaRPr sz="1800"/>
          </a:p>
          <a:p>
            <a:pPr indent="-342900" lvl="0" marL="457200" rtl="0" algn="l">
              <a:spcBef>
                <a:spcPts val="1200"/>
              </a:spcBef>
              <a:spcAft>
                <a:spcPts val="0"/>
              </a:spcAft>
              <a:buSzPts val="1800"/>
              <a:buChar char="●"/>
            </a:pPr>
            <a:r>
              <a:rPr lang="en-CA"/>
              <a:t>Barriers to healthcare not addressed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1" name="Google Shape;221;p35"/>
          <p:cNvPicPr preferRelativeResize="0"/>
          <p:nvPr/>
        </p:nvPicPr>
        <p:blipFill rotWithShape="1">
          <a:blip r:embed="rId3">
            <a:alphaModFix/>
          </a:blip>
          <a:srcRect b="11824" l="0" r="0" t="0"/>
          <a:stretch/>
        </p:blipFill>
        <p:spPr>
          <a:xfrm>
            <a:off x="4957675" y="1017723"/>
            <a:ext cx="3874623"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Future Directions</a:t>
            </a:r>
            <a:endParaRPr>
              <a:solidFill>
                <a:schemeClr val="dk1"/>
              </a:solidFill>
            </a:endParaRPr>
          </a:p>
        </p:txBody>
      </p:sp>
      <p:sp>
        <p:nvSpPr>
          <p:cNvPr id="227" name="Google Shape;22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CA"/>
              <a:t>U</a:t>
            </a:r>
            <a:r>
              <a:rPr lang="en-CA"/>
              <a:t>sing the Support Vector Machine (SVM) could improve our results, as it is good at finding complex patterns in data, especially when there are clear separations between classes.</a:t>
            </a:r>
            <a:endParaRPr/>
          </a:p>
          <a:p>
            <a:pPr indent="-342900" lvl="0" marL="457200" rtl="0" algn="l">
              <a:spcBef>
                <a:spcPts val="0"/>
              </a:spcBef>
              <a:spcAft>
                <a:spcPts val="0"/>
              </a:spcAft>
              <a:buSzPts val="1800"/>
              <a:buChar char="●"/>
            </a:pPr>
            <a:r>
              <a:rPr lang="en-CA"/>
              <a:t>However, SVM can be more costly and take longer to run, especially with large datasets. This is because it requires more computing power and time to train. </a:t>
            </a:r>
            <a:endParaRPr/>
          </a:p>
          <a:p>
            <a:pPr indent="-342900" lvl="0" marL="457200" rtl="0" algn="l">
              <a:spcBef>
                <a:spcPts val="0"/>
              </a:spcBef>
              <a:spcAft>
                <a:spcPts val="0"/>
              </a:spcAft>
              <a:buSzPts val="1800"/>
              <a:buChar char="●"/>
            </a:pPr>
            <a:r>
              <a:rPr lang="en-CA"/>
              <a:t>Prioritize most important features (Genhlth, HighBP, Age and BMI) to optimize the model performance</a:t>
            </a:r>
            <a:endParaRPr/>
          </a:p>
        </p:txBody>
      </p:sp>
      <p:pic>
        <p:nvPicPr>
          <p:cNvPr id="228" name="Google Shape;228;p36"/>
          <p:cNvPicPr preferRelativeResize="0"/>
          <p:nvPr/>
        </p:nvPicPr>
        <p:blipFill rotWithShape="1">
          <a:blip r:embed="rId3">
            <a:alphaModFix/>
          </a:blip>
          <a:srcRect b="12095" l="0" r="0" t="0"/>
          <a:stretch/>
        </p:blipFill>
        <p:spPr>
          <a:xfrm>
            <a:off x="3512500" y="3280858"/>
            <a:ext cx="2118975" cy="186263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Conclusion/Summary</a:t>
            </a:r>
            <a:endParaRPr>
              <a:solidFill>
                <a:schemeClr val="dk1"/>
              </a:solidFill>
            </a:endParaRPr>
          </a:p>
        </p:txBody>
      </p:sp>
      <p:sp>
        <p:nvSpPr>
          <p:cNvPr id="234" name="Google Shape;23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Diabetes</a:t>
            </a:r>
            <a:r>
              <a:rPr lang="en-CA"/>
              <a:t> is a highly prevalent </a:t>
            </a:r>
            <a:r>
              <a:rPr lang="en-CA"/>
              <a:t>disease in Canada</a:t>
            </a:r>
            <a:endParaRPr/>
          </a:p>
          <a:p>
            <a:pPr indent="-342900" lvl="0" marL="457200" rtl="0" algn="l">
              <a:spcBef>
                <a:spcPts val="0"/>
              </a:spcBef>
              <a:spcAft>
                <a:spcPts val="0"/>
              </a:spcAft>
              <a:buSzPts val="1800"/>
              <a:buChar char="●"/>
            </a:pPr>
            <a:r>
              <a:rPr lang="en-CA"/>
              <a:t>Many are undiagnosed which can lead to life threatening complications</a:t>
            </a:r>
            <a:endParaRPr/>
          </a:p>
          <a:p>
            <a:pPr indent="-342900" lvl="0" marL="457200" rtl="0" algn="l">
              <a:spcBef>
                <a:spcPts val="0"/>
              </a:spcBef>
              <a:spcAft>
                <a:spcPts val="0"/>
              </a:spcAft>
              <a:buSzPts val="1800"/>
              <a:buChar char="●"/>
            </a:pPr>
            <a:r>
              <a:rPr lang="en-CA"/>
              <a:t>Our model uses health indicators in order to predict diabetes incidence</a:t>
            </a:r>
            <a:endParaRPr/>
          </a:p>
          <a:p>
            <a:pPr indent="-342900" lvl="0" marL="457200" rtl="0" algn="l">
              <a:spcBef>
                <a:spcPts val="0"/>
              </a:spcBef>
              <a:spcAft>
                <a:spcPts val="0"/>
              </a:spcAft>
              <a:buSzPts val="1800"/>
              <a:buChar char="●"/>
            </a:pPr>
            <a:r>
              <a:rPr lang="en-CA"/>
              <a:t>The final MLM is a Random Forest due to its ability handle large and </a:t>
            </a:r>
            <a:r>
              <a:rPr lang="en-CA"/>
              <a:t>complex</a:t>
            </a:r>
            <a:r>
              <a:rPr lang="en-CA"/>
              <a:t> data with accuracy </a:t>
            </a:r>
            <a:endParaRPr/>
          </a:p>
          <a:p>
            <a:pPr indent="-342900" lvl="0" marL="457200" rtl="0" algn="l">
              <a:spcBef>
                <a:spcPts val="0"/>
              </a:spcBef>
              <a:spcAft>
                <a:spcPts val="0"/>
              </a:spcAft>
              <a:buSzPts val="1800"/>
              <a:buChar char="●"/>
            </a:pPr>
            <a:r>
              <a:rPr lang="en-CA"/>
              <a:t>We hope to apply our model to the healthcare sector, allowing healthcare providers and patients to diagnose diabetes more efficiently</a:t>
            </a:r>
            <a:endParaRPr/>
          </a:p>
          <a:p>
            <a:pPr indent="-342900" lvl="0" marL="457200" rtl="0" algn="l">
              <a:spcBef>
                <a:spcPts val="0"/>
              </a:spcBef>
              <a:spcAft>
                <a:spcPts val="0"/>
              </a:spcAft>
              <a:buSzPts val="1800"/>
              <a:buChar char="●"/>
            </a:pPr>
            <a:r>
              <a:rPr lang="en-CA"/>
              <a:t>In the future we hope to use SVM in order to improve the models accuracy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accent5"/>
                </a:solidFill>
              </a:rPr>
              <a:t>References</a:t>
            </a:r>
            <a:endParaRPr>
              <a:solidFill>
                <a:schemeClr val="accent5"/>
              </a:solidFill>
            </a:endParaRPr>
          </a:p>
        </p:txBody>
      </p:sp>
      <p:sp>
        <p:nvSpPr>
          <p:cNvPr id="240" name="Google Shape;24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u="sng">
                <a:solidFill>
                  <a:schemeClr val="hlink"/>
                </a:solidFill>
                <a:hlinkClick r:id="rId3"/>
              </a:rPr>
              <a:t>https://www.diabetes.ca/advocacy---policies/advocacy-reports/national-and-provincial-backgrounders/diabetes-in-canada</a:t>
            </a:r>
            <a:endParaRPr/>
          </a:p>
          <a:p>
            <a:pPr indent="0" lvl="0" marL="0" rtl="0" algn="l">
              <a:spcBef>
                <a:spcPts val="1200"/>
              </a:spcBef>
              <a:spcAft>
                <a:spcPts val="1200"/>
              </a:spcAft>
              <a:buNone/>
            </a:pPr>
            <a:r>
              <a:rPr lang="en-CA"/>
              <a:t>https://www.hopkinsmedicine.org/health/conditions-and-diseases/diabetes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Background</a:t>
            </a:r>
            <a:endParaRPr>
              <a:solidFill>
                <a:schemeClr val="dk1"/>
              </a:solidFill>
            </a:endParaRPr>
          </a:p>
        </p:txBody>
      </p:sp>
      <p:sp>
        <p:nvSpPr>
          <p:cNvPr id="72" name="Google Shape;72;p15"/>
          <p:cNvSpPr txBox="1"/>
          <p:nvPr>
            <p:ph idx="1" type="body"/>
          </p:nvPr>
        </p:nvSpPr>
        <p:spPr>
          <a:xfrm>
            <a:off x="311700" y="1152475"/>
            <a:ext cx="8032200" cy="36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2372"/>
              <a:t>S</a:t>
            </a:r>
            <a:r>
              <a:rPr lang="en-CA" sz="2072"/>
              <a:t>everal risk factors may contribute to </a:t>
            </a:r>
            <a:r>
              <a:rPr b="1" lang="en-CA" sz="2072">
                <a:solidFill>
                  <a:schemeClr val="accent5"/>
                </a:solidFill>
              </a:rPr>
              <a:t>Type 2</a:t>
            </a:r>
            <a:r>
              <a:rPr lang="en-CA" sz="2072"/>
              <a:t> diabetes</a:t>
            </a:r>
            <a:endParaRPr sz="2072"/>
          </a:p>
          <a:p>
            <a:pPr indent="457200" lvl="0" marL="457200" rtl="0" algn="l">
              <a:spcBef>
                <a:spcPts val="1200"/>
              </a:spcBef>
              <a:spcAft>
                <a:spcPts val="0"/>
              </a:spcAft>
              <a:buNone/>
            </a:pPr>
            <a:r>
              <a:rPr lang="en-CA" sz="2072"/>
              <a:t>These include:</a:t>
            </a:r>
            <a:endParaRPr sz="2072"/>
          </a:p>
          <a:p>
            <a:pPr indent="-360197" lvl="3" marL="1828800" rtl="0" algn="l">
              <a:spcBef>
                <a:spcPts val="1200"/>
              </a:spcBef>
              <a:spcAft>
                <a:spcPts val="0"/>
              </a:spcAft>
              <a:buSzPts val="2072"/>
              <a:buChar char="●"/>
            </a:pPr>
            <a:r>
              <a:rPr lang="en-CA" sz="2072"/>
              <a:t>Gender</a:t>
            </a:r>
            <a:endParaRPr sz="2072"/>
          </a:p>
          <a:p>
            <a:pPr indent="-360197" lvl="3" marL="1828800" rtl="0" algn="l">
              <a:spcBef>
                <a:spcPts val="0"/>
              </a:spcBef>
              <a:spcAft>
                <a:spcPts val="0"/>
              </a:spcAft>
              <a:buSzPts val="2072"/>
              <a:buChar char="●"/>
            </a:pPr>
            <a:r>
              <a:rPr lang="en-CA" sz="2072"/>
              <a:t>Age</a:t>
            </a:r>
            <a:endParaRPr sz="2072"/>
          </a:p>
          <a:p>
            <a:pPr indent="-360197" lvl="3" marL="1828800" rtl="0" algn="l">
              <a:spcBef>
                <a:spcPts val="0"/>
              </a:spcBef>
              <a:spcAft>
                <a:spcPts val="0"/>
              </a:spcAft>
              <a:buSzPts val="2072"/>
              <a:buChar char="●"/>
            </a:pPr>
            <a:r>
              <a:rPr lang="en-CA" sz="2072"/>
              <a:t>Obesity</a:t>
            </a:r>
            <a:endParaRPr sz="2072"/>
          </a:p>
          <a:p>
            <a:pPr indent="-360197" lvl="3" marL="1828800" rtl="0" algn="l">
              <a:spcBef>
                <a:spcPts val="0"/>
              </a:spcBef>
              <a:spcAft>
                <a:spcPts val="0"/>
              </a:spcAft>
              <a:buSzPts val="2072"/>
              <a:buChar char="●"/>
            </a:pPr>
            <a:r>
              <a:rPr lang="en-CA" sz="2072"/>
              <a:t>Lifestyle</a:t>
            </a:r>
            <a:endParaRPr sz="2072"/>
          </a:p>
          <a:p>
            <a:pPr indent="0" lvl="0" marL="0" rtl="0" algn="l">
              <a:spcBef>
                <a:spcPts val="1200"/>
              </a:spcBef>
              <a:spcAft>
                <a:spcPts val="0"/>
              </a:spcAft>
              <a:buNone/>
            </a:pPr>
            <a:r>
              <a:rPr b="1" lang="en-CA" sz="2000">
                <a:solidFill>
                  <a:schemeClr val="accent5"/>
                </a:solidFill>
              </a:rPr>
              <a:t>Prediabetes </a:t>
            </a:r>
            <a:r>
              <a:rPr lang="en-CA" sz="2000"/>
              <a:t>- Elevated blood sugar, can progress into Type 2 if left untreated </a:t>
            </a:r>
            <a:endParaRPr sz="2000"/>
          </a:p>
          <a:p>
            <a:pPr indent="0" lvl="0" marL="0" rtl="0" algn="l">
              <a:spcBef>
                <a:spcPts val="1200"/>
              </a:spcBef>
              <a:spcAft>
                <a:spcPts val="0"/>
              </a:spcAft>
              <a:buNone/>
            </a:pPr>
            <a:r>
              <a:t/>
            </a:r>
            <a:endParaRPr b="1">
              <a:solidFill>
                <a:schemeClr val="accent5"/>
              </a:solidFill>
            </a:endParaRPr>
          </a:p>
          <a:p>
            <a:pPr indent="0" lvl="0" marL="914400" rtl="0" algn="l">
              <a:spcBef>
                <a:spcPts val="1200"/>
              </a:spcBef>
              <a:spcAft>
                <a:spcPts val="1200"/>
              </a:spcAft>
              <a:buNone/>
            </a:pPr>
            <a:r>
              <a:t/>
            </a:r>
            <a:endParaRPr b="1">
              <a:solidFill>
                <a:schemeClr val="accent5"/>
              </a:solidFill>
            </a:endParaRPr>
          </a:p>
        </p:txBody>
      </p:sp>
      <p:grpSp>
        <p:nvGrpSpPr>
          <p:cNvPr id="73" name="Google Shape;73;p15"/>
          <p:cNvGrpSpPr/>
          <p:nvPr/>
        </p:nvGrpSpPr>
        <p:grpSpPr>
          <a:xfrm>
            <a:off x="5180588" y="1629160"/>
            <a:ext cx="2562248" cy="2278751"/>
            <a:chOff x="5413050" y="1286500"/>
            <a:chExt cx="3143091" cy="2841690"/>
          </a:xfrm>
        </p:grpSpPr>
        <p:pic>
          <p:nvPicPr>
            <p:cNvPr descr="Worried obese man | Public domain vectors" id="74" name="Google Shape;74;p15"/>
            <p:cNvPicPr preferRelativeResize="0"/>
            <p:nvPr/>
          </p:nvPicPr>
          <p:blipFill rotWithShape="1">
            <a:blip r:embed="rId3">
              <a:alphaModFix/>
            </a:blip>
            <a:srcRect b="11863" l="-1670" r="1670" t="0"/>
            <a:stretch/>
          </p:blipFill>
          <p:spPr>
            <a:xfrm>
              <a:off x="5413050" y="2717875"/>
              <a:ext cx="1600175" cy="1410315"/>
            </a:xfrm>
            <a:prstGeom prst="rect">
              <a:avLst/>
            </a:prstGeom>
            <a:noFill/>
            <a:ln>
              <a:noFill/>
            </a:ln>
          </p:spPr>
        </p:pic>
        <p:pic>
          <p:nvPicPr>
            <p:cNvPr id="75" name="Google Shape;75;p15"/>
            <p:cNvPicPr preferRelativeResize="0"/>
            <p:nvPr/>
          </p:nvPicPr>
          <p:blipFill rotWithShape="1">
            <a:blip r:embed="rId4">
              <a:alphaModFix/>
            </a:blip>
            <a:srcRect b="11894" l="0" r="0" t="0"/>
            <a:stretch/>
          </p:blipFill>
          <p:spPr>
            <a:xfrm flipH="1">
              <a:off x="6955975" y="1324413"/>
              <a:ext cx="1600166" cy="1409825"/>
            </a:xfrm>
            <a:prstGeom prst="rect">
              <a:avLst/>
            </a:prstGeom>
            <a:noFill/>
            <a:ln>
              <a:noFill/>
            </a:ln>
          </p:spPr>
        </p:pic>
        <p:pic>
          <p:nvPicPr>
            <p:cNvPr id="76" name="Google Shape;76;p15"/>
            <p:cNvPicPr preferRelativeResize="0"/>
            <p:nvPr/>
          </p:nvPicPr>
          <p:blipFill>
            <a:blip r:embed="rId5">
              <a:alphaModFix/>
            </a:blip>
            <a:stretch>
              <a:fillRect/>
            </a:stretch>
          </p:blipFill>
          <p:spPr>
            <a:xfrm flipH="1">
              <a:off x="7070200" y="2772175"/>
              <a:ext cx="1371725" cy="1333300"/>
            </a:xfrm>
            <a:prstGeom prst="rect">
              <a:avLst/>
            </a:prstGeom>
            <a:noFill/>
            <a:ln>
              <a:noFill/>
            </a:ln>
          </p:spPr>
        </p:pic>
        <p:pic>
          <p:nvPicPr>
            <p:cNvPr descr="Swap Gender Roles | Free SVG" id="77" name="Google Shape;77;p15"/>
            <p:cNvPicPr preferRelativeResize="0"/>
            <p:nvPr/>
          </p:nvPicPr>
          <p:blipFill>
            <a:blip r:embed="rId6">
              <a:alphaModFix/>
            </a:blip>
            <a:stretch>
              <a:fillRect/>
            </a:stretch>
          </p:blipFill>
          <p:spPr>
            <a:xfrm>
              <a:off x="5470300" y="1286500"/>
              <a:ext cx="1485675" cy="1485675"/>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1242500" y="1869900"/>
            <a:ext cx="5905200" cy="140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CA" sz="2400">
                <a:solidFill>
                  <a:schemeClr val="lt1"/>
                </a:solidFill>
                <a:latin typeface="Proxima Nova Extrabold"/>
                <a:ea typeface="Proxima Nova Extrabold"/>
                <a:cs typeface="Proxima Nova Extrabold"/>
                <a:sym typeface="Proxima Nova Extrabold"/>
              </a:rPr>
              <a:t>Create a machine learning model that can predict diabetes incidence based on health indicators</a:t>
            </a:r>
            <a:endParaRPr sz="2400">
              <a:solidFill>
                <a:schemeClr val="lt1"/>
              </a:solidFill>
              <a:latin typeface="Proxima Nova Extrabold"/>
              <a:ea typeface="Proxima Nova Extrabold"/>
              <a:cs typeface="Proxima Nova Extrabold"/>
              <a:sym typeface="Proxima Nova Extrabold"/>
            </a:endParaRPr>
          </a:p>
        </p:txBody>
      </p:sp>
      <p:sp>
        <p:nvSpPr>
          <p:cNvPr id="83" name="Google Shape;83;p16"/>
          <p:cNvSpPr txBox="1"/>
          <p:nvPr>
            <p:ph type="title"/>
          </p:nvPr>
        </p:nvSpPr>
        <p:spPr>
          <a:xfrm>
            <a:off x="623400" y="11101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CA" sz="6000" u="sng">
                <a:solidFill>
                  <a:schemeClr val="accent5"/>
                </a:solidFill>
              </a:rPr>
              <a:t>Purpose:</a:t>
            </a:r>
            <a:endParaRPr sz="6000" u="sng">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Background cont</a:t>
            </a:r>
            <a:endParaRPr>
              <a:solidFill>
                <a:schemeClr val="dk1"/>
              </a:solidFill>
            </a:endParaRPr>
          </a:p>
        </p:txBody>
      </p:sp>
      <p:sp>
        <p:nvSpPr>
          <p:cNvPr id="89" name="Google Shape;89;p17"/>
          <p:cNvSpPr txBox="1"/>
          <p:nvPr>
            <p:ph idx="1" type="body"/>
          </p:nvPr>
        </p:nvSpPr>
        <p:spPr>
          <a:xfrm>
            <a:off x="311700" y="1343100"/>
            <a:ext cx="7854300" cy="3800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en-CA">
                <a:solidFill>
                  <a:schemeClr val="accent5"/>
                </a:solidFill>
              </a:rPr>
              <a:t>Diabetes Health Indicators Dataset </a:t>
            </a:r>
            <a:endParaRPr b="1">
              <a:solidFill>
                <a:schemeClr val="accent5"/>
              </a:solidFill>
            </a:endParaRPr>
          </a:p>
          <a:p>
            <a:pPr indent="-342900" lvl="0" marL="457200" rtl="0" algn="l">
              <a:spcBef>
                <a:spcPts val="1200"/>
              </a:spcBef>
              <a:spcAft>
                <a:spcPts val="0"/>
              </a:spcAft>
              <a:buSzPts val="1800"/>
              <a:buChar char="●"/>
            </a:pPr>
            <a:r>
              <a:rPr lang="en-CA" sz="1800"/>
              <a:t>Data taken from the 2015 </a:t>
            </a:r>
            <a:r>
              <a:rPr lang="en-CA" sz="1800">
                <a:highlight>
                  <a:srgbClr val="FFFFFF"/>
                </a:highlight>
              </a:rPr>
              <a:t>The Behavioral Risk Factor Surveillance System</a:t>
            </a:r>
            <a:r>
              <a:rPr lang="en-CA" sz="1800">
                <a:highlight>
                  <a:srgbClr val="FFFFFF"/>
                </a:highlight>
              </a:rPr>
              <a:t>( BRFSS) survey collected by the CDC</a:t>
            </a:r>
            <a:endParaRPr sz="1800">
              <a:highlight>
                <a:srgbClr val="FFFFFF"/>
              </a:highlight>
            </a:endParaRPr>
          </a:p>
          <a:p>
            <a:pPr indent="-342900" lvl="0" marL="457200" rtl="0" algn="l">
              <a:spcBef>
                <a:spcPts val="0"/>
              </a:spcBef>
              <a:spcAft>
                <a:spcPts val="0"/>
              </a:spcAft>
              <a:buSzPts val="1800"/>
              <a:buChar char="●"/>
            </a:pPr>
            <a:r>
              <a:rPr lang="en-CA" sz="1800">
                <a:highlight>
                  <a:srgbClr val="FFFFFF"/>
                </a:highlight>
              </a:rPr>
              <a:t> Respondents were asked a series of health-risk related questions as well as their diabetes status</a:t>
            </a:r>
            <a:endParaRPr sz="1800">
              <a:highlight>
                <a:srgbClr val="FFFFFF"/>
              </a:highlight>
            </a:endParaRPr>
          </a:p>
          <a:p>
            <a:pPr indent="-342900" lvl="0" marL="457200" rtl="0" algn="l">
              <a:spcBef>
                <a:spcPts val="0"/>
              </a:spcBef>
              <a:spcAft>
                <a:spcPts val="0"/>
              </a:spcAft>
              <a:buSzPts val="1800"/>
              <a:buChar char="●"/>
            </a:pPr>
            <a:r>
              <a:rPr lang="en-CA" sz="1800">
                <a:highlight>
                  <a:srgbClr val="FFFFFF"/>
                </a:highlight>
              </a:rPr>
              <a:t>Included in the data set are 21 variables that have been shown to impact diabetes incidence </a:t>
            </a:r>
            <a:endParaRPr sz="1800">
              <a:highlight>
                <a:srgbClr val="FFFFFF"/>
              </a:highlight>
            </a:endParaRPr>
          </a:p>
          <a:p>
            <a:pPr indent="-342900" lvl="0" marL="457200" rtl="0" algn="l">
              <a:spcBef>
                <a:spcPts val="0"/>
              </a:spcBef>
              <a:spcAft>
                <a:spcPts val="0"/>
              </a:spcAft>
              <a:buSzPts val="1800"/>
              <a:buChar char="●"/>
            </a:pPr>
            <a:r>
              <a:rPr lang="en-CA" sz="1800">
                <a:highlight>
                  <a:srgbClr val="FFFFFF"/>
                </a:highlight>
              </a:rPr>
              <a:t>Incidents of diabetes and prediabetes were combined in the data</a:t>
            </a:r>
            <a:endParaRPr sz="1800">
              <a:highlight>
                <a:srgbClr val="FFFFFF"/>
              </a:highlight>
            </a:endParaRPr>
          </a:p>
          <a:p>
            <a:pPr indent="0" lvl="0" marL="0" rtl="0" algn="l">
              <a:spcBef>
                <a:spcPts val="1200"/>
              </a:spcBef>
              <a:spcAft>
                <a:spcPts val="0"/>
              </a:spcAft>
              <a:buNone/>
            </a:pPr>
            <a:r>
              <a:rPr lang="en-CA" sz="1600">
                <a:highlight>
                  <a:srgbClr val="FFFFFF"/>
                </a:highlight>
              </a:rPr>
              <a:t>Source: https://www.kaggle.com/datasets/alexteboul/diabetes-health-indicators-dataset/data</a:t>
            </a:r>
            <a:endParaRPr sz="1600">
              <a:highlight>
                <a:srgbClr val="FFFFFF"/>
              </a:highlight>
            </a:endParaRPr>
          </a:p>
          <a:p>
            <a:pPr indent="0" lvl="0" marL="914400" rtl="0" algn="l">
              <a:spcBef>
                <a:spcPts val="1200"/>
              </a:spcBef>
              <a:spcAft>
                <a:spcPts val="1200"/>
              </a:spcAft>
              <a:buNone/>
            </a:pPr>
            <a:r>
              <a:t/>
            </a:r>
            <a:endParaRPr sz="1800">
              <a:solidFill>
                <a:srgbClr val="5F6368"/>
              </a:solidFill>
              <a:highlight>
                <a:srgbClr val="FFFFFF"/>
              </a:highlight>
            </a:endParaRPr>
          </a:p>
        </p:txBody>
      </p:sp>
      <p:pic>
        <p:nvPicPr>
          <p:cNvPr id="90" name="Google Shape;90;p17"/>
          <p:cNvPicPr preferRelativeResize="0"/>
          <p:nvPr/>
        </p:nvPicPr>
        <p:blipFill>
          <a:blip r:embed="rId3">
            <a:alphaModFix/>
          </a:blip>
          <a:stretch>
            <a:fillRect/>
          </a:stretch>
        </p:blipFill>
        <p:spPr>
          <a:xfrm>
            <a:off x="6807298" y="285750"/>
            <a:ext cx="2126499" cy="137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Key Definitions</a:t>
            </a:r>
            <a:endParaRPr>
              <a:solidFill>
                <a:schemeClr val="dk1"/>
              </a:solidFill>
            </a:endParaRPr>
          </a:p>
        </p:txBody>
      </p:sp>
      <p:sp>
        <p:nvSpPr>
          <p:cNvPr id="96" name="Google Shape;96;p18"/>
          <p:cNvSpPr txBox="1"/>
          <p:nvPr>
            <p:ph idx="1" type="body"/>
          </p:nvPr>
        </p:nvSpPr>
        <p:spPr>
          <a:xfrm>
            <a:off x="366425" y="11388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Diabetes_binary - No Diabetes, Diabetes/Prediabetes </a:t>
            </a:r>
            <a:endParaRPr/>
          </a:p>
          <a:p>
            <a:pPr indent="0" lvl="0" marL="0" rtl="0" algn="l">
              <a:spcBef>
                <a:spcPts val="1200"/>
              </a:spcBef>
              <a:spcAft>
                <a:spcPts val="0"/>
              </a:spcAft>
              <a:buNone/>
            </a:pPr>
            <a:r>
              <a:rPr lang="en-CA"/>
              <a:t>HighBP - No High Blood Pressure or High Blood Pressure 	</a:t>
            </a:r>
            <a:endParaRPr/>
          </a:p>
          <a:p>
            <a:pPr indent="0" lvl="0" marL="0" rtl="0" algn="l">
              <a:spcBef>
                <a:spcPts val="1200"/>
              </a:spcBef>
              <a:spcAft>
                <a:spcPts val="0"/>
              </a:spcAft>
              <a:buNone/>
            </a:pPr>
            <a:r>
              <a:rPr lang="en-CA"/>
              <a:t>HighChol - No High Cholesterol or High Cholesterol </a:t>
            </a:r>
            <a:endParaRPr/>
          </a:p>
          <a:p>
            <a:pPr indent="0" lvl="0" marL="0" rtl="0" algn="l">
              <a:spcBef>
                <a:spcPts val="1200"/>
              </a:spcBef>
              <a:spcAft>
                <a:spcPts val="0"/>
              </a:spcAft>
              <a:buNone/>
            </a:pPr>
            <a:r>
              <a:rPr lang="en-CA"/>
              <a:t>CholCheck - Yes/No Cholesterol Check in the last 5 years</a:t>
            </a:r>
            <a:endParaRPr/>
          </a:p>
          <a:p>
            <a:pPr indent="0" lvl="0" marL="0" rtl="0" algn="l">
              <a:spcBef>
                <a:spcPts val="1200"/>
              </a:spcBef>
              <a:spcAft>
                <a:spcPts val="0"/>
              </a:spcAft>
              <a:buNone/>
            </a:pPr>
            <a:r>
              <a:rPr lang="en-CA"/>
              <a:t>BMI - Body Mass Index</a:t>
            </a:r>
            <a:endParaRPr/>
          </a:p>
          <a:p>
            <a:pPr indent="0" lvl="0" marL="0" rtl="0" algn="l">
              <a:spcBef>
                <a:spcPts val="1200"/>
              </a:spcBef>
              <a:spcAft>
                <a:spcPts val="0"/>
              </a:spcAft>
              <a:buNone/>
            </a:pPr>
            <a:r>
              <a:rPr lang="en-CA"/>
              <a:t>Smoker - Yes/No smoked over 100 cigarettes in lifetime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Key Definitions</a:t>
            </a:r>
            <a:endParaRPr>
              <a:solidFill>
                <a:schemeClr val="dk1"/>
              </a:solidFill>
            </a:endParaRPr>
          </a:p>
        </p:txBody>
      </p:sp>
      <p:sp>
        <p:nvSpPr>
          <p:cNvPr id="102" name="Google Shape;102;p19"/>
          <p:cNvSpPr txBox="1"/>
          <p:nvPr>
            <p:ph idx="1" type="body"/>
          </p:nvPr>
        </p:nvSpPr>
        <p:spPr>
          <a:xfrm>
            <a:off x="380100" y="1117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Stroke - Yes/No have had a strokeave had heart d</a:t>
            </a:r>
            <a:endParaRPr/>
          </a:p>
          <a:p>
            <a:pPr indent="0" lvl="0" marL="0" rtl="0" algn="l">
              <a:spcBef>
                <a:spcPts val="1200"/>
              </a:spcBef>
              <a:spcAft>
                <a:spcPts val="0"/>
              </a:spcAft>
              <a:buNone/>
            </a:pPr>
            <a:r>
              <a:rPr lang="en-CA"/>
              <a:t>HeartDiseaseorAttack - Yes/No disease or heart attack </a:t>
            </a:r>
            <a:endParaRPr/>
          </a:p>
          <a:p>
            <a:pPr indent="0" lvl="0" marL="0" rtl="0" algn="l">
              <a:spcBef>
                <a:spcPts val="1200"/>
              </a:spcBef>
              <a:spcAft>
                <a:spcPts val="0"/>
              </a:spcAft>
              <a:buNone/>
            </a:pPr>
            <a:r>
              <a:rPr lang="en-CA"/>
              <a:t>PhysActivity- Yes/No Have engaged in physical activity outside of work in past 30 days</a:t>
            </a:r>
            <a:endParaRPr/>
          </a:p>
          <a:p>
            <a:pPr indent="0" lvl="0" marL="0" rtl="0" algn="l">
              <a:spcBef>
                <a:spcPts val="1200"/>
              </a:spcBef>
              <a:spcAft>
                <a:spcPts val="0"/>
              </a:spcAft>
              <a:buNone/>
            </a:pPr>
            <a:r>
              <a:rPr lang="en-CA"/>
              <a:t>Fruits - Yes/No consume fruit at least once per day </a:t>
            </a:r>
            <a:endParaRPr/>
          </a:p>
          <a:p>
            <a:pPr indent="0" lvl="0" marL="0" rtl="0" algn="l">
              <a:spcBef>
                <a:spcPts val="1200"/>
              </a:spcBef>
              <a:spcAft>
                <a:spcPts val="0"/>
              </a:spcAft>
              <a:buNone/>
            </a:pPr>
            <a:r>
              <a:rPr lang="en-CA"/>
              <a:t>Veggies - Yes/No consume veggies at least once per day 	</a:t>
            </a:r>
            <a:endParaRPr/>
          </a:p>
          <a:p>
            <a:pPr indent="0" lvl="0" marL="0" rtl="0" algn="l">
              <a:spcBef>
                <a:spcPts val="1200"/>
              </a:spcBef>
              <a:spcAft>
                <a:spcPts val="0"/>
              </a:spcAft>
              <a:buNone/>
            </a:pPr>
            <a:r>
              <a:rPr lang="en-CA"/>
              <a:t>HvyAlcoholConsump - Yes/No </a:t>
            </a:r>
            <a:r>
              <a:rPr lang="en-CA">
                <a:highlight>
                  <a:srgbClr val="FFFFFF"/>
                </a:highlight>
              </a:rPr>
              <a:t>Heavy drinker (men more than 14 drinks per week,  adult women more than 7 drinks per week)</a:t>
            </a:r>
            <a:endParaRPr/>
          </a:p>
          <a:p>
            <a:pPr indent="0" lvl="0" marL="0" rtl="0" algn="l">
              <a:spcBef>
                <a:spcPts val="1200"/>
              </a:spcBef>
              <a:spcAft>
                <a:spcPts val="12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Key Definitions</a:t>
            </a:r>
            <a:endParaRPr>
              <a:solidFill>
                <a:schemeClr val="dk1"/>
              </a:solidFill>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AnyHealthcare - Yes/No </a:t>
            </a:r>
            <a:r>
              <a:rPr lang="en-CA">
                <a:highlight>
                  <a:schemeClr val="lt1"/>
                </a:highlight>
              </a:rPr>
              <a:t>have health care coverage/ health insurance</a:t>
            </a:r>
            <a:endParaRPr/>
          </a:p>
          <a:p>
            <a:pPr indent="0" lvl="0" marL="0" rtl="0" algn="l">
              <a:spcBef>
                <a:spcPts val="1200"/>
              </a:spcBef>
              <a:spcAft>
                <a:spcPts val="0"/>
              </a:spcAft>
              <a:buNone/>
            </a:pPr>
            <a:r>
              <a:rPr lang="en-CA"/>
              <a:t>GenHlth	- </a:t>
            </a:r>
            <a:r>
              <a:rPr lang="en-CA">
                <a:highlight>
                  <a:srgbClr val="FFFFFF"/>
                </a:highlight>
              </a:rPr>
              <a:t>Self reported general health on a scale of 1-5,  1 = excellent ,5 = poor</a:t>
            </a:r>
            <a:endParaRPr/>
          </a:p>
          <a:p>
            <a:pPr indent="0" lvl="0" marL="0" rtl="0" algn="l">
              <a:spcBef>
                <a:spcPts val="1200"/>
              </a:spcBef>
              <a:spcAft>
                <a:spcPts val="0"/>
              </a:spcAft>
              <a:buNone/>
            </a:pPr>
            <a:r>
              <a:rPr lang="en-CA"/>
              <a:t>MentHlth - Self reported Mental Health </a:t>
            </a:r>
            <a:r>
              <a:rPr lang="en-CA">
                <a:highlight>
                  <a:srgbClr val="FFFFFF"/>
                </a:highlight>
              </a:rPr>
              <a:t>for past 30 days, scale 1-30 days</a:t>
            </a:r>
            <a:endParaRPr/>
          </a:p>
          <a:p>
            <a:pPr indent="0" lvl="0" marL="0" rtl="0" algn="l">
              <a:spcBef>
                <a:spcPts val="1200"/>
              </a:spcBef>
              <a:spcAft>
                <a:spcPts val="0"/>
              </a:spcAft>
              <a:buNone/>
            </a:pPr>
            <a:r>
              <a:rPr lang="en-CA"/>
              <a:t>PhysHlth	- Self reported Physical Health </a:t>
            </a:r>
            <a:r>
              <a:rPr lang="en-CA">
                <a:highlight>
                  <a:srgbClr val="FFFFFF"/>
                </a:highlight>
              </a:rPr>
              <a:t>for past 30 days, scale 1-30 days</a:t>
            </a:r>
            <a:endParaRPr/>
          </a:p>
          <a:p>
            <a:pPr indent="0" lvl="0" marL="0" rtl="0" algn="l">
              <a:spcBef>
                <a:spcPts val="1200"/>
              </a:spcBef>
              <a:spcAft>
                <a:spcPts val="0"/>
              </a:spcAft>
              <a:buNone/>
            </a:pPr>
            <a:r>
              <a:rPr lang="en-CA"/>
              <a:t>DiffWalk - Yes/No </a:t>
            </a:r>
            <a:r>
              <a:rPr lang="en-CA">
                <a:highlight>
                  <a:srgbClr val="FFFFFF"/>
                </a:highlight>
              </a:rPr>
              <a:t>Difficulty walking or climbing stairs? </a:t>
            </a:r>
            <a:endParaRPr>
              <a:highlight>
                <a:srgbClr val="FFFFFF"/>
              </a:highlight>
            </a:endParaRPr>
          </a:p>
          <a:p>
            <a:pPr indent="0" lvl="0" marL="0" rtl="0" algn="l">
              <a:spcBef>
                <a:spcPts val="1200"/>
              </a:spcBef>
              <a:spcAft>
                <a:spcPts val="0"/>
              </a:spcAft>
              <a:buNone/>
            </a:pPr>
            <a:r>
              <a:rPr lang="en-CA"/>
              <a:t>Sex	- Male or Female</a:t>
            </a:r>
            <a:endParaRPr/>
          </a:p>
          <a:p>
            <a:pPr indent="0" lvl="0" marL="0" rtl="0" algn="l">
              <a:spcBef>
                <a:spcPts val="1200"/>
              </a:spcBef>
              <a:spcAft>
                <a:spcPts val="0"/>
              </a:spcAft>
              <a:buNone/>
            </a:pPr>
            <a:r>
              <a:rPr lang="en-CA"/>
              <a:t>Age - </a:t>
            </a:r>
            <a:r>
              <a:rPr lang="en-CA">
                <a:highlight>
                  <a:srgbClr val="FFFFFF"/>
                </a:highlight>
              </a:rPr>
              <a:t>13 age categories;   1 = 18-24, 9 = 60-64, 13 = 80 or older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dk1"/>
                </a:solidFill>
              </a:rPr>
              <a:t>Methodology </a:t>
            </a:r>
            <a:endParaRPr>
              <a:solidFill>
                <a:schemeClr val="dk1"/>
              </a:solidFill>
            </a:endParaRPr>
          </a:p>
        </p:txBody>
      </p:sp>
      <p:pic>
        <p:nvPicPr>
          <p:cNvPr id="114" name="Google Shape;114;p21"/>
          <p:cNvPicPr preferRelativeResize="0"/>
          <p:nvPr/>
        </p:nvPicPr>
        <p:blipFill>
          <a:blip r:embed="rId3">
            <a:alphaModFix/>
          </a:blip>
          <a:stretch>
            <a:fillRect/>
          </a:stretch>
        </p:blipFill>
        <p:spPr>
          <a:xfrm>
            <a:off x="374875" y="1961075"/>
            <a:ext cx="8520600" cy="1558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