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59"/>
  </p:notesMasterIdLst>
  <p:sldIdLst>
    <p:sldId id="292" r:id="rId4"/>
    <p:sldId id="316" r:id="rId5"/>
    <p:sldId id="317" r:id="rId6"/>
    <p:sldId id="318" r:id="rId7"/>
    <p:sldId id="302" r:id="rId8"/>
    <p:sldId id="294" r:id="rId9"/>
    <p:sldId id="313" r:id="rId10"/>
    <p:sldId id="314" r:id="rId11"/>
    <p:sldId id="315" r:id="rId12"/>
    <p:sldId id="295" r:id="rId13"/>
    <p:sldId id="296" r:id="rId14"/>
    <p:sldId id="297" r:id="rId15"/>
    <p:sldId id="298" r:id="rId16"/>
    <p:sldId id="299" r:id="rId17"/>
    <p:sldId id="300" r:id="rId18"/>
    <p:sldId id="303" r:id="rId19"/>
    <p:sldId id="301" r:id="rId20"/>
    <p:sldId id="293" r:id="rId21"/>
    <p:sldId id="259" r:id="rId22"/>
    <p:sldId id="268" r:id="rId23"/>
    <p:sldId id="261" r:id="rId24"/>
    <p:sldId id="260" r:id="rId25"/>
    <p:sldId id="258" r:id="rId26"/>
    <p:sldId id="267" r:id="rId27"/>
    <p:sldId id="264" r:id="rId28"/>
    <p:sldId id="266" r:id="rId29"/>
    <p:sldId id="265" r:id="rId30"/>
    <p:sldId id="269" r:id="rId31"/>
    <p:sldId id="272" r:id="rId32"/>
    <p:sldId id="270" r:id="rId33"/>
    <p:sldId id="271" r:id="rId34"/>
    <p:sldId id="273" r:id="rId35"/>
    <p:sldId id="308" r:id="rId36"/>
    <p:sldId id="274" r:id="rId37"/>
    <p:sldId id="275" r:id="rId38"/>
    <p:sldId id="276" r:id="rId39"/>
    <p:sldId id="277" r:id="rId40"/>
    <p:sldId id="310" r:id="rId41"/>
    <p:sldId id="278" r:id="rId42"/>
    <p:sldId id="305" r:id="rId43"/>
    <p:sldId id="283" r:id="rId44"/>
    <p:sldId id="280" r:id="rId45"/>
    <p:sldId id="281" r:id="rId46"/>
    <p:sldId id="282" r:id="rId47"/>
    <p:sldId id="285" r:id="rId48"/>
    <p:sldId id="284" r:id="rId49"/>
    <p:sldId id="286" r:id="rId50"/>
    <p:sldId id="309" r:id="rId51"/>
    <p:sldId id="306" r:id="rId52"/>
    <p:sldId id="288" r:id="rId53"/>
    <p:sldId id="289" r:id="rId54"/>
    <p:sldId id="290" r:id="rId55"/>
    <p:sldId id="311" r:id="rId56"/>
    <p:sldId id="312" r:id="rId57"/>
    <p:sldId id="291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6500B-F3EC-4786-9EB4-1D955AF5DE9F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CE6F5-6F5C-4B2E-AB0A-0ABCB890AF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67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AAC019-B518-4136-A202-2A7CFB8F7D8C}" type="slidenum">
              <a:rPr lang="en-US"/>
              <a:pPr/>
              <a:t>3</a:t>
            </a:fld>
            <a:endParaRPr lang="en-US"/>
          </a:p>
        </p:txBody>
      </p:sp>
      <p:sp>
        <p:nvSpPr>
          <p:cNvPr id="552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39BB0C-A5BA-4A61-8AF7-17EA3793CD76}" type="slidenum">
              <a:rPr lang="en-US"/>
              <a:pPr/>
              <a:t>4</a:t>
            </a:fld>
            <a:endParaRPr lang="en-US"/>
          </a:p>
        </p:txBody>
      </p:sp>
      <p:sp>
        <p:nvSpPr>
          <p:cNvPr id="573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Times New Roman" pitchFamily="18" charset="0"/>
              </a:rPr>
              <a:t>Cpt S 223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Times New Roman" pitchFamily="18" charset="0"/>
              </a:rPr>
              <a:t>Washington State University</a:t>
            </a:r>
          </a:p>
        </p:txBody>
      </p:sp>
      <p:sp>
        <p:nvSpPr>
          <p:cNvPr id="68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Times New Roman" pitchFamily="18" charset="0"/>
              </a:rPr>
              <a:t>Cpt S 223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Times New Roman" pitchFamily="18" charset="0"/>
              </a:rPr>
              <a:t>Washington State University</a:t>
            </a:r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Times New Roman" pitchFamily="18" charset="0"/>
              </a:rPr>
              <a:t>Cpt S 223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Times New Roman" pitchFamily="18" charset="0"/>
              </a:rPr>
              <a:t>Washington State University</a:t>
            </a:r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CE6F5-6F5C-4B2E-AB0A-0ABCB890AF7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18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AF6587-6FBC-4988-9121-62B5472DECC8}" type="slidenum">
              <a:rPr lang="en-US" smtClean="0">
                <a:latin typeface="Times New Roman" pitchFamily="16" charset="0"/>
              </a:rPr>
              <a:pPr/>
              <a:t>38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6" charset="0"/>
              </a:rPr>
              <a:t>Add a function of I to the original hash value to resolve the collision.</a:t>
            </a:r>
          </a:p>
          <a:p>
            <a:pPr eaLnBrk="1" hangingPunct="1"/>
            <a:r>
              <a:rPr lang="en-US" smtClean="0">
                <a:latin typeface="Times New Roman" pitchFamily="16" charset="0"/>
              </a:rPr>
              <a:t>Primary clustering – we notice this effect in the previous slide.</a:t>
            </a:r>
          </a:p>
          <a:p>
            <a:pPr eaLnBrk="1" hangingPunct="1"/>
            <a:r>
              <a:rPr lang="en-US" smtClean="0">
                <a:latin typeface="Times New Roman" pitchFamily="16" charset="0"/>
              </a:rPr>
              <a:t>Any key that hashes into the cluster 1) will require several attempts to resolve collision and 2) will then add to the cluster. (Both 1 and 2 are bad)</a:t>
            </a:r>
          </a:p>
        </p:txBody>
      </p:sp>
    </p:spTree>
    <p:extLst>
      <p:ext uri="{BB962C8B-B14F-4D97-AF65-F5344CB8AC3E}">
        <p14:creationId xmlns:p14="http://schemas.microsoft.com/office/powerpoint/2010/main" val="159609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0C27BC-7E02-4FF0-8408-52E1F41C047C}" type="slidenum">
              <a:rPr lang="en-US" smtClean="0">
                <a:latin typeface="Times New Roman" pitchFamily="16" charset="0"/>
              </a:rPr>
              <a:pPr/>
              <a:t>48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6" charset="0"/>
              </a:rPr>
              <a:t>Add a function of I to the original hash value to resolve the collision.</a:t>
            </a:r>
          </a:p>
          <a:p>
            <a:pPr eaLnBrk="1" hangingPunct="1"/>
            <a:r>
              <a:rPr lang="en-US" smtClean="0">
                <a:latin typeface="Times New Roman" pitchFamily="16" charset="0"/>
              </a:rPr>
              <a:t>Less likely to encounter primary clustering, but could run into secondary clustering.</a:t>
            </a:r>
          </a:p>
          <a:p>
            <a:pPr eaLnBrk="1" hangingPunct="1"/>
            <a:r>
              <a:rPr lang="en-US" smtClean="0">
                <a:latin typeface="Times New Roman" pitchFamily="16" charset="0"/>
              </a:rPr>
              <a:t>Although keys that hash to the same initial location will still use the same sequence of probes (and conflict with each other).</a:t>
            </a:r>
          </a:p>
          <a:p>
            <a:pPr eaLnBrk="1" hangingPunct="1"/>
            <a:r>
              <a:rPr lang="en-US" smtClean="0">
                <a:latin typeface="Times New Roman" pitchFamily="16" charset="0"/>
              </a:rPr>
              <a:t>How big to make hash table? Lambda = ½, (hash table is twice as big as the number of elements expected.)</a:t>
            </a:r>
          </a:p>
          <a:p>
            <a:pPr lvl="1" eaLnBrk="1" hangingPunct="1"/>
            <a:r>
              <a:rPr lang="en-US" smtClean="0">
                <a:latin typeface="Times New Roman" pitchFamily="16" charset="0"/>
              </a:rPr>
              <a:t>Note: (i +1)</a:t>
            </a:r>
            <a:r>
              <a:rPr lang="en-US" baseline="30000" smtClean="0">
                <a:latin typeface="Times New Roman" pitchFamily="16" charset="0"/>
              </a:rPr>
              <a:t>2 </a:t>
            </a:r>
            <a:r>
              <a:rPr lang="en-US" smtClean="0">
                <a:latin typeface="Times New Roman" pitchFamily="16" charset="0"/>
              </a:rPr>
              <a:t>– i</a:t>
            </a:r>
            <a:r>
              <a:rPr lang="en-US" baseline="30000" smtClean="0">
                <a:latin typeface="Times New Roman" pitchFamily="16" charset="0"/>
              </a:rPr>
              <a:t>2</a:t>
            </a:r>
            <a:r>
              <a:rPr lang="en-US" smtClean="0">
                <a:latin typeface="Times New Roman" pitchFamily="16" charset="0"/>
              </a:rPr>
              <a:t> = 2i + 1  Thus, to get to the NEXT step, you can add 2* current value of i plus one.</a:t>
            </a:r>
            <a:endParaRPr lang="en-US" smtClean="0">
              <a:latin typeface="Courier New" pitchFamily="32" charset="0"/>
            </a:endParaRPr>
          </a:p>
          <a:p>
            <a:pPr eaLnBrk="1" hangingPunct="1"/>
            <a:endParaRPr lang="en-US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444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368446-A0CA-4D83-8E29-8A5DA6464420}" type="slidenum">
              <a:rPr lang="en-US" smtClean="0">
                <a:latin typeface="Times New Roman" pitchFamily="16" charset="0"/>
              </a:rPr>
              <a:pPr/>
              <a:t>53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6" charset="0"/>
              </a:rPr>
              <a:t>So the probe sequence is a function of the key in two different ways – for the original starting location (h(k) AND for the amount of offset you move out each time you have a collision (g(k)).  (as opposed to both linear probing and quadratic probing where the offset is independent of the key)</a:t>
            </a:r>
          </a:p>
          <a:p>
            <a:pPr eaLnBrk="1" hangingPunct="1"/>
            <a:r>
              <a:rPr lang="en-US" smtClean="0">
                <a:latin typeface="Times New Roman" pitchFamily="16" charset="0"/>
              </a:rPr>
              <a:t>** In choosing g care must be taken so that  it never evaluates to 0.</a:t>
            </a:r>
          </a:p>
          <a:p>
            <a:pPr eaLnBrk="1" hangingPunct="1"/>
            <a:r>
              <a:rPr lang="en-US" smtClean="0">
                <a:latin typeface="Times New Roman" pitchFamily="16" charset="0"/>
              </a:rPr>
              <a:t>A good choice for g is to choose a prime R &lt; TableSIze and let g(k) = R – (k mod R).</a:t>
            </a:r>
          </a:p>
          <a:p>
            <a:pPr eaLnBrk="1" hangingPunct="1"/>
            <a:r>
              <a:rPr lang="en-US" smtClean="0">
                <a:latin typeface="Times New Roman" pitchFamily="16" charset="0"/>
              </a:rPr>
              <a:t>Double Hashing is Safe for </a:t>
            </a:r>
            <a:r>
              <a:rPr lang="en-US" smtClean="0">
                <a:latin typeface="Times New Roman" pitchFamily="16" charset="0"/>
                <a:sym typeface="Symbol" pitchFamily="18" charset="2"/>
              </a:rPr>
              <a:t> &lt; 1</a:t>
            </a:r>
            <a:endParaRPr lang="en-US" smtClean="0">
              <a:latin typeface="Times New Roman" pitchFamily="16" charset="0"/>
            </a:endParaRPr>
          </a:p>
          <a:p>
            <a:pPr eaLnBrk="1" hangingPunct="1"/>
            <a:endParaRPr lang="en-US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33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图片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468313" y="4149725"/>
            <a:ext cx="8207375" cy="960438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 altLang="zh-CN" smtClean="0"/>
              <a:t>Click to edit Master title style</a:t>
            </a:r>
            <a:endParaRPr lang="zh-CN"/>
          </a:p>
        </p:txBody>
      </p:sp>
      <p:sp>
        <p:nvSpPr>
          <p:cNvPr id="2052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468313" y="5110163"/>
            <a:ext cx="8207375" cy="407987"/>
          </a:xfrm>
        </p:spPr>
        <p:txBody>
          <a:bodyPr anchor="ctr"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en-US" altLang="zh-CN" smtClean="0"/>
              <a:t>Click to edit Master subtitle style</a:t>
            </a: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88913"/>
            <a:ext cx="2051050" cy="6119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188913"/>
            <a:ext cx="6003925" cy="6119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C3BB55-F90C-4ADF-81C5-A66E39113364}" type="datetime1">
              <a:rPr lang="zh-CN" altLang="en-US"/>
              <a:pPr/>
              <a:t>2014/8/4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EE09E9E-417A-4FC7-9954-98A5D33C5AD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4DEBEF-2404-4E3C-89B5-25A406EBCB08}" type="datetime1">
              <a:rPr lang="zh-CN" altLang="en-US"/>
              <a:pPr/>
              <a:t>2014/8/4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8AB291-DDEF-4544-BF35-90D23D1C14D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E0C9AE-4DBB-49FE-B5E8-86851EEDF42C}" type="datetime1">
              <a:rPr lang="zh-CN" altLang="en-US"/>
              <a:pPr/>
              <a:t>2014/8/4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0986E7-56A5-4EB5-BA83-B45D33A3273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1E5B9F-29AF-406F-801F-76D30D44470A}" type="datetime1">
              <a:rPr lang="zh-CN" altLang="en-US"/>
              <a:pPr/>
              <a:t>2014/8/4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F68AC5-452D-404F-960D-CDAE870A3BA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8802C9-E5E3-496D-A36C-46D8E2AE66E7}" type="datetime1">
              <a:rPr lang="zh-CN" altLang="en-US"/>
              <a:pPr/>
              <a:t>2014/8/4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F11683-4569-4A15-B20E-1B6154D383D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86F4CB-F5AD-4529-8AC5-186D5BB666EE}" type="datetime1">
              <a:rPr lang="zh-CN" altLang="en-US"/>
              <a:pPr/>
              <a:t>2014/8/4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5A6446-7040-4AAE-8BEB-CAFA1AF7A24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CE8B2B-FAD5-4395-B349-974C832FB8F7}" type="datetime1">
              <a:rPr lang="zh-CN" altLang="en-US"/>
              <a:pPr/>
              <a:t>2014/8/4</a:t>
            </a:fld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4C0E31-0FA1-49B4-83ED-79F1A70E466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52152D-98B5-49E4-8228-4290664A2477}" type="datetime1">
              <a:rPr lang="zh-CN" altLang="en-US"/>
              <a:pPr/>
              <a:t>2014/8/4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F0771B-CE68-4C59-BF0B-2F1DE1C2C17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564C5B-EAB3-4541-8D16-6FA12BD91F2A}" type="datetime1">
              <a:rPr lang="zh-CN" altLang="en-US"/>
              <a:pPr/>
              <a:t>2014/8/4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C27A82-C60E-4CBA-A69D-F997E60D0E6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2743A5-A9C3-4671-BF5E-6862835A9EB5}" type="datetime1">
              <a:rPr lang="zh-CN" altLang="en-US"/>
              <a:pPr/>
              <a:t>2014/8/4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7896AE5-FB8A-40A3-87D1-3F18925835F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C81EB5-CBE2-4D2F-998D-C757D4F76CC6}" type="datetime1">
              <a:rPr lang="zh-CN" altLang="en-US"/>
              <a:pPr/>
              <a:t>2014/8/4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D9FAFF-6789-4627-B060-EB9FF5DD6B7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3F543E-4C58-4A7C-88D7-D2A41CB571FB}" type="datetime1">
              <a:rPr lang="zh-CN" altLang="en-US"/>
              <a:pPr/>
              <a:t>2014/8/4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1AFA9-34CD-4FD0-B6C1-63C03A493AB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D9B4DB-18D8-423C-9E52-2ADF590EBFA0}" type="datetime1">
              <a:rPr lang="zh-CN" altLang="en-US"/>
              <a:pPr/>
              <a:t>2014/8/4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51337-EB90-485E-A021-7E30932DD4F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8492CA-9844-44CF-9C07-9C35C5393D47}" type="datetime1">
              <a:rPr lang="zh-CN" altLang="en-US"/>
              <a:pPr/>
              <a:t>2014/8/4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10E89E-086A-4751-972F-A2CD423B9C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DEF202-4865-42AC-A3AA-BEC320DC03FC}" type="datetime1">
              <a:rPr lang="zh-CN" altLang="en-US"/>
              <a:pPr/>
              <a:t>2014/8/4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52CFBC-A38C-42F0-82C3-A403B7F6593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B20E07-5CF3-4C4A-A73A-5E90537CC22F}" type="datetime1">
              <a:rPr lang="zh-CN" altLang="en-US"/>
              <a:pPr/>
              <a:t>2014/8/4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7B69B7-AEB9-449E-A82A-BEFAA952A7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F77365-915C-4E25-BFD0-D52099D2EA77}" type="datetime1">
              <a:rPr lang="zh-CN" altLang="en-US"/>
              <a:pPr/>
              <a:t>2014/8/4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79F55D-6F1E-4298-B68E-4B68DD42E90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0753A2-23B7-4FE0-ADEC-F3BA67B63BE0}" type="datetime1">
              <a:rPr lang="zh-CN" altLang="en-US"/>
              <a:pPr/>
              <a:t>2014/8/4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300A2C-46E2-4DE3-BA1C-C085C0F36E5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E4AF74-8667-4F90-A00E-2E6E12C4C399}" type="datetime1">
              <a:rPr lang="zh-CN" altLang="en-US"/>
              <a:pPr/>
              <a:t>2014/8/4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5B6FDB-C1DB-449F-A7B7-A4A54F96D72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2D44A7-6C99-45C3-B643-0015A403991A}" type="datetime1">
              <a:rPr lang="zh-CN" altLang="en-US"/>
              <a:pPr/>
              <a:t>2014/8/4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A1A979-134C-4D96-8C2B-7B108C1EC9F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1642DC-DB89-4B26-A531-1166E07FB5D8}" type="datetime1">
              <a:rPr lang="zh-CN" altLang="en-US"/>
              <a:pPr/>
              <a:t>2014/8/4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30721-F972-42C3-B5EF-B0798C68E51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03634-597F-4C46-9FE5-A95F3BE8399B}" type="datetime1">
              <a:rPr lang="zh-CN" altLang="en-US"/>
              <a:pPr/>
              <a:t>2014/8/4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7CD000-E5B8-4CE5-826E-D441DDEA523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图片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07375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</p:txBody>
      </p:sp>
      <p:sp>
        <p:nvSpPr>
          <p:cNvPr id="1028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0737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235825" y="6524625"/>
            <a:ext cx="1439863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/>
            <a:r>
              <a:rPr lang="de-DE" altLang="en-US" sz="1000"/>
              <a:t>Page </a:t>
            </a:r>
            <a:r>
              <a:rPr lang="de-DE" altLang="en-US" sz="1000">
                <a:sym typeface="MS UI Gothic" pitchFamily="34" charset="-128"/>
              </a:rPr>
              <a:t></a:t>
            </a:r>
            <a:r>
              <a:rPr lang="de-DE" altLang="en-US" sz="1000"/>
              <a:t> </a:t>
            </a:r>
            <a:fld id="{F293371E-250B-4FD2-86CB-948879F8B732}" type="slidenum">
              <a:rPr lang="zh-CN" altLang="en-US" sz="1000"/>
              <a:pPr algn="r" eaLnBrk="0" hangingPunct="0"/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ea typeface="SimHei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ea typeface="SimHei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ea typeface="SimHei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ea typeface="SimHei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ea typeface="SimHei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ea typeface="SimHei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ea typeface="SimHei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ea typeface="SimHei" pitchFamily="49" charset="-122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图片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/>
            </a:lvl1pPr>
          </a:lstStyle>
          <a:p>
            <a:fld id="{A2344082-4BFD-471F-844E-76A3D2F5F05B}" type="datetime1">
              <a:rPr lang="zh-CN" altLang="en-US"/>
              <a:pPr/>
              <a:t>2014/8/4</a:t>
            </a:fld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/>
            </a:lvl1pPr>
          </a:lstStyle>
          <a:p>
            <a:fld id="{89F09368-BDE7-4C19-928D-10494115E68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/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ea typeface="SimHei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ea typeface="SimHei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ea typeface="SimHei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ea typeface="SimHei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ea typeface="SimHei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ea typeface="SimHei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ea typeface="SimHei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ea typeface="SimHei" pitchFamily="49" charset="-122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/>
            </a:lvl1pPr>
          </a:lstStyle>
          <a:p>
            <a:fld id="{677067EE-DB10-409C-BD1C-730DA04B88B0}" type="datetime1">
              <a:rPr lang="zh-CN" altLang="en-US"/>
              <a:pPr/>
              <a:t>2014/8/4</a:t>
            </a:fld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/>
            </a:lvl1pPr>
          </a:lstStyle>
          <a:p>
            <a:fld id="{FEAE97BF-5937-4379-82F6-FC27E3F25C4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Sun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Sun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Sun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Sun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Sun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Sun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Sun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Sun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9.xml"/></Relationships>
</file>

<file path=ppt/slides/_rels/slide54.xml.rels><?xml version="1.0" encoding="UTF-8" standalone="yes"?>
<Relationships xmlns="http://schemas.openxmlformats.org/package/2006/relationships"><Relationship Id="rId13" Type="http://schemas.openxmlformats.org/officeDocument/2006/relationships/tags" Target="../tags/tag21.xml"/><Relationship Id="rId18" Type="http://schemas.openxmlformats.org/officeDocument/2006/relationships/tags" Target="../tags/tag26.xml"/><Relationship Id="rId26" Type="http://schemas.openxmlformats.org/officeDocument/2006/relationships/tags" Target="../tags/tag34.xml"/><Relationship Id="rId39" Type="http://schemas.openxmlformats.org/officeDocument/2006/relationships/tags" Target="../tags/tag47.xml"/><Relationship Id="rId21" Type="http://schemas.openxmlformats.org/officeDocument/2006/relationships/tags" Target="../tags/tag29.xml"/><Relationship Id="rId34" Type="http://schemas.openxmlformats.org/officeDocument/2006/relationships/tags" Target="../tags/tag42.xml"/><Relationship Id="rId42" Type="http://schemas.openxmlformats.org/officeDocument/2006/relationships/tags" Target="../tags/tag50.xml"/><Relationship Id="rId47" Type="http://schemas.openxmlformats.org/officeDocument/2006/relationships/tags" Target="../tags/tag55.xml"/><Relationship Id="rId50" Type="http://schemas.openxmlformats.org/officeDocument/2006/relationships/tags" Target="../tags/tag58.xml"/><Relationship Id="rId55" Type="http://schemas.openxmlformats.org/officeDocument/2006/relationships/tags" Target="../tags/tag63.xml"/><Relationship Id="rId63" Type="http://schemas.openxmlformats.org/officeDocument/2006/relationships/tags" Target="../tags/tag71.xml"/><Relationship Id="rId68" Type="http://schemas.openxmlformats.org/officeDocument/2006/relationships/tags" Target="../tags/tag76.xml"/><Relationship Id="rId76" Type="http://schemas.openxmlformats.org/officeDocument/2006/relationships/tags" Target="../tags/tag84.xml"/><Relationship Id="rId84" Type="http://schemas.openxmlformats.org/officeDocument/2006/relationships/tags" Target="../tags/tag92.xml"/><Relationship Id="rId89" Type="http://schemas.openxmlformats.org/officeDocument/2006/relationships/tags" Target="../tags/tag97.xml"/><Relationship Id="rId7" Type="http://schemas.openxmlformats.org/officeDocument/2006/relationships/tags" Target="../tags/tag15.xml"/><Relationship Id="rId71" Type="http://schemas.openxmlformats.org/officeDocument/2006/relationships/tags" Target="../tags/tag79.xml"/><Relationship Id="rId92" Type="http://schemas.openxmlformats.org/officeDocument/2006/relationships/tags" Target="../tags/tag100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29" Type="http://schemas.openxmlformats.org/officeDocument/2006/relationships/tags" Target="../tags/tag37.xml"/><Relationship Id="rId11" Type="http://schemas.openxmlformats.org/officeDocument/2006/relationships/tags" Target="../tags/tag19.xml"/><Relationship Id="rId24" Type="http://schemas.openxmlformats.org/officeDocument/2006/relationships/tags" Target="../tags/tag32.xml"/><Relationship Id="rId32" Type="http://schemas.openxmlformats.org/officeDocument/2006/relationships/tags" Target="../tags/tag40.xml"/><Relationship Id="rId37" Type="http://schemas.openxmlformats.org/officeDocument/2006/relationships/tags" Target="../tags/tag45.xml"/><Relationship Id="rId40" Type="http://schemas.openxmlformats.org/officeDocument/2006/relationships/tags" Target="../tags/tag48.xml"/><Relationship Id="rId45" Type="http://schemas.openxmlformats.org/officeDocument/2006/relationships/tags" Target="../tags/tag53.xml"/><Relationship Id="rId53" Type="http://schemas.openxmlformats.org/officeDocument/2006/relationships/tags" Target="../tags/tag61.xml"/><Relationship Id="rId58" Type="http://schemas.openxmlformats.org/officeDocument/2006/relationships/tags" Target="../tags/tag66.xml"/><Relationship Id="rId66" Type="http://schemas.openxmlformats.org/officeDocument/2006/relationships/tags" Target="../tags/tag74.xml"/><Relationship Id="rId74" Type="http://schemas.openxmlformats.org/officeDocument/2006/relationships/tags" Target="../tags/tag82.xml"/><Relationship Id="rId79" Type="http://schemas.openxmlformats.org/officeDocument/2006/relationships/tags" Target="../tags/tag87.xml"/><Relationship Id="rId87" Type="http://schemas.openxmlformats.org/officeDocument/2006/relationships/tags" Target="../tags/tag95.xml"/><Relationship Id="rId5" Type="http://schemas.openxmlformats.org/officeDocument/2006/relationships/tags" Target="../tags/tag13.xml"/><Relationship Id="rId61" Type="http://schemas.openxmlformats.org/officeDocument/2006/relationships/tags" Target="../tags/tag69.xml"/><Relationship Id="rId82" Type="http://schemas.openxmlformats.org/officeDocument/2006/relationships/tags" Target="../tags/tag90.xml"/><Relationship Id="rId90" Type="http://schemas.openxmlformats.org/officeDocument/2006/relationships/tags" Target="../tags/tag98.xml"/><Relationship Id="rId95" Type="http://schemas.openxmlformats.org/officeDocument/2006/relationships/tags" Target="../tags/tag103.xml"/><Relationship Id="rId19" Type="http://schemas.openxmlformats.org/officeDocument/2006/relationships/tags" Target="../tags/tag27.xml"/><Relationship Id="rId14" Type="http://schemas.openxmlformats.org/officeDocument/2006/relationships/tags" Target="../tags/tag22.xml"/><Relationship Id="rId22" Type="http://schemas.openxmlformats.org/officeDocument/2006/relationships/tags" Target="../tags/tag30.xml"/><Relationship Id="rId27" Type="http://schemas.openxmlformats.org/officeDocument/2006/relationships/tags" Target="../tags/tag35.xml"/><Relationship Id="rId30" Type="http://schemas.openxmlformats.org/officeDocument/2006/relationships/tags" Target="../tags/tag38.xml"/><Relationship Id="rId35" Type="http://schemas.openxmlformats.org/officeDocument/2006/relationships/tags" Target="../tags/tag43.xml"/><Relationship Id="rId43" Type="http://schemas.openxmlformats.org/officeDocument/2006/relationships/tags" Target="../tags/tag51.xml"/><Relationship Id="rId48" Type="http://schemas.openxmlformats.org/officeDocument/2006/relationships/tags" Target="../tags/tag56.xml"/><Relationship Id="rId56" Type="http://schemas.openxmlformats.org/officeDocument/2006/relationships/tags" Target="../tags/tag64.xml"/><Relationship Id="rId64" Type="http://schemas.openxmlformats.org/officeDocument/2006/relationships/tags" Target="../tags/tag72.xml"/><Relationship Id="rId69" Type="http://schemas.openxmlformats.org/officeDocument/2006/relationships/tags" Target="../tags/tag77.xml"/><Relationship Id="rId77" Type="http://schemas.openxmlformats.org/officeDocument/2006/relationships/tags" Target="../tags/tag85.xml"/><Relationship Id="rId8" Type="http://schemas.openxmlformats.org/officeDocument/2006/relationships/tags" Target="../tags/tag16.xml"/><Relationship Id="rId51" Type="http://schemas.openxmlformats.org/officeDocument/2006/relationships/tags" Target="../tags/tag59.xml"/><Relationship Id="rId72" Type="http://schemas.openxmlformats.org/officeDocument/2006/relationships/tags" Target="../tags/tag80.xml"/><Relationship Id="rId80" Type="http://schemas.openxmlformats.org/officeDocument/2006/relationships/tags" Target="../tags/tag88.xml"/><Relationship Id="rId85" Type="http://schemas.openxmlformats.org/officeDocument/2006/relationships/tags" Target="../tags/tag93.xml"/><Relationship Id="rId93" Type="http://schemas.openxmlformats.org/officeDocument/2006/relationships/tags" Target="../tags/tag101.xml"/><Relationship Id="rId3" Type="http://schemas.openxmlformats.org/officeDocument/2006/relationships/tags" Target="../tags/tag11.xml"/><Relationship Id="rId12" Type="http://schemas.openxmlformats.org/officeDocument/2006/relationships/tags" Target="../tags/tag20.xml"/><Relationship Id="rId17" Type="http://schemas.openxmlformats.org/officeDocument/2006/relationships/tags" Target="../tags/tag25.xml"/><Relationship Id="rId25" Type="http://schemas.openxmlformats.org/officeDocument/2006/relationships/tags" Target="../tags/tag33.xml"/><Relationship Id="rId33" Type="http://schemas.openxmlformats.org/officeDocument/2006/relationships/tags" Target="../tags/tag41.xml"/><Relationship Id="rId38" Type="http://schemas.openxmlformats.org/officeDocument/2006/relationships/tags" Target="../tags/tag46.xml"/><Relationship Id="rId46" Type="http://schemas.openxmlformats.org/officeDocument/2006/relationships/tags" Target="../tags/tag54.xml"/><Relationship Id="rId59" Type="http://schemas.openxmlformats.org/officeDocument/2006/relationships/tags" Target="../tags/tag67.xml"/><Relationship Id="rId67" Type="http://schemas.openxmlformats.org/officeDocument/2006/relationships/tags" Target="../tags/tag75.xml"/><Relationship Id="rId20" Type="http://schemas.openxmlformats.org/officeDocument/2006/relationships/tags" Target="../tags/tag28.xml"/><Relationship Id="rId41" Type="http://schemas.openxmlformats.org/officeDocument/2006/relationships/tags" Target="../tags/tag49.xml"/><Relationship Id="rId54" Type="http://schemas.openxmlformats.org/officeDocument/2006/relationships/tags" Target="../tags/tag62.xml"/><Relationship Id="rId62" Type="http://schemas.openxmlformats.org/officeDocument/2006/relationships/tags" Target="../tags/tag70.xml"/><Relationship Id="rId70" Type="http://schemas.openxmlformats.org/officeDocument/2006/relationships/tags" Target="../tags/tag78.xml"/><Relationship Id="rId75" Type="http://schemas.openxmlformats.org/officeDocument/2006/relationships/tags" Target="../tags/tag83.xml"/><Relationship Id="rId83" Type="http://schemas.openxmlformats.org/officeDocument/2006/relationships/tags" Target="../tags/tag91.xml"/><Relationship Id="rId88" Type="http://schemas.openxmlformats.org/officeDocument/2006/relationships/tags" Target="../tags/tag96.xml"/><Relationship Id="rId91" Type="http://schemas.openxmlformats.org/officeDocument/2006/relationships/tags" Target="../tags/tag99.xml"/><Relationship Id="rId96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5" Type="http://schemas.openxmlformats.org/officeDocument/2006/relationships/tags" Target="../tags/tag23.xml"/><Relationship Id="rId23" Type="http://schemas.openxmlformats.org/officeDocument/2006/relationships/tags" Target="../tags/tag31.xml"/><Relationship Id="rId28" Type="http://schemas.openxmlformats.org/officeDocument/2006/relationships/tags" Target="../tags/tag36.xml"/><Relationship Id="rId36" Type="http://schemas.openxmlformats.org/officeDocument/2006/relationships/tags" Target="../tags/tag44.xml"/><Relationship Id="rId49" Type="http://schemas.openxmlformats.org/officeDocument/2006/relationships/tags" Target="../tags/tag57.xml"/><Relationship Id="rId57" Type="http://schemas.openxmlformats.org/officeDocument/2006/relationships/tags" Target="../tags/tag65.xml"/><Relationship Id="rId10" Type="http://schemas.openxmlformats.org/officeDocument/2006/relationships/tags" Target="../tags/tag18.xml"/><Relationship Id="rId31" Type="http://schemas.openxmlformats.org/officeDocument/2006/relationships/tags" Target="../tags/tag39.xml"/><Relationship Id="rId44" Type="http://schemas.openxmlformats.org/officeDocument/2006/relationships/tags" Target="../tags/tag52.xml"/><Relationship Id="rId52" Type="http://schemas.openxmlformats.org/officeDocument/2006/relationships/tags" Target="../tags/tag60.xml"/><Relationship Id="rId60" Type="http://schemas.openxmlformats.org/officeDocument/2006/relationships/tags" Target="../tags/tag68.xml"/><Relationship Id="rId65" Type="http://schemas.openxmlformats.org/officeDocument/2006/relationships/tags" Target="../tags/tag73.xml"/><Relationship Id="rId73" Type="http://schemas.openxmlformats.org/officeDocument/2006/relationships/tags" Target="../tags/tag81.xml"/><Relationship Id="rId78" Type="http://schemas.openxmlformats.org/officeDocument/2006/relationships/tags" Target="../tags/tag86.xml"/><Relationship Id="rId81" Type="http://schemas.openxmlformats.org/officeDocument/2006/relationships/tags" Target="../tags/tag89.xml"/><Relationship Id="rId86" Type="http://schemas.openxmlformats.org/officeDocument/2006/relationships/tags" Target="../tags/tag94.xml"/><Relationship Id="rId94" Type="http://schemas.openxmlformats.org/officeDocument/2006/relationships/tags" Target="../tags/tag102.xml"/><Relationship Id="rId4" Type="http://schemas.openxmlformats.org/officeDocument/2006/relationships/tags" Target="../tags/tag12.xml"/><Relationship Id="rId9" Type="http://schemas.openxmlformats.org/officeDocument/2006/relationships/tags" Target="../tags/tag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Hashing and Collision Resolution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13" y="5110163"/>
            <a:ext cx="8207375" cy="1290637"/>
          </a:xfrm>
        </p:spPr>
        <p:txBody>
          <a:bodyPr>
            <a:normAutofit/>
          </a:bodyPr>
          <a:lstStyle/>
          <a:p>
            <a:r>
              <a:rPr lang="en-US" dirty="0" err="1" smtClean="0"/>
              <a:t>Mehnuma</a:t>
            </a:r>
            <a:r>
              <a:rPr lang="en-US" dirty="0" smtClean="0"/>
              <a:t> </a:t>
            </a:r>
            <a:r>
              <a:rPr lang="en-US" dirty="0" err="1" smtClean="0"/>
              <a:t>tabassum</a:t>
            </a:r>
            <a:r>
              <a:rPr lang="en-US" dirty="0" smtClean="0"/>
              <a:t> Omar</a:t>
            </a:r>
          </a:p>
          <a:p>
            <a:r>
              <a:rPr lang="en-US" dirty="0" err="1" smtClean="0"/>
              <a:t>Lecturer,CSE</a:t>
            </a:r>
            <a:endParaRPr lang="en-US" dirty="0" smtClean="0"/>
          </a:p>
          <a:p>
            <a:r>
              <a:rPr lang="en-US" dirty="0" smtClean="0"/>
              <a:t>KUET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It </a:t>
            </a:r>
            <a:r>
              <a:rPr lang="en-US" dirty="0" smtClean="0">
                <a:solidFill>
                  <a:srgbClr val="FF0000"/>
                </a:solidFill>
              </a:rPr>
              <a:t>is possible that two different keys k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and k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will yield the same hash address.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This situation is called </a:t>
            </a:r>
            <a:r>
              <a:rPr lang="en-US" u="sng" dirty="0" smtClean="0">
                <a:solidFill>
                  <a:srgbClr val="660033"/>
                </a:solidFill>
              </a:rPr>
              <a:t>Collision</a:t>
            </a:r>
            <a:r>
              <a:rPr lang="en-US" dirty="0" smtClean="0">
                <a:solidFill>
                  <a:srgbClr val="660033"/>
                </a:solidFill>
              </a:rPr>
              <a:t> </a:t>
            </a:r>
            <a:r>
              <a:rPr lang="en-US" dirty="0" smtClean="0"/>
              <a:t>and some method must be used to resolve it.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Accordingly the topic hashing is divided into two parts</a:t>
            </a:r>
            <a:r>
              <a:rPr lang="en-US" dirty="0" smtClean="0">
                <a:sym typeface="Wingdings" pitchFamily="2" charset="2"/>
              </a:rPr>
              <a:t> : </a:t>
            </a:r>
            <a:endParaRPr lang="en-US" dirty="0" smtClean="0">
              <a:sym typeface="Wingdings" pitchFamily="2" charset="2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sym typeface="Wingdings" pitchFamily="2" charset="2"/>
              </a:rPr>
              <a:t>Hash </a:t>
            </a:r>
            <a:r>
              <a:rPr lang="en-US" dirty="0" smtClean="0">
                <a:sym typeface="Wingdings" pitchFamily="2" charset="2"/>
              </a:rPr>
              <a:t>Functions </a:t>
            </a:r>
            <a:endParaRPr lang="en-US" dirty="0" smtClean="0">
              <a:sym typeface="Wingdings" pitchFamily="2" charset="2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sym typeface="Wingdings" pitchFamily="2" charset="2"/>
              </a:rPr>
              <a:t>Collision Resolution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 and Collision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364" y="1392707"/>
            <a:ext cx="6249273" cy="46488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Functions(1/2)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Division Method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Choose a number m larger than the number n of keys in K.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The number m is usually chosen to be a prime or a number without small divisors since this frequently minimizes the number of collisions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H(k) = k (mod m) when hash address range is 0 to m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H(k) = k (mod m) + 1 when hash address range is 1 to m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Midsquare</a:t>
            </a:r>
            <a:r>
              <a:rPr lang="en-US" dirty="0" smtClean="0"/>
              <a:t> Method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The key k is squared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Has function H is H(k) = l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L is obtained by deleting digits from both ends of k</a:t>
            </a:r>
            <a:r>
              <a:rPr lang="en-US" baseline="30000" dirty="0" smtClean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Functions(2/2)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Folding Method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Key k is partitioned into a number of parts k</a:t>
            </a:r>
            <a:r>
              <a:rPr lang="en-US" baseline="-25000" dirty="0" smtClean="0"/>
              <a:t>1</a:t>
            </a:r>
            <a:r>
              <a:rPr lang="en-US" dirty="0" smtClean="0"/>
              <a:t> ,…,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r</a:t>
            </a:r>
            <a:r>
              <a:rPr lang="en-US" baseline="-25000" dirty="0" smtClean="0"/>
              <a:t> </a:t>
            </a:r>
            <a:r>
              <a:rPr lang="en-US" dirty="0" smtClean="0"/>
              <a:t> , </a:t>
            </a:r>
            <a:r>
              <a:rPr lang="en-US" dirty="0" smtClean="0">
                <a:solidFill>
                  <a:srgbClr val="FF0000"/>
                </a:solidFill>
              </a:rPr>
              <a:t>where each part except possibly the last has the same number of digits as the required address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Then the parts are added together, ignoring the last carry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That is H(k) = k</a:t>
            </a:r>
            <a:r>
              <a:rPr lang="en-US" baseline="-25000" dirty="0" smtClean="0"/>
              <a:t>1</a:t>
            </a:r>
            <a:r>
              <a:rPr lang="en-US" dirty="0" smtClean="0"/>
              <a:t> + k</a:t>
            </a:r>
            <a:r>
              <a:rPr lang="en-US" baseline="-25000" dirty="0" smtClean="0"/>
              <a:t>2</a:t>
            </a:r>
            <a:r>
              <a:rPr lang="en-US" dirty="0" smtClean="0"/>
              <a:t> +…+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r</a:t>
            </a:r>
            <a:r>
              <a:rPr lang="en-US" baseline="-25000" dirty="0" smtClean="0"/>
              <a:t> </a:t>
            </a:r>
            <a:r>
              <a:rPr lang="en-US" dirty="0" smtClean="0"/>
              <a:t>  </a:t>
            </a:r>
            <a:r>
              <a:rPr lang="en-US" baseline="-25000" dirty="0" smtClean="0"/>
              <a:t> </a:t>
            </a:r>
            <a:r>
              <a:rPr lang="en-US" dirty="0" smtClean="0"/>
              <a:t>  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If the leading digit carries are ignored the even number parts k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, k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,…are reversed before addition.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Hash Function(1/2)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Consider a company each of whose 68 employees is assigned a unique 4-digit employee number.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Suppose L consists of 100 two-digit address: 00,01,02,…99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Let keys are 3205, 7148, 2345</a:t>
            </a:r>
          </a:p>
          <a:p>
            <a:pPr algn="just">
              <a:lnSpc>
                <a:spcPct val="150000"/>
              </a:lnSpc>
            </a:pPr>
            <a:r>
              <a:rPr lang="en-US" u="sng" dirty="0" smtClean="0"/>
              <a:t>Division Method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Choose a prime number close to 99 such as 97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H(3205) = 4, H(7148) = 67, H(2345) = 17, where memory address begin with 01 rather than 00.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H(3205) = 4+1 = 5, H(7148) = 67+1 = 68, H(2345) = 17+1 = 18, where memory address begin with 00.</a:t>
            </a:r>
          </a:p>
          <a:p>
            <a:pPr lvl="1" algn="just">
              <a:lnSpc>
                <a:spcPct val="150000"/>
              </a:lnSpc>
            </a:pPr>
            <a:endParaRPr lang="en-US" dirty="0" smtClean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Example : Hash Function(2/2)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u="sng" dirty="0" err="1" smtClean="0"/>
              <a:t>Midsquare</a:t>
            </a:r>
            <a:r>
              <a:rPr lang="en-US" u="sng" dirty="0" smtClean="0"/>
              <a:t> Method</a:t>
            </a:r>
          </a:p>
          <a:p>
            <a:pPr algn="just">
              <a:lnSpc>
                <a:spcPct val="150000"/>
              </a:lnSpc>
            </a:pPr>
            <a:endParaRPr lang="en-US" u="sng" dirty="0" smtClean="0"/>
          </a:p>
          <a:p>
            <a:pPr algn="just">
              <a:lnSpc>
                <a:spcPct val="150000"/>
              </a:lnSpc>
            </a:pPr>
            <a:endParaRPr lang="en-US" u="sng" dirty="0" smtClean="0"/>
          </a:p>
          <a:p>
            <a:pPr algn="just">
              <a:lnSpc>
                <a:spcPct val="150000"/>
              </a:lnSpc>
              <a:buNone/>
            </a:pPr>
            <a:endParaRPr lang="en-US" u="sng" dirty="0" smtClean="0"/>
          </a:p>
          <a:p>
            <a:pPr algn="just">
              <a:lnSpc>
                <a:spcPct val="150000"/>
              </a:lnSpc>
            </a:pPr>
            <a:r>
              <a:rPr lang="en-US" u="sng" dirty="0" smtClean="0"/>
              <a:t>Folding Method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H(3205) = 32+05 =37, H(7148) = 71+48 = 19, H(2345) = 23+45 = 68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The leading digit of H(7148) is ignored so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H(3205) = 32+50 =82, H(7148) = 71+84 = 55, H(2345) = 23+54 = 77</a:t>
            </a:r>
          </a:p>
          <a:p>
            <a:pPr lvl="1" algn="just">
              <a:lnSpc>
                <a:spcPct val="150000"/>
              </a:lnSpc>
            </a:pPr>
            <a:endParaRPr lang="en-US" dirty="0" smtClean="0"/>
          </a:p>
          <a:p>
            <a:pPr lvl="2" algn="just">
              <a:lnSpc>
                <a:spcPct val="150000"/>
              </a:lnSpc>
              <a:buNone/>
            </a:pPr>
            <a:endParaRPr lang="en-US" dirty="0" smtClean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57400" y="1828800"/>
          <a:ext cx="6096000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10 272 025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51 093 904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5 499 025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H(k)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sz="4400" dirty="0" smtClean="0"/>
              <a:t>Collision Resolution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Collision Resolution(1/2)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dirty="0" smtClean="0"/>
              <a:t>If, when an element is inserted, it hashes to the same value as an already inserted element, then we have a collision and need to resolve it.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dirty="0" smtClean="0"/>
              <a:t>There are several methods for dealing with this: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000" b="1" dirty="0" smtClean="0"/>
              <a:t>Separate chaining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000" b="1" dirty="0" smtClean="0"/>
              <a:t>Open addressing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sz="2000" dirty="0" smtClean="0"/>
              <a:t>Linear Probing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sz="2000" dirty="0" smtClean="0"/>
              <a:t>Quadratic Probing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sz="2000" dirty="0" smtClean="0"/>
              <a:t>Double Hashing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Collision Resolution(2/2)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If, when an element is inserted, it hashes to the same value as an already inserted element, then we have a collision and need to resolve it. 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Suppose we want to add a new record </a:t>
            </a:r>
            <a:r>
              <a:rPr lang="en-US" sz="2800" b="1" i="1" dirty="0" smtClean="0"/>
              <a:t>R</a:t>
            </a:r>
            <a:r>
              <a:rPr lang="en-US" sz="2800" dirty="0" smtClean="0"/>
              <a:t> with Key </a:t>
            </a:r>
            <a:r>
              <a:rPr lang="en-US" sz="2800" b="1" i="1" dirty="0" smtClean="0"/>
              <a:t>k</a:t>
            </a:r>
            <a:r>
              <a:rPr lang="en-US" sz="2800" dirty="0" smtClean="0"/>
              <a:t> to our file </a:t>
            </a:r>
            <a:r>
              <a:rPr lang="en-US" sz="2800" b="1" i="1" dirty="0" smtClean="0"/>
              <a:t>F</a:t>
            </a:r>
            <a:r>
              <a:rPr lang="en-US" sz="2800" dirty="0" smtClean="0"/>
              <a:t>, but suppose the memory location address </a:t>
            </a:r>
            <a:r>
              <a:rPr lang="en-US" sz="2800" b="1" i="1" dirty="0" smtClean="0"/>
              <a:t>H(k)</a:t>
            </a:r>
            <a:r>
              <a:rPr lang="en-US" sz="2800" dirty="0" smtClean="0"/>
              <a:t> is already occupied. This situation is called collision.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Load Factor(1/2)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sz="2800" dirty="0" smtClean="0"/>
              <a:t>ratio of number n of keys in </a:t>
            </a:r>
            <a:r>
              <a:rPr lang="en-US" sz="2800" b="1" i="1" dirty="0" smtClean="0"/>
              <a:t>K</a:t>
            </a:r>
            <a:r>
              <a:rPr lang="en-US" sz="2800" dirty="0" smtClean="0"/>
              <a:t>(which is the number of records in </a:t>
            </a:r>
            <a:r>
              <a:rPr lang="en-US" sz="2800" b="1" i="1" dirty="0" smtClean="0"/>
              <a:t>F</a:t>
            </a:r>
            <a:r>
              <a:rPr lang="en-US" sz="2800" dirty="0" smtClean="0"/>
              <a:t>) to the number </a:t>
            </a:r>
            <a:r>
              <a:rPr lang="en-US" sz="2800" b="1" i="1" dirty="0" smtClean="0"/>
              <a:t>m</a:t>
            </a:r>
            <a:r>
              <a:rPr lang="en-US" sz="2800" dirty="0" smtClean="0"/>
              <a:t> of hash addresses in </a:t>
            </a:r>
            <a:r>
              <a:rPr lang="en-US" sz="2800" b="1" i="1" dirty="0" smtClean="0"/>
              <a:t>L </a:t>
            </a:r>
            <a:r>
              <a:rPr lang="en-US" sz="2800" dirty="0" smtClean="0"/>
              <a:t> and denoted by </a:t>
            </a:r>
            <a:r>
              <a:rPr lang="el-GR" sz="2800" b="1" i="1" dirty="0" smtClean="0">
                <a:cs typeface="Arial" charset="0"/>
              </a:rPr>
              <a:t>λ</a:t>
            </a:r>
            <a:r>
              <a:rPr lang="en-US" sz="2800" b="1" i="1" dirty="0" smtClean="0">
                <a:cs typeface="Arial" charset="0"/>
              </a:rPr>
              <a:t> = n/m</a:t>
            </a:r>
            <a:r>
              <a:rPr lang="en-US" sz="2800" dirty="0" smtClean="0"/>
              <a:t>.</a:t>
            </a:r>
          </a:p>
          <a:p>
            <a:pPr marL="342900" lvl="1" indent="-342900" algn="just">
              <a:lnSpc>
                <a:spcPct val="160000"/>
              </a:lnSpc>
              <a:buFont typeface="Arial" pitchFamily="34" charset="0"/>
              <a:buChar char="•"/>
            </a:pPr>
            <a:r>
              <a:rPr lang="en-US" sz="2800" dirty="0" smtClean="0"/>
              <a:t>Or ratio of number of elements (N) in a hash table to the hash </a:t>
            </a:r>
            <a:r>
              <a:rPr lang="en-US" sz="2800" i="1" dirty="0" err="1" smtClean="0"/>
              <a:t>TableSize</a:t>
            </a:r>
            <a:r>
              <a:rPr lang="en-US" sz="2800" dirty="0" smtClean="0"/>
              <a:t>. i.e.    </a:t>
            </a:r>
            <a:r>
              <a:rPr lang="en-US" sz="2800" dirty="0" smtClean="0">
                <a:latin typeface="Symbol" pitchFamily="18" charset="2"/>
              </a:rPr>
              <a:t>l</a:t>
            </a:r>
            <a:r>
              <a:rPr lang="en-US" sz="2800" dirty="0" smtClean="0"/>
              <a:t> = </a:t>
            </a:r>
            <a:r>
              <a:rPr lang="en-US" sz="2800" i="1" dirty="0" smtClean="0"/>
              <a:t>N/</a:t>
            </a:r>
            <a:r>
              <a:rPr lang="en-US" sz="2800" i="1" dirty="0" err="1" smtClean="0"/>
              <a:t>TableSize</a:t>
            </a:r>
            <a:r>
              <a:rPr lang="en-US" sz="2800" i="1" dirty="0" smtClean="0"/>
              <a:t>.</a:t>
            </a:r>
            <a:endParaRPr lang="en-US" sz="2800" b="1" i="1" dirty="0" smtClean="0"/>
          </a:p>
          <a:p>
            <a:pPr algn="just">
              <a:lnSpc>
                <a:spcPct val="160000"/>
              </a:lnSpc>
            </a:pPr>
            <a:r>
              <a:rPr lang="en-US" sz="2800" dirty="0" smtClean="0"/>
              <a:t>It deals with particular procedure that one chooses for collision resolution.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sz="4400" dirty="0" smtClean="0"/>
              <a:t>Review of Searching Techniques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31990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Factor(2/2)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i="1" dirty="0" smtClean="0"/>
              <a:t>S(</a:t>
            </a:r>
            <a:r>
              <a:rPr lang="en-US" sz="2600" b="1" dirty="0" smtClean="0">
                <a:latin typeface="Symbol" pitchFamily="18" charset="2"/>
              </a:rPr>
              <a:t>l)-</a:t>
            </a:r>
            <a:r>
              <a:rPr lang="en-US" sz="2600" dirty="0" smtClean="0">
                <a:latin typeface="Symbol" pitchFamily="18" charset="2"/>
              </a:rPr>
              <a:t> </a:t>
            </a:r>
            <a:r>
              <a:rPr lang="en-US" sz="2600" dirty="0" smtClean="0"/>
              <a:t>denotes average number of probes for an successful search.</a:t>
            </a:r>
          </a:p>
          <a:p>
            <a:pPr marL="342900" lvl="1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i="1" dirty="0" smtClean="0"/>
              <a:t>U(</a:t>
            </a:r>
            <a:r>
              <a:rPr lang="en-US" sz="2600" b="1" dirty="0" smtClean="0">
                <a:latin typeface="Symbol" pitchFamily="18" charset="2"/>
              </a:rPr>
              <a:t>l)-</a:t>
            </a:r>
            <a:r>
              <a:rPr lang="en-US" sz="2600" dirty="0" smtClean="0">
                <a:latin typeface="Symbol" pitchFamily="18" charset="2"/>
              </a:rPr>
              <a:t> </a:t>
            </a:r>
            <a:r>
              <a:rPr lang="en-US" sz="2600" dirty="0" smtClean="0"/>
              <a:t>denotes average number of probes for an unsuccessful search.</a:t>
            </a:r>
            <a:endParaRPr lang="en-US" sz="2600" b="1" i="1" dirty="0" smtClean="0"/>
          </a:p>
          <a:p>
            <a:pPr marL="342900" lvl="1" indent="-342900" algn="just">
              <a:lnSpc>
                <a:spcPct val="150000"/>
              </a:lnSpc>
              <a:buFont typeface="Arial" pitchFamily="34" charset="0"/>
              <a:buChar char="•"/>
            </a:pPr>
            <a:endParaRPr lang="en-US" sz="2600" b="1" i="1" dirty="0" smtClean="0"/>
          </a:p>
          <a:p>
            <a:pPr algn="just">
              <a:lnSpc>
                <a:spcPct val="150000"/>
              </a:lnSpc>
            </a:pP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The efficiency of a hash function with a collision resolution procedure is measured by the average number of </a:t>
            </a:r>
            <a:r>
              <a:rPr lang="en-US" sz="2800" b="1" i="1" dirty="0" smtClean="0"/>
              <a:t>probes(key comparison).</a:t>
            </a:r>
            <a:endParaRPr lang="en-US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Methods of Collision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lnSpc>
                <a:spcPct val="150000"/>
              </a:lnSpc>
            </a:pPr>
            <a:r>
              <a:rPr lang="en-US" sz="2800" dirty="0" smtClean="0"/>
              <a:t>Separate chaining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 smtClean="0"/>
              <a:t>Open addressing</a:t>
            </a:r>
          </a:p>
          <a:p>
            <a:pPr lvl="2" algn="just">
              <a:lnSpc>
                <a:spcPct val="150000"/>
              </a:lnSpc>
            </a:pPr>
            <a:r>
              <a:rPr lang="en-US" sz="2000" dirty="0" smtClean="0"/>
              <a:t>Linear Probing</a:t>
            </a:r>
          </a:p>
          <a:p>
            <a:pPr lvl="2" algn="just">
              <a:lnSpc>
                <a:spcPct val="150000"/>
              </a:lnSpc>
            </a:pPr>
            <a:r>
              <a:rPr lang="en-US" sz="2000" dirty="0" smtClean="0"/>
              <a:t>Quadratic Probing</a:t>
            </a:r>
          </a:p>
          <a:p>
            <a:pPr lvl="2" algn="just">
              <a:lnSpc>
                <a:spcPct val="150000"/>
              </a:lnSpc>
            </a:pPr>
            <a:r>
              <a:rPr lang="en-US" sz="2000" dirty="0" smtClean="0"/>
              <a:t>Double Hashing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07375" cy="8016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Collision Resolution with </a:t>
            </a:r>
            <a:br>
              <a:rPr lang="en-US" dirty="0" smtClean="0"/>
            </a:br>
            <a:r>
              <a:rPr lang="en-US" dirty="0" smtClean="0"/>
              <a:t>Separate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600" dirty="0" smtClean="0"/>
              <a:t>The idea is to keep a list of all elements that hash to the same value.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 smtClean="0"/>
              <a:t>The array elements are  pointers to the first nodes of the lists. </a:t>
            </a:r>
          </a:p>
          <a:p>
            <a:pPr lvl="1" algn="just">
              <a:lnSpc>
                <a:spcPct val="150000"/>
              </a:lnSpc>
            </a:pPr>
            <a:r>
              <a:rPr lang="en-US" sz="2600" b="1" dirty="0" smtClean="0"/>
              <a:t>A new item is inserted to the front of the list.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Example : Separate Chaining</a:t>
            </a:r>
          </a:p>
        </p:txBody>
      </p:sp>
      <p:sp>
        <p:nvSpPr>
          <p:cNvPr id="19464" name="Text Box 3"/>
          <p:cNvSpPr txBox="1">
            <a:spLocks noChangeArrowheads="1"/>
          </p:cNvSpPr>
          <p:nvPr/>
        </p:nvSpPr>
        <p:spPr bwMode="auto">
          <a:xfrm>
            <a:off x="1839686" y="2438400"/>
            <a:ext cx="278674" cy="3038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 dirty="0">
                <a:latin typeface="Arial" charset="0"/>
              </a:rPr>
              <a:t>0</a:t>
            </a:r>
          </a:p>
        </p:txBody>
      </p:sp>
      <p:sp>
        <p:nvSpPr>
          <p:cNvPr id="19465" name="Text Box 4"/>
          <p:cNvSpPr txBox="1">
            <a:spLocks noChangeArrowheads="1"/>
          </p:cNvSpPr>
          <p:nvPr/>
        </p:nvSpPr>
        <p:spPr bwMode="auto">
          <a:xfrm>
            <a:off x="1828800" y="2827876"/>
            <a:ext cx="278674" cy="3038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9466" name="Text Box 5"/>
          <p:cNvSpPr txBox="1">
            <a:spLocks noChangeArrowheads="1"/>
          </p:cNvSpPr>
          <p:nvPr/>
        </p:nvSpPr>
        <p:spPr bwMode="auto">
          <a:xfrm>
            <a:off x="1828800" y="3193812"/>
            <a:ext cx="278674" cy="30601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9467" name="Text Box 6"/>
          <p:cNvSpPr txBox="1">
            <a:spLocks noChangeArrowheads="1"/>
          </p:cNvSpPr>
          <p:nvPr/>
        </p:nvSpPr>
        <p:spPr bwMode="auto">
          <a:xfrm>
            <a:off x="1828800" y="3581148"/>
            <a:ext cx="278674" cy="30601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9468" name="Text Box 7"/>
          <p:cNvSpPr txBox="1">
            <a:spLocks noChangeArrowheads="1"/>
          </p:cNvSpPr>
          <p:nvPr/>
        </p:nvSpPr>
        <p:spPr bwMode="auto">
          <a:xfrm>
            <a:off x="1828800" y="3970624"/>
            <a:ext cx="278674" cy="3038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9469" name="Text Box 8"/>
          <p:cNvSpPr txBox="1">
            <a:spLocks noChangeArrowheads="1"/>
          </p:cNvSpPr>
          <p:nvPr/>
        </p:nvSpPr>
        <p:spPr bwMode="auto">
          <a:xfrm>
            <a:off x="1828800" y="4357960"/>
            <a:ext cx="278674" cy="3038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19470" name="Text Box 9"/>
          <p:cNvSpPr txBox="1">
            <a:spLocks noChangeArrowheads="1"/>
          </p:cNvSpPr>
          <p:nvPr/>
        </p:nvSpPr>
        <p:spPr bwMode="auto">
          <a:xfrm>
            <a:off x="1828800" y="4747436"/>
            <a:ext cx="278674" cy="30601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6</a:t>
            </a:r>
          </a:p>
        </p:txBody>
      </p:sp>
      <p:sp>
        <p:nvSpPr>
          <p:cNvPr id="19471" name="Text Box 10"/>
          <p:cNvSpPr txBox="1">
            <a:spLocks noChangeArrowheads="1"/>
          </p:cNvSpPr>
          <p:nvPr/>
        </p:nvSpPr>
        <p:spPr bwMode="auto">
          <a:xfrm>
            <a:off x="1828800" y="5158312"/>
            <a:ext cx="278674" cy="3038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7</a:t>
            </a:r>
          </a:p>
        </p:txBody>
      </p:sp>
      <p:sp>
        <p:nvSpPr>
          <p:cNvPr id="19472" name="Text Box 11"/>
          <p:cNvSpPr txBox="1">
            <a:spLocks noChangeArrowheads="1"/>
          </p:cNvSpPr>
          <p:nvPr/>
        </p:nvSpPr>
        <p:spPr bwMode="auto">
          <a:xfrm>
            <a:off x="1839686" y="5545648"/>
            <a:ext cx="278674" cy="3038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8</a:t>
            </a:r>
          </a:p>
        </p:txBody>
      </p:sp>
      <p:sp>
        <p:nvSpPr>
          <p:cNvPr id="19473" name="Text Box 12"/>
          <p:cNvSpPr txBox="1">
            <a:spLocks noChangeArrowheads="1"/>
          </p:cNvSpPr>
          <p:nvPr/>
        </p:nvSpPr>
        <p:spPr bwMode="auto">
          <a:xfrm>
            <a:off x="1828800" y="5911584"/>
            <a:ext cx="278674" cy="30601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9</a:t>
            </a:r>
          </a:p>
        </p:txBody>
      </p:sp>
      <p:sp>
        <p:nvSpPr>
          <p:cNvPr id="19474" name="Rectangle 13"/>
          <p:cNvSpPr>
            <a:spLocks noChangeArrowheads="1"/>
          </p:cNvSpPr>
          <p:nvPr/>
        </p:nvSpPr>
        <p:spPr bwMode="auto">
          <a:xfrm>
            <a:off x="2222863" y="2438400"/>
            <a:ext cx="396240" cy="389476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9475" name="Rectangle 14"/>
          <p:cNvSpPr>
            <a:spLocks noChangeArrowheads="1"/>
          </p:cNvSpPr>
          <p:nvPr/>
        </p:nvSpPr>
        <p:spPr bwMode="auto">
          <a:xfrm>
            <a:off x="2222863" y="2825736"/>
            <a:ext cx="396240" cy="389476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9476" name="Rectangle 15"/>
          <p:cNvSpPr>
            <a:spLocks noChangeArrowheads="1"/>
          </p:cNvSpPr>
          <p:nvPr/>
        </p:nvSpPr>
        <p:spPr bwMode="auto">
          <a:xfrm>
            <a:off x="2222863" y="3215212"/>
            <a:ext cx="396240" cy="389476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9477" name="Rectangle 16"/>
          <p:cNvSpPr>
            <a:spLocks noChangeArrowheads="1"/>
          </p:cNvSpPr>
          <p:nvPr/>
        </p:nvSpPr>
        <p:spPr bwMode="auto">
          <a:xfrm>
            <a:off x="2222863" y="3602548"/>
            <a:ext cx="396240" cy="389476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9478" name="Rectangle 17"/>
          <p:cNvSpPr>
            <a:spLocks noChangeArrowheads="1"/>
          </p:cNvSpPr>
          <p:nvPr/>
        </p:nvSpPr>
        <p:spPr bwMode="auto">
          <a:xfrm>
            <a:off x="2222863" y="3992024"/>
            <a:ext cx="396240" cy="389476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9479" name="Rectangle 18"/>
          <p:cNvSpPr>
            <a:spLocks noChangeArrowheads="1"/>
          </p:cNvSpPr>
          <p:nvPr/>
        </p:nvSpPr>
        <p:spPr bwMode="auto">
          <a:xfrm>
            <a:off x="2222863" y="4381500"/>
            <a:ext cx="396240" cy="389476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9480" name="Rectangle 19"/>
          <p:cNvSpPr>
            <a:spLocks noChangeArrowheads="1"/>
          </p:cNvSpPr>
          <p:nvPr/>
        </p:nvSpPr>
        <p:spPr bwMode="auto">
          <a:xfrm>
            <a:off x="2222863" y="4768836"/>
            <a:ext cx="396240" cy="389476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9481" name="Rectangle 20"/>
          <p:cNvSpPr>
            <a:spLocks noChangeArrowheads="1"/>
          </p:cNvSpPr>
          <p:nvPr/>
        </p:nvSpPr>
        <p:spPr bwMode="auto">
          <a:xfrm>
            <a:off x="2222863" y="5158312"/>
            <a:ext cx="396240" cy="389476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9482" name="Rectangle 21"/>
          <p:cNvSpPr>
            <a:spLocks noChangeArrowheads="1"/>
          </p:cNvSpPr>
          <p:nvPr/>
        </p:nvSpPr>
        <p:spPr bwMode="auto">
          <a:xfrm>
            <a:off x="2222863" y="5545648"/>
            <a:ext cx="396240" cy="389476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9483" name="Rectangle 22"/>
          <p:cNvSpPr>
            <a:spLocks noChangeArrowheads="1"/>
          </p:cNvSpPr>
          <p:nvPr/>
        </p:nvSpPr>
        <p:spPr bwMode="auto">
          <a:xfrm>
            <a:off x="2222863" y="5935124"/>
            <a:ext cx="396240" cy="389476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grpSp>
        <p:nvGrpSpPr>
          <p:cNvPr id="101" name="Group 100"/>
          <p:cNvGrpSpPr/>
          <p:nvPr/>
        </p:nvGrpSpPr>
        <p:grpSpPr>
          <a:xfrm>
            <a:off x="3211286" y="2872816"/>
            <a:ext cx="1186543" cy="291037"/>
            <a:chOff x="3211286" y="2872816"/>
            <a:chExt cx="1186543" cy="291037"/>
          </a:xfrm>
        </p:grpSpPr>
        <p:sp>
          <p:nvSpPr>
            <p:cNvPr id="19486" name="Rectangle 25"/>
            <p:cNvSpPr>
              <a:spLocks noChangeArrowheads="1"/>
            </p:cNvSpPr>
            <p:nvPr/>
          </p:nvSpPr>
          <p:spPr bwMode="auto">
            <a:xfrm>
              <a:off x="3211286" y="2872816"/>
              <a:ext cx="790303" cy="291037"/>
            </a:xfrm>
            <a:prstGeom prst="rect">
              <a:avLst/>
            </a:prstGeom>
            <a:solidFill>
              <a:srgbClr val="EAEAEA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sz="1400" dirty="0">
                  <a:latin typeface="Arial" charset="0"/>
                </a:rPr>
                <a:t>81</a:t>
              </a:r>
            </a:p>
          </p:txBody>
        </p:sp>
        <p:sp>
          <p:nvSpPr>
            <p:cNvPr id="19487" name="Rectangle 26"/>
            <p:cNvSpPr>
              <a:spLocks noChangeArrowheads="1"/>
            </p:cNvSpPr>
            <p:nvPr/>
          </p:nvSpPr>
          <p:spPr bwMode="auto">
            <a:xfrm>
              <a:off x="4001589" y="2872816"/>
              <a:ext cx="396240" cy="29103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tr-TR"/>
            </a:p>
          </p:txBody>
        </p:sp>
      </p:grpSp>
      <p:sp>
        <p:nvSpPr>
          <p:cNvPr id="19490" name="Line 29"/>
          <p:cNvSpPr>
            <a:spLocks noChangeShapeType="1"/>
          </p:cNvSpPr>
          <p:nvPr/>
        </p:nvSpPr>
        <p:spPr bwMode="auto">
          <a:xfrm>
            <a:off x="2420983" y="3022614"/>
            <a:ext cx="7903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9491" name="Line 30"/>
          <p:cNvSpPr>
            <a:spLocks noChangeShapeType="1"/>
          </p:cNvSpPr>
          <p:nvPr/>
        </p:nvSpPr>
        <p:spPr bwMode="auto">
          <a:xfrm>
            <a:off x="4395651" y="3022614"/>
            <a:ext cx="7903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9492" name="Line 31"/>
          <p:cNvSpPr>
            <a:spLocks noChangeShapeType="1"/>
          </p:cNvSpPr>
          <p:nvPr/>
        </p:nvSpPr>
        <p:spPr bwMode="auto">
          <a:xfrm>
            <a:off x="2420983" y="2622438"/>
            <a:ext cx="7903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9493" name="Rectangle 32"/>
          <p:cNvSpPr>
            <a:spLocks noChangeArrowheads="1"/>
          </p:cNvSpPr>
          <p:nvPr/>
        </p:nvSpPr>
        <p:spPr bwMode="auto">
          <a:xfrm>
            <a:off x="2222863" y="3992024"/>
            <a:ext cx="396240" cy="389476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grpSp>
        <p:nvGrpSpPr>
          <p:cNvPr id="109" name="Group 108"/>
          <p:cNvGrpSpPr/>
          <p:nvPr/>
        </p:nvGrpSpPr>
        <p:grpSpPr>
          <a:xfrm>
            <a:off x="3211286" y="4039104"/>
            <a:ext cx="1186543" cy="291037"/>
            <a:chOff x="3211286" y="4039104"/>
            <a:chExt cx="1186543" cy="291037"/>
          </a:xfrm>
        </p:grpSpPr>
        <p:sp>
          <p:nvSpPr>
            <p:cNvPr id="19494" name="Rectangle 33"/>
            <p:cNvSpPr>
              <a:spLocks noChangeArrowheads="1"/>
            </p:cNvSpPr>
            <p:nvPr/>
          </p:nvSpPr>
          <p:spPr bwMode="auto">
            <a:xfrm>
              <a:off x="3211286" y="4039104"/>
              <a:ext cx="790303" cy="291037"/>
            </a:xfrm>
            <a:prstGeom prst="rect">
              <a:avLst/>
            </a:prstGeom>
            <a:solidFill>
              <a:srgbClr val="EAEAEA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sz="1400" dirty="0">
                  <a:latin typeface="Arial" charset="0"/>
                </a:rPr>
                <a:t>64</a:t>
              </a:r>
            </a:p>
          </p:txBody>
        </p:sp>
        <p:sp>
          <p:nvSpPr>
            <p:cNvPr id="19495" name="Rectangle 34"/>
            <p:cNvSpPr>
              <a:spLocks noChangeArrowheads="1"/>
            </p:cNvSpPr>
            <p:nvPr/>
          </p:nvSpPr>
          <p:spPr bwMode="auto">
            <a:xfrm>
              <a:off x="4001589" y="4039104"/>
              <a:ext cx="396240" cy="29103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tr-TR"/>
            </a:p>
          </p:txBody>
        </p:sp>
      </p:grpSp>
      <p:sp>
        <p:nvSpPr>
          <p:cNvPr id="19498" name="Line 37"/>
          <p:cNvSpPr>
            <a:spLocks noChangeShapeType="1"/>
          </p:cNvSpPr>
          <p:nvPr/>
        </p:nvSpPr>
        <p:spPr bwMode="auto">
          <a:xfrm>
            <a:off x="2420983" y="4188902"/>
            <a:ext cx="7903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9499" name="Line 38"/>
          <p:cNvSpPr>
            <a:spLocks noChangeShapeType="1"/>
          </p:cNvSpPr>
          <p:nvPr/>
        </p:nvSpPr>
        <p:spPr bwMode="auto">
          <a:xfrm>
            <a:off x="4395651" y="4188902"/>
            <a:ext cx="7903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9502" name="Line 41"/>
          <p:cNvSpPr>
            <a:spLocks noChangeShapeType="1"/>
          </p:cNvSpPr>
          <p:nvPr/>
        </p:nvSpPr>
        <p:spPr bwMode="auto">
          <a:xfrm>
            <a:off x="2420983" y="4582658"/>
            <a:ext cx="7903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9503" name="Rectangle 42"/>
          <p:cNvSpPr>
            <a:spLocks noChangeArrowheads="1"/>
          </p:cNvSpPr>
          <p:nvPr/>
        </p:nvSpPr>
        <p:spPr bwMode="auto">
          <a:xfrm>
            <a:off x="2222863" y="4768836"/>
            <a:ext cx="396240" cy="389476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9504" name="Rectangle 43"/>
          <p:cNvSpPr>
            <a:spLocks noChangeArrowheads="1"/>
          </p:cNvSpPr>
          <p:nvPr/>
        </p:nvSpPr>
        <p:spPr bwMode="auto">
          <a:xfrm>
            <a:off x="2222863" y="4768836"/>
            <a:ext cx="396240" cy="389476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grpSp>
        <p:nvGrpSpPr>
          <p:cNvPr id="108" name="Group 107"/>
          <p:cNvGrpSpPr/>
          <p:nvPr/>
        </p:nvGrpSpPr>
        <p:grpSpPr>
          <a:xfrm>
            <a:off x="3211286" y="4815916"/>
            <a:ext cx="1186543" cy="291037"/>
            <a:chOff x="3211286" y="4815916"/>
            <a:chExt cx="1186543" cy="291037"/>
          </a:xfrm>
        </p:grpSpPr>
        <p:sp>
          <p:nvSpPr>
            <p:cNvPr id="19505" name="Rectangle 44"/>
            <p:cNvSpPr>
              <a:spLocks noChangeArrowheads="1"/>
            </p:cNvSpPr>
            <p:nvPr/>
          </p:nvSpPr>
          <p:spPr bwMode="auto">
            <a:xfrm>
              <a:off x="3211286" y="4815916"/>
              <a:ext cx="790303" cy="291037"/>
            </a:xfrm>
            <a:prstGeom prst="rect">
              <a:avLst/>
            </a:prstGeom>
            <a:solidFill>
              <a:srgbClr val="EAEAEA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sz="1400" dirty="0">
                  <a:latin typeface="Arial" charset="0"/>
                </a:rPr>
                <a:t>36</a:t>
              </a:r>
            </a:p>
          </p:txBody>
        </p:sp>
        <p:sp>
          <p:nvSpPr>
            <p:cNvPr id="19506" name="Rectangle 45"/>
            <p:cNvSpPr>
              <a:spLocks noChangeArrowheads="1"/>
            </p:cNvSpPr>
            <p:nvPr/>
          </p:nvSpPr>
          <p:spPr bwMode="auto">
            <a:xfrm>
              <a:off x="4001589" y="4815916"/>
              <a:ext cx="396240" cy="29103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tr-TR"/>
            </a:p>
          </p:txBody>
        </p:sp>
      </p:grpSp>
      <p:sp>
        <p:nvSpPr>
          <p:cNvPr id="19509" name="Line 48"/>
          <p:cNvSpPr>
            <a:spLocks noChangeShapeType="1"/>
          </p:cNvSpPr>
          <p:nvPr/>
        </p:nvSpPr>
        <p:spPr bwMode="auto">
          <a:xfrm>
            <a:off x="2420983" y="4965714"/>
            <a:ext cx="7903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9510" name="Line 49"/>
          <p:cNvSpPr>
            <a:spLocks noChangeShapeType="1"/>
          </p:cNvSpPr>
          <p:nvPr/>
        </p:nvSpPr>
        <p:spPr bwMode="auto">
          <a:xfrm>
            <a:off x="4395651" y="4965714"/>
            <a:ext cx="7903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9511" name="Rectangle 50"/>
          <p:cNvSpPr>
            <a:spLocks noChangeArrowheads="1"/>
          </p:cNvSpPr>
          <p:nvPr/>
        </p:nvSpPr>
        <p:spPr bwMode="auto">
          <a:xfrm>
            <a:off x="2222863" y="5932984"/>
            <a:ext cx="396240" cy="389476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9512" name="Rectangle 51"/>
          <p:cNvSpPr>
            <a:spLocks noChangeArrowheads="1"/>
          </p:cNvSpPr>
          <p:nvPr/>
        </p:nvSpPr>
        <p:spPr bwMode="auto">
          <a:xfrm>
            <a:off x="2222863" y="5932984"/>
            <a:ext cx="396240" cy="389476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grpSp>
        <p:nvGrpSpPr>
          <p:cNvPr id="107" name="Group 106"/>
          <p:cNvGrpSpPr/>
          <p:nvPr/>
        </p:nvGrpSpPr>
        <p:grpSpPr>
          <a:xfrm>
            <a:off x="3211286" y="5980064"/>
            <a:ext cx="1186543" cy="291037"/>
            <a:chOff x="3211286" y="5980064"/>
            <a:chExt cx="1186543" cy="291037"/>
          </a:xfrm>
        </p:grpSpPr>
        <p:sp>
          <p:nvSpPr>
            <p:cNvPr id="19513" name="Rectangle 52"/>
            <p:cNvSpPr>
              <a:spLocks noChangeArrowheads="1"/>
            </p:cNvSpPr>
            <p:nvPr/>
          </p:nvSpPr>
          <p:spPr bwMode="auto">
            <a:xfrm>
              <a:off x="3211286" y="5980064"/>
              <a:ext cx="790303" cy="291037"/>
            </a:xfrm>
            <a:prstGeom prst="rect">
              <a:avLst/>
            </a:prstGeom>
            <a:solidFill>
              <a:srgbClr val="EAEAEA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sz="1400">
                  <a:latin typeface="Arial" charset="0"/>
                </a:rPr>
                <a:t>49</a:t>
              </a:r>
            </a:p>
          </p:txBody>
        </p:sp>
        <p:sp>
          <p:nvSpPr>
            <p:cNvPr id="19514" name="Rectangle 53"/>
            <p:cNvSpPr>
              <a:spLocks noChangeArrowheads="1"/>
            </p:cNvSpPr>
            <p:nvPr/>
          </p:nvSpPr>
          <p:spPr bwMode="auto">
            <a:xfrm>
              <a:off x="4001589" y="5980064"/>
              <a:ext cx="396240" cy="29103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tr-TR"/>
            </a:p>
          </p:txBody>
        </p:sp>
      </p:grpSp>
      <p:sp>
        <p:nvSpPr>
          <p:cNvPr id="19517" name="Line 56"/>
          <p:cNvSpPr>
            <a:spLocks noChangeShapeType="1"/>
          </p:cNvSpPr>
          <p:nvPr/>
        </p:nvSpPr>
        <p:spPr bwMode="auto">
          <a:xfrm>
            <a:off x="2420983" y="6129862"/>
            <a:ext cx="7903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9518" name="Line 57"/>
          <p:cNvSpPr>
            <a:spLocks noChangeShapeType="1"/>
          </p:cNvSpPr>
          <p:nvPr/>
        </p:nvSpPr>
        <p:spPr bwMode="auto">
          <a:xfrm>
            <a:off x="4395651" y="6129862"/>
            <a:ext cx="7903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171" name="Group 170"/>
          <p:cNvGrpSpPr/>
          <p:nvPr/>
        </p:nvGrpSpPr>
        <p:grpSpPr>
          <a:xfrm>
            <a:off x="2420983" y="3409950"/>
            <a:ext cx="988423" cy="547834"/>
            <a:chOff x="2420983" y="3409950"/>
            <a:chExt cx="988423" cy="547834"/>
          </a:xfrm>
        </p:grpSpPr>
        <p:sp>
          <p:nvSpPr>
            <p:cNvPr id="19519" name="Line 58"/>
            <p:cNvSpPr>
              <a:spLocks noChangeShapeType="1"/>
            </p:cNvSpPr>
            <p:nvPr/>
          </p:nvSpPr>
          <p:spPr bwMode="auto">
            <a:xfrm>
              <a:off x="2420983" y="3409950"/>
              <a:ext cx="7903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9520" name="Line 59"/>
            <p:cNvSpPr>
              <a:spLocks noChangeShapeType="1"/>
            </p:cNvSpPr>
            <p:nvPr/>
          </p:nvSpPr>
          <p:spPr bwMode="auto">
            <a:xfrm>
              <a:off x="3211286" y="3409950"/>
              <a:ext cx="0" cy="962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9521" name="Line 60"/>
            <p:cNvSpPr>
              <a:spLocks noChangeShapeType="1"/>
            </p:cNvSpPr>
            <p:nvPr/>
          </p:nvSpPr>
          <p:spPr bwMode="auto">
            <a:xfrm>
              <a:off x="3013166" y="3506249"/>
              <a:ext cx="396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9522" name="Line 61"/>
            <p:cNvSpPr>
              <a:spLocks noChangeShapeType="1"/>
            </p:cNvSpPr>
            <p:nvPr/>
          </p:nvSpPr>
          <p:spPr bwMode="auto">
            <a:xfrm>
              <a:off x="3113314" y="3570448"/>
              <a:ext cx="1959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9523" name="Line 62"/>
            <p:cNvSpPr>
              <a:spLocks noChangeShapeType="1"/>
            </p:cNvSpPr>
            <p:nvPr/>
          </p:nvSpPr>
          <p:spPr bwMode="auto">
            <a:xfrm>
              <a:off x="2420983" y="3797286"/>
              <a:ext cx="7903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9524" name="Line 63"/>
            <p:cNvSpPr>
              <a:spLocks noChangeShapeType="1"/>
            </p:cNvSpPr>
            <p:nvPr/>
          </p:nvSpPr>
          <p:spPr bwMode="auto">
            <a:xfrm>
              <a:off x="3211286" y="3797286"/>
              <a:ext cx="0" cy="962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9525" name="Line 64"/>
            <p:cNvSpPr>
              <a:spLocks noChangeShapeType="1"/>
            </p:cNvSpPr>
            <p:nvPr/>
          </p:nvSpPr>
          <p:spPr bwMode="auto">
            <a:xfrm>
              <a:off x="3013166" y="3893585"/>
              <a:ext cx="396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9526" name="Line 65"/>
            <p:cNvSpPr>
              <a:spLocks noChangeShapeType="1"/>
            </p:cNvSpPr>
            <p:nvPr/>
          </p:nvSpPr>
          <p:spPr bwMode="auto">
            <a:xfrm>
              <a:off x="3113314" y="3957784"/>
              <a:ext cx="1959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2438400" y="5357330"/>
            <a:ext cx="1034143" cy="524295"/>
            <a:chOff x="2438400" y="5357330"/>
            <a:chExt cx="1034143" cy="524295"/>
          </a:xfrm>
        </p:grpSpPr>
        <p:sp>
          <p:nvSpPr>
            <p:cNvPr id="19529" name="Line 68"/>
            <p:cNvSpPr>
              <a:spLocks noChangeShapeType="1"/>
            </p:cNvSpPr>
            <p:nvPr/>
          </p:nvSpPr>
          <p:spPr bwMode="auto">
            <a:xfrm>
              <a:off x="3076303" y="5453629"/>
              <a:ext cx="396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9533" name="Line 72"/>
            <p:cNvSpPr>
              <a:spLocks noChangeShapeType="1"/>
            </p:cNvSpPr>
            <p:nvPr/>
          </p:nvSpPr>
          <p:spPr bwMode="auto">
            <a:xfrm>
              <a:off x="3030583" y="5834545"/>
              <a:ext cx="396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9527" name="Line 66"/>
            <p:cNvSpPr>
              <a:spLocks noChangeShapeType="1"/>
            </p:cNvSpPr>
            <p:nvPr/>
          </p:nvSpPr>
          <p:spPr bwMode="auto">
            <a:xfrm>
              <a:off x="2484120" y="5357330"/>
              <a:ext cx="7903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9528" name="Line 67"/>
            <p:cNvSpPr>
              <a:spLocks noChangeShapeType="1"/>
            </p:cNvSpPr>
            <p:nvPr/>
          </p:nvSpPr>
          <p:spPr bwMode="auto">
            <a:xfrm>
              <a:off x="3274423" y="5357330"/>
              <a:ext cx="0" cy="962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9530" name="Line 69"/>
            <p:cNvSpPr>
              <a:spLocks noChangeShapeType="1"/>
            </p:cNvSpPr>
            <p:nvPr/>
          </p:nvSpPr>
          <p:spPr bwMode="auto">
            <a:xfrm>
              <a:off x="3176451" y="5517828"/>
              <a:ext cx="1959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9531" name="Line 70"/>
            <p:cNvSpPr>
              <a:spLocks noChangeShapeType="1"/>
            </p:cNvSpPr>
            <p:nvPr/>
          </p:nvSpPr>
          <p:spPr bwMode="auto">
            <a:xfrm>
              <a:off x="2438400" y="5738246"/>
              <a:ext cx="7903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9532" name="Line 71"/>
            <p:cNvSpPr>
              <a:spLocks noChangeShapeType="1"/>
            </p:cNvSpPr>
            <p:nvPr/>
          </p:nvSpPr>
          <p:spPr bwMode="auto">
            <a:xfrm>
              <a:off x="3228703" y="5738246"/>
              <a:ext cx="0" cy="962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9534" name="Line 73"/>
            <p:cNvSpPr>
              <a:spLocks noChangeShapeType="1"/>
            </p:cNvSpPr>
            <p:nvPr/>
          </p:nvSpPr>
          <p:spPr bwMode="auto">
            <a:xfrm>
              <a:off x="3130731" y="5881625"/>
              <a:ext cx="1959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3211286" y="2472640"/>
            <a:ext cx="1974668" cy="303877"/>
            <a:chOff x="3211286" y="2472640"/>
            <a:chExt cx="1974668" cy="303877"/>
          </a:xfrm>
        </p:grpSpPr>
        <p:sp>
          <p:nvSpPr>
            <p:cNvPr id="19484" name="Rectangle 23"/>
            <p:cNvSpPr>
              <a:spLocks noChangeArrowheads="1"/>
            </p:cNvSpPr>
            <p:nvPr/>
          </p:nvSpPr>
          <p:spPr bwMode="auto">
            <a:xfrm>
              <a:off x="3211286" y="2472640"/>
              <a:ext cx="790303" cy="291037"/>
            </a:xfrm>
            <a:prstGeom prst="rect">
              <a:avLst/>
            </a:prstGeom>
            <a:solidFill>
              <a:srgbClr val="EAEAEA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sz="1400">
                  <a:latin typeface="Arial" charset="0"/>
                </a:rPr>
                <a:t>0</a:t>
              </a:r>
            </a:p>
          </p:txBody>
        </p:sp>
        <p:sp>
          <p:nvSpPr>
            <p:cNvPr id="19485" name="Rectangle 24"/>
            <p:cNvSpPr>
              <a:spLocks noChangeArrowheads="1"/>
            </p:cNvSpPr>
            <p:nvPr/>
          </p:nvSpPr>
          <p:spPr bwMode="auto">
            <a:xfrm>
              <a:off x="4001589" y="2472640"/>
              <a:ext cx="396240" cy="29103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tr-TR"/>
            </a:p>
          </p:txBody>
        </p:sp>
        <p:sp>
          <p:nvSpPr>
            <p:cNvPr id="19535" name="Line 74"/>
            <p:cNvSpPr>
              <a:spLocks noChangeShapeType="1"/>
            </p:cNvSpPr>
            <p:nvPr/>
          </p:nvSpPr>
          <p:spPr bwMode="auto">
            <a:xfrm>
              <a:off x="4197531" y="2616018"/>
              <a:ext cx="7903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9536" name="Line 75"/>
            <p:cNvSpPr>
              <a:spLocks noChangeShapeType="1"/>
            </p:cNvSpPr>
            <p:nvPr/>
          </p:nvSpPr>
          <p:spPr bwMode="auto">
            <a:xfrm>
              <a:off x="4987834" y="2616018"/>
              <a:ext cx="0" cy="962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9537" name="Line 76"/>
            <p:cNvSpPr>
              <a:spLocks noChangeShapeType="1"/>
            </p:cNvSpPr>
            <p:nvPr/>
          </p:nvSpPr>
          <p:spPr bwMode="auto">
            <a:xfrm>
              <a:off x="4789714" y="2712317"/>
              <a:ext cx="396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9538" name="Line 77"/>
            <p:cNvSpPr>
              <a:spLocks noChangeShapeType="1"/>
            </p:cNvSpPr>
            <p:nvPr/>
          </p:nvSpPr>
          <p:spPr bwMode="auto">
            <a:xfrm>
              <a:off x="4889863" y="2776517"/>
              <a:ext cx="1959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183777" y="2879235"/>
            <a:ext cx="1948543" cy="291037"/>
            <a:chOff x="5183777" y="2879235"/>
            <a:chExt cx="1948543" cy="291037"/>
          </a:xfrm>
        </p:grpSpPr>
        <p:sp>
          <p:nvSpPr>
            <p:cNvPr id="19488" name="Rectangle 27"/>
            <p:cNvSpPr>
              <a:spLocks noChangeArrowheads="1"/>
            </p:cNvSpPr>
            <p:nvPr/>
          </p:nvSpPr>
          <p:spPr bwMode="auto">
            <a:xfrm>
              <a:off x="5183777" y="2879235"/>
              <a:ext cx="790303" cy="291037"/>
            </a:xfrm>
            <a:prstGeom prst="rect">
              <a:avLst/>
            </a:prstGeom>
            <a:solidFill>
              <a:srgbClr val="EAEAEA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sz="1400">
                  <a:latin typeface="Arial" charset="0"/>
                </a:rPr>
                <a:t>1</a:t>
              </a:r>
            </a:p>
          </p:txBody>
        </p:sp>
        <p:sp>
          <p:nvSpPr>
            <p:cNvPr id="19489" name="Rectangle 28"/>
            <p:cNvSpPr>
              <a:spLocks noChangeArrowheads="1"/>
            </p:cNvSpPr>
            <p:nvPr/>
          </p:nvSpPr>
          <p:spPr bwMode="auto">
            <a:xfrm>
              <a:off x="5974080" y="2879235"/>
              <a:ext cx="396240" cy="29103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tr-TR"/>
            </a:p>
          </p:txBody>
        </p:sp>
        <p:sp>
          <p:nvSpPr>
            <p:cNvPr id="19539" name="Line 78"/>
            <p:cNvSpPr>
              <a:spLocks noChangeShapeType="1"/>
            </p:cNvSpPr>
            <p:nvPr/>
          </p:nvSpPr>
          <p:spPr bwMode="auto">
            <a:xfrm>
              <a:off x="6143897" y="3009774"/>
              <a:ext cx="7903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9540" name="Line 79"/>
            <p:cNvSpPr>
              <a:spLocks noChangeShapeType="1"/>
            </p:cNvSpPr>
            <p:nvPr/>
          </p:nvSpPr>
          <p:spPr bwMode="auto">
            <a:xfrm>
              <a:off x="6934200" y="3009774"/>
              <a:ext cx="0" cy="962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9541" name="Line 80"/>
            <p:cNvSpPr>
              <a:spLocks noChangeShapeType="1"/>
            </p:cNvSpPr>
            <p:nvPr/>
          </p:nvSpPr>
          <p:spPr bwMode="auto">
            <a:xfrm>
              <a:off x="6736080" y="3106073"/>
              <a:ext cx="396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9542" name="Line 81"/>
            <p:cNvSpPr>
              <a:spLocks noChangeShapeType="1"/>
            </p:cNvSpPr>
            <p:nvPr/>
          </p:nvSpPr>
          <p:spPr bwMode="auto">
            <a:xfrm>
              <a:off x="6836229" y="3170272"/>
              <a:ext cx="1959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183777" y="4045523"/>
            <a:ext cx="1961606" cy="318857"/>
            <a:chOff x="5183777" y="4045523"/>
            <a:chExt cx="1961606" cy="318857"/>
          </a:xfrm>
        </p:grpSpPr>
        <p:sp>
          <p:nvSpPr>
            <p:cNvPr id="19496" name="Rectangle 35"/>
            <p:cNvSpPr>
              <a:spLocks noChangeArrowheads="1"/>
            </p:cNvSpPr>
            <p:nvPr/>
          </p:nvSpPr>
          <p:spPr bwMode="auto">
            <a:xfrm>
              <a:off x="5183777" y="4045523"/>
              <a:ext cx="790303" cy="291037"/>
            </a:xfrm>
            <a:prstGeom prst="rect">
              <a:avLst/>
            </a:prstGeom>
            <a:solidFill>
              <a:srgbClr val="EAEAEA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sz="1400" dirty="0">
                  <a:latin typeface="Arial" charset="0"/>
                </a:rPr>
                <a:t>4</a:t>
              </a:r>
            </a:p>
          </p:txBody>
        </p:sp>
        <p:sp>
          <p:nvSpPr>
            <p:cNvPr id="19497" name="Rectangle 36"/>
            <p:cNvSpPr>
              <a:spLocks noChangeArrowheads="1"/>
            </p:cNvSpPr>
            <p:nvPr/>
          </p:nvSpPr>
          <p:spPr bwMode="auto">
            <a:xfrm>
              <a:off x="5974080" y="4045523"/>
              <a:ext cx="396240" cy="29103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tr-TR"/>
            </a:p>
          </p:txBody>
        </p:sp>
        <p:sp>
          <p:nvSpPr>
            <p:cNvPr id="19543" name="Line 82"/>
            <p:cNvSpPr>
              <a:spLocks noChangeShapeType="1"/>
            </p:cNvSpPr>
            <p:nvPr/>
          </p:nvSpPr>
          <p:spPr bwMode="auto">
            <a:xfrm>
              <a:off x="6156960" y="4203882"/>
              <a:ext cx="7903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9544" name="Line 83"/>
            <p:cNvSpPr>
              <a:spLocks noChangeShapeType="1"/>
            </p:cNvSpPr>
            <p:nvPr/>
          </p:nvSpPr>
          <p:spPr bwMode="auto">
            <a:xfrm>
              <a:off x="6947263" y="4203882"/>
              <a:ext cx="0" cy="962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9545" name="Line 84"/>
            <p:cNvSpPr>
              <a:spLocks noChangeShapeType="1"/>
            </p:cNvSpPr>
            <p:nvPr/>
          </p:nvSpPr>
          <p:spPr bwMode="auto">
            <a:xfrm>
              <a:off x="6749143" y="4300181"/>
              <a:ext cx="396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9546" name="Line 85"/>
            <p:cNvSpPr>
              <a:spLocks noChangeShapeType="1"/>
            </p:cNvSpPr>
            <p:nvPr/>
          </p:nvSpPr>
          <p:spPr bwMode="auto">
            <a:xfrm>
              <a:off x="6849291" y="4364380"/>
              <a:ext cx="1959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5183777" y="4822335"/>
            <a:ext cx="1979023" cy="306017"/>
            <a:chOff x="5183777" y="4822335"/>
            <a:chExt cx="1979023" cy="306017"/>
          </a:xfrm>
        </p:grpSpPr>
        <p:sp>
          <p:nvSpPr>
            <p:cNvPr id="19507" name="Rectangle 46"/>
            <p:cNvSpPr>
              <a:spLocks noChangeArrowheads="1"/>
            </p:cNvSpPr>
            <p:nvPr/>
          </p:nvSpPr>
          <p:spPr bwMode="auto">
            <a:xfrm>
              <a:off x="5183777" y="4822335"/>
              <a:ext cx="790303" cy="291037"/>
            </a:xfrm>
            <a:prstGeom prst="rect">
              <a:avLst/>
            </a:prstGeom>
            <a:solidFill>
              <a:srgbClr val="EAEAEA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sz="1400">
                  <a:latin typeface="Arial" charset="0"/>
                </a:rPr>
                <a:t>16</a:t>
              </a:r>
            </a:p>
          </p:txBody>
        </p:sp>
        <p:sp>
          <p:nvSpPr>
            <p:cNvPr id="19508" name="Rectangle 47"/>
            <p:cNvSpPr>
              <a:spLocks noChangeArrowheads="1"/>
            </p:cNvSpPr>
            <p:nvPr/>
          </p:nvSpPr>
          <p:spPr bwMode="auto">
            <a:xfrm>
              <a:off x="5974080" y="4822335"/>
              <a:ext cx="396240" cy="29103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tr-TR"/>
            </a:p>
          </p:txBody>
        </p:sp>
        <p:sp>
          <p:nvSpPr>
            <p:cNvPr id="19547" name="Line 86"/>
            <p:cNvSpPr>
              <a:spLocks noChangeShapeType="1"/>
            </p:cNvSpPr>
            <p:nvPr/>
          </p:nvSpPr>
          <p:spPr bwMode="auto">
            <a:xfrm>
              <a:off x="6174377" y="4967854"/>
              <a:ext cx="7903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9548" name="Line 87"/>
            <p:cNvSpPr>
              <a:spLocks noChangeShapeType="1"/>
            </p:cNvSpPr>
            <p:nvPr/>
          </p:nvSpPr>
          <p:spPr bwMode="auto">
            <a:xfrm>
              <a:off x="6964680" y="4967854"/>
              <a:ext cx="0" cy="962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9549" name="Line 88"/>
            <p:cNvSpPr>
              <a:spLocks noChangeShapeType="1"/>
            </p:cNvSpPr>
            <p:nvPr/>
          </p:nvSpPr>
          <p:spPr bwMode="auto">
            <a:xfrm>
              <a:off x="6766560" y="5064153"/>
              <a:ext cx="396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9550" name="Line 89"/>
            <p:cNvSpPr>
              <a:spLocks noChangeShapeType="1"/>
            </p:cNvSpPr>
            <p:nvPr/>
          </p:nvSpPr>
          <p:spPr bwMode="auto">
            <a:xfrm>
              <a:off x="6866709" y="5128352"/>
              <a:ext cx="1959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5183777" y="5986483"/>
            <a:ext cx="1979023" cy="291037"/>
            <a:chOff x="5183777" y="5986483"/>
            <a:chExt cx="1979023" cy="291037"/>
          </a:xfrm>
        </p:grpSpPr>
        <p:sp>
          <p:nvSpPr>
            <p:cNvPr id="19515" name="Rectangle 54"/>
            <p:cNvSpPr>
              <a:spLocks noChangeArrowheads="1"/>
            </p:cNvSpPr>
            <p:nvPr/>
          </p:nvSpPr>
          <p:spPr bwMode="auto">
            <a:xfrm>
              <a:off x="5183777" y="5986483"/>
              <a:ext cx="790303" cy="291037"/>
            </a:xfrm>
            <a:prstGeom prst="rect">
              <a:avLst/>
            </a:prstGeom>
            <a:solidFill>
              <a:srgbClr val="EAEAEA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sz="1400">
                  <a:latin typeface="Arial" charset="0"/>
                </a:rPr>
                <a:t>9</a:t>
              </a:r>
            </a:p>
          </p:txBody>
        </p:sp>
        <p:sp>
          <p:nvSpPr>
            <p:cNvPr id="19516" name="Rectangle 55"/>
            <p:cNvSpPr>
              <a:spLocks noChangeArrowheads="1"/>
            </p:cNvSpPr>
            <p:nvPr/>
          </p:nvSpPr>
          <p:spPr bwMode="auto">
            <a:xfrm>
              <a:off x="5974080" y="5986483"/>
              <a:ext cx="396240" cy="29103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tr-TR"/>
            </a:p>
          </p:txBody>
        </p:sp>
        <p:sp>
          <p:nvSpPr>
            <p:cNvPr id="19551" name="Line 90"/>
            <p:cNvSpPr>
              <a:spLocks noChangeShapeType="1"/>
            </p:cNvSpPr>
            <p:nvPr/>
          </p:nvSpPr>
          <p:spPr bwMode="auto">
            <a:xfrm>
              <a:off x="6174377" y="6114882"/>
              <a:ext cx="7903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9552" name="Line 91"/>
            <p:cNvSpPr>
              <a:spLocks noChangeShapeType="1"/>
            </p:cNvSpPr>
            <p:nvPr/>
          </p:nvSpPr>
          <p:spPr bwMode="auto">
            <a:xfrm>
              <a:off x="6964680" y="6114882"/>
              <a:ext cx="0" cy="962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9553" name="Line 92"/>
            <p:cNvSpPr>
              <a:spLocks noChangeShapeType="1"/>
            </p:cNvSpPr>
            <p:nvPr/>
          </p:nvSpPr>
          <p:spPr bwMode="auto">
            <a:xfrm>
              <a:off x="6766560" y="6211181"/>
              <a:ext cx="396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9554" name="Line 93"/>
            <p:cNvSpPr>
              <a:spLocks noChangeShapeType="1"/>
            </p:cNvSpPr>
            <p:nvPr/>
          </p:nvSpPr>
          <p:spPr bwMode="auto">
            <a:xfrm>
              <a:off x="6866709" y="6275381"/>
              <a:ext cx="1959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19462" name="Text Box 94"/>
          <p:cNvSpPr txBox="1">
            <a:spLocks noChangeArrowheads="1"/>
          </p:cNvSpPr>
          <p:nvPr/>
        </p:nvSpPr>
        <p:spPr bwMode="auto">
          <a:xfrm>
            <a:off x="1524000" y="1371600"/>
            <a:ext cx="5792787" cy="40229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sz="2000" b="1" dirty="0" smtClean="0">
                <a:latin typeface="Arial" charset="0"/>
              </a:rPr>
              <a:t>Keys(k): </a:t>
            </a:r>
            <a:r>
              <a:rPr lang="en-US" sz="2000" b="1" dirty="0">
                <a:latin typeface="Arial" charset="0"/>
              </a:rPr>
              <a:t>0, 1, 4, </a:t>
            </a:r>
            <a:r>
              <a:rPr lang="en-US" sz="2000" b="1" dirty="0" smtClean="0">
                <a:latin typeface="Arial" charset="0"/>
              </a:rPr>
              <a:t>25, </a:t>
            </a:r>
            <a:r>
              <a:rPr lang="en-US" sz="2000" b="1" dirty="0">
                <a:latin typeface="Arial" charset="0"/>
              </a:rPr>
              <a:t>16, </a:t>
            </a:r>
            <a:r>
              <a:rPr lang="en-US" sz="2000" b="1" dirty="0" smtClean="0">
                <a:latin typeface="Arial" charset="0"/>
              </a:rPr>
              <a:t>9, 49</a:t>
            </a:r>
            <a:r>
              <a:rPr lang="en-US" sz="2000" b="1" dirty="0">
                <a:latin typeface="Arial" charset="0"/>
              </a:rPr>
              <a:t>, </a:t>
            </a:r>
            <a:r>
              <a:rPr lang="en-US" sz="2000" b="1" dirty="0" smtClean="0">
                <a:latin typeface="Arial" charset="0"/>
              </a:rPr>
              <a:t>64</a:t>
            </a:r>
            <a:r>
              <a:rPr lang="en-US" sz="2000" b="1" dirty="0">
                <a:latin typeface="Arial" charset="0"/>
              </a:rPr>
              <a:t>, </a:t>
            </a:r>
            <a:r>
              <a:rPr lang="en-US" sz="2000" b="1" dirty="0" smtClean="0">
                <a:latin typeface="Arial" charset="0"/>
              </a:rPr>
              <a:t>36,81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9463" name="Text Box 95"/>
          <p:cNvSpPr txBox="1">
            <a:spLocks noChangeArrowheads="1"/>
          </p:cNvSpPr>
          <p:nvPr/>
        </p:nvSpPr>
        <p:spPr bwMode="auto">
          <a:xfrm>
            <a:off x="3124200" y="1828800"/>
            <a:ext cx="2650382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800" b="1" dirty="0" smtClean="0">
                <a:latin typeface="Arial" charset="0"/>
              </a:rPr>
              <a:t>Hash(key</a:t>
            </a:r>
            <a:r>
              <a:rPr lang="en-US" sz="1800" b="1" dirty="0">
                <a:latin typeface="Arial" charset="0"/>
              </a:rPr>
              <a:t>) = key % 10.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52400" y="23622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H(0)</a:t>
            </a:r>
            <a:endParaRPr lang="en-US" sz="2000" b="1" dirty="0"/>
          </a:p>
        </p:txBody>
      </p:sp>
      <p:cxnSp>
        <p:nvCxnSpPr>
          <p:cNvPr id="99" name="Straight Arrow Connector 98"/>
          <p:cNvCxnSpPr>
            <a:endCxn id="19464" idx="1"/>
          </p:cNvCxnSpPr>
          <p:nvPr/>
        </p:nvCxnSpPr>
        <p:spPr>
          <a:xfrm flipV="1">
            <a:off x="1219200" y="2590339"/>
            <a:ext cx="620486" cy="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28600" y="27432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H(1)</a:t>
            </a:r>
            <a:endParaRPr lang="en-US" sz="20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228600" y="39624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H(4)</a:t>
            </a:r>
            <a:endParaRPr lang="en-US" sz="2000" b="1" dirty="0"/>
          </a:p>
        </p:txBody>
      </p:sp>
      <p:cxnSp>
        <p:nvCxnSpPr>
          <p:cNvPr id="120" name="Straight Arrow Connector 119"/>
          <p:cNvCxnSpPr/>
          <p:nvPr/>
        </p:nvCxnSpPr>
        <p:spPr>
          <a:xfrm flipV="1">
            <a:off x="1219200" y="2971800"/>
            <a:ext cx="620486" cy="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1219200" y="4114800"/>
            <a:ext cx="620486" cy="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1219200" y="4495800"/>
            <a:ext cx="620486" cy="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1219200" y="4953000"/>
            <a:ext cx="620486" cy="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1219200" y="6096000"/>
            <a:ext cx="620486" cy="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304800" y="43434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H(25)</a:t>
            </a:r>
            <a:endParaRPr lang="en-US" sz="2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304800" y="47244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H(16)</a:t>
            </a:r>
            <a:endParaRPr lang="en-US" sz="20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228600" y="58674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H(9)</a:t>
            </a:r>
            <a:endParaRPr lang="en-US" sz="2000" b="1" dirty="0"/>
          </a:p>
        </p:txBody>
      </p:sp>
      <p:cxnSp>
        <p:nvCxnSpPr>
          <p:cNvPr id="129" name="Straight Arrow Connector 128"/>
          <p:cNvCxnSpPr>
            <a:endCxn id="19488" idx="1"/>
          </p:cNvCxnSpPr>
          <p:nvPr/>
        </p:nvCxnSpPr>
        <p:spPr>
          <a:xfrm>
            <a:off x="2438400" y="3018292"/>
            <a:ext cx="2745377" cy="6462"/>
          </a:xfrm>
          <a:prstGeom prst="straightConnector1">
            <a:avLst/>
          </a:prstGeom>
          <a:ln w="222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2362200" y="4191000"/>
            <a:ext cx="2745377" cy="23246"/>
          </a:xfrm>
          <a:prstGeom prst="straightConnector1">
            <a:avLst/>
          </a:prstGeom>
          <a:ln w="222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2438400" y="4953000"/>
            <a:ext cx="2745377" cy="23246"/>
          </a:xfrm>
          <a:prstGeom prst="straightConnector1">
            <a:avLst/>
          </a:prstGeom>
          <a:ln w="222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2514600" y="6172200"/>
            <a:ext cx="2747554" cy="10616"/>
          </a:xfrm>
          <a:prstGeom prst="straightConnector1">
            <a:avLst/>
          </a:prstGeom>
          <a:ln w="222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3200400" y="4419600"/>
            <a:ext cx="1961606" cy="318857"/>
            <a:chOff x="5183777" y="4045523"/>
            <a:chExt cx="1961606" cy="318857"/>
          </a:xfrm>
        </p:grpSpPr>
        <p:sp>
          <p:nvSpPr>
            <p:cNvPr id="139" name="Rectangle 35"/>
            <p:cNvSpPr>
              <a:spLocks noChangeArrowheads="1"/>
            </p:cNvSpPr>
            <p:nvPr/>
          </p:nvSpPr>
          <p:spPr bwMode="auto">
            <a:xfrm>
              <a:off x="5183777" y="4045523"/>
              <a:ext cx="790303" cy="291037"/>
            </a:xfrm>
            <a:prstGeom prst="rect">
              <a:avLst/>
            </a:prstGeom>
            <a:solidFill>
              <a:srgbClr val="EAEAEA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sz="1400" dirty="0" smtClean="0">
                  <a:latin typeface="Arial" charset="0"/>
                </a:rPr>
                <a:t>25</a:t>
              </a:r>
              <a:endParaRPr lang="en-US" sz="1400" dirty="0">
                <a:latin typeface="Arial" charset="0"/>
              </a:endParaRPr>
            </a:p>
          </p:txBody>
        </p:sp>
        <p:sp>
          <p:nvSpPr>
            <p:cNvPr id="140" name="Rectangle 36"/>
            <p:cNvSpPr>
              <a:spLocks noChangeArrowheads="1"/>
            </p:cNvSpPr>
            <p:nvPr/>
          </p:nvSpPr>
          <p:spPr bwMode="auto">
            <a:xfrm>
              <a:off x="5974080" y="4045523"/>
              <a:ext cx="396240" cy="29103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tr-TR"/>
            </a:p>
          </p:txBody>
        </p:sp>
        <p:sp>
          <p:nvSpPr>
            <p:cNvPr id="141" name="Line 82"/>
            <p:cNvSpPr>
              <a:spLocks noChangeShapeType="1"/>
            </p:cNvSpPr>
            <p:nvPr/>
          </p:nvSpPr>
          <p:spPr bwMode="auto">
            <a:xfrm>
              <a:off x="6156960" y="4203882"/>
              <a:ext cx="7903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42" name="Line 83"/>
            <p:cNvSpPr>
              <a:spLocks noChangeShapeType="1"/>
            </p:cNvSpPr>
            <p:nvPr/>
          </p:nvSpPr>
          <p:spPr bwMode="auto">
            <a:xfrm>
              <a:off x="6947263" y="4203882"/>
              <a:ext cx="0" cy="962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43" name="Line 84"/>
            <p:cNvSpPr>
              <a:spLocks noChangeShapeType="1"/>
            </p:cNvSpPr>
            <p:nvPr/>
          </p:nvSpPr>
          <p:spPr bwMode="auto">
            <a:xfrm>
              <a:off x="6749143" y="4300181"/>
              <a:ext cx="396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44" name="Line 85"/>
            <p:cNvSpPr>
              <a:spLocks noChangeShapeType="1"/>
            </p:cNvSpPr>
            <p:nvPr/>
          </p:nvSpPr>
          <p:spPr bwMode="auto">
            <a:xfrm>
              <a:off x="6849291" y="4364380"/>
              <a:ext cx="1959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304800" y="35814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H(64)</a:t>
            </a:r>
            <a:endParaRPr lang="en-US" sz="2000" b="1" dirty="0"/>
          </a:p>
        </p:txBody>
      </p:sp>
      <p:cxnSp>
        <p:nvCxnSpPr>
          <p:cNvPr id="149" name="Straight Arrow Connector 148"/>
          <p:cNvCxnSpPr>
            <a:stCxn id="147" idx="3"/>
            <a:endCxn id="19468" idx="0"/>
          </p:cNvCxnSpPr>
          <p:nvPr/>
        </p:nvCxnSpPr>
        <p:spPr>
          <a:xfrm>
            <a:off x="1371600" y="3781455"/>
            <a:ext cx="596537" cy="18916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04800" y="54102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H(49)</a:t>
            </a:r>
            <a:endParaRPr lang="en-US" sz="2000" b="1" dirty="0"/>
          </a:p>
        </p:txBody>
      </p:sp>
      <p:cxnSp>
        <p:nvCxnSpPr>
          <p:cNvPr id="151" name="Straight Arrow Connector 150"/>
          <p:cNvCxnSpPr/>
          <p:nvPr/>
        </p:nvCxnSpPr>
        <p:spPr>
          <a:xfrm>
            <a:off x="1143000" y="5638800"/>
            <a:ext cx="685800" cy="3048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04800" y="51054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H(36)</a:t>
            </a:r>
            <a:endParaRPr lang="en-US" sz="2000" b="1" dirty="0"/>
          </a:p>
        </p:txBody>
      </p:sp>
      <p:cxnSp>
        <p:nvCxnSpPr>
          <p:cNvPr id="155" name="Straight Arrow Connector 154"/>
          <p:cNvCxnSpPr/>
          <p:nvPr/>
        </p:nvCxnSpPr>
        <p:spPr>
          <a:xfrm flipV="1">
            <a:off x="1143000" y="5029200"/>
            <a:ext cx="685800" cy="3573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304800" y="31242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H(81)</a:t>
            </a:r>
            <a:endParaRPr lang="en-US" sz="2000" b="1" dirty="0"/>
          </a:p>
        </p:txBody>
      </p:sp>
      <p:cxnSp>
        <p:nvCxnSpPr>
          <p:cNvPr id="161" name="Straight Arrow Connector 160"/>
          <p:cNvCxnSpPr/>
          <p:nvPr/>
        </p:nvCxnSpPr>
        <p:spPr>
          <a:xfrm flipV="1">
            <a:off x="1143000" y="3048001"/>
            <a:ext cx="762000" cy="30479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1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1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1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90" grpId="0" animBg="1"/>
      <p:bldP spid="19491" grpId="0" animBg="1"/>
      <p:bldP spid="19492" grpId="0" animBg="1"/>
      <p:bldP spid="19498" grpId="0" animBg="1"/>
      <p:bldP spid="19499" grpId="0" animBg="1"/>
      <p:bldP spid="19502" grpId="0" animBg="1"/>
      <p:bldP spid="19509" grpId="0" animBg="1"/>
      <p:bldP spid="19510" grpId="0" animBg="1"/>
      <p:bldP spid="19517" grpId="0" animBg="1"/>
      <p:bldP spid="19518" grpId="0" animBg="1"/>
      <p:bldP spid="97" grpId="0"/>
      <p:bldP spid="118" grpId="0"/>
      <p:bldP spid="119" grpId="0"/>
      <p:bldP spid="125" grpId="0"/>
      <p:bldP spid="126" grpId="0"/>
      <p:bldP spid="127" grpId="0"/>
      <p:bldP spid="147" grpId="0"/>
      <p:bldP spid="150" grpId="0"/>
      <p:bldP spid="153" grpId="0"/>
      <p:bldP spid="15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: Separate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Chaining involves maintaining two tables in memory.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 smtClean="0"/>
              <a:t>First , table </a:t>
            </a:r>
            <a:r>
              <a:rPr lang="en-US" sz="2000" b="1" i="1" dirty="0" smtClean="0"/>
              <a:t>T</a:t>
            </a:r>
            <a:r>
              <a:rPr lang="en-US" sz="2000" dirty="0" smtClean="0"/>
              <a:t> containing records </a:t>
            </a:r>
            <a:r>
              <a:rPr lang="en-US" sz="2000" b="1" i="1" dirty="0" smtClean="0"/>
              <a:t>F</a:t>
            </a:r>
            <a:r>
              <a:rPr lang="en-US" sz="2000" dirty="0" smtClean="0"/>
              <a:t> as like in hashing. But </a:t>
            </a:r>
            <a:r>
              <a:rPr lang="en-US" sz="2000" b="1" i="1" dirty="0" smtClean="0"/>
              <a:t>T</a:t>
            </a:r>
            <a:r>
              <a:rPr lang="en-US" sz="2000" dirty="0" smtClean="0"/>
              <a:t> has now an additional field </a:t>
            </a:r>
            <a:r>
              <a:rPr lang="en-US" sz="2000" b="1" i="1" dirty="0" smtClean="0"/>
              <a:t>LINK</a:t>
            </a:r>
            <a:r>
              <a:rPr lang="en-US" sz="2000" dirty="0" smtClean="0"/>
              <a:t> which is used so that all records in </a:t>
            </a:r>
            <a:r>
              <a:rPr lang="en-US" sz="2000" b="1" i="1" dirty="0" smtClean="0"/>
              <a:t>T</a:t>
            </a:r>
            <a:r>
              <a:rPr lang="en-US" sz="2000" dirty="0" smtClean="0"/>
              <a:t> with the same hash address </a:t>
            </a:r>
            <a:r>
              <a:rPr lang="en-US" sz="2000" b="1" i="1" dirty="0" smtClean="0"/>
              <a:t>h</a:t>
            </a:r>
            <a:r>
              <a:rPr lang="en-US" sz="2000" dirty="0" smtClean="0"/>
              <a:t> may be linked together to form a linked list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 smtClean="0"/>
              <a:t>Second, hash address table </a:t>
            </a:r>
            <a:r>
              <a:rPr lang="en-US" sz="2000" b="1" i="1" dirty="0" smtClean="0"/>
              <a:t>LIST</a:t>
            </a:r>
            <a:r>
              <a:rPr lang="en-US" sz="2000" dirty="0" smtClean="0"/>
              <a:t> which contains pointers to the linked lists in </a:t>
            </a:r>
            <a:r>
              <a:rPr lang="en-US" sz="2000" b="1" i="1" dirty="0" smtClean="0"/>
              <a:t>T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8486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Example : Separate Chaining</a:t>
            </a:r>
            <a:endParaRPr lang="en-US" dirty="0">
              <a:latin typeface="Berlin Sans FB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0" y="1905000"/>
          <a:ext cx="1291564" cy="370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915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0" y="1905000"/>
          <a:ext cx="914400" cy="370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724400" y="5715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8006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029200" y="2362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25000"/>
                  </a:schemeClr>
                </a:solidFill>
              </a:rPr>
              <a:t>1</a:t>
            </a:r>
            <a:endParaRPr 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53000" y="2743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0292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953000" y="3886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029200" y="3124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029200" y="4648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029200" y="3505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029200" y="5410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029200" y="5029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334000" y="2362200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334000" y="2743200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334000" y="3124200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334000" y="3505200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334000" y="3886200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334000" y="5029200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Z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334000" y="4648200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334000" y="4267200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334000" y="6172200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334000" y="5791200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34000" y="5410200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6858000" y="2362200"/>
            <a:ext cx="9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6858000" y="2743200"/>
            <a:ext cx="9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858000" y="3505200"/>
            <a:ext cx="9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858000" y="3124200"/>
            <a:ext cx="9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6858000" y="3886200"/>
            <a:ext cx="9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6858000" y="4267200"/>
            <a:ext cx="9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6858000" y="6172200"/>
            <a:ext cx="9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858000" y="5791200"/>
            <a:ext cx="9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6858000" y="5410200"/>
            <a:ext cx="9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6858000" y="5029200"/>
            <a:ext cx="9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858000" y="4648200"/>
            <a:ext cx="9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22860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514600" y="2362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25000"/>
                  </a:schemeClr>
                </a:solidFill>
              </a:rPr>
              <a:t>1</a:t>
            </a:r>
            <a:endParaRPr 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438400" y="2743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25146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438400" y="3886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514600" y="3124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2514600" y="4648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2514600" y="3505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2514600" y="5410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2514600" y="5029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2819400" y="2362200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mpd="sng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819400" y="2743200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mpd="sng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2819400" y="3124200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mpd="sng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2819400" y="3505200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mpd="sng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2819400" y="3886200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mpd="sng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2819400" y="5029200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mpd="sng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2819400" y="4648200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mpd="sng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2819400" y="4267200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mpd="sng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2819400" y="6172200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mpd="sng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2819400" y="5791200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mpd="sng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819400" y="5410200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mpd="sng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0</a:t>
            </a:r>
            <a:endParaRPr lang="en-US" b="1" dirty="0"/>
          </a:p>
        </p:txBody>
      </p:sp>
      <p:graphicFrame>
        <p:nvGraphicFramePr>
          <p:cNvPr id="111" name="Content Placeholder 3"/>
          <p:cNvGraphicFramePr>
            <a:graphicFrameLocks/>
          </p:cNvGraphicFramePr>
          <p:nvPr/>
        </p:nvGraphicFramePr>
        <p:xfrm>
          <a:off x="2819400" y="1905000"/>
          <a:ext cx="1291564" cy="370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915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/>
        </p:nvGraphicFramePr>
        <p:xfrm>
          <a:off x="609604" y="838200"/>
          <a:ext cx="8153397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933"/>
                <a:gridCol w="905933"/>
                <a:gridCol w="905933"/>
                <a:gridCol w="905933"/>
                <a:gridCol w="905933"/>
                <a:gridCol w="905933"/>
                <a:gridCol w="905933"/>
                <a:gridCol w="905933"/>
                <a:gridCol w="905933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Keys(k)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H(k)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6" name="TextBox 115"/>
          <p:cNvSpPr txBox="1"/>
          <p:nvPr/>
        </p:nvSpPr>
        <p:spPr>
          <a:xfrm>
            <a:off x="685800" y="35052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H(E)</a:t>
            </a:r>
            <a:endParaRPr lang="en-US" sz="2000" b="1" dirty="0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1676400" y="36576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89" idx="3"/>
            <a:endCxn id="29" idx="1"/>
          </p:cNvCxnSpPr>
          <p:nvPr/>
        </p:nvCxnSpPr>
        <p:spPr>
          <a:xfrm>
            <a:off x="4114800" y="3689866"/>
            <a:ext cx="838200" cy="3810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85800" y="60960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H(X)</a:t>
            </a:r>
            <a:endParaRPr lang="en-US" sz="2000" b="1" dirty="0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676400" y="6324600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96" idx="3"/>
            <a:endCxn id="28" idx="1"/>
          </p:cNvCxnSpPr>
          <p:nvPr/>
        </p:nvCxnSpPr>
        <p:spPr>
          <a:xfrm flipV="1">
            <a:off x="4114800" y="4451866"/>
            <a:ext cx="914400" cy="19050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85800" y="22860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H(Z)</a:t>
            </a:r>
            <a:endParaRPr lang="en-US" sz="2000" b="1" dirty="0"/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1676400" y="25146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85800" y="26670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H(C)</a:t>
            </a:r>
            <a:endParaRPr lang="en-US" sz="2000" b="1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1676400" y="28956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86" idx="3"/>
            <a:endCxn id="37" idx="1"/>
          </p:cNvCxnSpPr>
          <p:nvPr/>
        </p:nvCxnSpPr>
        <p:spPr>
          <a:xfrm>
            <a:off x="4114800" y="2546866"/>
            <a:ext cx="914400" cy="26670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87" idx="3"/>
            <a:endCxn id="30" idx="1"/>
          </p:cNvCxnSpPr>
          <p:nvPr/>
        </p:nvCxnSpPr>
        <p:spPr>
          <a:xfrm>
            <a:off x="4114800" y="2927866"/>
            <a:ext cx="914400" cy="3810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685800" y="38100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H(Y)</a:t>
            </a:r>
            <a:endParaRPr lang="en-US" sz="2000" b="1" dirty="0"/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1676400" y="40386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90" idx="3"/>
            <a:endCxn id="31" idx="1"/>
          </p:cNvCxnSpPr>
          <p:nvPr/>
        </p:nvCxnSpPr>
        <p:spPr>
          <a:xfrm>
            <a:off x="4114800" y="4070866"/>
            <a:ext cx="914400" cy="7620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85800" y="50292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H(B)</a:t>
            </a:r>
            <a:endParaRPr lang="en-US" sz="2000" b="1" dirty="0"/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1600200" y="52578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92" idx="3"/>
            <a:endCxn id="27" idx="1"/>
          </p:cNvCxnSpPr>
          <p:nvPr/>
        </p:nvCxnSpPr>
        <p:spPr>
          <a:xfrm flipV="1">
            <a:off x="4114800" y="2927866"/>
            <a:ext cx="838200" cy="22860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21" grpId="0"/>
      <p:bldP spid="128" grpId="0"/>
      <p:bldP spid="134" grpId="0"/>
      <p:bldP spid="1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cost of find : Separate Chaining(1/2)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3810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Here </a:t>
            </a:r>
            <a:r>
              <a:rPr lang="en-US" sz="2800" dirty="0" smtClean="0">
                <a:latin typeface="Symbol" pitchFamily="18" charset="2"/>
              </a:rPr>
              <a:t>l </a:t>
            </a:r>
            <a:r>
              <a:rPr lang="en-US" sz="2800" dirty="0" smtClean="0"/>
              <a:t>= n/m = 8/11.</a:t>
            </a:r>
          </a:p>
          <a:p>
            <a:pPr algn="just">
              <a:lnSpc>
                <a:spcPct val="150000"/>
              </a:lnSpc>
            </a:pPr>
            <a:r>
              <a:rPr lang="en-US" sz="2800" b="1" dirty="0" smtClean="0"/>
              <a:t>Unsuccessful search </a:t>
            </a:r>
            <a:r>
              <a:rPr lang="en-US" sz="2800" b="1" i="1" dirty="0" smtClean="0"/>
              <a:t>U(</a:t>
            </a:r>
            <a:r>
              <a:rPr lang="en-US" sz="2800" b="1" dirty="0" smtClean="0">
                <a:latin typeface="Symbol" pitchFamily="18" charset="2"/>
              </a:rPr>
              <a:t>l)</a:t>
            </a:r>
            <a:r>
              <a:rPr lang="en-US" sz="2800" dirty="0" smtClean="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 smtClean="0"/>
              <a:t>We have to traverse the entire list, so we need to compare </a:t>
            </a:r>
            <a:r>
              <a:rPr lang="en-US" sz="2000" dirty="0" smtClean="0">
                <a:latin typeface="Symbol" pitchFamily="18" charset="2"/>
              </a:rPr>
              <a:t>l</a:t>
            </a:r>
            <a:r>
              <a:rPr lang="en-US" sz="2000" dirty="0" smtClean="0"/>
              <a:t> nodes on the average.</a:t>
            </a:r>
          </a:p>
          <a:p>
            <a:pPr lvl="1" algn="just">
              <a:lnSpc>
                <a:spcPct val="150000"/>
              </a:lnSpc>
            </a:pPr>
            <a:r>
              <a:rPr lang="en-US" sz="2000" b="1" i="1" dirty="0" smtClean="0"/>
              <a:t>U(</a:t>
            </a:r>
            <a:r>
              <a:rPr lang="en-US" sz="2000" b="1" dirty="0" smtClean="0">
                <a:latin typeface="Symbol" pitchFamily="18" charset="2"/>
              </a:rPr>
              <a:t>l) = </a:t>
            </a:r>
            <a:r>
              <a:rPr lang="en-US" sz="2000" dirty="0" smtClean="0"/>
              <a:t>e</a:t>
            </a:r>
            <a:r>
              <a:rPr lang="en-US" sz="2000" baseline="30000" dirty="0" smtClean="0"/>
              <a:t>-</a:t>
            </a:r>
            <a:r>
              <a:rPr lang="en-US" sz="2000" baseline="30000" dirty="0" smtClean="0">
                <a:latin typeface="Symbol" pitchFamily="18" charset="2"/>
              </a:rPr>
              <a:t>l</a:t>
            </a:r>
            <a:r>
              <a:rPr lang="en-US" sz="2000" dirty="0" smtClean="0"/>
              <a:t> + </a:t>
            </a:r>
            <a:r>
              <a:rPr lang="en-US" sz="2000" dirty="0" smtClean="0">
                <a:latin typeface="Symbol" pitchFamily="18" charset="2"/>
              </a:rPr>
              <a:t>l.</a:t>
            </a:r>
            <a:endParaRPr lang="en-US" sz="2000" dirty="0" smtClean="0"/>
          </a:p>
          <a:p>
            <a:endParaRPr lang="en-US" dirty="0">
              <a:latin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cost of find : Separate Chaining(2/2)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07375" cy="527526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US" sz="2800" b="1" dirty="0" smtClean="0"/>
              <a:t>Successful Search </a:t>
            </a:r>
            <a:r>
              <a:rPr lang="en-US" sz="2800" b="1" i="1" dirty="0" smtClean="0"/>
              <a:t>S(</a:t>
            </a:r>
            <a:r>
              <a:rPr lang="en-US" sz="2800" b="1" dirty="0" smtClean="0">
                <a:latin typeface="Symbol" pitchFamily="18" charset="2"/>
              </a:rPr>
              <a:t>l) </a:t>
            </a:r>
            <a:r>
              <a:rPr lang="en-US" sz="2800" dirty="0" smtClean="0"/>
              <a:t>:</a:t>
            </a:r>
          </a:p>
          <a:p>
            <a:pPr lvl="1" algn="just">
              <a:lnSpc>
                <a:spcPct val="170000"/>
              </a:lnSpc>
            </a:pPr>
            <a:r>
              <a:rPr lang="en-US" sz="2600" dirty="0" smtClean="0"/>
              <a:t>List contains the one node that stores the searched item + 0 or more other nodes.</a:t>
            </a:r>
          </a:p>
          <a:p>
            <a:pPr lvl="1" algn="just">
              <a:lnSpc>
                <a:spcPct val="170000"/>
              </a:lnSpc>
            </a:pPr>
            <a:r>
              <a:rPr lang="en-US" sz="2600" dirty="0" smtClean="0"/>
              <a:t>Expected # of other nodes = x = (N-1)/M which is essentially </a:t>
            </a:r>
            <a:r>
              <a:rPr lang="en-US" sz="2600" dirty="0" smtClean="0">
                <a:latin typeface="Symbol" pitchFamily="18" charset="2"/>
              </a:rPr>
              <a:t>l, </a:t>
            </a:r>
            <a:r>
              <a:rPr lang="en-US" sz="2600" dirty="0" smtClean="0"/>
              <a:t>since M is presumed large and hence 1/M is negligible.</a:t>
            </a:r>
          </a:p>
          <a:p>
            <a:pPr lvl="1" algn="just">
              <a:lnSpc>
                <a:spcPct val="170000"/>
              </a:lnSpc>
            </a:pPr>
            <a:r>
              <a:rPr lang="en-US" sz="2600" dirty="0" smtClean="0"/>
              <a:t>On the average, we need to check </a:t>
            </a:r>
            <a:r>
              <a:rPr lang="en-US" sz="2600" i="1" dirty="0" smtClean="0"/>
              <a:t>half</a:t>
            </a:r>
            <a:r>
              <a:rPr lang="en-US" sz="2600" dirty="0" smtClean="0"/>
              <a:t> of the </a:t>
            </a:r>
            <a:r>
              <a:rPr lang="en-US" sz="2600" i="1" dirty="0" smtClean="0"/>
              <a:t>other nodes</a:t>
            </a:r>
            <a:r>
              <a:rPr lang="en-US" sz="2600" dirty="0" smtClean="0"/>
              <a:t> while searching for a certain element</a:t>
            </a:r>
          </a:p>
          <a:p>
            <a:pPr lvl="1" algn="just">
              <a:lnSpc>
                <a:spcPct val="170000"/>
              </a:lnSpc>
            </a:pPr>
            <a:r>
              <a:rPr lang="en-US" sz="2600" dirty="0" smtClean="0"/>
              <a:t>Thus average search cost,</a:t>
            </a:r>
            <a:r>
              <a:rPr lang="en-US" sz="2400" b="1" i="1" dirty="0" smtClean="0"/>
              <a:t> S(</a:t>
            </a:r>
            <a:r>
              <a:rPr lang="en-US" sz="2400" b="1" dirty="0" smtClean="0">
                <a:latin typeface="Symbol" pitchFamily="18" charset="2"/>
              </a:rPr>
              <a:t>l)</a:t>
            </a:r>
            <a:r>
              <a:rPr lang="en-US" sz="2600" dirty="0" smtClean="0"/>
              <a:t>  ≈ 1 +</a:t>
            </a:r>
            <a:r>
              <a:rPr lang="en-US" sz="2600" dirty="0" smtClean="0">
                <a:latin typeface="Symbol" pitchFamily="18" charset="2"/>
              </a:rPr>
              <a:t> l</a:t>
            </a:r>
            <a:r>
              <a:rPr lang="en-US" sz="2600" dirty="0" smtClean="0"/>
              <a:t>/2</a:t>
            </a:r>
          </a:p>
          <a:p>
            <a:pPr>
              <a:lnSpc>
                <a:spcPct val="17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Operations : Separate Chaining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5334000"/>
          </a:xfrm>
        </p:spPr>
        <p:txBody>
          <a:bodyPr>
            <a:normAutofit fontScale="77500" lnSpcReduction="20000"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sz="2800" b="1" dirty="0" smtClean="0"/>
              <a:t>Initialization</a:t>
            </a:r>
            <a:r>
              <a:rPr lang="en-US" sz="2800" dirty="0" smtClean="0"/>
              <a:t>: all entries are set to NULL.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800" b="1" dirty="0" smtClean="0"/>
              <a:t>Find</a:t>
            </a:r>
            <a:r>
              <a:rPr lang="en-US" sz="2800" dirty="0" smtClean="0"/>
              <a:t>: 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400" dirty="0" smtClean="0"/>
              <a:t>locate the cell using hash function.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400" dirty="0" smtClean="0"/>
              <a:t>sequential search on the linked list in that cell.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800" b="1" dirty="0" smtClean="0"/>
              <a:t>Insertion</a:t>
            </a:r>
            <a:r>
              <a:rPr lang="en-US" sz="2800" dirty="0" smtClean="0"/>
              <a:t>: 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400" dirty="0" smtClean="0"/>
              <a:t>Locate the cell using hash function.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400" dirty="0" smtClean="0"/>
              <a:t>(If the item does not exist) </a:t>
            </a:r>
            <a:r>
              <a:rPr lang="en-US" sz="2400" b="1" i="1" dirty="0" smtClean="0"/>
              <a:t>insert it as the first item in the list</a:t>
            </a:r>
            <a:r>
              <a:rPr lang="en-US" sz="2400" dirty="0" smtClean="0"/>
              <a:t>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800" b="1" dirty="0" smtClean="0"/>
              <a:t>Deletion</a:t>
            </a:r>
            <a:r>
              <a:rPr lang="en-US" sz="2800" dirty="0" smtClean="0"/>
              <a:t>: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400" dirty="0" smtClean="0"/>
              <a:t> Locate the cell using hash function.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400" dirty="0" smtClean="0"/>
              <a:t>Delete the item from the </a:t>
            </a:r>
            <a:r>
              <a:rPr lang="en-US" sz="2400" b="1" i="1" dirty="0" smtClean="0"/>
              <a:t>linked list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229600" cy="922338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</a:rPr>
              <a:t>Review of Searching Techniques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371600"/>
            <a:ext cx="8153400" cy="4938712"/>
          </a:xfrm>
        </p:spPr>
        <p:txBody>
          <a:bodyPr/>
          <a:lstStyle/>
          <a:p>
            <a:pPr marL="381000" indent="-381000"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</a:rPr>
              <a:t>sequential search algorithm takes time proportional to the data size, </a:t>
            </a:r>
            <a:r>
              <a:rPr lang="en-US" sz="2400" dirty="0" err="1">
                <a:latin typeface="Times New Roman" pitchFamily="18" charset="0"/>
              </a:rPr>
              <a:t>i.e</a:t>
            </a:r>
            <a:r>
              <a:rPr lang="en-US" sz="2400" dirty="0">
                <a:latin typeface="Times New Roman" pitchFamily="18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O(n)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.</a:t>
            </a:r>
          </a:p>
          <a:p>
            <a:pPr marL="381000" indent="-381000"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</a:rPr>
              <a:t>Binary </a:t>
            </a:r>
            <a:r>
              <a:rPr lang="en-US" sz="2400" dirty="0">
                <a:latin typeface="Times New Roman" pitchFamily="18" charset="0"/>
              </a:rPr>
              <a:t>search improves on liner search reducing the search time to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O(log n)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.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</a:rPr>
              <a:t>But </a:t>
            </a:r>
            <a:endParaRPr lang="en-US" sz="2400" dirty="0">
              <a:latin typeface="Times New Roman" pitchFamily="18" charset="0"/>
            </a:endParaRPr>
          </a:p>
          <a:p>
            <a:pPr marL="381000" indent="-381000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</a:rPr>
              <a:t>With a BST, an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O(log n)</a:t>
            </a:r>
            <a:r>
              <a:rPr lang="en-US" sz="2400" dirty="0">
                <a:latin typeface="Times New Roman" pitchFamily="18" charset="0"/>
              </a:rPr>
              <a:t> search efficiency can be obtained; but the worst-case complexity is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O(n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)</a:t>
            </a:r>
            <a:r>
              <a:rPr lang="en-US" sz="2400" dirty="0" smtClean="0">
                <a:latin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</a:endParaRPr>
          </a:p>
          <a:p>
            <a:pPr marL="381000" indent="-381000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</a:rPr>
              <a:t>To guarantee the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O(log n)</a:t>
            </a:r>
            <a:r>
              <a:rPr lang="en-US" sz="2400" dirty="0">
                <a:latin typeface="Times New Roman" pitchFamily="18" charset="0"/>
              </a:rPr>
              <a:t> search time, BST height balancing is required ( i.e., AVL trees</a:t>
            </a:r>
            <a:r>
              <a:rPr lang="en-US" sz="2400" dirty="0" smtClean="0">
                <a:latin typeface="Times New Roman" pitchFamily="18" charset="0"/>
              </a:rPr>
              <a:t>).</a:t>
            </a:r>
            <a:endParaRPr 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90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: Separate Chaining(1/2)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Advantages: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/>
              <a:t>Better space utilization for large items.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/>
              <a:t>Simple collision handling: searching linked list.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/>
              <a:t>Overflow: we can store more items than the hash table size.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/>
              <a:t>Deletion is quick and easy: deletion from the linked list.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: Separate Chaining(2/2)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Disadvantages: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/>
              <a:t>There are m cells for INFO, LINK and LIST.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/>
              <a:t>Needs 3m memory cells for data.</a:t>
            </a:r>
          </a:p>
          <a:p>
            <a:pPr lvl="1" algn="just">
              <a:lnSpc>
                <a:spcPct val="150000"/>
              </a:lnSpc>
            </a:pPr>
            <a:endParaRPr lang="en-US" sz="2400" dirty="0" smtClean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07375" cy="574675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dirty="0" smtClean="0"/>
              <a:t>Collision Resolution with </a:t>
            </a:r>
            <a:br>
              <a:rPr lang="en-US" dirty="0" smtClean="0"/>
            </a:br>
            <a:r>
              <a:rPr lang="en-US" dirty="0" smtClean="0"/>
              <a:t>Open Addressing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dirty="0" smtClean="0"/>
              <a:t>Separate chaining has the disadvantage of using linked lists.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000" dirty="0" smtClean="0"/>
              <a:t>Requires the implementation of a second data structure.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dirty="0" smtClean="0"/>
              <a:t>In an open addressing hashing system, all the data go inside the table.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000" dirty="0" smtClean="0"/>
              <a:t>Thus, a bigger table is needed.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sz="2000" dirty="0" smtClean="0"/>
              <a:t>Generally the load factor should be below 0.5.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000" dirty="0" smtClean="0"/>
              <a:t>If a collision occurs, alternative cells are tried until an empty cell is found.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Open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lnSpc>
                <a:spcPct val="150000"/>
              </a:lnSpc>
            </a:pPr>
            <a:r>
              <a:rPr lang="en-US" sz="2800" dirty="0" smtClean="0"/>
              <a:t>Open addressing</a:t>
            </a:r>
          </a:p>
          <a:p>
            <a:pPr lvl="2" algn="just">
              <a:lnSpc>
                <a:spcPct val="150000"/>
              </a:lnSpc>
            </a:pPr>
            <a:r>
              <a:rPr lang="en-US" sz="2000" dirty="0" smtClean="0"/>
              <a:t>Linear Probing</a:t>
            </a:r>
          </a:p>
          <a:p>
            <a:pPr lvl="2" algn="just">
              <a:lnSpc>
                <a:spcPct val="150000"/>
              </a:lnSpc>
            </a:pPr>
            <a:r>
              <a:rPr lang="en-US" sz="2000" dirty="0" smtClean="0"/>
              <a:t>Quadratic Probing</a:t>
            </a:r>
          </a:p>
          <a:p>
            <a:pPr lvl="2" algn="just">
              <a:lnSpc>
                <a:spcPct val="150000"/>
              </a:lnSpc>
            </a:pPr>
            <a:r>
              <a:rPr lang="en-US" sz="2000" dirty="0" smtClean="0"/>
              <a:t>Double Hashing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 Probing(1/5)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sz="2800" dirty="0" smtClean="0"/>
              <a:t>More formally: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400" dirty="0" smtClean="0"/>
              <a:t>Cells </a:t>
            </a:r>
            <a:r>
              <a:rPr lang="en-US" sz="2400" i="1" dirty="0" smtClean="0"/>
              <a:t>h</a:t>
            </a:r>
            <a:r>
              <a:rPr lang="en-US" sz="2000" i="1" baseline="-25000" dirty="0" smtClean="0"/>
              <a:t>0</a:t>
            </a:r>
            <a:r>
              <a:rPr lang="en-US" sz="2400" i="1" dirty="0" smtClean="0"/>
              <a:t>(x), h</a:t>
            </a:r>
            <a:r>
              <a:rPr lang="en-US" sz="2000" i="1" baseline="-25000" dirty="0" smtClean="0"/>
              <a:t>1</a:t>
            </a:r>
            <a:r>
              <a:rPr lang="en-US" sz="2400" i="1" dirty="0" smtClean="0"/>
              <a:t>(x), h</a:t>
            </a:r>
            <a:r>
              <a:rPr lang="en-US" sz="2000" i="1" baseline="-25000" dirty="0" smtClean="0"/>
              <a:t>2</a:t>
            </a:r>
            <a:r>
              <a:rPr lang="en-US" sz="2400" i="1" dirty="0" smtClean="0"/>
              <a:t>(x), …</a:t>
            </a:r>
            <a:r>
              <a:rPr lang="en-US" sz="2400" dirty="0" smtClean="0"/>
              <a:t>are tried in succession where </a:t>
            </a:r>
            <a:r>
              <a:rPr lang="en-US" sz="2400" i="1" dirty="0" smtClean="0">
                <a:solidFill>
                  <a:srgbClr val="0070C0"/>
                </a:solidFill>
              </a:rPr>
              <a:t>h</a:t>
            </a:r>
            <a:r>
              <a:rPr lang="en-US" sz="2400" i="1" baseline="-25000" dirty="0" smtClean="0">
                <a:solidFill>
                  <a:srgbClr val="0070C0"/>
                </a:solidFill>
              </a:rPr>
              <a:t>i</a:t>
            </a:r>
            <a:r>
              <a:rPr lang="en-US" sz="2400" i="1" dirty="0" smtClean="0">
                <a:solidFill>
                  <a:srgbClr val="0070C0"/>
                </a:solidFill>
              </a:rPr>
              <a:t>(x) = (hash(x) + f(</a:t>
            </a:r>
            <a:r>
              <a:rPr lang="en-US" sz="2400" i="1" dirty="0" err="1" smtClean="0">
                <a:solidFill>
                  <a:srgbClr val="0070C0"/>
                </a:solidFill>
              </a:rPr>
              <a:t>i</a:t>
            </a:r>
            <a:r>
              <a:rPr lang="en-US" sz="2400" i="1" dirty="0" smtClean="0">
                <a:solidFill>
                  <a:srgbClr val="0070C0"/>
                </a:solidFill>
              </a:rPr>
              <a:t>)) </a:t>
            </a:r>
            <a:r>
              <a:rPr lang="en-US" sz="2400" dirty="0" smtClean="0">
                <a:solidFill>
                  <a:srgbClr val="0070C0"/>
                </a:solidFill>
              </a:rPr>
              <a:t>mod</a:t>
            </a:r>
            <a:r>
              <a:rPr lang="en-US" sz="2400" i="1" dirty="0" smtClean="0">
                <a:solidFill>
                  <a:srgbClr val="0070C0"/>
                </a:solidFill>
              </a:rPr>
              <a:t> </a:t>
            </a:r>
            <a:r>
              <a:rPr lang="en-US" sz="2400" i="1" dirty="0" err="1" smtClean="0">
                <a:solidFill>
                  <a:srgbClr val="0070C0"/>
                </a:solidFill>
              </a:rPr>
              <a:t>TableSize</a:t>
            </a:r>
            <a:r>
              <a:rPr lang="en-US" sz="2400" i="1" dirty="0" smtClean="0"/>
              <a:t>, </a:t>
            </a:r>
            <a:r>
              <a:rPr lang="en-US" sz="2400" dirty="0" smtClean="0"/>
              <a:t>with </a:t>
            </a:r>
            <a:r>
              <a:rPr lang="en-US" sz="2400" i="1" dirty="0" smtClean="0"/>
              <a:t>f(0) = 0</a:t>
            </a:r>
            <a:r>
              <a:rPr lang="en-US" sz="2400" dirty="0" smtClean="0"/>
              <a:t>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400" dirty="0" smtClean="0"/>
              <a:t>The function </a:t>
            </a:r>
            <a:r>
              <a:rPr lang="en-US" sz="2400" i="1" dirty="0" smtClean="0"/>
              <a:t>f</a:t>
            </a:r>
            <a:r>
              <a:rPr lang="en-US" sz="2400" dirty="0" smtClean="0"/>
              <a:t> is the collision resolution strategy.</a:t>
            </a:r>
            <a:endParaRPr lang="en-US" sz="2400" i="1" dirty="0" smtClean="0"/>
          </a:p>
          <a:p>
            <a:pPr algn="just" eaLnBrk="1" hangingPunct="1">
              <a:lnSpc>
                <a:spcPct val="150000"/>
              </a:lnSpc>
            </a:pPr>
            <a:r>
              <a:rPr lang="en-US" sz="2800" dirty="0" smtClean="0"/>
              <a:t>There are three common collision resolution strategies: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400" dirty="0" smtClean="0"/>
              <a:t>Linear Probing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400" dirty="0" smtClean="0"/>
              <a:t>Quadratic probing 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400" dirty="0" smtClean="0"/>
              <a:t>Double hashing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Probing(2/5)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In linear probing, collisions are resolved by sequentially scanning an array (with wraparound) until an empty cell is found.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/>
              <a:t>i.e.</a:t>
            </a:r>
            <a:r>
              <a:rPr lang="en-US" sz="2400" i="1" dirty="0" smtClean="0"/>
              <a:t> f</a:t>
            </a:r>
            <a:r>
              <a:rPr lang="en-US" sz="2400" dirty="0" smtClean="0"/>
              <a:t> is a linear function of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, typically </a:t>
            </a:r>
            <a:r>
              <a:rPr lang="en-US" sz="2400" i="1" dirty="0" smtClean="0"/>
              <a:t>f(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)=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Probing(3/5)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Suppose that a new record </a:t>
            </a:r>
            <a:r>
              <a:rPr lang="en-US" sz="2800" b="1" i="1" dirty="0" smtClean="0"/>
              <a:t>R</a:t>
            </a:r>
            <a:r>
              <a:rPr lang="en-US" sz="2800" dirty="0" smtClean="0"/>
              <a:t> with key </a:t>
            </a:r>
            <a:r>
              <a:rPr lang="en-US" sz="2800" b="1" i="1" dirty="0" smtClean="0"/>
              <a:t>k</a:t>
            </a:r>
            <a:r>
              <a:rPr lang="en-US" sz="2800" dirty="0" smtClean="0"/>
              <a:t> is to be added to the memory table </a:t>
            </a:r>
            <a:r>
              <a:rPr lang="en-US" sz="2800" b="1" i="1" dirty="0" smtClean="0"/>
              <a:t>T</a:t>
            </a:r>
            <a:r>
              <a:rPr lang="en-US" sz="2800" dirty="0" smtClean="0"/>
              <a:t>, but that the memory location with hash address </a:t>
            </a:r>
            <a:r>
              <a:rPr lang="en-US" sz="2800" b="1" i="1" dirty="0" smtClean="0"/>
              <a:t>H(k)</a:t>
            </a:r>
            <a:r>
              <a:rPr lang="en-US" sz="2800" dirty="0" smtClean="0"/>
              <a:t> </a:t>
            </a:r>
            <a:r>
              <a:rPr lang="en-US" sz="2800" b="1" i="1" dirty="0" smtClean="0"/>
              <a:t>= h</a:t>
            </a:r>
            <a:r>
              <a:rPr lang="en-US" sz="2800" dirty="0" smtClean="0"/>
              <a:t> is already filled.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One natural way to resolve the collision is to assign </a:t>
            </a:r>
            <a:r>
              <a:rPr lang="en-US" sz="2800" b="1" i="1" dirty="0" smtClean="0"/>
              <a:t>R </a:t>
            </a:r>
            <a:r>
              <a:rPr lang="en-US" sz="2800" dirty="0" smtClean="0"/>
              <a:t>to the first available location following </a:t>
            </a:r>
            <a:r>
              <a:rPr lang="en-US" sz="2800" b="1" i="1" dirty="0" smtClean="0"/>
              <a:t>T[h]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Probing(4/5)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Here table </a:t>
            </a:r>
            <a:r>
              <a:rPr lang="en-US" sz="2800" b="1" i="1" dirty="0" smtClean="0"/>
              <a:t>T</a:t>
            </a:r>
            <a:r>
              <a:rPr lang="en-US" sz="2800" dirty="0" smtClean="0"/>
              <a:t> with </a:t>
            </a:r>
            <a:r>
              <a:rPr lang="en-US" sz="2800" b="1" i="1" dirty="0" smtClean="0"/>
              <a:t>m</a:t>
            </a:r>
            <a:r>
              <a:rPr lang="en-US" sz="2800" dirty="0" smtClean="0"/>
              <a:t> is circular, so that </a:t>
            </a:r>
            <a:r>
              <a:rPr lang="en-US" sz="2800" b="1" i="1" dirty="0" smtClean="0"/>
              <a:t>T[1]</a:t>
            </a:r>
            <a:r>
              <a:rPr lang="en-US" sz="2800" dirty="0" smtClean="0"/>
              <a:t> comes after </a:t>
            </a:r>
            <a:r>
              <a:rPr lang="en-US" sz="2800" b="1" i="1" dirty="0" smtClean="0"/>
              <a:t>T[m]</a:t>
            </a:r>
            <a:r>
              <a:rPr lang="en-US" sz="2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Accordingly, with such a collision procedure, we will search for the record </a:t>
            </a:r>
            <a:r>
              <a:rPr lang="en-US" sz="2800" b="1" i="1" dirty="0" smtClean="0"/>
              <a:t>R</a:t>
            </a:r>
            <a:r>
              <a:rPr lang="en-US" sz="2800" dirty="0" smtClean="0"/>
              <a:t> in table </a:t>
            </a:r>
            <a:r>
              <a:rPr lang="en-US" sz="2800" b="1" i="1" dirty="0" smtClean="0"/>
              <a:t>T</a:t>
            </a:r>
            <a:r>
              <a:rPr lang="en-US" sz="2800" dirty="0" smtClean="0"/>
              <a:t> by linearly searching the locations </a:t>
            </a:r>
            <a:r>
              <a:rPr lang="en-US" sz="2800" b="1" i="1" dirty="0" smtClean="0"/>
              <a:t>T[h], T[h+1], T[h+2],…..</a:t>
            </a:r>
            <a:r>
              <a:rPr lang="en-US" sz="2800" dirty="0" smtClean="0"/>
              <a:t>until finding </a:t>
            </a:r>
            <a:r>
              <a:rPr lang="en-US" sz="2800" b="1" i="1" dirty="0" smtClean="0"/>
              <a:t>R</a:t>
            </a:r>
            <a:r>
              <a:rPr lang="en-US" sz="2800" dirty="0" smtClean="0"/>
              <a:t> or meeting an empty location, which indicates an unsuccessful search.</a:t>
            </a:r>
          </a:p>
          <a:p>
            <a:pPr algn="just">
              <a:lnSpc>
                <a:spcPct val="15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4294967295"/>
            <p:custDataLst>
              <p:tags r:id="rId1"/>
            </p:custDataLst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C5D69C12-F7A9-4798-A4F6-D73E253CE3D3}" type="slidenum">
              <a:rPr lang="en-US" smtClean="0">
                <a:latin typeface="Times New Roman" pitchFamily="16" charset="0"/>
              </a:rPr>
              <a:pPr/>
              <a:t>38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Linear Probing(5/5)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f(</a:t>
            </a:r>
            <a:r>
              <a:rPr lang="en-US" sz="2800" dirty="0" err="1" smtClean="0">
                <a:solidFill>
                  <a:schemeClr val="accent2"/>
                </a:solidFill>
              </a:rPr>
              <a:t>i</a:t>
            </a:r>
            <a:r>
              <a:rPr lang="en-US" sz="2800" dirty="0" smtClean="0">
                <a:solidFill>
                  <a:schemeClr val="accent2"/>
                </a:solidFill>
              </a:rPr>
              <a:t>) = </a:t>
            </a:r>
            <a:r>
              <a:rPr lang="en-US" sz="2800" dirty="0" err="1" smtClean="0">
                <a:solidFill>
                  <a:schemeClr val="accent2"/>
                </a:solidFill>
              </a:rPr>
              <a:t>i</a:t>
            </a:r>
            <a:r>
              <a:rPr lang="en-US" sz="2800" dirty="0" smtClean="0">
                <a:solidFill>
                  <a:schemeClr val="accent2"/>
                </a:solidFill>
              </a:rPr>
              <a:t/>
            </a:r>
            <a:br>
              <a:rPr lang="en-US" sz="2800" dirty="0" smtClean="0">
                <a:solidFill>
                  <a:schemeClr val="accent2"/>
                </a:solidFill>
              </a:rPr>
            </a:br>
            <a:endParaRPr lang="en-US" sz="2800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sz="2800" dirty="0" smtClean="0"/>
              <a:t>Probe sequence:</a:t>
            </a:r>
          </a:p>
          <a:p>
            <a:pPr lvl="1" eaLnBrk="1" hangingPunct="1">
              <a:buFontTx/>
              <a:buNone/>
            </a:pPr>
            <a:r>
              <a:rPr lang="en-US" sz="2800" dirty="0" smtClean="0"/>
              <a:t>   0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probe =  h(k) mod </a:t>
            </a:r>
            <a:r>
              <a:rPr lang="en-US" sz="2800" dirty="0" err="1" smtClean="0"/>
              <a:t>TableSize</a:t>
            </a:r>
            <a:endParaRPr lang="en-US" sz="2800" dirty="0" smtClean="0"/>
          </a:p>
          <a:p>
            <a:pPr lvl="1" eaLnBrk="1" hangingPunct="1">
              <a:buFontTx/>
              <a:buNone/>
            </a:pPr>
            <a:r>
              <a:rPr lang="en-US" sz="2800" dirty="0" smtClean="0"/>
              <a:t>	1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probe = (h(k) + 1) mod </a:t>
            </a:r>
            <a:r>
              <a:rPr lang="en-US" sz="2800" dirty="0" err="1" smtClean="0"/>
              <a:t>TableSize</a:t>
            </a:r>
            <a:endParaRPr lang="en-US" sz="2800" dirty="0" smtClean="0"/>
          </a:p>
          <a:p>
            <a:pPr lvl="1" eaLnBrk="1" hangingPunct="1">
              <a:buFontTx/>
              <a:buNone/>
            </a:pPr>
            <a:r>
              <a:rPr lang="en-US" sz="2800" dirty="0" smtClean="0"/>
              <a:t>	2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probe = (h(k) + 2) mod </a:t>
            </a:r>
            <a:r>
              <a:rPr lang="en-US" sz="2800" dirty="0" err="1" smtClean="0"/>
              <a:t>TableSize</a:t>
            </a:r>
            <a:r>
              <a:rPr lang="en-US" sz="2800" dirty="0" smtClean="0"/>
              <a:t> </a:t>
            </a:r>
          </a:p>
          <a:p>
            <a:pPr lvl="1" eaLnBrk="1" hangingPunct="1">
              <a:buFontTx/>
              <a:buNone/>
            </a:pPr>
            <a:r>
              <a:rPr lang="en-US" sz="2800" dirty="0" smtClean="0"/>
              <a:t>	. . .</a:t>
            </a:r>
          </a:p>
          <a:p>
            <a:pPr lvl="1" eaLnBrk="1" hangingPunct="1">
              <a:buFontTx/>
              <a:buNone/>
            </a:pPr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chemeClr val="accent2"/>
                </a:solidFill>
              </a:rPr>
              <a:t>i</a:t>
            </a:r>
            <a:r>
              <a:rPr lang="en-US" sz="2800" baseline="30000" dirty="0" err="1" smtClean="0">
                <a:solidFill>
                  <a:schemeClr val="accent2"/>
                </a:solidFill>
              </a:rPr>
              <a:t>th</a:t>
            </a:r>
            <a:r>
              <a:rPr lang="en-US" sz="2800" dirty="0" smtClean="0">
                <a:solidFill>
                  <a:schemeClr val="accent2"/>
                </a:solidFill>
              </a:rPr>
              <a:t> probe = (h(k) + </a:t>
            </a:r>
            <a:r>
              <a:rPr lang="en-US" sz="2800" dirty="0" err="1" smtClean="0">
                <a:solidFill>
                  <a:schemeClr val="accent2"/>
                </a:solidFill>
              </a:rPr>
              <a:t>i</a:t>
            </a:r>
            <a:r>
              <a:rPr lang="en-US" sz="2800" dirty="0" smtClean="0">
                <a:solidFill>
                  <a:schemeClr val="accent2"/>
                </a:solidFill>
              </a:rPr>
              <a:t>) mod </a:t>
            </a:r>
            <a:r>
              <a:rPr lang="en-US" sz="2800" dirty="0" err="1" smtClean="0">
                <a:solidFill>
                  <a:schemeClr val="accent2"/>
                </a:solidFill>
              </a:rPr>
              <a:t>TableSize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Example : Linear Probing (Insertion) </a:t>
            </a:r>
            <a:r>
              <a:rPr lang="en-US" dirty="0" smtClean="0"/>
              <a:t>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lnSpc>
                <a:spcPct val="150000"/>
              </a:lnSpc>
            </a:pPr>
            <a:r>
              <a:rPr lang="en-US" sz="2800" dirty="0" smtClean="0"/>
              <a:t>Insert items with keys: 89, 18, 49, 58, 9 into an empty hash table. 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 smtClean="0"/>
              <a:t>Table size is 10. 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 smtClean="0"/>
              <a:t>Hash function is hash(x) = x mod 10. </a:t>
            </a:r>
          </a:p>
          <a:p>
            <a:pPr lvl="2" algn="just">
              <a:lnSpc>
                <a:spcPct val="150000"/>
              </a:lnSpc>
            </a:pPr>
            <a:r>
              <a:rPr lang="en-US" sz="2800" i="1" dirty="0" smtClean="0"/>
              <a:t>f(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) = </a:t>
            </a:r>
            <a:r>
              <a:rPr lang="en-US" sz="2800" i="1" dirty="0" err="1" smtClean="0"/>
              <a:t>i</a:t>
            </a:r>
            <a:r>
              <a:rPr lang="en-US" sz="2800" dirty="0" smtClean="0"/>
              <a:t>; 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229600" cy="922338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</a:rPr>
              <a:t>Review of Searching Techniques</a:t>
            </a:r>
            <a:endParaRPr lang="en-US" b="1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83575" cy="49530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</a:rPr>
              <a:t>Suppose that we want to store 10,000 students records (each with a 5-digit ID) in a given container. 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>
                <a:latin typeface="Arial"/>
              </a:rPr>
              <a:t>·</a:t>
            </a:r>
            <a:r>
              <a:rPr lang="en-US" dirty="0">
                <a:latin typeface="Times New Roman" pitchFamily="18" charset="0"/>
              </a:rPr>
              <a:t> A linked list implementation would take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O(n)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time</a:t>
            </a:r>
            <a:r>
              <a:rPr lang="en-US" dirty="0" smtClean="0">
                <a:latin typeface="Times New Roman" pitchFamily="18" charset="0"/>
              </a:rPr>
              <a:t>.</a:t>
            </a:r>
            <a:endParaRPr lang="en-US" dirty="0">
              <a:latin typeface="Times New Roman" pitchFamily="18" charset="0"/>
            </a:endParaRP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>
                <a:latin typeface="Arial"/>
              </a:rPr>
              <a:t>·</a:t>
            </a:r>
            <a:r>
              <a:rPr lang="en-US" dirty="0">
                <a:latin typeface="Times New Roman" pitchFamily="18" charset="0"/>
              </a:rPr>
              <a:t> A height balanced tree would give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O(log n)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access time</a:t>
            </a:r>
            <a:r>
              <a:rPr lang="en-US" dirty="0" smtClean="0">
                <a:latin typeface="Times New Roman" pitchFamily="18" charset="0"/>
              </a:rPr>
              <a:t>.</a:t>
            </a:r>
            <a:endParaRPr lang="en-US" dirty="0">
              <a:latin typeface="Times New Roman" pitchFamily="18" charset="0"/>
            </a:endParaRP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>
                <a:latin typeface="Arial"/>
              </a:rPr>
              <a:t>·</a:t>
            </a:r>
            <a:r>
              <a:rPr lang="en-US" dirty="0">
                <a:latin typeface="Times New Roman" pitchFamily="18" charset="0"/>
              </a:rPr>
              <a:t> Using an array of size 100,000 would give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O(1)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access time but will lead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dirty="0">
                <a:latin typeface="Times New Roman" pitchFamily="18" charset="0"/>
              </a:rPr>
              <a:t>                 to a lot of space wastage</a:t>
            </a:r>
            <a:r>
              <a:rPr lang="en-US" dirty="0" smtClean="0">
                <a:latin typeface="Times New Roman" pitchFamily="18" charset="0"/>
              </a:rPr>
              <a:t>.</a:t>
            </a:r>
            <a:endParaRPr lang="en-US" dirty="0">
              <a:latin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</a:rPr>
              <a:t>Is there some way that we could get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O(1)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access without wasting a lot of space</a:t>
            </a:r>
            <a:r>
              <a:rPr lang="en-US" dirty="0" smtClean="0">
                <a:latin typeface="Times New Roman" pitchFamily="18" charset="0"/>
              </a:rPr>
              <a:t>?</a:t>
            </a:r>
            <a:endParaRPr lang="en-US" dirty="0">
              <a:latin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The answer is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</a:rPr>
              <a:t>hashing.</a:t>
            </a:r>
          </a:p>
        </p:txBody>
      </p:sp>
    </p:spTree>
    <p:extLst>
      <p:ext uri="{BB962C8B-B14F-4D97-AF65-F5344CB8AC3E}">
        <p14:creationId xmlns:p14="http://schemas.microsoft.com/office/powerpoint/2010/main" val="5921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79388" y="0"/>
            <a:ext cx="8964612" cy="1143000"/>
          </a:xfrm>
        </p:spPr>
        <p:txBody>
          <a:bodyPr/>
          <a:lstStyle/>
          <a:p>
            <a:r>
              <a:rPr lang="tr-TR" dirty="0" smtClean="0"/>
              <a:t>Example : Linear Probing </a:t>
            </a:r>
            <a:r>
              <a:rPr lang="en-US" dirty="0" smtClean="0"/>
              <a:t>(</a:t>
            </a:r>
            <a:r>
              <a:rPr lang="tr-TR" b="1" dirty="0" smtClean="0"/>
              <a:t>Insertion)</a:t>
            </a:r>
            <a:r>
              <a:rPr lang="en-US" b="1" dirty="0" smtClean="0"/>
              <a:t>(2/2)</a:t>
            </a:r>
            <a:r>
              <a:rPr lang="tr-TR" b="1" dirty="0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335587"/>
          </a:xfrm>
          <a:solidFill>
            <a:schemeClr val="bg1"/>
          </a:solidFill>
        </p:spPr>
        <p:txBody>
          <a:bodyPr rtlCol="0">
            <a:noAutofit/>
          </a:bodyPr>
          <a:lstStyle/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1600" dirty="0" err="1" smtClean="0">
                <a:sym typeface="Wingdings" pitchFamily="2" charset="2"/>
              </a:rPr>
              <a:t>Keys</a:t>
            </a:r>
            <a:r>
              <a:rPr lang="tr-TR" sz="1600" dirty="0" smtClean="0">
                <a:sym typeface="Wingdings" pitchFamily="2" charset="2"/>
              </a:rPr>
              <a:t> </a:t>
            </a:r>
            <a:r>
              <a:rPr lang="tr-TR" sz="1600" dirty="0" err="1" smtClean="0">
                <a:sym typeface="Wingdings" pitchFamily="2" charset="2"/>
              </a:rPr>
              <a:t>are</a:t>
            </a:r>
            <a:r>
              <a:rPr lang="tr-TR" sz="1600" dirty="0" smtClean="0">
                <a:sym typeface="Wingdings" pitchFamily="2" charset="2"/>
              </a:rPr>
              <a:t> 89, 18,49,58,9 in </a:t>
            </a:r>
            <a:r>
              <a:rPr lang="tr-TR" sz="1600" dirty="0" err="1" smtClean="0">
                <a:sym typeface="Wingdings" pitchFamily="2" charset="2"/>
              </a:rPr>
              <a:t>order</a:t>
            </a:r>
            <a:r>
              <a:rPr lang="tr-TR" sz="1600" dirty="0" smtClean="0">
                <a:sym typeface="Wingdings" pitchFamily="2" charset="2"/>
              </a:rPr>
              <a:t>.</a:t>
            </a:r>
          </a:p>
          <a:p>
            <a:pPr marL="800100" lvl="1" indent="-342900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tr-TR" sz="1600" dirty="0" smtClean="0">
                <a:sym typeface="Wingdings" pitchFamily="2" charset="2"/>
              </a:rPr>
              <a:t>Hash</a:t>
            </a:r>
            <a:r>
              <a:rPr lang="tr-TR" sz="1600" baseline="-25000" dirty="0" smtClean="0">
                <a:sym typeface="Wingdings" pitchFamily="2" charset="2"/>
              </a:rPr>
              <a:t>0</a:t>
            </a:r>
            <a:r>
              <a:rPr lang="tr-TR" sz="1600" dirty="0" smtClean="0">
                <a:sym typeface="Wingdings" pitchFamily="2" charset="2"/>
              </a:rPr>
              <a:t>(89)=Hash(89)=89%10 =</a:t>
            </a:r>
            <a:r>
              <a:rPr lang="tr-TR" sz="1600" dirty="0" smtClean="0">
                <a:solidFill>
                  <a:srgbClr val="FF0000"/>
                </a:solidFill>
                <a:sym typeface="Wingdings" pitchFamily="2" charset="2"/>
              </a:rPr>
              <a:t>9</a:t>
            </a:r>
          </a:p>
          <a:p>
            <a:pPr marL="800100" lvl="1" indent="-342900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tr-TR" sz="1600" b="1" dirty="0" smtClean="0">
                <a:sym typeface="Wingdings" pitchFamily="2" charset="2"/>
              </a:rPr>
              <a:t>2</a:t>
            </a:r>
            <a:r>
              <a:rPr lang="tr-TR" sz="1600" dirty="0" smtClean="0">
                <a:sym typeface="Wingdings" pitchFamily="2" charset="2"/>
              </a:rPr>
              <a:t>. Hash</a:t>
            </a:r>
            <a:r>
              <a:rPr lang="tr-TR" sz="1600" baseline="-25000" dirty="0" smtClean="0">
                <a:sym typeface="Wingdings" pitchFamily="2" charset="2"/>
              </a:rPr>
              <a:t>0</a:t>
            </a:r>
            <a:r>
              <a:rPr lang="tr-TR" sz="1600" dirty="0" smtClean="0">
                <a:sym typeface="Wingdings" pitchFamily="2" charset="2"/>
              </a:rPr>
              <a:t>(18)=</a:t>
            </a:r>
            <a:r>
              <a:rPr lang="tr-TR" sz="1600" dirty="0" err="1" smtClean="0">
                <a:sym typeface="Wingdings" pitchFamily="2" charset="2"/>
              </a:rPr>
              <a:t>Hash</a:t>
            </a:r>
            <a:r>
              <a:rPr lang="tr-TR" sz="1600" dirty="0" smtClean="0">
                <a:sym typeface="Wingdings" pitchFamily="2" charset="2"/>
              </a:rPr>
              <a:t>(18)=18%10 =</a:t>
            </a:r>
            <a:r>
              <a:rPr lang="tr-TR" sz="1600" dirty="0" smtClean="0">
                <a:solidFill>
                  <a:srgbClr val="FF0000"/>
                </a:solidFill>
                <a:sym typeface="Wingdings" pitchFamily="2" charset="2"/>
              </a:rPr>
              <a:t>8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1600" b="1" dirty="0" smtClean="0">
                <a:sym typeface="Wingdings" pitchFamily="2" charset="2"/>
              </a:rPr>
              <a:t>3</a:t>
            </a:r>
            <a:r>
              <a:rPr lang="tr-TR" sz="1600" dirty="0" smtClean="0">
                <a:sym typeface="Wingdings" pitchFamily="2" charset="2"/>
              </a:rPr>
              <a:t>.  Hash</a:t>
            </a:r>
            <a:r>
              <a:rPr lang="tr-TR" sz="1600" baseline="-25000" dirty="0" smtClean="0">
                <a:sym typeface="Wingdings" pitchFamily="2" charset="2"/>
              </a:rPr>
              <a:t>0</a:t>
            </a:r>
            <a:r>
              <a:rPr lang="tr-TR" sz="1600" dirty="0" smtClean="0">
                <a:sym typeface="Wingdings" pitchFamily="2" charset="2"/>
              </a:rPr>
              <a:t>(49)=49%10 =</a:t>
            </a:r>
            <a:r>
              <a:rPr lang="tr-TR" sz="1600" dirty="0" smtClean="0">
                <a:solidFill>
                  <a:srgbClr val="FF0000"/>
                </a:solidFill>
                <a:sym typeface="Wingdings" pitchFamily="2" charset="2"/>
              </a:rPr>
              <a:t>9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1600" dirty="0" smtClean="0">
                <a:sym typeface="Wingdings" pitchFamily="2" charset="2"/>
              </a:rPr>
              <a:t>	(</a:t>
            </a:r>
            <a:r>
              <a:rPr lang="tr-TR" sz="1600" dirty="0" err="1" smtClean="0">
                <a:sym typeface="Wingdings" pitchFamily="2" charset="2"/>
              </a:rPr>
              <a:t>cell</a:t>
            </a:r>
            <a:r>
              <a:rPr lang="tr-TR" sz="1600" dirty="0" smtClean="0">
                <a:sym typeface="Wingdings" pitchFamily="2" charset="2"/>
              </a:rPr>
              <a:t> 9 is </a:t>
            </a:r>
            <a:r>
              <a:rPr lang="tr-TR" sz="1600" dirty="0" err="1" smtClean="0">
                <a:sym typeface="Wingdings" pitchFamily="2" charset="2"/>
              </a:rPr>
              <a:t>active</a:t>
            </a:r>
            <a:r>
              <a:rPr lang="tr-TR" sz="1600" dirty="0" smtClean="0">
                <a:sym typeface="Wingdings" pitchFamily="2" charset="2"/>
              </a:rPr>
              <a:t> </a:t>
            </a:r>
            <a:r>
              <a:rPr lang="tr-TR" sz="1600" dirty="0" err="1" smtClean="0">
                <a:sym typeface="Wingdings" pitchFamily="2" charset="2"/>
              </a:rPr>
              <a:t>apply</a:t>
            </a:r>
            <a:r>
              <a:rPr lang="tr-TR" sz="1600" dirty="0" smtClean="0">
                <a:sym typeface="Wingdings" pitchFamily="2" charset="2"/>
              </a:rPr>
              <a:t> Hash</a:t>
            </a:r>
            <a:r>
              <a:rPr lang="tr-TR" sz="1600" baseline="-25000" dirty="0" smtClean="0">
                <a:sym typeface="Wingdings" pitchFamily="2" charset="2"/>
              </a:rPr>
              <a:t>1</a:t>
            </a:r>
            <a:r>
              <a:rPr lang="tr-TR" sz="1600" dirty="0" smtClean="0">
                <a:sym typeface="Wingdings" pitchFamily="2" charset="2"/>
              </a:rPr>
              <a:t>(49))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1600" dirty="0" smtClean="0">
                <a:sym typeface="Wingdings" pitchFamily="2" charset="2"/>
              </a:rPr>
              <a:t>	Hash</a:t>
            </a:r>
            <a:r>
              <a:rPr lang="tr-TR" sz="1600" baseline="-25000" dirty="0" smtClean="0">
                <a:sym typeface="Wingdings" pitchFamily="2" charset="2"/>
              </a:rPr>
              <a:t>1</a:t>
            </a:r>
            <a:r>
              <a:rPr lang="tr-TR" sz="1600" dirty="0" smtClean="0">
                <a:sym typeface="Wingdings" pitchFamily="2" charset="2"/>
              </a:rPr>
              <a:t>(49)=(</a:t>
            </a:r>
            <a:r>
              <a:rPr lang="tr-TR" sz="1600" dirty="0" err="1" smtClean="0">
                <a:sym typeface="Wingdings" pitchFamily="2" charset="2"/>
              </a:rPr>
              <a:t>Hash</a:t>
            </a:r>
            <a:r>
              <a:rPr lang="tr-TR" sz="1600" dirty="0" smtClean="0">
                <a:sym typeface="Wingdings" pitchFamily="2" charset="2"/>
              </a:rPr>
              <a:t>(49)+1)%10 =0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1600" b="1" dirty="0" smtClean="0">
                <a:sym typeface="Wingdings" pitchFamily="2" charset="2"/>
              </a:rPr>
              <a:t>4</a:t>
            </a:r>
            <a:r>
              <a:rPr lang="tr-TR" sz="1600" dirty="0" smtClean="0">
                <a:sym typeface="Wingdings" pitchFamily="2" charset="2"/>
              </a:rPr>
              <a:t>. 	Hash</a:t>
            </a:r>
            <a:r>
              <a:rPr lang="tr-TR" sz="1600" baseline="-25000" dirty="0" smtClean="0">
                <a:sym typeface="Wingdings" pitchFamily="2" charset="2"/>
              </a:rPr>
              <a:t>0</a:t>
            </a:r>
            <a:r>
              <a:rPr lang="tr-TR" sz="1600" dirty="0" smtClean="0">
                <a:sym typeface="Wingdings" pitchFamily="2" charset="2"/>
              </a:rPr>
              <a:t>(58)=58%10 =</a:t>
            </a:r>
            <a:r>
              <a:rPr lang="tr-TR" sz="1600" dirty="0" smtClean="0">
                <a:solidFill>
                  <a:srgbClr val="FF0000"/>
                </a:solidFill>
                <a:sym typeface="Wingdings" pitchFamily="2" charset="2"/>
              </a:rPr>
              <a:t>8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tr-TR" sz="1600" dirty="0" smtClean="0">
                <a:sym typeface="Wingdings" pitchFamily="2" charset="2"/>
              </a:rPr>
              <a:t>	Hash</a:t>
            </a:r>
            <a:r>
              <a:rPr lang="tr-TR" sz="1600" baseline="-25000" dirty="0" smtClean="0">
                <a:sym typeface="Wingdings" pitchFamily="2" charset="2"/>
              </a:rPr>
              <a:t>1</a:t>
            </a:r>
            <a:r>
              <a:rPr lang="tr-TR" sz="1600" dirty="0" smtClean="0">
                <a:sym typeface="Wingdings" pitchFamily="2" charset="2"/>
              </a:rPr>
              <a:t>(58)=(</a:t>
            </a:r>
            <a:r>
              <a:rPr lang="tr-TR" sz="1600" dirty="0" err="1" smtClean="0">
                <a:sym typeface="Wingdings" pitchFamily="2" charset="2"/>
              </a:rPr>
              <a:t>Hash</a:t>
            </a:r>
            <a:r>
              <a:rPr lang="tr-TR" sz="1600" dirty="0" smtClean="0">
                <a:sym typeface="Wingdings" pitchFamily="2" charset="2"/>
              </a:rPr>
              <a:t>(58)+1)%10 =</a:t>
            </a:r>
            <a:r>
              <a:rPr lang="tr-TR" sz="1600" dirty="0" smtClean="0">
                <a:solidFill>
                  <a:srgbClr val="FF0000"/>
                </a:solidFill>
                <a:sym typeface="Wingdings" pitchFamily="2" charset="2"/>
              </a:rPr>
              <a:t>9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tr-TR" sz="1600" dirty="0" smtClean="0">
                <a:sym typeface="Wingdings" pitchFamily="2" charset="2"/>
              </a:rPr>
              <a:t>	Hash</a:t>
            </a:r>
            <a:r>
              <a:rPr lang="tr-TR" sz="1600" baseline="-25000" dirty="0" smtClean="0">
                <a:sym typeface="Wingdings" pitchFamily="2" charset="2"/>
              </a:rPr>
              <a:t>2</a:t>
            </a:r>
            <a:r>
              <a:rPr lang="tr-TR" sz="1600" dirty="0" smtClean="0">
                <a:sym typeface="Wingdings" pitchFamily="2" charset="2"/>
              </a:rPr>
              <a:t>(58)=(</a:t>
            </a:r>
            <a:r>
              <a:rPr lang="tr-TR" sz="1600" dirty="0" err="1" smtClean="0">
                <a:sym typeface="Wingdings" pitchFamily="2" charset="2"/>
              </a:rPr>
              <a:t>Hash</a:t>
            </a:r>
            <a:r>
              <a:rPr lang="tr-TR" sz="1600" dirty="0" smtClean="0">
                <a:sym typeface="Wingdings" pitchFamily="2" charset="2"/>
              </a:rPr>
              <a:t>(58)+2)%10 =</a:t>
            </a:r>
            <a:r>
              <a:rPr lang="tr-TR" sz="1600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tr-TR" sz="1600" dirty="0" smtClean="0">
                <a:sym typeface="Wingdings" pitchFamily="2" charset="2"/>
              </a:rPr>
              <a:t>	Hash</a:t>
            </a:r>
            <a:r>
              <a:rPr lang="tr-TR" sz="1600" baseline="-25000" dirty="0" smtClean="0">
                <a:sym typeface="Wingdings" pitchFamily="2" charset="2"/>
              </a:rPr>
              <a:t>3</a:t>
            </a:r>
            <a:r>
              <a:rPr lang="tr-TR" sz="1600" dirty="0" smtClean="0">
                <a:sym typeface="Wingdings" pitchFamily="2" charset="2"/>
              </a:rPr>
              <a:t>(58)=(</a:t>
            </a:r>
            <a:r>
              <a:rPr lang="tr-TR" sz="1600" dirty="0" err="1" smtClean="0">
                <a:sym typeface="Wingdings" pitchFamily="2" charset="2"/>
              </a:rPr>
              <a:t>Hash</a:t>
            </a:r>
            <a:r>
              <a:rPr lang="tr-TR" sz="1600" dirty="0" smtClean="0">
                <a:sym typeface="Wingdings" pitchFamily="2" charset="2"/>
              </a:rPr>
              <a:t>(58)+3)%10 =</a:t>
            </a:r>
            <a:r>
              <a:rPr lang="tr-TR" sz="1600" dirty="0" smtClean="0">
                <a:solidFill>
                  <a:srgbClr val="FF0000"/>
                </a:solidFill>
                <a:sym typeface="Wingdings" pitchFamily="2" charset="2"/>
              </a:rPr>
              <a:t>1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1600" b="1" dirty="0" smtClean="0">
                <a:sym typeface="Wingdings" pitchFamily="2" charset="2"/>
              </a:rPr>
              <a:t>5</a:t>
            </a:r>
            <a:r>
              <a:rPr lang="tr-TR" sz="1600" dirty="0" smtClean="0">
                <a:sym typeface="Wingdings" pitchFamily="2" charset="2"/>
              </a:rPr>
              <a:t>. 	Hash</a:t>
            </a:r>
            <a:r>
              <a:rPr lang="tr-TR" sz="1600" baseline="-25000" dirty="0" smtClean="0">
                <a:sym typeface="Wingdings" pitchFamily="2" charset="2"/>
              </a:rPr>
              <a:t>0</a:t>
            </a:r>
            <a:r>
              <a:rPr lang="tr-TR" sz="1600" dirty="0" smtClean="0">
                <a:sym typeface="Wingdings" pitchFamily="2" charset="2"/>
              </a:rPr>
              <a:t>(9)=9%10 =</a:t>
            </a:r>
            <a:r>
              <a:rPr lang="tr-TR" sz="1600" dirty="0" smtClean="0">
                <a:solidFill>
                  <a:srgbClr val="FF0000"/>
                </a:solidFill>
                <a:sym typeface="Wingdings" pitchFamily="2" charset="2"/>
              </a:rPr>
              <a:t>9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tr-TR" sz="1600" dirty="0" smtClean="0">
                <a:sym typeface="Wingdings" pitchFamily="2" charset="2"/>
              </a:rPr>
              <a:t>	Hash</a:t>
            </a:r>
            <a:r>
              <a:rPr lang="tr-TR" sz="1600" baseline="-25000" dirty="0" smtClean="0">
                <a:sym typeface="Wingdings" pitchFamily="2" charset="2"/>
              </a:rPr>
              <a:t>1</a:t>
            </a:r>
            <a:r>
              <a:rPr lang="tr-TR" sz="1600" dirty="0" smtClean="0">
                <a:sym typeface="Wingdings" pitchFamily="2" charset="2"/>
              </a:rPr>
              <a:t>(9)=(</a:t>
            </a:r>
            <a:r>
              <a:rPr lang="tr-TR" sz="1600" dirty="0" err="1" smtClean="0">
                <a:sym typeface="Wingdings" pitchFamily="2" charset="2"/>
              </a:rPr>
              <a:t>Hash</a:t>
            </a:r>
            <a:r>
              <a:rPr lang="tr-TR" sz="1600" dirty="0" smtClean="0">
                <a:sym typeface="Wingdings" pitchFamily="2" charset="2"/>
              </a:rPr>
              <a:t>(9)+1)%10 =</a:t>
            </a:r>
            <a:r>
              <a:rPr lang="tr-TR" sz="1600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tr-TR" sz="1600" dirty="0" smtClean="0">
                <a:sym typeface="Wingdings" pitchFamily="2" charset="2"/>
              </a:rPr>
              <a:t>	Hash</a:t>
            </a:r>
            <a:r>
              <a:rPr lang="tr-TR" sz="1600" baseline="-25000" dirty="0" smtClean="0">
                <a:sym typeface="Wingdings" pitchFamily="2" charset="2"/>
              </a:rPr>
              <a:t>2</a:t>
            </a:r>
            <a:r>
              <a:rPr lang="tr-TR" sz="1600" dirty="0" smtClean="0">
                <a:sym typeface="Wingdings" pitchFamily="2" charset="2"/>
              </a:rPr>
              <a:t>(9)=(</a:t>
            </a:r>
            <a:r>
              <a:rPr lang="tr-TR" sz="1600" dirty="0" err="1" smtClean="0">
                <a:sym typeface="Wingdings" pitchFamily="2" charset="2"/>
              </a:rPr>
              <a:t>Hash</a:t>
            </a:r>
            <a:r>
              <a:rPr lang="tr-TR" sz="1600" dirty="0" smtClean="0">
                <a:sym typeface="Wingdings" pitchFamily="2" charset="2"/>
              </a:rPr>
              <a:t>(9)+2)%10 =</a:t>
            </a:r>
            <a:r>
              <a:rPr lang="tr-TR" sz="1600" dirty="0" smtClean="0">
                <a:solidFill>
                  <a:srgbClr val="FF0000"/>
                </a:solidFill>
                <a:sym typeface="Wingdings" pitchFamily="2" charset="2"/>
              </a:rPr>
              <a:t>1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tr-TR" sz="1600" dirty="0" smtClean="0">
                <a:sym typeface="Wingdings" pitchFamily="2" charset="2"/>
              </a:rPr>
              <a:t>	Hash</a:t>
            </a:r>
            <a:r>
              <a:rPr lang="tr-TR" sz="1600" baseline="-25000" dirty="0" smtClean="0">
                <a:sym typeface="Wingdings" pitchFamily="2" charset="2"/>
              </a:rPr>
              <a:t>3</a:t>
            </a:r>
            <a:r>
              <a:rPr lang="tr-TR" sz="1600" dirty="0" smtClean="0">
                <a:sym typeface="Wingdings" pitchFamily="2" charset="2"/>
              </a:rPr>
              <a:t>(9)=(Hash(9)+3)%10 =</a:t>
            </a:r>
            <a:r>
              <a:rPr lang="tr-TR" sz="1600" dirty="0" smtClean="0">
                <a:solidFill>
                  <a:srgbClr val="FF0000"/>
                </a:solidFill>
                <a:sym typeface="Wingdings" pitchFamily="2" charset="2"/>
              </a:rPr>
              <a:t>2 </a:t>
            </a:r>
            <a:r>
              <a:rPr lang="tr-TR" sz="1400" dirty="0" smtClean="0">
                <a:sym typeface="Wingdings" pitchFamily="2" charset="2"/>
              </a:rPr>
              <a:t>	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427538" y="2133600"/>
          <a:ext cx="4229057" cy="4064002"/>
        </p:xfrm>
        <a:graphic>
          <a:graphicData uri="http://schemas.openxmlformats.org/drawingml/2006/table">
            <a:tbl>
              <a:tblPr/>
              <a:tblGrid>
                <a:gridCol w="457969"/>
                <a:gridCol w="457969"/>
                <a:gridCol w="238526"/>
                <a:gridCol w="457969"/>
                <a:gridCol w="193206"/>
                <a:gridCol w="457969"/>
                <a:gridCol w="190820"/>
                <a:gridCol w="457969"/>
                <a:gridCol w="181279"/>
                <a:gridCol w="457969"/>
                <a:gridCol w="219443"/>
                <a:gridCol w="457969"/>
              </a:tblGrid>
              <a:tr h="449802"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13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index</a:t>
                      </a:r>
                      <a:r>
                        <a:rPr lang="tr-T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7891" marR="7891" marT="78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tr-T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initial </a:t>
                      </a:r>
                    </a:p>
                  </a:txBody>
                  <a:tcPr marL="7891" marR="7891" marT="78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3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tr-T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after 89</a:t>
                      </a:r>
                    </a:p>
                  </a:txBody>
                  <a:tcPr marL="7891" marR="7891" marT="78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3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tr-T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after 18</a:t>
                      </a:r>
                    </a:p>
                  </a:txBody>
                  <a:tcPr marL="7891" marR="7891" marT="78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3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tr-T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after 49</a:t>
                      </a:r>
                    </a:p>
                  </a:txBody>
                  <a:tcPr marL="7891" marR="7891" marT="78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3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tr-T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after 58</a:t>
                      </a:r>
                    </a:p>
                  </a:txBody>
                  <a:tcPr marL="7891" marR="7891" marT="78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3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tr-T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after 9</a:t>
                      </a:r>
                    </a:p>
                  </a:txBody>
                  <a:tcPr marL="7891" marR="7891" marT="78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420"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891" marR="7891" marT="78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420"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891" marR="7891" marT="78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420"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891" marR="7891" marT="78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420"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891" marR="7891" marT="78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tr-TR" sz="2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420"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891" marR="7891" marT="78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420"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891" marR="7891" marT="78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2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2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2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2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420"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7891" marR="7891" marT="78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2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2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2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2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420"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891" marR="7891" marT="78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2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2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2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2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420"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891" marR="7891" marT="78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2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2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2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2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420"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7891" marR="7891" marT="78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23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2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2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2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89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724400" y="10668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if table 0 to m otherwise +1 will be added (h(k) mod </a:t>
            </a:r>
            <a:r>
              <a:rPr lang="en-US" b="1" i="1" dirty="0" err="1">
                <a:solidFill>
                  <a:srgbClr val="FF0000"/>
                </a:solidFill>
              </a:rPr>
              <a:t>TableSize</a:t>
            </a:r>
            <a:r>
              <a:rPr lang="en-US" b="1" i="1" dirty="0">
                <a:solidFill>
                  <a:srgbClr val="FF0000"/>
                </a:solidFill>
              </a:rPr>
              <a:t> + 1)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Find and Delete : Linear Probing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60000"/>
              </a:lnSpc>
            </a:pPr>
            <a:r>
              <a:rPr lang="en-US" dirty="0" smtClean="0"/>
              <a:t>The find algorithm follows the same probe sequence as the insert algorithm.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en-US" dirty="0" smtClean="0"/>
              <a:t>A find for 58 would involve 4 probes.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en-US" dirty="0" smtClean="0"/>
              <a:t>A find for 19 would involve 5 probes.</a:t>
            </a:r>
          </a:p>
          <a:p>
            <a:pPr algn="just" eaLnBrk="1" hangingPunct="1">
              <a:lnSpc>
                <a:spcPct val="160000"/>
              </a:lnSpc>
            </a:pPr>
            <a:r>
              <a:rPr lang="en-US" dirty="0" smtClean="0"/>
              <a:t>We must use </a:t>
            </a:r>
            <a:r>
              <a:rPr lang="en-US" i="1" dirty="0" smtClean="0"/>
              <a:t>lazy deletion</a:t>
            </a:r>
            <a:r>
              <a:rPr lang="en-US" dirty="0" smtClean="0"/>
              <a:t> (i.e. marking items as deleted)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en-US" dirty="0" smtClean="0"/>
              <a:t>Standard deletion (i.e. physically removing the item) cannot be performed.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en-US" dirty="0" smtClean="0"/>
              <a:t>e.g. remove 89 from hash table. 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Average cost of find : Linear 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b="1" dirty="0" smtClean="0"/>
              <a:t>Successful Search S</a:t>
            </a:r>
            <a:r>
              <a:rPr lang="en-US" sz="2800" b="1" i="1" dirty="0" smtClean="0"/>
              <a:t>(</a:t>
            </a:r>
            <a:r>
              <a:rPr lang="en-US" sz="2800" b="1" dirty="0" smtClean="0">
                <a:latin typeface="Symbol" pitchFamily="18" charset="2"/>
              </a:rPr>
              <a:t>l)</a:t>
            </a:r>
            <a:r>
              <a:rPr lang="en-US" sz="2800" dirty="0" smtClean="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en-US" b="1" i="1" dirty="0" smtClean="0"/>
              <a:t>S(</a:t>
            </a:r>
            <a:r>
              <a:rPr lang="en-US" b="1" dirty="0" smtClean="0">
                <a:latin typeface="Symbol" pitchFamily="18" charset="2"/>
              </a:rPr>
              <a:t>l) = </a:t>
            </a:r>
            <a:r>
              <a:rPr lang="en-US" dirty="0" smtClean="0"/>
              <a:t>(1 + 1/(1 – </a:t>
            </a:r>
            <a:r>
              <a:rPr lang="el-GR" dirty="0" smtClean="0">
                <a:cs typeface="Arial" charset="0"/>
              </a:rPr>
              <a:t>λ</a:t>
            </a:r>
            <a:r>
              <a:rPr lang="en-US" dirty="0" smtClean="0">
                <a:cs typeface="Arial" charset="0"/>
              </a:rPr>
              <a:t>)) / 2.</a:t>
            </a:r>
            <a:endParaRPr lang="en-US" sz="2800" b="1" dirty="0" smtClean="0"/>
          </a:p>
          <a:p>
            <a:pPr algn="just">
              <a:lnSpc>
                <a:spcPct val="150000"/>
              </a:lnSpc>
            </a:pPr>
            <a:r>
              <a:rPr lang="en-US" sz="2800" b="1" dirty="0" smtClean="0"/>
              <a:t>Unsuccessful Search </a:t>
            </a:r>
            <a:r>
              <a:rPr lang="en-US" sz="2800" b="1" i="1" dirty="0" smtClean="0"/>
              <a:t>U(</a:t>
            </a:r>
            <a:r>
              <a:rPr lang="en-US" sz="2800" b="1" dirty="0" smtClean="0">
                <a:latin typeface="Symbol" pitchFamily="18" charset="2"/>
              </a:rPr>
              <a:t>l)</a:t>
            </a:r>
            <a:r>
              <a:rPr lang="en-US" sz="2800" dirty="0" smtClean="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en-US" b="1" i="1" dirty="0" smtClean="0"/>
              <a:t>U(</a:t>
            </a:r>
            <a:r>
              <a:rPr lang="en-US" b="1" dirty="0" smtClean="0">
                <a:latin typeface="Symbol" pitchFamily="18" charset="2"/>
              </a:rPr>
              <a:t>l) = </a:t>
            </a:r>
            <a:r>
              <a:rPr lang="en-US" dirty="0" smtClean="0"/>
              <a:t>(1 + 1/(1 – </a:t>
            </a:r>
            <a:r>
              <a:rPr lang="el-GR" dirty="0" smtClean="0">
                <a:cs typeface="Arial" charset="0"/>
              </a:rPr>
              <a:t>λ</a:t>
            </a:r>
            <a:r>
              <a:rPr lang="en-US" dirty="0" smtClean="0">
                <a:cs typeface="Arial" charset="0"/>
              </a:rPr>
              <a:t>)</a:t>
            </a:r>
            <a:r>
              <a:rPr lang="en-US" baseline="30000" dirty="0" smtClean="0">
                <a:cs typeface="Arial" charset="0"/>
              </a:rPr>
              <a:t>2</a:t>
            </a:r>
            <a:r>
              <a:rPr lang="en-US" dirty="0" smtClean="0">
                <a:cs typeface="Arial" charset="0"/>
              </a:rPr>
              <a:t>) / 2.</a:t>
            </a:r>
            <a:endParaRPr lang="en-US" dirty="0" smtClean="0"/>
          </a:p>
          <a:p>
            <a:r>
              <a:rPr lang="en-US" dirty="0" smtClean="0"/>
              <a:t>Derived from</a:t>
            </a:r>
            <a:endParaRPr lang="en-US" dirty="0"/>
          </a:p>
        </p:txBody>
      </p:sp>
      <p:graphicFrame>
        <p:nvGraphicFramePr>
          <p:cNvPr id="1027" name="Object 4"/>
          <p:cNvGraphicFramePr>
            <a:graphicFrameLocks noChangeAspect="1"/>
          </p:cNvGraphicFramePr>
          <p:nvPr/>
        </p:nvGraphicFramePr>
        <p:xfrm>
          <a:off x="2570163" y="5181600"/>
          <a:ext cx="324167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3" imgW="1384200" imgH="711000" progId="Equation.3">
                  <p:embed/>
                </p:oleObj>
              </mc:Choice>
              <mc:Fallback>
                <p:oleObj name="Equation" r:id="rId3" imgW="138420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5181600"/>
                        <a:ext cx="3241675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685800"/>
          </a:xfrm>
        </p:spPr>
        <p:txBody>
          <a:bodyPr>
            <a:normAutofit/>
          </a:bodyPr>
          <a:lstStyle/>
          <a:p>
            <a:r>
              <a:rPr lang="tr-TR" dirty="0" smtClean="0"/>
              <a:t>Example : Linear Probing </a:t>
            </a:r>
            <a:r>
              <a:rPr lang="en-US" dirty="0" smtClean="0"/>
              <a:t>(Search</a:t>
            </a:r>
            <a:r>
              <a:rPr lang="tr-TR" dirty="0" smtClean="0"/>
              <a:t>) </a:t>
            </a:r>
            <a:r>
              <a:rPr lang="en-US" dirty="0" smtClean="0"/>
              <a:t>(1/2)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6096000" cy="5562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What is the average number of probes for a successful search and an unsuccessful search for this hash table?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Hash Function:  h(x) = x mod 11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i="1" u="sng" dirty="0" smtClean="0"/>
              <a:t>Successful Search S(</a:t>
            </a:r>
            <a:r>
              <a:rPr lang="en-US" sz="2400" b="1" i="1" u="sng" dirty="0" smtClean="0">
                <a:latin typeface="Symbol" pitchFamily="18" charset="2"/>
              </a:rPr>
              <a:t>l)</a:t>
            </a:r>
            <a:r>
              <a:rPr lang="en-US" sz="2400" b="1" i="1" u="sng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20:  9  --  30:  8  --  2 :  2  --  13: 2, 3   --  </a:t>
            </a:r>
            <a:r>
              <a:rPr lang="en-US" sz="2000" dirty="0" smtClean="0">
                <a:sym typeface="Wingdings" pitchFamily="2" charset="2"/>
              </a:rPr>
              <a:t>25: 3,4  -- 24: 2,3,4,5  --  10:  10  --  9: 9,10, 0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i="1" dirty="0" smtClean="0"/>
              <a:t>	S(</a:t>
            </a:r>
            <a:r>
              <a:rPr lang="en-US" sz="2000" b="1" i="1" dirty="0" smtClean="0">
                <a:latin typeface="Symbol" pitchFamily="18" charset="2"/>
              </a:rPr>
              <a:t>l)</a:t>
            </a:r>
            <a:r>
              <a:rPr lang="en-US" sz="2000" b="1" i="1" dirty="0" smtClean="0"/>
              <a:t>= (1+1+1+2+2+4+1+3)/8=15/8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i="1" u="sng" dirty="0" smtClean="0"/>
              <a:t>Unsuccessful Search U(</a:t>
            </a:r>
            <a:r>
              <a:rPr lang="en-US" sz="2400" b="1" i="1" u="sng" dirty="0" smtClean="0">
                <a:latin typeface="Symbol" pitchFamily="18" charset="2"/>
              </a:rPr>
              <a:t>l)</a:t>
            </a:r>
            <a:r>
              <a:rPr lang="en-US" sz="2400" b="1" i="1" u="sng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We assume that the hash function uniformly distributes the keys.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0: 0,1  --  1: 1  --  2: 2,3,4,5,6  --  3: 3,4,5,6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4: 4,5,6  --  5: 5,6  --  6: 6  --  7: 7  --  8: 8,9,10,0,1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9: 9,10,0,1  --  10: 10,0,1</a:t>
            </a:r>
            <a:endParaRPr lang="en-US" sz="2000" dirty="0" smtClean="0">
              <a:sym typeface="Wingdings" pitchFamily="2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b="1" i="1" dirty="0" smtClean="0"/>
              <a:t>	U(</a:t>
            </a:r>
            <a:r>
              <a:rPr lang="en-US" sz="2000" b="1" i="1" dirty="0" smtClean="0">
                <a:latin typeface="Symbol" pitchFamily="18" charset="2"/>
              </a:rPr>
              <a:t>l) = </a:t>
            </a:r>
            <a:r>
              <a:rPr lang="en-US" sz="2000" b="1" i="1" dirty="0" smtClean="0"/>
              <a:t>(2+1+5+4+3+2+1+1+5+4+3)/11=31/11</a:t>
            </a:r>
          </a:p>
          <a:p>
            <a:pPr eaLnBrk="1" hangingPunct="1">
              <a:lnSpc>
                <a:spcPct val="90000"/>
              </a:lnSpc>
            </a:pPr>
            <a:endParaRPr lang="en-US" sz="2800" b="1" i="1" dirty="0" smtClean="0"/>
          </a:p>
        </p:txBody>
      </p:sp>
      <p:graphicFrame>
        <p:nvGraphicFramePr>
          <p:cNvPr id="83972" name="Group 4"/>
          <p:cNvGraphicFramePr>
            <a:graphicFrameLocks noGrp="1"/>
          </p:cNvGraphicFramePr>
          <p:nvPr/>
        </p:nvGraphicFramePr>
        <p:xfrm>
          <a:off x="6542088" y="1524000"/>
          <a:ext cx="1195387" cy="4396740"/>
        </p:xfrm>
        <a:graphic>
          <a:graphicData uri="http://schemas.openxmlformats.org/drawingml/2006/table">
            <a:tbl>
              <a:tblPr/>
              <a:tblGrid>
                <a:gridCol w="492125"/>
                <a:gridCol w="703262"/>
              </a:tblGrid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86200" y="22860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k : collision/s, m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7200" y="35814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cell : until empty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tr-TR" dirty="0" smtClean="0"/>
              <a:t>Example : Linear Probing </a:t>
            </a:r>
            <a:r>
              <a:rPr lang="en-US" dirty="0" smtClean="0"/>
              <a:t>(Search</a:t>
            </a:r>
            <a:r>
              <a:rPr lang="tr-TR" dirty="0" smtClean="0"/>
              <a:t>)</a:t>
            </a:r>
            <a:r>
              <a:rPr lang="en-US" dirty="0" smtClean="0"/>
              <a:t>(2/2)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581400"/>
            <a:ext cx="8229600" cy="381000"/>
          </a:xfrm>
        </p:spPr>
        <p:txBody>
          <a:bodyPr>
            <a:normAutofit fontScale="92500" lnSpcReduction="20000"/>
          </a:bodyPr>
          <a:lstStyle/>
          <a:p>
            <a:pPr fontAlgn="t"/>
            <a:endParaRPr lang="en-US" b="1" dirty="0" smtClean="0"/>
          </a:p>
          <a:p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7162800" y="2133600"/>
          <a:ext cx="1195387" cy="4358640"/>
        </p:xfrm>
        <a:graphic>
          <a:graphicData uri="http://schemas.openxmlformats.org/drawingml/2006/table">
            <a:tbl>
              <a:tblPr/>
              <a:tblGrid>
                <a:gridCol w="492125"/>
                <a:gridCol w="703262"/>
              </a:tblGrid>
              <a:tr h="36746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46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46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46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46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46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46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46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46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46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990600"/>
          <a:ext cx="8153397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933"/>
                <a:gridCol w="905933"/>
                <a:gridCol w="905933"/>
                <a:gridCol w="905933"/>
                <a:gridCol w="905933"/>
                <a:gridCol w="905933"/>
                <a:gridCol w="905933"/>
                <a:gridCol w="905933"/>
                <a:gridCol w="905933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Keys(k)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H(k)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33400" y="2133600"/>
            <a:ext cx="5943600" cy="3250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1" i="1" u="sng" dirty="0" smtClean="0"/>
              <a:t>Successful Search S(</a:t>
            </a:r>
            <a:r>
              <a:rPr lang="en-US" sz="2400" b="1" i="1" u="sng" dirty="0" smtClean="0">
                <a:latin typeface="Symbol" pitchFamily="18" charset="2"/>
              </a:rPr>
              <a:t>l)</a:t>
            </a:r>
            <a:r>
              <a:rPr lang="en-US" sz="2400" b="1" i="1" u="sng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A:  4  --  B:  8  --  C :  2  --  D: 11 --  E</a:t>
            </a:r>
            <a:r>
              <a:rPr lang="en-US" sz="2000" dirty="0" smtClean="0">
                <a:sym typeface="Wingdings" pitchFamily="2" charset="2"/>
              </a:rPr>
              <a:t>: 4,5  -- X: 11,1  --  Y:  5,6  --  Z: 1,2,3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i="1" dirty="0" smtClean="0"/>
              <a:t>	S(</a:t>
            </a:r>
            <a:r>
              <a:rPr lang="en-US" sz="2000" b="1" i="1" dirty="0" smtClean="0">
                <a:latin typeface="Symbol" pitchFamily="18" charset="2"/>
              </a:rPr>
              <a:t>l)</a:t>
            </a:r>
            <a:r>
              <a:rPr lang="en-US" sz="2000" b="1" i="1" dirty="0" smtClean="0"/>
              <a:t>= (1+1+1+1+2+2+2+3)/8=13/8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i="1" u="sng" dirty="0" smtClean="0"/>
              <a:t>Unsuccessful Search U(</a:t>
            </a:r>
            <a:r>
              <a:rPr lang="en-US" sz="2400" b="1" i="1" u="sng" dirty="0" smtClean="0">
                <a:latin typeface="Symbol" pitchFamily="18" charset="2"/>
              </a:rPr>
              <a:t>l)</a:t>
            </a:r>
            <a:r>
              <a:rPr lang="en-US" sz="2400" b="1" i="1" u="sng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We assume that the hash function uniformly distributes the keys.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1: 1,2,3,4,5,6,7 --  2: 2,3,4,5,6,7  --  3: 3,4,5,6,7  --  4: 4,5,6,7 -- 5: 5,6,7  --  6: 6,7  --  7: 7  --  8: 8,9  --  9:9, -- 10: 10 – 11: 11,1,2,3,4,5,6,7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i="1" dirty="0" smtClean="0"/>
              <a:t>U(</a:t>
            </a:r>
            <a:r>
              <a:rPr lang="en-US" sz="2000" b="1" i="1" dirty="0" smtClean="0">
                <a:latin typeface="Symbol" pitchFamily="18" charset="2"/>
              </a:rPr>
              <a:t>l) = </a:t>
            </a:r>
            <a:r>
              <a:rPr lang="en-US" sz="2000" b="1" i="1" dirty="0" smtClean="0"/>
              <a:t>(7+6+5+4+3+2+1+2+1+1+8)/11=31/11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21336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k : collision, m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8200" y="32766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cell : until empty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Analysis : Linear Probing(1/2)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sz="2800" dirty="0" smtClean="0"/>
              <a:t>Problem: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/>
              <a:t>As long as table is big enough, a free cell can always be found, but the time to do so can get quite large.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/>
              <a:t>Worse, even if the table is relatively empty, blocks of occupied cells start forming.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/>
              <a:t>This effect is known as </a:t>
            </a:r>
            <a:r>
              <a:rPr lang="en-US" sz="2400" i="1" dirty="0" smtClean="0"/>
              <a:t>primary clustering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: Linear Probing(2/2)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Any key that hashes into the cluster will require several attempts to resolve the collision, and then it will add to the cluster and increases the average search time for a record.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Two methods to minimize clustering is: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Quadratic probing.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Double hashing.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Quadratic Probing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5181600"/>
          </a:xfrm>
        </p:spPr>
        <p:txBody>
          <a:bodyPr>
            <a:normAutofit fontScale="85000" lnSpcReduction="10000"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sz="2400" dirty="0" smtClean="0"/>
              <a:t>Quadratic Probing eliminates primary clustering problem of linear probing.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400" dirty="0" smtClean="0"/>
              <a:t>Collision function is quadratic. 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400" dirty="0" smtClean="0"/>
              <a:t>The popular choice is </a:t>
            </a:r>
            <a:r>
              <a:rPr lang="en-US" sz="2400" i="1" dirty="0" smtClean="0"/>
              <a:t>f(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) = i</a:t>
            </a:r>
            <a:r>
              <a:rPr lang="en-US" sz="2400" i="1" baseline="30000" dirty="0" smtClean="0"/>
              <a:t>2</a:t>
            </a:r>
            <a:r>
              <a:rPr lang="en-US" sz="2400" dirty="0" smtClean="0"/>
              <a:t>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400" dirty="0" smtClean="0"/>
              <a:t>If the hash function evaluates to h and a search in cell h is inconclusive, we try cells h + 1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, h+2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, … h + i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400" dirty="0" smtClean="0"/>
              <a:t>i.e. It examines cell number 1,4,9 and so on away from the </a:t>
            </a:r>
            <a:r>
              <a:rPr lang="en-US" sz="2400" b="1" dirty="0" smtClean="0"/>
              <a:t>original probe </a:t>
            </a:r>
            <a:r>
              <a:rPr lang="en-US" sz="2400" dirty="0" smtClean="0"/>
              <a:t>to choose a prime.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400" dirty="0" smtClean="0"/>
              <a:t>Remember that subsequent probe points are a quadratic number of positions from the </a:t>
            </a:r>
            <a:r>
              <a:rPr lang="en-US" sz="2400" i="1" dirty="0" smtClean="0"/>
              <a:t>original probe point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Quadratic Probing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1295400"/>
            <a:ext cx="7772400" cy="4800600"/>
          </a:xfrm>
        </p:spPr>
        <p:txBody>
          <a:bodyPr>
            <a:normAutofit fontScale="92500" lnSpcReduction="10000"/>
          </a:bodyPr>
          <a:lstStyle/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f(</a:t>
            </a:r>
            <a:r>
              <a:rPr lang="en-US" sz="2400" dirty="0" err="1" smtClean="0">
                <a:solidFill>
                  <a:schemeClr val="accent2"/>
                </a:solidFill>
              </a:rPr>
              <a:t>i</a:t>
            </a:r>
            <a:r>
              <a:rPr lang="en-US" sz="2400" dirty="0" smtClean="0">
                <a:solidFill>
                  <a:schemeClr val="accent2"/>
                </a:solidFill>
              </a:rPr>
              <a:t>) = i</a:t>
            </a:r>
            <a:r>
              <a:rPr lang="en-US" sz="2400" baseline="30000" dirty="0" smtClean="0">
                <a:solidFill>
                  <a:schemeClr val="accent2"/>
                </a:solidFill>
              </a:rPr>
              <a:t>2</a:t>
            </a:r>
          </a:p>
          <a:p>
            <a:pPr marL="342900" lvl="1" indent="-342900" algn="just">
              <a:lnSpc>
                <a:spcPct val="150000"/>
              </a:lnSpc>
            </a:pPr>
            <a:r>
              <a:rPr lang="en-US" sz="2400" dirty="0" smtClean="0"/>
              <a:t>Probe sequence: </a:t>
            </a:r>
            <a:r>
              <a:rPr lang="en-US" sz="2400" i="1" dirty="0" smtClean="0"/>
              <a:t>if table 0 to m otherwise +1 will </a:t>
            </a:r>
            <a:r>
              <a:rPr lang="en-US" sz="2400" i="1" dirty="0"/>
              <a:t>be added </a:t>
            </a:r>
            <a:r>
              <a:rPr lang="en-US" sz="2400" i="1" dirty="0" smtClean="0"/>
              <a:t>(h(k</a:t>
            </a:r>
            <a:r>
              <a:rPr lang="en-US" sz="2400" i="1" dirty="0"/>
              <a:t>) mod </a:t>
            </a:r>
            <a:r>
              <a:rPr lang="en-US" sz="2400" i="1" dirty="0" err="1" smtClean="0"/>
              <a:t>TableSize</a:t>
            </a:r>
            <a:r>
              <a:rPr lang="en-US" sz="2400" i="1" dirty="0" smtClean="0"/>
              <a:t> + 1)</a:t>
            </a:r>
          </a:p>
          <a:p>
            <a:pPr lvl="1" algn="just" eaLnBrk="1" hangingPunct="1">
              <a:lnSpc>
                <a:spcPct val="150000"/>
              </a:lnSpc>
              <a:buFontTx/>
              <a:buNone/>
            </a:pPr>
            <a:r>
              <a:rPr lang="en-US" sz="2400" dirty="0" smtClean="0"/>
              <a:t>   0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probe =  h(k) mod </a:t>
            </a:r>
            <a:r>
              <a:rPr lang="en-US" sz="2400" dirty="0" err="1" smtClean="0"/>
              <a:t>TableSize</a:t>
            </a:r>
            <a:endParaRPr lang="en-US" sz="2400" dirty="0" smtClean="0"/>
          </a:p>
          <a:p>
            <a:pPr lvl="1" algn="just" eaLnBrk="1" hangingPunct="1">
              <a:lnSpc>
                <a:spcPct val="150000"/>
              </a:lnSpc>
              <a:buFontTx/>
              <a:buNone/>
            </a:pPr>
            <a:r>
              <a:rPr lang="en-US" sz="2400" dirty="0" smtClean="0"/>
              <a:t>	1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probe = (h(k) + 1) mod </a:t>
            </a:r>
            <a:r>
              <a:rPr lang="en-US" sz="2400" dirty="0" err="1" smtClean="0"/>
              <a:t>TableSize</a:t>
            </a:r>
            <a:endParaRPr lang="en-US" sz="2400" dirty="0" smtClean="0"/>
          </a:p>
          <a:p>
            <a:pPr lvl="1" algn="just" eaLnBrk="1" hangingPunct="1">
              <a:lnSpc>
                <a:spcPct val="150000"/>
              </a:lnSpc>
              <a:buFontTx/>
              <a:buNone/>
            </a:pPr>
            <a:r>
              <a:rPr lang="en-US" sz="2400" dirty="0" smtClean="0"/>
              <a:t>	2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probe = (h(k) + 4) mod </a:t>
            </a:r>
            <a:r>
              <a:rPr lang="en-US" sz="2400" dirty="0" err="1" smtClean="0"/>
              <a:t>TableSize</a:t>
            </a:r>
            <a:r>
              <a:rPr lang="en-US" sz="2400" dirty="0" smtClean="0"/>
              <a:t> </a:t>
            </a:r>
          </a:p>
          <a:p>
            <a:pPr lvl="1" algn="just" eaLnBrk="1" hangingPunct="1">
              <a:lnSpc>
                <a:spcPct val="150000"/>
              </a:lnSpc>
              <a:buFontTx/>
              <a:buNone/>
            </a:pPr>
            <a:r>
              <a:rPr lang="en-US" sz="2400" dirty="0" smtClean="0"/>
              <a:t>	3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probe = (h(k) + 9) mod </a:t>
            </a:r>
            <a:r>
              <a:rPr lang="en-US" sz="2400" dirty="0" err="1" smtClean="0"/>
              <a:t>TableSize</a:t>
            </a:r>
            <a:endParaRPr lang="en-US" sz="2400" dirty="0" smtClean="0"/>
          </a:p>
          <a:p>
            <a:pPr lvl="1" algn="just" eaLnBrk="1" hangingPunct="1">
              <a:lnSpc>
                <a:spcPct val="150000"/>
              </a:lnSpc>
              <a:buFontTx/>
              <a:buNone/>
            </a:pPr>
            <a:r>
              <a:rPr lang="en-US" sz="2400" dirty="0" smtClean="0"/>
              <a:t>	. . .</a:t>
            </a:r>
          </a:p>
          <a:p>
            <a:pPr lvl="1" algn="just" eaLnBrk="1" hangingPunct="1">
              <a:lnSpc>
                <a:spcPct val="15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	</a:t>
            </a:r>
            <a:r>
              <a:rPr lang="en-US" sz="2400" dirty="0" err="1" smtClean="0">
                <a:solidFill>
                  <a:schemeClr val="accent2"/>
                </a:solidFill>
              </a:rPr>
              <a:t>i</a:t>
            </a:r>
            <a:r>
              <a:rPr lang="en-US" sz="2400" baseline="30000" dirty="0" err="1" smtClean="0">
                <a:solidFill>
                  <a:schemeClr val="accent2"/>
                </a:solidFill>
              </a:rPr>
              <a:t>th</a:t>
            </a:r>
            <a:r>
              <a:rPr lang="en-US" sz="2400" dirty="0" smtClean="0">
                <a:solidFill>
                  <a:schemeClr val="accent2"/>
                </a:solidFill>
              </a:rPr>
              <a:t> probe = (h(k) + i</a:t>
            </a:r>
            <a:r>
              <a:rPr lang="en-US" sz="2400" baseline="30000" dirty="0" smtClean="0">
                <a:solidFill>
                  <a:schemeClr val="accent2"/>
                </a:solidFill>
              </a:rPr>
              <a:t>2</a:t>
            </a:r>
            <a:r>
              <a:rPr lang="en-US" sz="2400" dirty="0" smtClean="0">
                <a:solidFill>
                  <a:schemeClr val="accent2"/>
                </a:solidFill>
              </a:rPr>
              <a:t>) mod </a:t>
            </a:r>
            <a:r>
              <a:rPr lang="en-US" sz="2400" dirty="0" err="1" smtClean="0">
                <a:solidFill>
                  <a:schemeClr val="accent2"/>
                </a:solidFill>
              </a:rPr>
              <a:t>TableSize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</a:p>
          <a:p>
            <a:pPr lvl="1" algn="just" eaLnBrk="1" hangingPunct="1">
              <a:lnSpc>
                <a:spcPct val="150000"/>
              </a:lnSpc>
              <a:buFontTx/>
              <a:buNone/>
            </a:pP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19461" name="AutoShape 5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38800" y="5943600"/>
            <a:ext cx="3505200" cy="381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i="1"/>
              <a:t>f</a:t>
            </a:r>
            <a:r>
              <a:rPr lang="en-US" sz="2000"/>
              <a:t>(</a:t>
            </a:r>
            <a:r>
              <a:rPr lang="en-US" sz="2000" i="1"/>
              <a:t>i</a:t>
            </a:r>
            <a:r>
              <a:rPr lang="en-US" sz="2000"/>
              <a:t>+1) = </a:t>
            </a:r>
            <a:r>
              <a:rPr lang="en-US" sz="2000" i="1"/>
              <a:t>f</a:t>
            </a:r>
            <a:r>
              <a:rPr lang="en-US" sz="2000"/>
              <a:t>(</a:t>
            </a:r>
            <a:r>
              <a:rPr lang="en-US" sz="2000" i="1"/>
              <a:t>i</a:t>
            </a:r>
            <a:r>
              <a:rPr lang="en-US" sz="2000"/>
              <a:t>) + 2</a:t>
            </a:r>
            <a:r>
              <a:rPr lang="en-US" sz="2000" i="1"/>
              <a:t>i</a:t>
            </a:r>
            <a:r>
              <a:rPr lang="en-US" sz="2000"/>
              <a:t> 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79388" y="0"/>
            <a:ext cx="8964612" cy="1052513"/>
          </a:xfrm>
        </p:spPr>
        <p:txBody>
          <a:bodyPr>
            <a:normAutofit/>
          </a:bodyPr>
          <a:lstStyle/>
          <a:p>
            <a:r>
              <a:rPr lang="tr-TR" dirty="0" smtClean="0"/>
              <a:t>Example </a:t>
            </a:r>
            <a:r>
              <a:rPr lang="en-US" dirty="0" smtClean="0"/>
              <a:t>: </a:t>
            </a:r>
            <a:r>
              <a:rPr lang="tr-TR" dirty="0" smtClean="0"/>
              <a:t>Quadratic </a:t>
            </a:r>
            <a:r>
              <a:rPr lang="tr-TR" b="1" dirty="0" smtClean="0"/>
              <a:t>Probing (Insertion)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5" y="1052513"/>
            <a:ext cx="8964613" cy="5113337"/>
          </a:xfrm>
          <a:solidFill>
            <a:schemeClr val="bg1"/>
          </a:solidFill>
        </p:spPr>
        <p:txBody>
          <a:bodyPr rtlCol="0">
            <a:noAutofit/>
          </a:bodyPr>
          <a:lstStyle/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1600" dirty="0" err="1" smtClean="0">
                <a:sym typeface="Wingdings" pitchFamily="2" charset="2"/>
              </a:rPr>
              <a:t>Keys</a:t>
            </a:r>
            <a:r>
              <a:rPr lang="tr-TR" sz="1600" dirty="0" smtClean="0">
                <a:sym typeface="Wingdings" pitchFamily="2" charset="2"/>
              </a:rPr>
              <a:t> </a:t>
            </a:r>
            <a:r>
              <a:rPr lang="tr-TR" sz="1600" dirty="0" err="1" smtClean="0">
                <a:sym typeface="Wingdings" pitchFamily="2" charset="2"/>
              </a:rPr>
              <a:t>are</a:t>
            </a:r>
            <a:r>
              <a:rPr lang="tr-TR" sz="1600" dirty="0" smtClean="0">
                <a:sym typeface="Wingdings" pitchFamily="2" charset="2"/>
              </a:rPr>
              <a:t> 89, 18,49,58,9 in </a:t>
            </a:r>
            <a:r>
              <a:rPr lang="tr-TR" sz="1600" dirty="0" err="1" smtClean="0">
                <a:sym typeface="Wingdings" pitchFamily="2" charset="2"/>
              </a:rPr>
              <a:t>order</a:t>
            </a:r>
            <a:r>
              <a:rPr lang="tr-TR" sz="1600" dirty="0" smtClean="0">
                <a:sym typeface="Wingdings" pitchFamily="2" charset="2"/>
              </a:rPr>
              <a:t>.</a:t>
            </a:r>
          </a:p>
          <a:p>
            <a:pPr marL="800100" lvl="1" indent="-342900" algn="just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tr-TR" sz="1600" dirty="0" smtClean="0">
                <a:sym typeface="Wingdings" pitchFamily="2" charset="2"/>
              </a:rPr>
              <a:t>Hash</a:t>
            </a:r>
            <a:r>
              <a:rPr lang="tr-TR" sz="1600" baseline="-25000" dirty="0" smtClean="0">
                <a:sym typeface="Wingdings" pitchFamily="2" charset="2"/>
              </a:rPr>
              <a:t>0</a:t>
            </a:r>
            <a:r>
              <a:rPr lang="tr-TR" sz="1600" dirty="0" smtClean="0">
                <a:sym typeface="Wingdings" pitchFamily="2" charset="2"/>
              </a:rPr>
              <a:t>(89)=Hash(89)=89%10 =</a:t>
            </a:r>
            <a:r>
              <a:rPr lang="tr-TR" sz="1600" dirty="0" smtClean="0">
                <a:solidFill>
                  <a:srgbClr val="FF0000"/>
                </a:solidFill>
                <a:sym typeface="Wingdings" pitchFamily="2" charset="2"/>
              </a:rPr>
              <a:t>9</a:t>
            </a:r>
          </a:p>
          <a:p>
            <a:pPr marL="800100" lvl="1" indent="-342900" algn="just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tr-TR" sz="1600" b="1" dirty="0" smtClean="0">
                <a:sym typeface="Wingdings" pitchFamily="2" charset="2"/>
              </a:rPr>
              <a:t>2</a:t>
            </a:r>
            <a:r>
              <a:rPr lang="tr-TR" sz="1600" dirty="0" smtClean="0">
                <a:sym typeface="Wingdings" pitchFamily="2" charset="2"/>
              </a:rPr>
              <a:t>. Hash</a:t>
            </a:r>
            <a:r>
              <a:rPr lang="tr-TR" sz="1600" baseline="-25000" dirty="0" smtClean="0">
                <a:sym typeface="Wingdings" pitchFamily="2" charset="2"/>
              </a:rPr>
              <a:t>0</a:t>
            </a:r>
            <a:r>
              <a:rPr lang="tr-TR" sz="1600" dirty="0" smtClean="0">
                <a:sym typeface="Wingdings" pitchFamily="2" charset="2"/>
              </a:rPr>
              <a:t>(18)=</a:t>
            </a:r>
            <a:r>
              <a:rPr lang="tr-TR" sz="1600" dirty="0" err="1" smtClean="0">
                <a:sym typeface="Wingdings" pitchFamily="2" charset="2"/>
              </a:rPr>
              <a:t>Hash</a:t>
            </a:r>
            <a:r>
              <a:rPr lang="tr-TR" sz="1600" dirty="0" smtClean="0">
                <a:sym typeface="Wingdings" pitchFamily="2" charset="2"/>
              </a:rPr>
              <a:t>(18)=18%10 =</a:t>
            </a:r>
            <a:r>
              <a:rPr lang="tr-TR" sz="1600" dirty="0" smtClean="0">
                <a:solidFill>
                  <a:srgbClr val="FF0000"/>
                </a:solidFill>
                <a:sym typeface="Wingdings" pitchFamily="2" charset="2"/>
              </a:rPr>
              <a:t>8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1600" b="1" dirty="0" smtClean="0">
                <a:sym typeface="Wingdings" pitchFamily="2" charset="2"/>
              </a:rPr>
              <a:t>3</a:t>
            </a:r>
            <a:r>
              <a:rPr lang="tr-TR" sz="1600" dirty="0" smtClean="0">
                <a:sym typeface="Wingdings" pitchFamily="2" charset="2"/>
              </a:rPr>
              <a:t>.  Hash</a:t>
            </a:r>
            <a:r>
              <a:rPr lang="tr-TR" sz="1600" baseline="-25000" dirty="0" smtClean="0">
                <a:sym typeface="Wingdings" pitchFamily="2" charset="2"/>
              </a:rPr>
              <a:t>0</a:t>
            </a:r>
            <a:r>
              <a:rPr lang="tr-TR" sz="1600" dirty="0" smtClean="0">
                <a:sym typeface="Wingdings" pitchFamily="2" charset="2"/>
              </a:rPr>
              <a:t>(49)=49%10 =</a:t>
            </a:r>
            <a:r>
              <a:rPr lang="tr-TR" sz="1600" dirty="0" smtClean="0">
                <a:solidFill>
                  <a:srgbClr val="FF0000"/>
                </a:solidFill>
                <a:sym typeface="Wingdings" pitchFamily="2" charset="2"/>
              </a:rPr>
              <a:t>9 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1600" dirty="0" smtClean="0">
                <a:sym typeface="Wingdings" pitchFamily="2" charset="2"/>
              </a:rPr>
              <a:t>	(</a:t>
            </a:r>
            <a:r>
              <a:rPr lang="tr-TR" sz="1600" dirty="0" err="1" smtClean="0">
                <a:sym typeface="Wingdings" pitchFamily="2" charset="2"/>
              </a:rPr>
              <a:t>cell</a:t>
            </a:r>
            <a:r>
              <a:rPr lang="tr-TR" sz="1600" dirty="0" smtClean="0">
                <a:sym typeface="Wingdings" pitchFamily="2" charset="2"/>
              </a:rPr>
              <a:t> 9 is </a:t>
            </a:r>
            <a:r>
              <a:rPr lang="tr-TR" sz="1600" dirty="0" err="1" smtClean="0">
                <a:sym typeface="Wingdings" pitchFamily="2" charset="2"/>
              </a:rPr>
              <a:t>active</a:t>
            </a:r>
            <a:r>
              <a:rPr lang="tr-TR" sz="1600" dirty="0" smtClean="0">
                <a:sym typeface="Wingdings" pitchFamily="2" charset="2"/>
              </a:rPr>
              <a:t> </a:t>
            </a:r>
            <a:r>
              <a:rPr lang="tr-TR" sz="1600" dirty="0" err="1" smtClean="0">
                <a:sym typeface="Wingdings" pitchFamily="2" charset="2"/>
              </a:rPr>
              <a:t>apply</a:t>
            </a:r>
            <a:r>
              <a:rPr lang="tr-TR" sz="1600" dirty="0" smtClean="0">
                <a:sym typeface="Wingdings" pitchFamily="2" charset="2"/>
              </a:rPr>
              <a:t> Hash</a:t>
            </a:r>
            <a:r>
              <a:rPr lang="tr-TR" sz="1600" baseline="-25000" dirty="0" smtClean="0">
                <a:sym typeface="Wingdings" pitchFamily="2" charset="2"/>
              </a:rPr>
              <a:t>1</a:t>
            </a:r>
            <a:r>
              <a:rPr lang="tr-TR" sz="1600" dirty="0" smtClean="0">
                <a:sym typeface="Wingdings" pitchFamily="2" charset="2"/>
              </a:rPr>
              <a:t>(49))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1600" dirty="0" smtClean="0">
                <a:sym typeface="Wingdings" pitchFamily="2" charset="2"/>
              </a:rPr>
              <a:t>	Hash</a:t>
            </a:r>
            <a:r>
              <a:rPr lang="tr-TR" sz="1600" baseline="-25000" dirty="0" smtClean="0">
                <a:sym typeface="Wingdings" pitchFamily="2" charset="2"/>
              </a:rPr>
              <a:t>1</a:t>
            </a:r>
            <a:r>
              <a:rPr lang="tr-TR" sz="1600" dirty="0" smtClean="0">
                <a:sym typeface="Wingdings" pitchFamily="2" charset="2"/>
              </a:rPr>
              <a:t>(49)=(Hash(49)+1)%10 =</a:t>
            </a:r>
            <a:r>
              <a:rPr lang="tr-TR" sz="1600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1600" b="1" dirty="0" smtClean="0">
                <a:sym typeface="Wingdings" pitchFamily="2" charset="2"/>
              </a:rPr>
              <a:t>4</a:t>
            </a:r>
            <a:r>
              <a:rPr lang="tr-TR" sz="1600" dirty="0" smtClean="0">
                <a:sym typeface="Wingdings" pitchFamily="2" charset="2"/>
              </a:rPr>
              <a:t>. 	Hash</a:t>
            </a:r>
            <a:r>
              <a:rPr lang="tr-TR" sz="1600" baseline="-25000" dirty="0" smtClean="0">
                <a:sym typeface="Wingdings" pitchFamily="2" charset="2"/>
              </a:rPr>
              <a:t>0</a:t>
            </a:r>
            <a:r>
              <a:rPr lang="tr-TR" sz="1600" dirty="0" smtClean="0">
                <a:sym typeface="Wingdings" pitchFamily="2" charset="2"/>
              </a:rPr>
              <a:t>(58)=58%10 =</a:t>
            </a:r>
            <a:r>
              <a:rPr lang="tr-TR" sz="1600" dirty="0" smtClean="0">
                <a:solidFill>
                  <a:srgbClr val="FF0000"/>
                </a:solidFill>
                <a:sym typeface="Wingdings" pitchFamily="2" charset="2"/>
              </a:rPr>
              <a:t>8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tr-TR" sz="1600" dirty="0" smtClean="0">
                <a:sym typeface="Wingdings" pitchFamily="2" charset="2"/>
              </a:rPr>
              <a:t>	Hash</a:t>
            </a:r>
            <a:r>
              <a:rPr lang="tr-TR" sz="1600" baseline="-25000" dirty="0" smtClean="0">
                <a:sym typeface="Wingdings" pitchFamily="2" charset="2"/>
              </a:rPr>
              <a:t>1</a:t>
            </a:r>
            <a:r>
              <a:rPr lang="tr-TR" sz="1600" dirty="0" smtClean="0">
                <a:sym typeface="Wingdings" pitchFamily="2" charset="2"/>
              </a:rPr>
              <a:t>(58)=(</a:t>
            </a:r>
            <a:r>
              <a:rPr lang="tr-TR" sz="1600" dirty="0" err="1" smtClean="0">
                <a:sym typeface="Wingdings" pitchFamily="2" charset="2"/>
              </a:rPr>
              <a:t>Hash</a:t>
            </a:r>
            <a:r>
              <a:rPr lang="tr-TR" sz="1600" dirty="0" smtClean="0">
                <a:sym typeface="Wingdings" pitchFamily="2" charset="2"/>
              </a:rPr>
              <a:t>(58)+1)%10 =</a:t>
            </a:r>
            <a:r>
              <a:rPr lang="tr-TR" sz="1600" dirty="0" smtClean="0">
                <a:solidFill>
                  <a:srgbClr val="FF0000"/>
                </a:solidFill>
                <a:sym typeface="Wingdings" pitchFamily="2" charset="2"/>
              </a:rPr>
              <a:t>9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tr-TR" sz="1600" dirty="0" smtClean="0">
                <a:sym typeface="Wingdings" pitchFamily="2" charset="2"/>
              </a:rPr>
              <a:t>	Hash</a:t>
            </a:r>
            <a:r>
              <a:rPr lang="tr-TR" sz="1600" baseline="-25000" dirty="0" smtClean="0">
                <a:sym typeface="Wingdings" pitchFamily="2" charset="2"/>
              </a:rPr>
              <a:t>2</a:t>
            </a:r>
            <a:r>
              <a:rPr lang="tr-TR" sz="1600" dirty="0" smtClean="0">
                <a:sym typeface="Wingdings" pitchFamily="2" charset="2"/>
              </a:rPr>
              <a:t>(58)=(</a:t>
            </a:r>
            <a:r>
              <a:rPr lang="tr-TR" sz="1600" dirty="0" err="1" smtClean="0">
                <a:sym typeface="Wingdings" pitchFamily="2" charset="2"/>
              </a:rPr>
              <a:t>Hash</a:t>
            </a:r>
            <a:r>
              <a:rPr lang="tr-TR" sz="1600" dirty="0" smtClean="0">
                <a:sym typeface="Wingdings" pitchFamily="2" charset="2"/>
              </a:rPr>
              <a:t>(58)+2*2)%10 =</a:t>
            </a:r>
            <a:r>
              <a:rPr lang="tr-TR" sz="1600" dirty="0" smtClean="0">
                <a:solidFill>
                  <a:srgbClr val="FF0000"/>
                </a:solidFill>
                <a:sym typeface="Wingdings" pitchFamily="2" charset="2"/>
              </a:rPr>
              <a:t>2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1600" b="1" dirty="0" smtClean="0">
                <a:sym typeface="Wingdings" pitchFamily="2" charset="2"/>
              </a:rPr>
              <a:t>5</a:t>
            </a:r>
            <a:r>
              <a:rPr lang="tr-TR" sz="1600" dirty="0" smtClean="0">
                <a:sym typeface="Wingdings" pitchFamily="2" charset="2"/>
              </a:rPr>
              <a:t>. 	Hash</a:t>
            </a:r>
            <a:r>
              <a:rPr lang="tr-TR" sz="1600" baseline="-25000" dirty="0" smtClean="0">
                <a:sym typeface="Wingdings" pitchFamily="2" charset="2"/>
              </a:rPr>
              <a:t>0</a:t>
            </a:r>
            <a:r>
              <a:rPr lang="tr-TR" sz="1600" dirty="0" smtClean="0">
                <a:sym typeface="Wingdings" pitchFamily="2" charset="2"/>
              </a:rPr>
              <a:t>(9)=9%10 =</a:t>
            </a:r>
            <a:r>
              <a:rPr lang="tr-TR" sz="1600" dirty="0" smtClean="0">
                <a:solidFill>
                  <a:srgbClr val="FF0000"/>
                </a:solidFill>
                <a:sym typeface="Wingdings" pitchFamily="2" charset="2"/>
              </a:rPr>
              <a:t>9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tr-TR" sz="1600" dirty="0" smtClean="0">
                <a:sym typeface="Wingdings" pitchFamily="2" charset="2"/>
              </a:rPr>
              <a:t>	Hash</a:t>
            </a:r>
            <a:r>
              <a:rPr lang="tr-TR" sz="1600" baseline="-25000" dirty="0" smtClean="0">
                <a:sym typeface="Wingdings" pitchFamily="2" charset="2"/>
              </a:rPr>
              <a:t>1</a:t>
            </a:r>
            <a:r>
              <a:rPr lang="tr-TR" sz="1600" dirty="0" smtClean="0">
                <a:sym typeface="Wingdings" pitchFamily="2" charset="2"/>
              </a:rPr>
              <a:t>(9)=(</a:t>
            </a:r>
            <a:r>
              <a:rPr lang="tr-TR" sz="1600" dirty="0" err="1" smtClean="0">
                <a:sym typeface="Wingdings" pitchFamily="2" charset="2"/>
              </a:rPr>
              <a:t>Hash</a:t>
            </a:r>
            <a:r>
              <a:rPr lang="tr-TR" sz="1600" dirty="0" smtClean="0">
                <a:sym typeface="Wingdings" pitchFamily="2" charset="2"/>
              </a:rPr>
              <a:t>(9)+1)%10 =</a:t>
            </a:r>
            <a:r>
              <a:rPr lang="tr-TR" sz="1600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tr-TR" sz="1600" dirty="0" smtClean="0">
                <a:sym typeface="Wingdings" pitchFamily="2" charset="2"/>
              </a:rPr>
              <a:t>	Hash</a:t>
            </a:r>
            <a:r>
              <a:rPr lang="tr-TR" sz="1600" baseline="-25000" dirty="0" smtClean="0">
                <a:sym typeface="Wingdings" pitchFamily="2" charset="2"/>
              </a:rPr>
              <a:t>2</a:t>
            </a:r>
            <a:r>
              <a:rPr lang="tr-TR" sz="1600" dirty="0" smtClean="0">
                <a:sym typeface="Wingdings" pitchFamily="2" charset="2"/>
              </a:rPr>
              <a:t>(9)=(</a:t>
            </a:r>
            <a:r>
              <a:rPr lang="tr-TR" sz="1600" dirty="0" err="1" smtClean="0">
                <a:sym typeface="Wingdings" pitchFamily="2" charset="2"/>
              </a:rPr>
              <a:t>Hash</a:t>
            </a:r>
            <a:r>
              <a:rPr lang="tr-TR" sz="1600" dirty="0" smtClean="0">
                <a:sym typeface="Wingdings" pitchFamily="2" charset="2"/>
              </a:rPr>
              <a:t>(9)+2*2)%10 =</a:t>
            </a:r>
            <a:r>
              <a:rPr lang="tr-TR" sz="1600" dirty="0" smtClean="0">
                <a:solidFill>
                  <a:srgbClr val="FF0000"/>
                </a:solidFill>
                <a:sym typeface="Wingdings" pitchFamily="2" charset="2"/>
              </a:rPr>
              <a:t>1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tr-TR" sz="16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tr-TR" sz="1600" dirty="0" smtClean="0">
                <a:sym typeface="Wingdings" pitchFamily="2" charset="2"/>
              </a:rPr>
              <a:t>	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tr-TR" sz="1600" dirty="0" smtClean="0">
              <a:sym typeface="Wingdings" pitchFamily="2" charset="2"/>
            </a:endParaRP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tr-TR" sz="1600" dirty="0" smtClean="0">
              <a:sym typeface="Wingdings" pitchFamily="2" charset="2"/>
            </a:endParaRP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tr-TR" sz="1600" dirty="0" smtClean="0">
              <a:sym typeface="Wingdings" pitchFamily="2" charset="2"/>
            </a:endParaRP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tr-TR" sz="1600" dirty="0" smtClean="0">
              <a:sym typeface="Wingdings" pitchFamily="2" charset="2"/>
            </a:endParaRP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tr-TR" sz="1600" dirty="0" smtClean="0">
              <a:sym typeface="Wingdings" pitchFamily="2" charset="2"/>
            </a:endParaRP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tr-TR" sz="1600" dirty="0" smtClean="0">
              <a:sym typeface="Wingdings" pitchFamily="2" charset="2"/>
            </a:endParaRP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tr-TR" sz="1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4663" y="1700213"/>
          <a:ext cx="4661106" cy="4064002"/>
        </p:xfrm>
        <a:graphic>
          <a:graphicData uri="http://schemas.openxmlformats.org/drawingml/2006/table">
            <a:tbl>
              <a:tblPr/>
              <a:tblGrid>
                <a:gridCol w="504756"/>
                <a:gridCol w="504756"/>
                <a:gridCol w="262894"/>
                <a:gridCol w="504756"/>
                <a:gridCol w="212944"/>
                <a:gridCol w="504756"/>
                <a:gridCol w="210315"/>
                <a:gridCol w="504756"/>
                <a:gridCol w="199799"/>
                <a:gridCol w="504756"/>
                <a:gridCol w="241862"/>
                <a:gridCol w="504756"/>
              </a:tblGrid>
              <a:tr h="449802"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13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index</a:t>
                      </a:r>
                      <a:r>
                        <a:rPr lang="tr-TR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7891" marR="7891" marT="78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tr-T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initial </a:t>
                      </a:r>
                    </a:p>
                  </a:txBody>
                  <a:tcPr marL="7891" marR="7891" marT="78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3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tr-T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after 89</a:t>
                      </a:r>
                    </a:p>
                  </a:txBody>
                  <a:tcPr marL="7891" marR="7891" marT="78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3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tr-T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after 18</a:t>
                      </a:r>
                    </a:p>
                  </a:txBody>
                  <a:tcPr marL="7891" marR="7891" marT="78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3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tr-T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after 49</a:t>
                      </a:r>
                    </a:p>
                  </a:txBody>
                  <a:tcPr marL="7891" marR="7891" marT="78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3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tr-T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after 58</a:t>
                      </a:r>
                    </a:p>
                  </a:txBody>
                  <a:tcPr marL="7891" marR="7891" marT="78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3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tr-TR" sz="1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after 9</a:t>
                      </a:r>
                    </a:p>
                  </a:txBody>
                  <a:tcPr marL="7891" marR="7891" marT="78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420"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891" marR="7891" marT="78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420"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891" marR="7891" marT="78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420"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891" marR="7891" marT="78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7891" marR="7891" marT="78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420"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891" marR="7891" marT="78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420"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891" marR="7891" marT="78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420"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891" marR="7891" marT="78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2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2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2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2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420"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7891" marR="7891" marT="78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2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2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2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2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420"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891" marR="7891" marT="78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2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2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2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2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420"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891" marR="7891" marT="78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2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2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2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2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420"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7891" marR="7891" marT="78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2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2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2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23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2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89</a:t>
                      </a:r>
                    </a:p>
                  </a:txBody>
                  <a:tcPr marL="7891" marR="7891" marT="78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sz="4400" dirty="0" smtClean="0"/>
              <a:t>Hashing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Analysis of Quadratic Probing(1/2)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Problem: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We may not be sure that we will probe all locations in the table (i.e. there is no guarantee to find an empty cell if table is more than half full.)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If the hash table size is not prime this problem will be much severe.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Quadratic Probing(2/2)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sz="2800" dirty="0" smtClean="0"/>
              <a:t>Quadratic probing has not yet been mathematically analyzed.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800" dirty="0" smtClean="0"/>
              <a:t>Although quadratic probing eliminates primary clustering, elements that hash to the same location will probe the same alternative cells. This is know as </a:t>
            </a:r>
            <a:r>
              <a:rPr lang="en-US" sz="2800" i="1" dirty="0" smtClean="0"/>
              <a:t>secondary clustering</a:t>
            </a:r>
            <a:r>
              <a:rPr lang="en-US" sz="2800" dirty="0" smtClean="0"/>
              <a:t>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800" dirty="0" smtClean="0"/>
              <a:t>Techniques that eliminate secondary clustering are available.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400" dirty="0" smtClean="0"/>
              <a:t>the most popular is </a:t>
            </a:r>
            <a:r>
              <a:rPr lang="en-US" sz="2400" i="1" dirty="0" smtClean="0"/>
              <a:t>double hashing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Double Hashing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60000"/>
              </a:lnSpc>
            </a:pPr>
            <a:r>
              <a:rPr lang="en-US" sz="2000" dirty="0" smtClean="0"/>
              <a:t>A second hash function is used to drive the collision resolution.</a:t>
            </a:r>
          </a:p>
          <a:p>
            <a:pPr lvl="1" algn="just">
              <a:lnSpc>
                <a:spcPct val="160000"/>
              </a:lnSpc>
            </a:pPr>
            <a:r>
              <a:rPr lang="en-US" sz="2000" i="1" dirty="0" smtClean="0"/>
              <a:t>f(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) =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 * hash</a:t>
            </a:r>
            <a:r>
              <a:rPr lang="en-US" sz="2000" i="1" baseline="-25000" dirty="0" smtClean="0"/>
              <a:t>2</a:t>
            </a:r>
            <a:r>
              <a:rPr lang="en-US" sz="2000" i="1" dirty="0" smtClean="0"/>
              <a:t>(x) =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 + hash</a:t>
            </a:r>
            <a:r>
              <a:rPr lang="en-US" sz="2000" i="1" baseline="-25000" dirty="0" smtClean="0"/>
              <a:t>2</a:t>
            </a:r>
            <a:r>
              <a:rPr lang="en-US" sz="2000" i="1" dirty="0" smtClean="0"/>
              <a:t>(x) </a:t>
            </a:r>
          </a:p>
          <a:p>
            <a:pPr algn="just">
              <a:lnSpc>
                <a:spcPct val="160000"/>
              </a:lnSpc>
            </a:pPr>
            <a:r>
              <a:rPr lang="en-US" sz="2000" dirty="0" smtClean="0"/>
              <a:t>We apply a second hash function to x and probe at a distance </a:t>
            </a:r>
            <a:r>
              <a:rPr lang="en-US" sz="2000" i="1" dirty="0" smtClean="0"/>
              <a:t>hash</a:t>
            </a:r>
            <a:r>
              <a:rPr lang="en-US" sz="2000" i="1" baseline="-25000" dirty="0" smtClean="0"/>
              <a:t>2</a:t>
            </a:r>
            <a:r>
              <a:rPr lang="en-US" sz="2000" i="1" dirty="0" smtClean="0"/>
              <a:t>(x), 2*hash</a:t>
            </a:r>
            <a:r>
              <a:rPr lang="en-US" sz="2000" i="1" baseline="-25000" dirty="0" smtClean="0"/>
              <a:t>2</a:t>
            </a:r>
            <a:r>
              <a:rPr lang="en-US" sz="2000" i="1" dirty="0" smtClean="0"/>
              <a:t>(x), …</a:t>
            </a:r>
            <a:r>
              <a:rPr lang="en-US" sz="2000" dirty="0" smtClean="0"/>
              <a:t> or  </a:t>
            </a:r>
            <a:r>
              <a:rPr lang="en-US" sz="2000" i="1" dirty="0" smtClean="0"/>
              <a:t>hash</a:t>
            </a:r>
            <a:r>
              <a:rPr lang="en-US" sz="2000" i="1" baseline="-25000" dirty="0" smtClean="0"/>
              <a:t>1</a:t>
            </a:r>
            <a:r>
              <a:rPr lang="en-US" sz="2000" i="1" dirty="0" smtClean="0"/>
              <a:t> ,hash</a:t>
            </a:r>
            <a:r>
              <a:rPr lang="en-US" sz="2000" i="1" baseline="-25000" dirty="0" smtClean="0"/>
              <a:t>1</a:t>
            </a:r>
            <a:r>
              <a:rPr lang="en-US" sz="2000" i="1" dirty="0" smtClean="0"/>
              <a:t> +hash</a:t>
            </a:r>
            <a:r>
              <a:rPr lang="en-US" sz="2000" i="1" baseline="-25000" dirty="0" smtClean="0"/>
              <a:t>2</a:t>
            </a:r>
            <a:r>
              <a:rPr lang="en-US" sz="2000" i="1" dirty="0" smtClean="0"/>
              <a:t>(x), hash</a:t>
            </a:r>
            <a:r>
              <a:rPr lang="en-US" sz="2000" i="1" baseline="-25000" dirty="0" smtClean="0"/>
              <a:t>1</a:t>
            </a:r>
            <a:r>
              <a:rPr lang="en-US" sz="2000" i="1" dirty="0" smtClean="0"/>
              <a:t> +2*hash</a:t>
            </a:r>
            <a:r>
              <a:rPr lang="en-US" sz="2000" i="1" baseline="-25000" dirty="0" smtClean="0"/>
              <a:t>2</a:t>
            </a:r>
            <a:r>
              <a:rPr lang="en-US" sz="2000" i="1" dirty="0" smtClean="0"/>
              <a:t>(x), </a:t>
            </a:r>
            <a:r>
              <a:rPr lang="en-US" sz="2000" dirty="0" smtClean="0"/>
              <a:t>and so on.</a:t>
            </a:r>
          </a:p>
          <a:p>
            <a:pPr algn="just" eaLnBrk="1" hangingPunct="1">
              <a:lnSpc>
                <a:spcPct val="160000"/>
              </a:lnSpc>
            </a:pPr>
            <a:r>
              <a:rPr lang="en-US" sz="2000" dirty="0" smtClean="0"/>
              <a:t>The function </a:t>
            </a:r>
            <a:r>
              <a:rPr lang="en-US" sz="2000" i="1" dirty="0" smtClean="0"/>
              <a:t>hash</a:t>
            </a:r>
            <a:r>
              <a:rPr lang="en-US" sz="2000" i="1" baseline="-25000" dirty="0" smtClean="0"/>
              <a:t>2</a:t>
            </a:r>
            <a:r>
              <a:rPr lang="en-US" sz="2000" i="1" dirty="0" smtClean="0"/>
              <a:t>(x)</a:t>
            </a:r>
            <a:r>
              <a:rPr lang="en-US" sz="2000" dirty="0" smtClean="0"/>
              <a:t> must never evaluate to zero.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en-US" sz="2000" dirty="0" smtClean="0"/>
              <a:t>e.g. Let </a:t>
            </a:r>
            <a:r>
              <a:rPr lang="en-US" sz="2000" i="1" dirty="0" smtClean="0"/>
              <a:t>hash</a:t>
            </a:r>
            <a:r>
              <a:rPr lang="en-US" sz="2000" i="1" baseline="-25000" dirty="0" smtClean="0"/>
              <a:t>2</a:t>
            </a:r>
            <a:r>
              <a:rPr lang="en-US" sz="2000" i="1" dirty="0" smtClean="0"/>
              <a:t>(x) = x mod 9</a:t>
            </a:r>
            <a:r>
              <a:rPr lang="en-US" sz="2000" dirty="0" smtClean="0"/>
              <a:t> and try to insert 99 in the previous example.</a:t>
            </a:r>
          </a:p>
          <a:p>
            <a:pPr algn="just" eaLnBrk="1" hangingPunct="1">
              <a:lnSpc>
                <a:spcPct val="160000"/>
              </a:lnSpc>
            </a:pPr>
            <a:r>
              <a:rPr lang="en-US" sz="2000" dirty="0" smtClean="0"/>
              <a:t>A function such as </a:t>
            </a:r>
            <a:r>
              <a:rPr lang="en-US" sz="2000" i="1" dirty="0" smtClean="0"/>
              <a:t>hash</a:t>
            </a:r>
            <a:r>
              <a:rPr lang="en-US" sz="2000" i="1" baseline="-25000" dirty="0" smtClean="0"/>
              <a:t>2</a:t>
            </a:r>
            <a:r>
              <a:rPr lang="en-US" sz="2000" i="1" dirty="0" smtClean="0"/>
              <a:t>(x) =  R – ( x mod R)</a:t>
            </a:r>
            <a:r>
              <a:rPr lang="en-US" sz="2000" dirty="0" smtClean="0"/>
              <a:t> with R a prime smaller than </a:t>
            </a:r>
            <a:r>
              <a:rPr lang="en-US" sz="2000" dirty="0" err="1" smtClean="0"/>
              <a:t>TableSize</a:t>
            </a:r>
            <a:r>
              <a:rPr lang="en-US" sz="2000" dirty="0" smtClean="0"/>
              <a:t> will work well.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en-US" sz="2000" dirty="0" smtClean="0"/>
              <a:t>e.g. try R = 7 for the previous example.(7 - x mode 7)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Double Hashing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219200"/>
            <a:ext cx="8305800" cy="5181600"/>
          </a:xfrm>
        </p:spPr>
        <p:txBody>
          <a:bodyPr>
            <a:normAutofit fontScale="92500" lnSpcReduction="20000"/>
          </a:bodyPr>
          <a:lstStyle/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f(</a:t>
            </a:r>
            <a:r>
              <a:rPr lang="en-US" sz="2400" dirty="0" err="1" smtClean="0">
                <a:solidFill>
                  <a:schemeClr val="accent2"/>
                </a:solidFill>
              </a:rPr>
              <a:t>i</a:t>
            </a:r>
            <a:r>
              <a:rPr lang="en-US" sz="2400" dirty="0" smtClean="0">
                <a:solidFill>
                  <a:schemeClr val="accent2"/>
                </a:solidFill>
              </a:rPr>
              <a:t>) = </a:t>
            </a:r>
            <a:r>
              <a:rPr lang="en-US" sz="2400" dirty="0" err="1" smtClean="0">
                <a:solidFill>
                  <a:schemeClr val="accent2"/>
                </a:solidFill>
              </a:rPr>
              <a:t>i</a:t>
            </a:r>
            <a:r>
              <a:rPr lang="en-US" sz="2400" dirty="0" smtClean="0">
                <a:solidFill>
                  <a:schemeClr val="accent2"/>
                </a:solidFill>
              </a:rPr>
              <a:t> * g(k)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where g is a second hash function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dirty="0" smtClean="0"/>
              <a:t>Probe </a:t>
            </a:r>
            <a:r>
              <a:rPr lang="en-US" sz="2400" dirty="0"/>
              <a:t>sequence</a:t>
            </a:r>
            <a:r>
              <a:rPr lang="en-US" sz="2400" dirty="0" smtClean="0"/>
              <a:t>: </a:t>
            </a:r>
            <a:r>
              <a:rPr lang="en-US" sz="2400" i="1" dirty="0" smtClean="0"/>
              <a:t>if </a:t>
            </a:r>
            <a:r>
              <a:rPr lang="en-US" sz="2400" i="1" dirty="0"/>
              <a:t>table 0 to m otherwise +1 will be added (h(k) mod </a:t>
            </a:r>
            <a:r>
              <a:rPr lang="en-US" sz="2400" i="1" dirty="0" err="1"/>
              <a:t>TableSize</a:t>
            </a:r>
            <a:r>
              <a:rPr lang="en-US" sz="2400" i="1" dirty="0"/>
              <a:t> + 1)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sz="2400" dirty="0" smtClean="0"/>
              <a:t>   0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probe =  h(k) mod </a:t>
            </a:r>
            <a:r>
              <a:rPr lang="en-US" sz="2400" dirty="0" err="1" smtClean="0"/>
              <a:t>TableSize</a:t>
            </a:r>
            <a:endParaRPr lang="en-US" sz="2400" dirty="0" smtClean="0"/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sz="2400" dirty="0" smtClean="0"/>
              <a:t>	1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probe = (h(k) + g(k)) mod </a:t>
            </a:r>
            <a:r>
              <a:rPr lang="en-US" sz="2400" dirty="0" err="1" smtClean="0"/>
              <a:t>TableSize</a:t>
            </a:r>
            <a:endParaRPr lang="en-US" sz="2400" dirty="0" smtClean="0"/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sz="2400" dirty="0" smtClean="0"/>
              <a:t>	2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probe = (h(k) + 2*g(k)) mod </a:t>
            </a:r>
            <a:r>
              <a:rPr lang="en-US" sz="2400" dirty="0" err="1" smtClean="0"/>
              <a:t>TableSize</a:t>
            </a:r>
            <a:r>
              <a:rPr lang="en-US" sz="2400" dirty="0" smtClean="0"/>
              <a:t> 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sz="2400" dirty="0" smtClean="0"/>
              <a:t>	3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probe = (h(k) + 3*g(k)) mod </a:t>
            </a:r>
            <a:r>
              <a:rPr lang="en-US" sz="2400" dirty="0" err="1" smtClean="0"/>
              <a:t>TableSize</a:t>
            </a:r>
            <a:endParaRPr lang="en-US" sz="2400" dirty="0" smtClean="0"/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sz="2400" dirty="0" smtClean="0"/>
              <a:t>	. . .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	</a:t>
            </a:r>
            <a:r>
              <a:rPr lang="en-US" sz="2400" dirty="0" err="1" smtClean="0">
                <a:solidFill>
                  <a:schemeClr val="accent2"/>
                </a:solidFill>
              </a:rPr>
              <a:t>i</a:t>
            </a:r>
            <a:r>
              <a:rPr lang="en-US" sz="2400" baseline="30000" dirty="0" err="1" smtClean="0">
                <a:solidFill>
                  <a:schemeClr val="accent2"/>
                </a:solidFill>
              </a:rPr>
              <a:t>th</a:t>
            </a:r>
            <a:r>
              <a:rPr lang="en-US" sz="2400" dirty="0" smtClean="0">
                <a:solidFill>
                  <a:schemeClr val="accent2"/>
                </a:solidFill>
              </a:rPr>
              <a:t> probe = (h(</a:t>
            </a:r>
            <a:r>
              <a:rPr lang="en-US" sz="2400" u="sng" dirty="0" smtClean="0">
                <a:solidFill>
                  <a:schemeClr val="accent1"/>
                </a:solidFill>
              </a:rPr>
              <a:t>k</a:t>
            </a:r>
            <a:r>
              <a:rPr lang="en-US" sz="2400" dirty="0" smtClean="0">
                <a:solidFill>
                  <a:schemeClr val="accent2"/>
                </a:solidFill>
              </a:rPr>
              <a:t>) + </a:t>
            </a:r>
            <a:r>
              <a:rPr lang="en-US" sz="2400" dirty="0" err="1" smtClean="0">
                <a:solidFill>
                  <a:schemeClr val="accent2"/>
                </a:solidFill>
              </a:rPr>
              <a:t>i</a:t>
            </a:r>
            <a:r>
              <a:rPr lang="en-US" sz="2400" dirty="0" smtClean="0">
                <a:solidFill>
                  <a:schemeClr val="accent2"/>
                </a:solidFill>
              </a:rPr>
              <a:t>*g(</a:t>
            </a:r>
            <a:r>
              <a:rPr lang="en-US" sz="2400" u="sng" dirty="0" smtClean="0">
                <a:solidFill>
                  <a:schemeClr val="accent1"/>
                </a:solidFill>
              </a:rPr>
              <a:t>k</a:t>
            </a:r>
            <a:r>
              <a:rPr lang="en-US" sz="2400" dirty="0" smtClean="0">
                <a:solidFill>
                  <a:schemeClr val="accent2"/>
                </a:solidFill>
              </a:rPr>
              <a:t>)) mod </a:t>
            </a:r>
            <a:r>
              <a:rPr lang="en-US" sz="2400" dirty="0" err="1" smtClean="0">
                <a:solidFill>
                  <a:schemeClr val="accent2"/>
                </a:solidFill>
              </a:rPr>
              <a:t>TableSize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4294967295"/>
            <p:custDataLst>
              <p:tags r:id="rId1"/>
            </p:custDataLst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8B213765-955B-461D-957E-854EB66DDC58}" type="slidenum">
              <a:rPr lang="en-US" smtClean="0">
                <a:latin typeface="Times New Roman" pitchFamily="16" charset="0"/>
              </a:rPr>
              <a:pPr/>
              <a:t>54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Double Hashing Example</a:t>
            </a:r>
          </a:p>
        </p:txBody>
      </p:sp>
      <p:sp>
        <p:nvSpPr>
          <p:cNvPr id="25604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3124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0</a:t>
            </a:r>
          </a:p>
        </p:txBody>
      </p:sp>
      <p:sp>
        <p:nvSpPr>
          <p:cNvPr id="25605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3505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1</a:t>
            </a:r>
          </a:p>
        </p:txBody>
      </p:sp>
      <p:sp>
        <p:nvSpPr>
          <p:cNvPr id="25606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5800" y="3886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2</a:t>
            </a:r>
          </a:p>
        </p:txBody>
      </p:sp>
      <p:sp>
        <p:nvSpPr>
          <p:cNvPr id="25607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85800" y="4267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3</a:t>
            </a:r>
          </a:p>
        </p:txBody>
      </p:sp>
      <p:sp>
        <p:nvSpPr>
          <p:cNvPr id="25608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85800" y="4648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4</a:t>
            </a:r>
          </a:p>
        </p:txBody>
      </p:sp>
      <p:sp>
        <p:nvSpPr>
          <p:cNvPr id="25609" name="Rectangle 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85800" y="5029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5</a:t>
            </a:r>
          </a:p>
        </p:txBody>
      </p:sp>
      <p:sp>
        <p:nvSpPr>
          <p:cNvPr id="25610" name="Rectangle 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85800" y="5410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6</a:t>
            </a:r>
          </a:p>
        </p:txBody>
      </p:sp>
      <p:sp>
        <p:nvSpPr>
          <p:cNvPr id="25611" name="Rectangle 10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143000" y="31242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>
              <a:latin typeface="Arial" charset="0"/>
            </a:endParaRPr>
          </a:p>
        </p:txBody>
      </p:sp>
      <p:sp>
        <p:nvSpPr>
          <p:cNvPr id="25612" name="Rectangle 1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143000" y="35052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>
              <a:latin typeface="Arial" charset="0"/>
            </a:endParaRPr>
          </a:p>
        </p:txBody>
      </p:sp>
      <p:sp>
        <p:nvSpPr>
          <p:cNvPr id="25613" name="Rectangle 1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43000" y="38862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>
              <a:latin typeface="Arial" charset="0"/>
            </a:endParaRPr>
          </a:p>
        </p:txBody>
      </p:sp>
      <p:sp>
        <p:nvSpPr>
          <p:cNvPr id="25614" name="Rectangle 1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43000" y="42672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>
              <a:latin typeface="Arial" charset="0"/>
            </a:endParaRPr>
          </a:p>
        </p:txBody>
      </p:sp>
      <p:sp>
        <p:nvSpPr>
          <p:cNvPr id="25615" name="Rectangle 1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143000" y="46482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>
              <a:latin typeface="Arial" charset="0"/>
            </a:endParaRPr>
          </a:p>
        </p:txBody>
      </p:sp>
      <p:sp>
        <p:nvSpPr>
          <p:cNvPr id="25616" name="Rectangle 15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143000" y="50292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>
              <a:latin typeface="Arial" charset="0"/>
            </a:endParaRPr>
          </a:p>
        </p:txBody>
      </p:sp>
      <p:sp>
        <p:nvSpPr>
          <p:cNvPr id="25617" name="Rectangle 16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143000" y="54102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76</a:t>
            </a:r>
          </a:p>
        </p:txBody>
      </p:sp>
      <p:sp>
        <p:nvSpPr>
          <p:cNvPr id="25618" name="Text Box 17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133475" y="2373313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76</a:t>
            </a:r>
          </a:p>
        </p:txBody>
      </p:sp>
      <p:sp>
        <p:nvSpPr>
          <p:cNvPr id="25619" name="Rectangle 18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057400" y="31130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0</a:t>
            </a:r>
          </a:p>
        </p:txBody>
      </p:sp>
      <p:sp>
        <p:nvSpPr>
          <p:cNvPr id="25620" name="Rectangle 19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057400" y="34940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1</a:t>
            </a:r>
          </a:p>
        </p:txBody>
      </p:sp>
      <p:sp>
        <p:nvSpPr>
          <p:cNvPr id="25621" name="Rectangle 20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057400" y="38750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2</a:t>
            </a:r>
          </a:p>
        </p:txBody>
      </p:sp>
      <p:sp>
        <p:nvSpPr>
          <p:cNvPr id="25622" name="Rectangle 21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057400" y="42560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3</a:t>
            </a:r>
          </a:p>
        </p:txBody>
      </p:sp>
      <p:sp>
        <p:nvSpPr>
          <p:cNvPr id="25623" name="Rectangle 22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057400" y="46370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4</a:t>
            </a:r>
          </a:p>
        </p:txBody>
      </p:sp>
      <p:sp>
        <p:nvSpPr>
          <p:cNvPr id="25624" name="Rectangle 23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057400" y="50180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5</a:t>
            </a:r>
          </a:p>
        </p:txBody>
      </p:sp>
      <p:sp>
        <p:nvSpPr>
          <p:cNvPr id="25625" name="Rectangle 24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057400" y="53990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6</a:t>
            </a:r>
          </a:p>
        </p:txBody>
      </p:sp>
      <p:sp>
        <p:nvSpPr>
          <p:cNvPr id="25626" name="Rectangle 25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514600" y="3113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>
              <a:latin typeface="Arial" charset="0"/>
            </a:endParaRPr>
          </a:p>
        </p:txBody>
      </p:sp>
      <p:sp>
        <p:nvSpPr>
          <p:cNvPr id="25627" name="Rectangle 26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514600" y="3494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>
              <a:latin typeface="Arial" charset="0"/>
            </a:endParaRPr>
          </a:p>
        </p:txBody>
      </p:sp>
      <p:sp>
        <p:nvSpPr>
          <p:cNvPr id="25628" name="Rectangle 27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2514600" y="3875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93</a:t>
            </a:r>
          </a:p>
        </p:txBody>
      </p:sp>
      <p:sp>
        <p:nvSpPr>
          <p:cNvPr id="25629" name="Rectangle 28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2514600" y="4256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>
              <a:latin typeface="Arial" charset="0"/>
            </a:endParaRPr>
          </a:p>
        </p:txBody>
      </p:sp>
      <p:sp>
        <p:nvSpPr>
          <p:cNvPr id="25630" name="Rectangle 29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514600" y="4637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>
              <a:latin typeface="Arial" charset="0"/>
            </a:endParaRPr>
          </a:p>
        </p:txBody>
      </p:sp>
      <p:sp>
        <p:nvSpPr>
          <p:cNvPr id="25631" name="Rectangle 30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2514600" y="5018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>
              <a:latin typeface="Arial" charset="0"/>
            </a:endParaRPr>
          </a:p>
        </p:txBody>
      </p:sp>
      <p:sp>
        <p:nvSpPr>
          <p:cNvPr id="25632" name="Rectangle 31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514600" y="5399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76</a:t>
            </a:r>
          </a:p>
        </p:txBody>
      </p:sp>
      <p:sp>
        <p:nvSpPr>
          <p:cNvPr id="25633" name="Text Box 32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505075" y="2362200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93</a:t>
            </a:r>
          </a:p>
        </p:txBody>
      </p:sp>
      <p:sp>
        <p:nvSpPr>
          <p:cNvPr id="25634" name="Rectangle 33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429000" y="31130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0</a:t>
            </a:r>
          </a:p>
        </p:txBody>
      </p:sp>
      <p:sp>
        <p:nvSpPr>
          <p:cNvPr id="25635" name="Rectangle 34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429000" y="34940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1</a:t>
            </a:r>
          </a:p>
        </p:txBody>
      </p:sp>
      <p:sp>
        <p:nvSpPr>
          <p:cNvPr id="25636" name="Rectangle 35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3429000" y="38750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2</a:t>
            </a:r>
          </a:p>
        </p:txBody>
      </p:sp>
      <p:sp>
        <p:nvSpPr>
          <p:cNvPr id="25637" name="Rectangle 36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3429000" y="42560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3</a:t>
            </a:r>
          </a:p>
        </p:txBody>
      </p:sp>
      <p:sp>
        <p:nvSpPr>
          <p:cNvPr id="25638" name="Rectangle 37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3429000" y="46370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4</a:t>
            </a:r>
          </a:p>
        </p:txBody>
      </p:sp>
      <p:sp>
        <p:nvSpPr>
          <p:cNvPr id="25639" name="Rectangle 38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3429000" y="50180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5</a:t>
            </a:r>
          </a:p>
        </p:txBody>
      </p:sp>
      <p:sp>
        <p:nvSpPr>
          <p:cNvPr id="25640" name="Rectangle 39"/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429000" y="53990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6</a:t>
            </a:r>
          </a:p>
        </p:txBody>
      </p:sp>
      <p:sp>
        <p:nvSpPr>
          <p:cNvPr id="25641" name="Rectangle 40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886200" y="3113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>
              <a:latin typeface="Arial" charset="0"/>
            </a:endParaRPr>
          </a:p>
        </p:txBody>
      </p:sp>
      <p:sp>
        <p:nvSpPr>
          <p:cNvPr id="25642" name="Rectangle 41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886200" y="3494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>
              <a:latin typeface="Arial" charset="0"/>
            </a:endParaRPr>
          </a:p>
        </p:txBody>
      </p:sp>
      <p:sp>
        <p:nvSpPr>
          <p:cNvPr id="25643" name="Rectangle 42"/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886200" y="3875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93</a:t>
            </a:r>
          </a:p>
        </p:txBody>
      </p:sp>
      <p:sp>
        <p:nvSpPr>
          <p:cNvPr id="25644" name="Rectangle 43"/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3886200" y="4256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>
              <a:latin typeface="Arial" charset="0"/>
            </a:endParaRPr>
          </a:p>
        </p:txBody>
      </p:sp>
      <p:sp>
        <p:nvSpPr>
          <p:cNvPr id="25645" name="Rectangle 44"/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3886200" y="4637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>
              <a:latin typeface="Arial" charset="0"/>
            </a:endParaRPr>
          </a:p>
        </p:txBody>
      </p:sp>
      <p:sp>
        <p:nvSpPr>
          <p:cNvPr id="25646" name="Rectangle 45"/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3886200" y="5018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40</a:t>
            </a:r>
          </a:p>
        </p:txBody>
      </p:sp>
      <p:sp>
        <p:nvSpPr>
          <p:cNvPr id="25647" name="Rectangle 46"/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3886200" y="5399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76</a:t>
            </a:r>
          </a:p>
        </p:txBody>
      </p:sp>
      <p:sp>
        <p:nvSpPr>
          <p:cNvPr id="25648" name="Text Box 47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876675" y="2362200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40</a:t>
            </a:r>
          </a:p>
        </p:txBody>
      </p:sp>
      <p:sp>
        <p:nvSpPr>
          <p:cNvPr id="25649" name="Rectangle 48"/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4800600" y="31130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0</a:t>
            </a:r>
          </a:p>
        </p:txBody>
      </p:sp>
      <p:sp>
        <p:nvSpPr>
          <p:cNvPr id="25650" name="Rectangle 49"/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4800600" y="34940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1</a:t>
            </a:r>
          </a:p>
        </p:txBody>
      </p:sp>
      <p:sp>
        <p:nvSpPr>
          <p:cNvPr id="25651" name="Rectangle 50"/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4800600" y="38750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2</a:t>
            </a:r>
          </a:p>
        </p:txBody>
      </p:sp>
      <p:sp>
        <p:nvSpPr>
          <p:cNvPr id="25652" name="Rectangle 51"/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4800600" y="42560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3</a:t>
            </a:r>
          </a:p>
        </p:txBody>
      </p:sp>
      <p:sp>
        <p:nvSpPr>
          <p:cNvPr id="25653" name="Rectangle 52"/>
          <p:cNvSpPr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4800600" y="46370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4</a:t>
            </a:r>
          </a:p>
        </p:txBody>
      </p:sp>
      <p:sp>
        <p:nvSpPr>
          <p:cNvPr id="25654" name="Rectangle 53"/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4800600" y="50180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5</a:t>
            </a:r>
          </a:p>
        </p:txBody>
      </p:sp>
      <p:sp>
        <p:nvSpPr>
          <p:cNvPr id="25655" name="Rectangle 54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4800600" y="53990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6</a:t>
            </a:r>
          </a:p>
        </p:txBody>
      </p:sp>
      <p:sp>
        <p:nvSpPr>
          <p:cNvPr id="25656" name="Rectangle 55"/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5257800" y="3113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>
              <a:latin typeface="Arial" charset="0"/>
            </a:endParaRPr>
          </a:p>
        </p:txBody>
      </p:sp>
      <p:sp>
        <p:nvSpPr>
          <p:cNvPr id="25657" name="Rectangle 56"/>
          <p:cNvSpPr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5257800" y="3494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47</a:t>
            </a:r>
          </a:p>
        </p:txBody>
      </p:sp>
      <p:sp>
        <p:nvSpPr>
          <p:cNvPr id="25658" name="Rectangle 57"/>
          <p:cNvSpPr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5257800" y="3875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93</a:t>
            </a:r>
          </a:p>
        </p:txBody>
      </p:sp>
      <p:sp>
        <p:nvSpPr>
          <p:cNvPr id="25659" name="Rectangle 58"/>
          <p:cNvSpPr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5257800" y="4256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>
              <a:latin typeface="Arial" charset="0"/>
            </a:endParaRPr>
          </a:p>
        </p:txBody>
      </p:sp>
      <p:sp>
        <p:nvSpPr>
          <p:cNvPr id="25660" name="Rectangle 59"/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5257800" y="4637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>
              <a:latin typeface="Arial" charset="0"/>
            </a:endParaRPr>
          </a:p>
        </p:txBody>
      </p:sp>
      <p:sp>
        <p:nvSpPr>
          <p:cNvPr id="25661" name="Rectangle 60"/>
          <p:cNvSpPr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5257800" y="5018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40</a:t>
            </a:r>
          </a:p>
        </p:txBody>
      </p:sp>
      <p:sp>
        <p:nvSpPr>
          <p:cNvPr id="25662" name="Rectangle 61"/>
          <p:cNvSpPr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5257800" y="5399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76</a:t>
            </a:r>
          </a:p>
        </p:txBody>
      </p:sp>
      <p:sp>
        <p:nvSpPr>
          <p:cNvPr id="25663" name="Text Box 62"/>
          <p:cNvSpPr txBox="1"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5248275" y="2362200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47</a:t>
            </a:r>
          </a:p>
        </p:txBody>
      </p:sp>
      <p:sp>
        <p:nvSpPr>
          <p:cNvPr id="25664" name="Rectangle 63"/>
          <p:cNvSpPr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6096000" y="31130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0</a:t>
            </a:r>
          </a:p>
        </p:txBody>
      </p:sp>
      <p:sp>
        <p:nvSpPr>
          <p:cNvPr id="25665" name="Rectangle 64"/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6096000" y="34940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1</a:t>
            </a:r>
          </a:p>
        </p:txBody>
      </p:sp>
      <p:sp>
        <p:nvSpPr>
          <p:cNvPr id="25666" name="Rectangle 65"/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6096000" y="38750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2</a:t>
            </a:r>
          </a:p>
        </p:txBody>
      </p:sp>
      <p:sp>
        <p:nvSpPr>
          <p:cNvPr id="25667" name="Rectangle 66"/>
          <p:cNvSpPr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6096000" y="42560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3</a:t>
            </a:r>
          </a:p>
        </p:txBody>
      </p:sp>
      <p:sp>
        <p:nvSpPr>
          <p:cNvPr id="25668" name="Rectangle 67"/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6096000" y="46370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4</a:t>
            </a:r>
          </a:p>
        </p:txBody>
      </p:sp>
      <p:sp>
        <p:nvSpPr>
          <p:cNvPr id="25669" name="Rectangle 68"/>
          <p:cNvSpPr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6096000" y="50180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5</a:t>
            </a:r>
          </a:p>
        </p:txBody>
      </p:sp>
      <p:sp>
        <p:nvSpPr>
          <p:cNvPr id="25670" name="Rectangle 69"/>
          <p:cNvSpPr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6096000" y="53990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6</a:t>
            </a:r>
          </a:p>
        </p:txBody>
      </p:sp>
      <p:sp>
        <p:nvSpPr>
          <p:cNvPr id="25671" name="Rectangle 70"/>
          <p:cNvSpPr>
            <a:spLocks noChangeArrowheads="1"/>
          </p:cNvSpPr>
          <p:nvPr>
            <p:custDataLst>
              <p:tags r:id="rId70"/>
            </p:custDataLst>
          </p:nvPr>
        </p:nvSpPr>
        <p:spPr bwMode="auto">
          <a:xfrm>
            <a:off x="6553200" y="3113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>
              <a:latin typeface="Arial" charset="0"/>
            </a:endParaRPr>
          </a:p>
        </p:txBody>
      </p:sp>
      <p:sp>
        <p:nvSpPr>
          <p:cNvPr id="25672" name="Rectangle 71"/>
          <p:cNvSpPr>
            <a:spLocks noChangeArrowheads="1"/>
          </p:cNvSpPr>
          <p:nvPr>
            <p:custDataLst>
              <p:tags r:id="rId71"/>
            </p:custDataLst>
          </p:nvPr>
        </p:nvSpPr>
        <p:spPr bwMode="auto">
          <a:xfrm>
            <a:off x="6553200" y="3494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47</a:t>
            </a:r>
          </a:p>
        </p:txBody>
      </p:sp>
      <p:sp>
        <p:nvSpPr>
          <p:cNvPr id="25673" name="Rectangle 72"/>
          <p:cNvSpPr>
            <a:spLocks noChangeArrowheads="1"/>
          </p:cNvSpPr>
          <p:nvPr>
            <p:custDataLst>
              <p:tags r:id="rId72"/>
            </p:custDataLst>
          </p:nvPr>
        </p:nvSpPr>
        <p:spPr bwMode="auto">
          <a:xfrm>
            <a:off x="6553200" y="3875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93</a:t>
            </a:r>
          </a:p>
        </p:txBody>
      </p:sp>
      <p:sp>
        <p:nvSpPr>
          <p:cNvPr id="25674" name="Rectangle 73"/>
          <p:cNvSpPr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6553200" y="4256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10</a:t>
            </a:r>
          </a:p>
        </p:txBody>
      </p:sp>
      <p:sp>
        <p:nvSpPr>
          <p:cNvPr id="25675" name="Rectangle 74"/>
          <p:cNvSpPr>
            <a:spLocks noChangeArrowheads="1"/>
          </p:cNvSpPr>
          <p:nvPr>
            <p:custDataLst>
              <p:tags r:id="rId74"/>
            </p:custDataLst>
          </p:nvPr>
        </p:nvSpPr>
        <p:spPr bwMode="auto">
          <a:xfrm>
            <a:off x="6553200" y="4637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>
              <a:latin typeface="Arial" charset="0"/>
            </a:endParaRPr>
          </a:p>
        </p:txBody>
      </p:sp>
      <p:sp>
        <p:nvSpPr>
          <p:cNvPr id="25676" name="Rectangle 75"/>
          <p:cNvSpPr>
            <a:spLocks noChangeArrowheads="1"/>
          </p:cNvSpPr>
          <p:nvPr>
            <p:custDataLst>
              <p:tags r:id="rId75"/>
            </p:custDataLst>
          </p:nvPr>
        </p:nvSpPr>
        <p:spPr bwMode="auto">
          <a:xfrm>
            <a:off x="6553200" y="5018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40</a:t>
            </a:r>
          </a:p>
        </p:txBody>
      </p:sp>
      <p:sp>
        <p:nvSpPr>
          <p:cNvPr id="25677" name="Rectangle 76"/>
          <p:cNvSpPr>
            <a:spLocks noChangeArrowheads="1"/>
          </p:cNvSpPr>
          <p:nvPr>
            <p:custDataLst>
              <p:tags r:id="rId76"/>
            </p:custDataLst>
          </p:nvPr>
        </p:nvSpPr>
        <p:spPr bwMode="auto">
          <a:xfrm>
            <a:off x="6553200" y="5399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76</a:t>
            </a:r>
          </a:p>
        </p:txBody>
      </p:sp>
      <p:sp>
        <p:nvSpPr>
          <p:cNvPr id="25678" name="Text Box 77"/>
          <p:cNvSpPr txBox="1">
            <a:spLocks noChangeArrowheads="1"/>
          </p:cNvSpPr>
          <p:nvPr>
            <p:custDataLst>
              <p:tags r:id="rId77"/>
            </p:custDataLst>
          </p:nvPr>
        </p:nvSpPr>
        <p:spPr bwMode="auto">
          <a:xfrm>
            <a:off x="6543675" y="2362200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10</a:t>
            </a:r>
          </a:p>
        </p:txBody>
      </p:sp>
      <p:sp>
        <p:nvSpPr>
          <p:cNvPr id="25679" name="Rectangle 78"/>
          <p:cNvSpPr>
            <a:spLocks noChangeArrowheads="1"/>
          </p:cNvSpPr>
          <p:nvPr>
            <p:custDataLst>
              <p:tags r:id="rId78"/>
            </p:custDataLst>
          </p:nvPr>
        </p:nvSpPr>
        <p:spPr bwMode="auto">
          <a:xfrm>
            <a:off x="7467600" y="31130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0</a:t>
            </a:r>
          </a:p>
        </p:txBody>
      </p:sp>
      <p:sp>
        <p:nvSpPr>
          <p:cNvPr id="25680" name="Rectangle 79"/>
          <p:cNvSpPr>
            <a:spLocks noChangeArrowheads="1"/>
          </p:cNvSpPr>
          <p:nvPr>
            <p:custDataLst>
              <p:tags r:id="rId79"/>
            </p:custDataLst>
          </p:nvPr>
        </p:nvSpPr>
        <p:spPr bwMode="auto">
          <a:xfrm>
            <a:off x="7467600" y="34940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1</a:t>
            </a:r>
          </a:p>
        </p:txBody>
      </p:sp>
      <p:sp>
        <p:nvSpPr>
          <p:cNvPr id="25681" name="Rectangle 80"/>
          <p:cNvSpPr>
            <a:spLocks noChangeArrowheads="1"/>
          </p:cNvSpPr>
          <p:nvPr>
            <p:custDataLst>
              <p:tags r:id="rId80"/>
            </p:custDataLst>
          </p:nvPr>
        </p:nvSpPr>
        <p:spPr bwMode="auto">
          <a:xfrm>
            <a:off x="7467600" y="38750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2</a:t>
            </a:r>
          </a:p>
        </p:txBody>
      </p:sp>
      <p:sp>
        <p:nvSpPr>
          <p:cNvPr id="25682" name="Rectangle 81"/>
          <p:cNvSpPr>
            <a:spLocks noChangeArrowheads="1"/>
          </p:cNvSpPr>
          <p:nvPr>
            <p:custDataLst>
              <p:tags r:id="rId81"/>
            </p:custDataLst>
          </p:nvPr>
        </p:nvSpPr>
        <p:spPr bwMode="auto">
          <a:xfrm>
            <a:off x="7467600" y="42560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3</a:t>
            </a:r>
          </a:p>
        </p:txBody>
      </p:sp>
      <p:sp>
        <p:nvSpPr>
          <p:cNvPr id="25683" name="Rectangle 82"/>
          <p:cNvSpPr>
            <a:spLocks noChangeArrowheads="1"/>
          </p:cNvSpPr>
          <p:nvPr>
            <p:custDataLst>
              <p:tags r:id="rId82"/>
            </p:custDataLst>
          </p:nvPr>
        </p:nvSpPr>
        <p:spPr bwMode="auto">
          <a:xfrm>
            <a:off x="7467600" y="46370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4</a:t>
            </a:r>
          </a:p>
        </p:txBody>
      </p:sp>
      <p:sp>
        <p:nvSpPr>
          <p:cNvPr id="25684" name="Rectangle 83"/>
          <p:cNvSpPr>
            <a:spLocks noChangeArrowheads="1"/>
          </p:cNvSpPr>
          <p:nvPr>
            <p:custDataLst>
              <p:tags r:id="rId83"/>
            </p:custDataLst>
          </p:nvPr>
        </p:nvSpPr>
        <p:spPr bwMode="auto">
          <a:xfrm>
            <a:off x="7467600" y="50180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5</a:t>
            </a:r>
          </a:p>
        </p:txBody>
      </p:sp>
      <p:sp>
        <p:nvSpPr>
          <p:cNvPr id="25685" name="Rectangle 84"/>
          <p:cNvSpPr>
            <a:spLocks noChangeArrowheads="1"/>
          </p:cNvSpPr>
          <p:nvPr>
            <p:custDataLst>
              <p:tags r:id="rId84"/>
            </p:custDataLst>
          </p:nvPr>
        </p:nvSpPr>
        <p:spPr bwMode="auto">
          <a:xfrm>
            <a:off x="7467600" y="53990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6</a:t>
            </a:r>
          </a:p>
        </p:txBody>
      </p:sp>
      <p:sp>
        <p:nvSpPr>
          <p:cNvPr id="25686" name="Rectangle 85"/>
          <p:cNvSpPr>
            <a:spLocks noChangeArrowheads="1"/>
          </p:cNvSpPr>
          <p:nvPr>
            <p:custDataLst>
              <p:tags r:id="rId85"/>
            </p:custDataLst>
          </p:nvPr>
        </p:nvSpPr>
        <p:spPr bwMode="auto">
          <a:xfrm>
            <a:off x="7924800" y="3113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>
              <a:latin typeface="Arial" charset="0"/>
            </a:endParaRPr>
          </a:p>
        </p:txBody>
      </p:sp>
      <p:sp>
        <p:nvSpPr>
          <p:cNvPr id="25687" name="Rectangle 86"/>
          <p:cNvSpPr>
            <a:spLocks noChangeArrowheads="1"/>
          </p:cNvSpPr>
          <p:nvPr>
            <p:custDataLst>
              <p:tags r:id="rId86"/>
            </p:custDataLst>
          </p:nvPr>
        </p:nvSpPr>
        <p:spPr bwMode="auto">
          <a:xfrm>
            <a:off x="7924800" y="3494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47</a:t>
            </a:r>
          </a:p>
        </p:txBody>
      </p:sp>
      <p:sp>
        <p:nvSpPr>
          <p:cNvPr id="25688" name="Rectangle 87"/>
          <p:cNvSpPr>
            <a:spLocks noChangeArrowheads="1"/>
          </p:cNvSpPr>
          <p:nvPr>
            <p:custDataLst>
              <p:tags r:id="rId87"/>
            </p:custDataLst>
          </p:nvPr>
        </p:nvSpPr>
        <p:spPr bwMode="auto">
          <a:xfrm>
            <a:off x="7924800" y="3875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93</a:t>
            </a:r>
          </a:p>
        </p:txBody>
      </p:sp>
      <p:sp>
        <p:nvSpPr>
          <p:cNvPr id="25689" name="Rectangle 88"/>
          <p:cNvSpPr>
            <a:spLocks noChangeArrowheads="1"/>
          </p:cNvSpPr>
          <p:nvPr>
            <p:custDataLst>
              <p:tags r:id="rId88"/>
            </p:custDataLst>
          </p:nvPr>
        </p:nvSpPr>
        <p:spPr bwMode="auto">
          <a:xfrm>
            <a:off x="7924800" y="4256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10</a:t>
            </a:r>
          </a:p>
        </p:txBody>
      </p:sp>
      <p:sp>
        <p:nvSpPr>
          <p:cNvPr id="25690" name="Rectangle 89"/>
          <p:cNvSpPr>
            <a:spLocks noChangeArrowheads="1"/>
          </p:cNvSpPr>
          <p:nvPr>
            <p:custDataLst>
              <p:tags r:id="rId89"/>
            </p:custDataLst>
          </p:nvPr>
        </p:nvSpPr>
        <p:spPr bwMode="auto">
          <a:xfrm>
            <a:off x="7924800" y="4637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55</a:t>
            </a:r>
          </a:p>
        </p:txBody>
      </p:sp>
      <p:sp>
        <p:nvSpPr>
          <p:cNvPr id="25691" name="Rectangle 90"/>
          <p:cNvSpPr>
            <a:spLocks noChangeArrowheads="1"/>
          </p:cNvSpPr>
          <p:nvPr>
            <p:custDataLst>
              <p:tags r:id="rId90"/>
            </p:custDataLst>
          </p:nvPr>
        </p:nvSpPr>
        <p:spPr bwMode="auto">
          <a:xfrm>
            <a:off x="7924800" y="5018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40</a:t>
            </a:r>
          </a:p>
        </p:txBody>
      </p:sp>
      <p:sp>
        <p:nvSpPr>
          <p:cNvPr id="25692" name="Rectangle 91"/>
          <p:cNvSpPr>
            <a:spLocks noChangeArrowheads="1"/>
          </p:cNvSpPr>
          <p:nvPr>
            <p:custDataLst>
              <p:tags r:id="rId91"/>
            </p:custDataLst>
          </p:nvPr>
        </p:nvSpPr>
        <p:spPr bwMode="auto">
          <a:xfrm>
            <a:off x="7924800" y="5399088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76</a:t>
            </a:r>
          </a:p>
        </p:txBody>
      </p:sp>
      <p:sp>
        <p:nvSpPr>
          <p:cNvPr id="25693" name="Text Box 92"/>
          <p:cNvSpPr txBox="1">
            <a:spLocks noChangeArrowheads="1"/>
          </p:cNvSpPr>
          <p:nvPr>
            <p:custDataLst>
              <p:tags r:id="rId92"/>
            </p:custDataLst>
          </p:nvPr>
        </p:nvSpPr>
        <p:spPr bwMode="auto">
          <a:xfrm>
            <a:off x="7915275" y="2362200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55</a:t>
            </a:r>
          </a:p>
        </p:txBody>
      </p:sp>
      <p:sp>
        <p:nvSpPr>
          <p:cNvPr id="25694" name="Text Box 93"/>
          <p:cNvSpPr txBox="1">
            <a:spLocks noChangeArrowheads="1"/>
          </p:cNvSpPr>
          <p:nvPr>
            <p:custDataLst>
              <p:tags r:id="rId93"/>
            </p:custDataLst>
          </p:nvPr>
        </p:nvSpPr>
        <p:spPr bwMode="auto">
          <a:xfrm>
            <a:off x="1050925" y="1611313"/>
            <a:ext cx="458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Arial" charset="0"/>
              </a:rPr>
              <a:t>h(k) = k mod 7 and g(k) = 5 – (k mod 5)</a:t>
            </a:r>
          </a:p>
        </p:txBody>
      </p:sp>
      <p:sp>
        <p:nvSpPr>
          <p:cNvPr id="25695" name="Text Box 94"/>
          <p:cNvSpPr txBox="1">
            <a:spLocks noChangeArrowheads="1"/>
          </p:cNvSpPr>
          <p:nvPr>
            <p:custDataLst>
              <p:tags r:id="rId94"/>
            </p:custDataLst>
          </p:nvPr>
        </p:nvSpPr>
        <p:spPr bwMode="auto">
          <a:xfrm>
            <a:off x="212725" y="5791200"/>
            <a:ext cx="8123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Probes  1                   1                 1                  2                 1                 2</a:t>
            </a:r>
          </a:p>
        </p:txBody>
      </p:sp>
      <p:sp>
        <p:nvSpPr>
          <p:cNvPr id="96" name="Text Box 93"/>
          <p:cNvSpPr txBox="1">
            <a:spLocks noChangeArrowheads="1"/>
          </p:cNvSpPr>
          <p:nvPr>
            <p:custDataLst>
              <p:tags r:id="rId95"/>
            </p:custDataLst>
          </p:nvPr>
        </p:nvSpPr>
        <p:spPr bwMode="auto">
          <a:xfrm>
            <a:off x="1066800" y="914400"/>
            <a:ext cx="18025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charset="0"/>
              </a:rPr>
              <a:t>Table Size = 7</a:t>
            </a:r>
            <a:endParaRPr lang="en-US" sz="20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pPr algn="ctr"/>
            <a:r>
              <a:rPr lang="en-US" sz="5400" i="1" dirty="0" smtClean="0">
                <a:latin typeface="Baskerville Old Face" pitchFamily="18" charset="0"/>
              </a:rPr>
              <a:t>Thank You</a:t>
            </a:r>
            <a:endParaRPr lang="en-US" sz="5400" i="1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The search time of each algorithm discussed so far depends on the number </a:t>
            </a:r>
            <a:r>
              <a:rPr lang="en-US" i="1" dirty="0" smtClean="0">
                <a:solidFill>
                  <a:srgbClr val="FF0000"/>
                </a:solidFill>
              </a:rPr>
              <a:t>n </a:t>
            </a:r>
            <a:r>
              <a:rPr lang="en-US" dirty="0" smtClean="0"/>
              <a:t>of elements in the collection </a:t>
            </a:r>
            <a:r>
              <a:rPr lang="en-US" i="1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 of data.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Hashing is a search technique which is essentially independent of the number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u="sng" dirty="0" smtClean="0">
                <a:solidFill>
                  <a:srgbClr val="660033"/>
                </a:solidFill>
              </a:rPr>
              <a:t>Hashing</a:t>
            </a:r>
            <a:r>
              <a:rPr lang="en-US" sz="2800" dirty="0" smtClean="0">
                <a:solidFill>
                  <a:srgbClr val="660033"/>
                </a:solidFill>
              </a:rPr>
              <a:t> </a:t>
            </a:r>
            <a:r>
              <a:rPr lang="en-US" dirty="0" smtClean="0"/>
              <a:t>is the process of mapping a key value to a position in a table.</a:t>
            </a:r>
          </a:p>
          <a:p>
            <a:pPr eaLnBrk="0" hangingPunct="0"/>
            <a:r>
              <a:rPr lang="en-US" dirty="0" smtClean="0"/>
              <a:t>A </a:t>
            </a:r>
            <a:r>
              <a:rPr lang="en-US" sz="2800" u="sng" dirty="0" smtClean="0">
                <a:solidFill>
                  <a:srgbClr val="660033"/>
                </a:solidFill>
              </a:rPr>
              <a:t>hash function</a:t>
            </a:r>
            <a:r>
              <a:rPr lang="en-US" dirty="0" smtClean="0"/>
              <a:t> maps key values to positions. </a:t>
            </a:r>
          </a:p>
          <a:p>
            <a:pPr eaLnBrk="0" hangingPunct="0"/>
            <a:r>
              <a:rPr lang="en-US" dirty="0" smtClean="0"/>
              <a:t>A </a:t>
            </a:r>
            <a:r>
              <a:rPr lang="en-US" sz="2800" u="sng" dirty="0" smtClean="0">
                <a:solidFill>
                  <a:srgbClr val="660033"/>
                </a:solidFill>
              </a:rPr>
              <a:t>hash table</a:t>
            </a:r>
            <a:r>
              <a:rPr lang="en-US" dirty="0" smtClean="0"/>
              <a:t> is an array that holds the records. 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table: Main components</a:t>
            </a:r>
          </a:p>
        </p:txBody>
      </p:sp>
      <p:pic>
        <p:nvPicPr>
          <p:cNvPr id="8195" name="Picture 5" descr="fig05_0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288" y="2017713"/>
            <a:ext cx="2620962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6535737" y="5973762"/>
            <a:ext cx="19415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 u="sng" dirty="0"/>
              <a:t>Hash table</a:t>
            </a:r>
            <a:br>
              <a:rPr lang="en-US" b="1" u="sng" dirty="0"/>
            </a:br>
            <a:r>
              <a:rPr lang="en-US" sz="1200" dirty="0"/>
              <a:t>(implemented as a vector)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898525" y="4151313"/>
            <a:ext cx="777875" cy="900112"/>
            <a:chOff x="566" y="2615"/>
            <a:chExt cx="490" cy="567"/>
          </a:xfrm>
        </p:grpSpPr>
        <p:sp>
          <p:nvSpPr>
            <p:cNvPr id="8221" name="Text Box 6"/>
            <p:cNvSpPr txBox="1">
              <a:spLocks noChangeArrowheads="1"/>
            </p:cNvSpPr>
            <p:nvPr/>
          </p:nvSpPr>
          <p:spPr bwMode="auto">
            <a:xfrm>
              <a:off x="566" y="2615"/>
              <a:ext cx="49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“john”</a:t>
              </a:r>
            </a:p>
          </p:txBody>
        </p:sp>
        <p:sp>
          <p:nvSpPr>
            <p:cNvPr id="8222" name="Text Box 7"/>
            <p:cNvSpPr txBox="1">
              <a:spLocks noChangeArrowheads="1"/>
            </p:cNvSpPr>
            <p:nvPr/>
          </p:nvSpPr>
          <p:spPr bwMode="auto">
            <a:xfrm>
              <a:off x="614" y="2951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 u="sng"/>
                <a:t>key</a:t>
              </a: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657600" y="3084513"/>
            <a:ext cx="2057400" cy="1258887"/>
            <a:chOff x="2304" y="1943"/>
            <a:chExt cx="1296" cy="793"/>
          </a:xfrm>
        </p:grpSpPr>
        <p:grpSp>
          <p:nvGrpSpPr>
            <p:cNvPr id="8216" name="Group 15"/>
            <p:cNvGrpSpPr>
              <a:grpSpLocks/>
            </p:cNvGrpSpPr>
            <p:nvPr/>
          </p:nvGrpSpPr>
          <p:grpSpPr bwMode="auto">
            <a:xfrm>
              <a:off x="2304" y="2160"/>
              <a:ext cx="1296" cy="576"/>
              <a:chOff x="2304" y="2160"/>
              <a:chExt cx="1296" cy="576"/>
            </a:xfrm>
          </p:grpSpPr>
          <p:sp>
            <p:nvSpPr>
              <p:cNvPr id="8218" name="Line 12"/>
              <p:cNvSpPr>
                <a:spLocks noChangeShapeType="1"/>
              </p:cNvSpPr>
              <p:nvPr/>
            </p:nvSpPr>
            <p:spPr bwMode="auto">
              <a:xfrm>
                <a:off x="2544" y="2160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9" name="Line 13"/>
              <p:cNvSpPr>
                <a:spLocks noChangeShapeType="1"/>
              </p:cNvSpPr>
              <p:nvPr/>
            </p:nvSpPr>
            <p:spPr bwMode="auto">
              <a:xfrm>
                <a:off x="2304" y="27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0" name="Line 14"/>
              <p:cNvSpPr>
                <a:spLocks noChangeShapeType="1"/>
              </p:cNvSpPr>
              <p:nvPr/>
            </p:nvSpPr>
            <p:spPr bwMode="auto">
              <a:xfrm>
                <a:off x="2544" y="2160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17" name="Text Box 16"/>
            <p:cNvSpPr txBox="1">
              <a:spLocks noChangeArrowheads="1"/>
            </p:cNvSpPr>
            <p:nvPr/>
          </p:nvSpPr>
          <p:spPr bwMode="auto">
            <a:xfrm>
              <a:off x="2630" y="1943"/>
              <a:ext cx="8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Hash index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1676400" y="3581400"/>
            <a:ext cx="2136775" cy="2125663"/>
            <a:chOff x="1056" y="2256"/>
            <a:chExt cx="1346" cy="1339"/>
          </a:xfrm>
        </p:grpSpPr>
        <p:sp>
          <p:nvSpPr>
            <p:cNvPr id="8213" name="Oval 8"/>
            <p:cNvSpPr>
              <a:spLocks noChangeArrowheads="1"/>
            </p:cNvSpPr>
            <p:nvPr/>
          </p:nvSpPr>
          <p:spPr bwMode="auto">
            <a:xfrm>
              <a:off x="1632" y="2256"/>
              <a:ext cx="672" cy="9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h(“john”)</a:t>
              </a:r>
            </a:p>
          </p:txBody>
        </p:sp>
        <p:sp>
          <p:nvSpPr>
            <p:cNvPr id="8214" name="Line 10"/>
            <p:cNvSpPr>
              <a:spLocks noChangeShapeType="1"/>
            </p:cNvSpPr>
            <p:nvPr/>
          </p:nvSpPr>
          <p:spPr bwMode="auto">
            <a:xfrm>
              <a:off x="1056" y="273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5" name="Text Box 17"/>
            <p:cNvSpPr txBox="1">
              <a:spLocks noChangeArrowheads="1"/>
            </p:cNvSpPr>
            <p:nvPr/>
          </p:nvSpPr>
          <p:spPr bwMode="auto">
            <a:xfrm>
              <a:off x="1718" y="3191"/>
              <a:ext cx="6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 u="sng"/>
                <a:t>Hash </a:t>
              </a:r>
              <a:br>
                <a:rPr lang="en-US" b="1" u="sng"/>
              </a:br>
              <a:r>
                <a:rPr lang="en-US" b="1" u="sng"/>
                <a:t>function</a:t>
              </a:r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8491537" y="2057400"/>
            <a:ext cx="369888" cy="3886200"/>
            <a:chOff x="5349" y="1296"/>
            <a:chExt cx="233" cy="2448"/>
          </a:xfrm>
        </p:grpSpPr>
        <p:sp>
          <p:nvSpPr>
            <p:cNvPr id="8210" name="Text Box 19"/>
            <p:cNvSpPr txBox="1">
              <a:spLocks noChangeArrowheads="1"/>
            </p:cNvSpPr>
            <p:nvPr/>
          </p:nvSpPr>
          <p:spPr bwMode="auto">
            <a:xfrm rot="16200000">
              <a:off x="5078" y="2639"/>
              <a:ext cx="7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 dirty="0" err="1">
                  <a:solidFill>
                    <a:schemeClr val="accent1">
                      <a:lumMod val="75000"/>
                    </a:schemeClr>
                  </a:solidFill>
                </a:rPr>
                <a:t>TableSize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211" name="Line 20"/>
            <p:cNvSpPr>
              <a:spLocks noChangeShapeType="1"/>
            </p:cNvSpPr>
            <p:nvPr/>
          </p:nvSpPr>
          <p:spPr bwMode="auto">
            <a:xfrm flipV="1">
              <a:off x="5472" y="1296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2" name="Line 21"/>
            <p:cNvSpPr>
              <a:spLocks noChangeShapeType="1"/>
            </p:cNvSpPr>
            <p:nvPr/>
          </p:nvSpPr>
          <p:spPr bwMode="auto">
            <a:xfrm>
              <a:off x="5472" y="312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2743200" y="5029200"/>
            <a:ext cx="5867400" cy="1585913"/>
            <a:chOff x="1728" y="3168"/>
            <a:chExt cx="3696" cy="999"/>
          </a:xfrm>
        </p:grpSpPr>
        <p:sp>
          <p:nvSpPr>
            <p:cNvPr id="8207" name="Text Box 22"/>
            <p:cNvSpPr txBox="1">
              <a:spLocks noChangeArrowheads="1"/>
            </p:cNvSpPr>
            <p:nvPr/>
          </p:nvSpPr>
          <p:spPr bwMode="auto">
            <a:xfrm>
              <a:off x="1728" y="3936"/>
              <a:ext cx="1548" cy="23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>
                  <a:solidFill>
                    <a:schemeClr val="hlink"/>
                  </a:solidFill>
                </a:rPr>
                <a:t>How to determine … ?</a:t>
              </a:r>
            </a:p>
          </p:txBody>
        </p:sp>
        <p:sp>
          <p:nvSpPr>
            <p:cNvPr id="8208" name="Line 23"/>
            <p:cNvSpPr>
              <a:spLocks noChangeShapeType="1"/>
            </p:cNvSpPr>
            <p:nvPr/>
          </p:nvSpPr>
          <p:spPr bwMode="auto">
            <a:xfrm flipH="1" flipV="1">
              <a:off x="2304" y="3648"/>
              <a:ext cx="624" cy="33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9" name="Freeform 24"/>
            <p:cNvSpPr>
              <a:spLocks/>
            </p:cNvSpPr>
            <p:nvPr/>
          </p:nvSpPr>
          <p:spPr bwMode="auto">
            <a:xfrm>
              <a:off x="3264" y="3168"/>
              <a:ext cx="2160" cy="912"/>
            </a:xfrm>
            <a:custGeom>
              <a:avLst/>
              <a:gdLst>
                <a:gd name="T0" fmla="*/ 0 w 2160"/>
                <a:gd name="T1" fmla="*/ 912 h 912"/>
                <a:gd name="T2" fmla="*/ 1680 w 2160"/>
                <a:gd name="T3" fmla="*/ 432 h 912"/>
                <a:gd name="T4" fmla="*/ 2160 w 2160"/>
                <a:gd name="T5" fmla="*/ 0 h 912"/>
                <a:gd name="T6" fmla="*/ 0 60000 65536"/>
                <a:gd name="T7" fmla="*/ 0 60000 65536"/>
                <a:gd name="T8" fmla="*/ 0 60000 65536"/>
                <a:gd name="T9" fmla="*/ 0 w 2160"/>
                <a:gd name="T10" fmla="*/ 0 h 912"/>
                <a:gd name="T11" fmla="*/ 2160 w 2160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" h="912">
                  <a:moveTo>
                    <a:pt x="0" y="912"/>
                  </a:moveTo>
                  <a:cubicBezTo>
                    <a:pt x="660" y="748"/>
                    <a:pt x="1320" y="584"/>
                    <a:pt x="1680" y="432"/>
                  </a:cubicBezTo>
                  <a:cubicBezTo>
                    <a:pt x="2040" y="280"/>
                    <a:pt x="2100" y="140"/>
                    <a:pt x="2160" y="0"/>
                  </a:cubicBezTo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6705600" y="2514600"/>
            <a:ext cx="2286000" cy="304800"/>
            <a:chOff x="4224" y="1584"/>
            <a:chExt cx="1440" cy="192"/>
          </a:xfrm>
        </p:grpSpPr>
        <p:sp>
          <p:nvSpPr>
            <p:cNvPr id="8205" name="AutoShape 25"/>
            <p:cNvSpPr>
              <a:spLocks noChangeArrowheads="1"/>
            </p:cNvSpPr>
            <p:nvPr/>
          </p:nvSpPr>
          <p:spPr bwMode="auto">
            <a:xfrm>
              <a:off x="4224" y="1584"/>
              <a:ext cx="480" cy="192"/>
            </a:xfrm>
            <a:prstGeom prst="wedgeRoundRectCallout">
              <a:avLst>
                <a:gd name="adj1" fmla="val -23750"/>
                <a:gd name="adj2" fmla="val 215106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key</a:t>
              </a:r>
            </a:p>
          </p:txBody>
        </p:sp>
        <p:sp>
          <p:nvSpPr>
            <p:cNvPr id="8206" name="AutoShape 26"/>
            <p:cNvSpPr>
              <a:spLocks noChangeArrowheads="1"/>
            </p:cNvSpPr>
            <p:nvPr/>
          </p:nvSpPr>
          <p:spPr bwMode="auto">
            <a:xfrm>
              <a:off x="4800" y="1584"/>
              <a:ext cx="864" cy="192"/>
            </a:xfrm>
            <a:prstGeom prst="wedgeRoundRectCallout">
              <a:avLst>
                <a:gd name="adj1" fmla="val -57292"/>
                <a:gd name="adj2" fmla="val 178125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value</a:t>
              </a:r>
            </a:p>
          </p:txBody>
        </p:sp>
      </p:grpSp>
      <p:sp>
        <p:nvSpPr>
          <p:cNvPr id="29" name="Slide Number Placeholder 28"/>
          <p:cNvSpPr>
            <a:spLocks noGrp="1"/>
          </p:cNvSpPr>
          <p:nvPr>
            <p:ph type="sldNum" sz="quarter" idx="4294967295"/>
          </p:nvPr>
        </p:nvSpPr>
        <p:spPr>
          <a:xfrm>
            <a:off x="7086600" y="6386513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Table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371600"/>
            <a:ext cx="4432300" cy="459898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Hash table is an array of fixed size </a:t>
            </a:r>
            <a:r>
              <a:rPr lang="en-US" sz="2200" dirty="0" err="1" smtClean="0"/>
              <a:t>TableSize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Array elements indexed by a </a:t>
            </a:r>
            <a:r>
              <a:rPr lang="en-US" sz="2200" u="sng" dirty="0" smtClean="0"/>
              <a:t>key</a:t>
            </a:r>
            <a:r>
              <a:rPr lang="en-US" sz="2200" dirty="0" smtClean="0"/>
              <a:t>, which is mapped to an array index (0…TableSize-1)</a:t>
            </a:r>
          </a:p>
          <a:p>
            <a:endParaRPr lang="en-US" sz="2200" dirty="0" smtClean="0"/>
          </a:p>
          <a:p>
            <a:r>
              <a:rPr lang="en-US" sz="2200" dirty="0" smtClean="0"/>
              <a:t>Mapping (hash function) h from key to index</a:t>
            </a:r>
          </a:p>
          <a:p>
            <a:pPr lvl="1"/>
            <a:r>
              <a:rPr lang="en-US" sz="2200" dirty="0" smtClean="0"/>
              <a:t>E.g., h(“john”) = 3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518944" y="1447800"/>
            <a:ext cx="3244056" cy="3952875"/>
            <a:chOff x="5856288" y="2017713"/>
            <a:chExt cx="3244056" cy="3952875"/>
          </a:xfrm>
        </p:grpSpPr>
        <p:pic>
          <p:nvPicPr>
            <p:cNvPr id="9221" name="Picture 5" descr="fig05_01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6288" y="2017713"/>
              <a:ext cx="2620962" cy="395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2" name="AutoShape 6"/>
            <p:cNvSpPr>
              <a:spLocks noChangeArrowheads="1"/>
            </p:cNvSpPr>
            <p:nvPr/>
          </p:nvSpPr>
          <p:spPr bwMode="auto">
            <a:xfrm>
              <a:off x="6705600" y="2514600"/>
              <a:ext cx="762000" cy="304800"/>
            </a:xfrm>
            <a:prstGeom prst="wedgeRoundRectCallout">
              <a:avLst>
                <a:gd name="adj1" fmla="val -23750"/>
                <a:gd name="adj2" fmla="val 215106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key</a:t>
              </a:r>
            </a:p>
          </p:txBody>
        </p:sp>
        <p:sp>
          <p:nvSpPr>
            <p:cNvPr id="9223" name="AutoShape 7"/>
            <p:cNvSpPr>
              <a:spLocks noChangeArrowheads="1"/>
            </p:cNvSpPr>
            <p:nvPr/>
          </p:nvSpPr>
          <p:spPr bwMode="auto">
            <a:xfrm>
              <a:off x="7576344" y="2514600"/>
              <a:ext cx="1524000" cy="304800"/>
            </a:xfrm>
            <a:prstGeom prst="wedgeRoundRectCallout">
              <a:avLst>
                <a:gd name="adj1" fmla="val -57292"/>
                <a:gd name="adj2" fmla="val 178125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Element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4767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Table Operations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half" idx="1"/>
          </p:nvPr>
        </p:nvSpPr>
        <p:spPr>
          <a:xfrm>
            <a:off x="1196976" y="1366836"/>
            <a:ext cx="4659312" cy="4114800"/>
          </a:xfrm>
        </p:spPr>
        <p:txBody>
          <a:bodyPr/>
          <a:lstStyle/>
          <a:p>
            <a:r>
              <a:rPr lang="en-US" sz="2400" u="sng" dirty="0" smtClean="0"/>
              <a:t>Insert</a:t>
            </a:r>
          </a:p>
          <a:p>
            <a:pPr lvl="1"/>
            <a:r>
              <a:rPr lang="en-US" sz="2000" dirty="0" smtClean="0"/>
              <a:t>T [h(“john”)] = &lt;“john”,25000&gt;</a:t>
            </a:r>
          </a:p>
          <a:p>
            <a:endParaRPr lang="en-US" sz="2400" u="sng" dirty="0" smtClean="0"/>
          </a:p>
          <a:p>
            <a:r>
              <a:rPr lang="en-US" sz="2400" u="sng" dirty="0" smtClean="0"/>
              <a:t>Delete</a:t>
            </a:r>
          </a:p>
          <a:p>
            <a:pPr lvl="1"/>
            <a:r>
              <a:rPr lang="en-US" sz="2000" dirty="0" smtClean="0"/>
              <a:t>T [h(“john”)] = NULL</a:t>
            </a:r>
          </a:p>
          <a:p>
            <a:endParaRPr lang="en-US" sz="2400" u="sng" dirty="0" smtClean="0"/>
          </a:p>
          <a:p>
            <a:r>
              <a:rPr lang="en-US" sz="2400" u="sng" dirty="0" smtClean="0"/>
              <a:t>Search</a:t>
            </a:r>
          </a:p>
          <a:p>
            <a:pPr lvl="1"/>
            <a:r>
              <a:rPr lang="en-US" sz="2000" dirty="0" smtClean="0"/>
              <a:t>T [h(“john”)] returns the element hashed for “john”</a:t>
            </a:r>
          </a:p>
        </p:txBody>
      </p:sp>
      <p:pic>
        <p:nvPicPr>
          <p:cNvPr id="10245" name="Picture 5" descr="fig05_0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288" y="1447799"/>
            <a:ext cx="2620962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AutoShape 7"/>
          <p:cNvSpPr>
            <a:spLocks noChangeArrowheads="1"/>
          </p:cNvSpPr>
          <p:nvPr/>
        </p:nvSpPr>
        <p:spPr bwMode="auto">
          <a:xfrm>
            <a:off x="2688771" y="1447799"/>
            <a:ext cx="1295400" cy="304800"/>
          </a:xfrm>
          <a:prstGeom prst="wedgeRoundRectCallout">
            <a:avLst>
              <a:gd name="adj1" fmla="val -35171"/>
              <a:gd name="adj2" fmla="val 13073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Hash key</a:t>
            </a:r>
          </a:p>
        </p:txBody>
      </p:sp>
      <p:sp>
        <p:nvSpPr>
          <p:cNvPr id="10247" name="AutoShape 8"/>
          <p:cNvSpPr>
            <a:spLocks/>
          </p:cNvSpPr>
          <p:nvPr/>
        </p:nvSpPr>
        <p:spPr bwMode="auto">
          <a:xfrm>
            <a:off x="4114800" y="1023257"/>
            <a:ext cx="1304925" cy="650875"/>
          </a:xfrm>
          <a:prstGeom prst="borderCallout2">
            <a:avLst>
              <a:gd name="adj1" fmla="val 17560"/>
              <a:gd name="adj2" fmla="val -5838"/>
              <a:gd name="adj3" fmla="val 17560"/>
              <a:gd name="adj4" fmla="val -123722"/>
              <a:gd name="adj5" fmla="val 145120"/>
              <a:gd name="adj6" fmla="val -1294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Hash function</a:t>
            </a:r>
          </a:p>
        </p:txBody>
      </p:sp>
      <p:sp>
        <p:nvSpPr>
          <p:cNvPr id="10248" name="AutoShape 10"/>
          <p:cNvSpPr>
            <a:spLocks/>
          </p:cNvSpPr>
          <p:nvPr/>
        </p:nvSpPr>
        <p:spPr bwMode="auto">
          <a:xfrm>
            <a:off x="4723719" y="2447925"/>
            <a:ext cx="914400" cy="650875"/>
          </a:xfrm>
          <a:prstGeom prst="borderCallout1">
            <a:avLst>
              <a:gd name="adj1" fmla="val -11708"/>
              <a:gd name="adj2" fmla="val 87500"/>
              <a:gd name="adj3" fmla="val -11708"/>
              <a:gd name="adj4" fmla="val -83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Data record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27969" y="5822836"/>
            <a:ext cx="54387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</a:rPr>
              <a:t>What happens if h(“john”) == h(“</a:t>
            </a:r>
            <a:r>
              <a:rPr lang="en-US" sz="2400" dirty="0" err="1">
                <a:solidFill>
                  <a:srgbClr val="FF0000"/>
                </a:solidFill>
              </a:rPr>
              <a:t>joe</a:t>
            </a:r>
            <a:r>
              <a:rPr lang="en-US" sz="2400" dirty="0">
                <a:solidFill>
                  <a:srgbClr val="FF0000"/>
                </a:solidFill>
              </a:rPr>
              <a:t>”) ?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“</a:t>
            </a:r>
            <a:r>
              <a:rPr lang="en-US" sz="2000" b="1" i="1" u="sng" dirty="0">
                <a:solidFill>
                  <a:srgbClr val="FF0000"/>
                </a:solidFill>
              </a:rPr>
              <a:t>collision</a:t>
            </a:r>
            <a:r>
              <a:rPr lang="en-US" sz="2000" dirty="0">
                <a:solidFill>
                  <a:srgbClr val="FF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201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My_Theme4">
  <a:themeElements>
    <a:clrScheme name="演示设计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9021"/>
      </a:accent1>
      <a:accent2>
        <a:srgbClr val="DA5800"/>
      </a:accent2>
      <a:accent3>
        <a:srgbClr val="FFFFFF"/>
      </a:accent3>
      <a:accent4>
        <a:srgbClr val="000000"/>
      </a:accent4>
      <a:accent5>
        <a:srgbClr val="FFC6AB"/>
      </a:accent5>
      <a:accent6>
        <a:srgbClr val="C54F00"/>
      </a:accent6>
      <a:hlink>
        <a:srgbClr val="963D00"/>
      </a:hlink>
      <a:folHlink>
        <a:srgbClr val="FFC78F"/>
      </a:folHlink>
    </a:clrScheme>
    <a:fontScheme name="演示设计">
      <a:majorFont>
        <a:latin typeface="Arial"/>
        <a:ea typeface="SimHei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C7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演示设计1">
  <a:themeElements>
    <a:clrScheme name="演示设计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9021"/>
      </a:accent1>
      <a:accent2>
        <a:srgbClr val="DA5800"/>
      </a:accent2>
      <a:accent3>
        <a:srgbClr val="FFFFFF"/>
      </a:accent3>
      <a:accent4>
        <a:srgbClr val="000000"/>
      </a:accent4>
      <a:accent5>
        <a:srgbClr val="FFC6AB"/>
      </a:accent5>
      <a:accent6>
        <a:srgbClr val="C54F00"/>
      </a:accent6>
      <a:hlink>
        <a:srgbClr val="963D00"/>
      </a:hlink>
      <a:folHlink>
        <a:srgbClr val="FFAD5B"/>
      </a:folHlink>
    </a:clrScheme>
    <a:fontScheme name="演示设计1">
      <a:majorFont>
        <a:latin typeface="Arial"/>
        <a:ea typeface="SimHei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My_Theme4</Template>
  <TotalTime>458</TotalTime>
  <Words>3314</Words>
  <Application>Microsoft Office PowerPoint</Application>
  <PresentationFormat>On-screen Show (4:3)</PresentationFormat>
  <Paragraphs>826</Paragraphs>
  <Slides>55</Slides>
  <Notes>9</Notes>
  <HiddenSlides>1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My_Theme4</vt:lpstr>
      <vt:lpstr>演示设计1</vt:lpstr>
      <vt:lpstr>默认设计模板_2</vt:lpstr>
      <vt:lpstr>Equation</vt:lpstr>
      <vt:lpstr>Hashing and Collision Resolution</vt:lpstr>
      <vt:lpstr>Review of Searching Techniques</vt:lpstr>
      <vt:lpstr>Review of Searching Techniques</vt:lpstr>
      <vt:lpstr>Review of Searching Techniques</vt:lpstr>
      <vt:lpstr>Hashing</vt:lpstr>
      <vt:lpstr>Hashing</vt:lpstr>
      <vt:lpstr>Hash table: Main components</vt:lpstr>
      <vt:lpstr>Hash Table</vt:lpstr>
      <vt:lpstr>Hash Table Operations</vt:lpstr>
      <vt:lpstr>Collision</vt:lpstr>
      <vt:lpstr>Hashing and Collision</vt:lpstr>
      <vt:lpstr>Hash Functions(1/2)</vt:lpstr>
      <vt:lpstr>Hash Functions(2/2)</vt:lpstr>
      <vt:lpstr>Example : Hash Function(1/2)</vt:lpstr>
      <vt:lpstr>Example : Hash Function(2/2)</vt:lpstr>
      <vt:lpstr>Collision Resolution</vt:lpstr>
      <vt:lpstr>Collision Resolution(1/2)</vt:lpstr>
      <vt:lpstr>Collision Resolution(2/2)</vt:lpstr>
      <vt:lpstr>Load Factor(1/2)</vt:lpstr>
      <vt:lpstr>Load Factor(2/2)</vt:lpstr>
      <vt:lpstr>Probes</vt:lpstr>
      <vt:lpstr>Methods of Collision Resolution</vt:lpstr>
      <vt:lpstr>Collision Resolution with  Separate Chaining</vt:lpstr>
      <vt:lpstr>Example : Separate Chaining</vt:lpstr>
      <vt:lpstr>Chaining : Separate Chaining</vt:lpstr>
      <vt:lpstr>Example : Separate Chaining</vt:lpstr>
      <vt:lpstr>Average cost of find : Separate Chaining(1/2)</vt:lpstr>
      <vt:lpstr>Average cost of find : Separate Chaining(2/2)</vt:lpstr>
      <vt:lpstr>Operations : Separate Chaining</vt:lpstr>
      <vt:lpstr>Analysis : Separate Chaining(1/2)</vt:lpstr>
      <vt:lpstr>Analysis : Separate Chaining(2/2)</vt:lpstr>
      <vt:lpstr>Collision Resolution with  Open Addressing</vt:lpstr>
      <vt:lpstr>Methods of Open Addressing</vt:lpstr>
      <vt:lpstr>Linear Probing(1/5)</vt:lpstr>
      <vt:lpstr>Linear Probing(2/5)</vt:lpstr>
      <vt:lpstr>Linear Probing(3/5)</vt:lpstr>
      <vt:lpstr>Linear Probing(4/5)</vt:lpstr>
      <vt:lpstr>Linear Probing(5/5)</vt:lpstr>
      <vt:lpstr>Example : Linear Probing (Insertion) (1/2)</vt:lpstr>
      <vt:lpstr>Example : Linear Probing (Insertion)(2/2) </vt:lpstr>
      <vt:lpstr>Find and Delete : Linear Probing</vt:lpstr>
      <vt:lpstr>Average cost of find : Linear Probing</vt:lpstr>
      <vt:lpstr>Example : Linear Probing (Search) (1/2)</vt:lpstr>
      <vt:lpstr>Example : Linear Probing (Search)(2/2) </vt:lpstr>
      <vt:lpstr>Analysis : Linear Probing(1/2)</vt:lpstr>
      <vt:lpstr>Analysis : Linear Probing(2/2)</vt:lpstr>
      <vt:lpstr>Quadratic Probing</vt:lpstr>
      <vt:lpstr>Quadratic Probing</vt:lpstr>
      <vt:lpstr>Example : Quadratic Probing (Insertion) </vt:lpstr>
      <vt:lpstr>Analysis of Quadratic Probing(1/2)</vt:lpstr>
      <vt:lpstr>Analysis of Quadratic Probing(2/2)</vt:lpstr>
      <vt:lpstr>Double Hashing</vt:lpstr>
      <vt:lpstr>Double Hashing</vt:lpstr>
      <vt:lpstr>Double Hashing Example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Collision</dc:title>
  <dc:creator>User</dc:creator>
  <cp:lastModifiedBy>cse</cp:lastModifiedBy>
  <cp:revision>109</cp:revision>
  <dcterms:created xsi:type="dcterms:W3CDTF">2006-08-16T00:00:00Z</dcterms:created>
  <dcterms:modified xsi:type="dcterms:W3CDTF">2014-08-04T04:44:08Z</dcterms:modified>
</cp:coreProperties>
</file>