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52457-781A-4663-BE17-74C2559EAA71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696A8-4D10-4C4D-A4A2-553C98E7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06EC8-E039-4F84-8610-3DC5C2083E13}" type="slidenum">
              <a:rPr lang="en-US"/>
              <a:pPr/>
              <a:t>6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47220-EA58-47B9-A91C-B54B8B1F89D7}" type="slidenum">
              <a:rPr lang="en-US"/>
              <a:pPr/>
              <a:t>8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NP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-Hard &amp;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NP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-Complete Problems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AutoShape 4"/>
          <p:cNvSpPr>
            <a:spLocks/>
          </p:cNvSpPr>
          <p:nvPr/>
        </p:nvSpPr>
        <p:spPr bwMode="auto">
          <a:xfrm>
            <a:off x="803275" y="4019550"/>
            <a:ext cx="206375" cy="914400"/>
          </a:xfrm>
          <a:prstGeom prst="leftBrace">
            <a:avLst>
              <a:gd name="adj1" fmla="val 36923"/>
              <a:gd name="adj2" fmla="val 48787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461" name="Freeform 5"/>
          <p:cNvSpPr>
            <a:spLocks/>
          </p:cNvSpPr>
          <p:nvPr/>
        </p:nvSpPr>
        <p:spPr bwMode="auto">
          <a:xfrm>
            <a:off x="233363" y="4487863"/>
            <a:ext cx="723900" cy="1219200"/>
          </a:xfrm>
          <a:custGeom>
            <a:avLst/>
            <a:gdLst>
              <a:gd name="T0" fmla="*/ 786288738 w 456"/>
              <a:gd name="T1" fmla="*/ 0 h 768"/>
              <a:gd name="T2" fmla="*/ 60483759 w 456"/>
              <a:gd name="T3" fmla="*/ 1088707551 h 768"/>
              <a:gd name="T4" fmla="*/ 1149191339 w 456"/>
              <a:gd name="T5" fmla="*/ 1935480178 h 768"/>
              <a:gd name="T6" fmla="*/ 0 60000 65536"/>
              <a:gd name="T7" fmla="*/ 0 60000 65536"/>
              <a:gd name="T8" fmla="*/ 0 60000 65536"/>
              <a:gd name="T9" fmla="*/ 0 w 456"/>
              <a:gd name="T10" fmla="*/ 0 h 768"/>
              <a:gd name="T11" fmla="*/ 456 w 45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768">
                <a:moveTo>
                  <a:pt x="312" y="0"/>
                </a:moveTo>
                <a:cubicBezTo>
                  <a:pt x="156" y="152"/>
                  <a:pt x="0" y="304"/>
                  <a:pt x="24" y="432"/>
                </a:cubicBezTo>
                <a:cubicBezTo>
                  <a:pt x="48" y="560"/>
                  <a:pt x="252" y="664"/>
                  <a:pt x="456" y="76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2" name="Text Box 6"/>
          <p:cNvSpPr txBox="1">
            <a:spLocks noChangeArrowheads="1"/>
          </p:cNvSpPr>
          <p:nvPr/>
        </p:nvSpPr>
        <p:spPr bwMode="auto">
          <a:xfrm>
            <a:off x="973138" y="5448300"/>
            <a:ext cx="687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/>
            <a:r>
              <a:rPr lang="en-US"/>
              <a:t>can think of A as “proving” that x is in L</a:t>
            </a:r>
          </a:p>
        </p:txBody>
      </p:sp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2490788" y="384175"/>
            <a:ext cx="4160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/>
              <a:t>Recall the Class P</a:t>
            </a: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1276350" y="1474788"/>
            <a:ext cx="62499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We say a set L </a:t>
            </a:r>
            <a:r>
              <a:rPr lang="en-US" sz="2400" b="1">
                <a:latin typeface="cmsy10" pitchFamily="34" charset="0"/>
              </a:rPr>
              <a:t>µ</a:t>
            </a:r>
            <a:r>
              <a:rPr lang="en-US"/>
              <a:t> </a:t>
            </a:r>
            <a:r>
              <a:rPr lang="el-GR"/>
              <a:t>Σ</a:t>
            </a:r>
            <a:r>
              <a:rPr lang="en-US"/>
              <a:t>* is in </a:t>
            </a:r>
            <a:r>
              <a:rPr lang="en-US" sz="3200">
                <a:solidFill>
                  <a:schemeClr val="tx2"/>
                </a:solidFill>
              </a:rPr>
              <a:t>P</a:t>
            </a:r>
            <a:r>
              <a:rPr lang="en-US"/>
              <a:t> if there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program </a:t>
            </a:r>
            <a:r>
              <a:rPr lang="en-US">
                <a:solidFill>
                  <a:schemeClr val="tx2"/>
                </a:solidFill>
              </a:rPr>
              <a:t>A</a:t>
            </a:r>
            <a:r>
              <a:rPr lang="en-US"/>
              <a:t> and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polynomial </a:t>
            </a:r>
            <a:r>
              <a:rPr lang="en-US">
                <a:solidFill>
                  <a:schemeClr val="tx2"/>
                </a:solidFill>
              </a:rPr>
              <a:t>p()</a:t>
            </a:r>
          </a:p>
        </p:txBody>
      </p: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1276350" y="3182938"/>
            <a:ext cx="4403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such that for any </a:t>
            </a:r>
            <a:r>
              <a:rPr lang="en-US">
                <a:solidFill>
                  <a:schemeClr val="tx2"/>
                </a:solidFill>
              </a:rPr>
              <a:t>x in </a:t>
            </a:r>
            <a:r>
              <a:rPr lang="el-GR">
                <a:solidFill>
                  <a:schemeClr val="tx2"/>
                </a:solidFill>
              </a:rPr>
              <a:t>Σ</a:t>
            </a:r>
            <a:r>
              <a:rPr lang="en-US">
                <a:solidFill>
                  <a:schemeClr val="tx2"/>
                </a:solidFill>
              </a:rPr>
              <a:t>*</a:t>
            </a:r>
            <a:r>
              <a:rPr lang="en-US"/>
              <a:t>, </a:t>
            </a:r>
          </a:p>
        </p:txBody>
      </p:sp>
      <p:sp>
        <p:nvSpPr>
          <p:cNvPr id="36872" name="Text Box 14"/>
          <p:cNvSpPr txBox="1">
            <a:spLocks noChangeArrowheads="1"/>
          </p:cNvSpPr>
          <p:nvPr/>
        </p:nvSpPr>
        <p:spPr bwMode="auto">
          <a:xfrm>
            <a:off x="965200" y="3963988"/>
            <a:ext cx="7624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>
                <a:solidFill>
                  <a:schemeClr val="tx2"/>
                </a:solidFill>
              </a:rPr>
              <a:t>A(x) </a:t>
            </a:r>
            <a:r>
              <a:rPr lang="en-US"/>
              <a:t>runs for </a:t>
            </a:r>
            <a:r>
              <a:rPr lang="en-US">
                <a:solidFill>
                  <a:schemeClr val="tx2"/>
                </a:solidFill>
              </a:rPr>
              <a:t>at most p(|x|) time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and </a:t>
            </a:r>
            <a:r>
              <a:rPr lang="en-US"/>
              <a:t>answers question “is x in L?” correctly.</a:t>
            </a:r>
          </a:p>
        </p:txBody>
      </p:sp>
    </p:spTree>
    <p:extLst>
      <p:ext uri="{BB962C8B-B14F-4D97-AF65-F5344CB8AC3E}">
        <p14:creationId xmlns:p14="http://schemas.microsoft.com/office/powerpoint/2010/main" val="278628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0" grpId="0" animBg="1"/>
      <p:bldP spid="1043461" grpId="0" animBg="1"/>
      <p:bldP spid="10434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/>
          <p:cNvSpPr txBox="1">
            <a:spLocks noChangeArrowheads="1"/>
          </p:cNvSpPr>
          <p:nvPr/>
        </p:nvSpPr>
        <p:spPr bwMode="auto">
          <a:xfrm>
            <a:off x="3724275" y="920750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/>
              <a:t>P </a:t>
            </a:r>
            <a:r>
              <a:rPr lang="en-US" sz="3600">
                <a:sym typeface="Symbol" pitchFamily="18" charset="2"/>
              </a:rPr>
              <a:t> NP</a:t>
            </a:r>
          </a:p>
        </p:txBody>
      </p:sp>
      <p:sp>
        <p:nvSpPr>
          <p:cNvPr id="1048589" name="Text Box 13"/>
          <p:cNvSpPr txBox="1">
            <a:spLocks noChangeArrowheads="1"/>
          </p:cNvSpPr>
          <p:nvPr/>
        </p:nvSpPr>
        <p:spPr bwMode="auto">
          <a:xfrm>
            <a:off x="844550" y="1935163"/>
            <a:ext cx="7650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/>
              <a:t>For any L in P, we can just take y to be the empty string and satisfy the requirements.</a:t>
            </a:r>
          </a:p>
        </p:txBody>
      </p:sp>
      <p:sp>
        <p:nvSpPr>
          <p:cNvPr id="1048591" name="Text Box 15"/>
          <p:cNvSpPr txBox="1">
            <a:spLocks noChangeArrowheads="1"/>
          </p:cNvSpPr>
          <p:nvPr/>
        </p:nvSpPr>
        <p:spPr bwMode="auto">
          <a:xfrm>
            <a:off x="844550" y="3184525"/>
            <a:ext cx="716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Hence, </a:t>
            </a:r>
            <a:r>
              <a:rPr lang="en-US">
                <a:solidFill>
                  <a:schemeClr val="tx2"/>
                </a:solidFill>
              </a:rPr>
              <a:t>every language in P is also in NP.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/>
      <p:bldP spid="10485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specify such algorithms we introduce </a:t>
            </a:r>
            <a:r>
              <a:rPr lang="en-US" dirty="0" smtClean="0">
                <a:solidFill>
                  <a:schemeClr val="tx1"/>
                </a:solidFill>
              </a:rPr>
              <a:t>one new </a:t>
            </a:r>
            <a:r>
              <a:rPr lang="en-US" dirty="0">
                <a:solidFill>
                  <a:schemeClr val="tx1"/>
                </a:solidFill>
              </a:rPr>
              <a:t>function and two new statements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578"/>
            <a:ext cx="9144000" cy="1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Non-deterministic Searching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= choice(1,n);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A[j] = x then {write (j); Success();}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(0); Failure();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6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Non-deterministic </a:t>
            </a:r>
            <a:r>
              <a:rPr lang="en-US" dirty="0" smtClean="0">
                <a:solidFill>
                  <a:schemeClr val="tx1"/>
                </a:solidFill>
              </a:rPr>
              <a:t>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 = 1 to n do B[i] = 0; //initialize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 = 1 to 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j = choice(1,n);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if B[j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≠ 0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Failure();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B[j] = A[i];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 = 1 to </a:t>
            </a: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n-1 do	//verify order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B[i] &gt; B[i+1] then Failure();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(B[i:n]);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Success(); </a:t>
            </a:r>
            <a:endParaRPr lang="pt-B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3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Definition : Decision and Optimization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1: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problem can be solved in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polynomial time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corresponding optimization problem can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2: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decision problem cannot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solved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polynomial time then the optimization problem cannot either.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6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 : Max Clique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307904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 : Max Clique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71600"/>
            <a:ext cx="8305800" cy="5029200"/>
          </a:xfrm>
        </p:spPr>
      </p:pic>
    </p:spTree>
    <p:extLst>
      <p:ext uri="{BB962C8B-B14F-4D97-AF65-F5344CB8AC3E}">
        <p14:creationId xmlns:p14="http://schemas.microsoft.com/office/powerpoint/2010/main" val="311292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 : Max Clique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82000" cy="4648200"/>
          </a:xfrm>
        </p:spPr>
      </p:pic>
    </p:spTree>
    <p:extLst>
      <p:ext uri="{BB962C8B-B14F-4D97-AF65-F5344CB8AC3E}">
        <p14:creationId xmlns:p14="http://schemas.microsoft.com/office/powerpoint/2010/main" val="150637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Definition: Time Requirement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3581400"/>
          </a:xfrm>
        </p:spPr>
      </p:pic>
    </p:spTree>
    <p:extLst>
      <p:ext uri="{BB962C8B-B14F-4D97-AF65-F5344CB8AC3E}">
        <p14:creationId xmlns:p14="http://schemas.microsoft.com/office/powerpoint/2010/main" val="8041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4"/>
          <p:cNvSpPr txBox="1">
            <a:spLocks noChangeArrowheads="1"/>
          </p:cNvSpPr>
          <p:nvPr/>
        </p:nvSpPr>
        <p:spPr bwMode="auto">
          <a:xfrm>
            <a:off x="711200" y="788988"/>
            <a:ext cx="772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 dirty="0"/>
              <a:t>Decision Versus Search Problems</a:t>
            </a:r>
          </a:p>
        </p:txBody>
      </p:sp>
      <p:sp>
        <p:nvSpPr>
          <p:cNvPr id="20483" name="Line 45"/>
          <p:cNvSpPr>
            <a:spLocks noChangeShapeType="1"/>
          </p:cNvSpPr>
          <p:nvPr/>
        </p:nvSpPr>
        <p:spPr bwMode="auto">
          <a:xfrm>
            <a:off x="4572000" y="1927225"/>
            <a:ext cx="0" cy="388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9822" name="Text Box 46"/>
          <p:cNvSpPr txBox="1">
            <a:spLocks noChangeArrowheads="1"/>
          </p:cNvSpPr>
          <p:nvPr/>
        </p:nvSpPr>
        <p:spPr bwMode="auto">
          <a:xfrm>
            <a:off x="547688" y="1839913"/>
            <a:ext cx="3224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Decision Problem</a:t>
            </a:r>
          </a:p>
        </p:txBody>
      </p:sp>
      <p:sp>
        <p:nvSpPr>
          <p:cNvPr id="1099823" name="Text Box 47"/>
          <p:cNvSpPr txBox="1">
            <a:spLocks noChangeArrowheads="1"/>
          </p:cNvSpPr>
          <p:nvPr/>
        </p:nvSpPr>
        <p:spPr bwMode="auto">
          <a:xfrm>
            <a:off x="815975" y="2505075"/>
            <a:ext cx="3090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YES/NO answers</a:t>
            </a:r>
          </a:p>
        </p:txBody>
      </p:sp>
      <p:sp>
        <p:nvSpPr>
          <p:cNvPr id="1099824" name="Text Box 48"/>
          <p:cNvSpPr txBox="1">
            <a:spLocks noChangeArrowheads="1"/>
          </p:cNvSpPr>
          <p:nvPr/>
        </p:nvSpPr>
        <p:spPr bwMode="auto">
          <a:xfrm>
            <a:off x="466725" y="3362325"/>
            <a:ext cx="348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Does G have a Hamilton cycle?</a:t>
            </a:r>
          </a:p>
        </p:txBody>
      </p:sp>
      <p:sp>
        <p:nvSpPr>
          <p:cNvPr id="1099825" name="Text Box 49"/>
          <p:cNvSpPr txBox="1">
            <a:spLocks noChangeArrowheads="1"/>
          </p:cNvSpPr>
          <p:nvPr/>
        </p:nvSpPr>
        <p:spPr bwMode="auto">
          <a:xfrm>
            <a:off x="5351463" y="1839913"/>
            <a:ext cx="296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Search Problem</a:t>
            </a:r>
          </a:p>
        </p:txBody>
      </p:sp>
      <p:sp>
        <p:nvSpPr>
          <p:cNvPr id="1099826" name="Text Box 50"/>
          <p:cNvSpPr txBox="1">
            <a:spLocks noChangeArrowheads="1"/>
          </p:cNvSpPr>
          <p:nvPr/>
        </p:nvSpPr>
        <p:spPr bwMode="auto">
          <a:xfrm>
            <a:off x="4945063" y="3043238"/>
            <a:ext cx="38909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Find a Hamilton cycle in G if one exists, else return NO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593725" y="4813300"/>
            <a:ext cx="3486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Can G be </a:t>
            </a:r>
            <a:br>
              <a:rPr lang="en-US"/>
            </a:br>
            <a:r>
              <a:rPr lang="en-US"/>
              <a:t>3-colored ?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4835525" y="4632325"/>
            <a:ext cx="389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Find a 3-coloring of G if one exists, else return NO</a:t>
            </a:r>
          </a:p>
        </p:txBody>
      </p:sp>
    </p:spTree>
    <p:extLst>
      <p:ext uri="{BB962C8B-B14F-4D97-AF65-F5344CB8AC3E}">
        <p14:creationId xmlns:p14="http://schemas.microsoft.com/office/powerpoint/2010/main" val="308839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22" grpId="0"/>
      <p:bldP spid="1099823" grpId="0"/>
      <p:bldP spid="1099824" grpId="0"/>
      <p:bldP spid="1099825" grpId="0"/>
      <p:bldP spid="109982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NP classes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6248400" cy="3962400"/>
          </a:xfrm>
        </p:spPr>
      </p:pic>
    </p:spTree>
    <p:extLst>
      <p:ext uri="{BB962C8B-B14F-4D97-AF65-F5344CB8AC3E}">
        <p14:creationId xmlns:p14="http://schemas.microsoft.com/office/powerpoint/2010/main" val="331994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pPr eaLnBrk="1" hangingPunct="1"/>
            <a:r>
              <a:rPr lang="en-US" sz="4500" dirty="0" smtClean="0">
                <a:solidFill>
                  <a:schemeClr val="tx1"/>
                </a:solidFill>
                <a:latin typeface="Arial Rounded MT Bold" pitchFamily="34" charset="0"/>
              </a:rPr>
              <a:t>Hard problems / Easy problems</a:t>
            </a:r>
            <a:endParaRPr lang="nl-NL" sz="45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2133600"/>
            <a:ext cx="38100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Finding the shortest simple path between vertices </a:t>
            </a:r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Determine if there is an Euler tour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Testing 2-colorability</a:t>
            </a:r>
          </a:p>
          <a:p>
            <a:pPr eaLnBrk="1" hangingPunct="1"/>
            <a:r>
              <a:rPr lang="en-US" sz="2400" dirty="0" err="1" smtClean="0">
                <a:solidFill>
                  <a:schemeClr val="tx1"/>
                </a:solidFill>
              </a:rPr>
              <a:t>Satisfiability</a:t>
            </a:r>
            <a:r>
              <a:rPr lang="en-US" sz="2400" dirty="0" smtClean="0">
                <a:solidFill>
                  <a:schemeClr val="tx1"/>
                </a:solidFill>
              </a:rPr>
              <a:t> when each clause has two literals</a:t>
            </a:r>
            <a:endParaRPr lang="nl-NL" sz="2400" dirty="0" smtClean="0">
              <a:solidFill>
                <a:schemeClr val="tx1"/>
              </a:solidFill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133600"/>
            <a:ext cx="4038600" cy="42973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Finding the longest simple path between vertices </a:t>
            </a:r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Determine if there is a Hamiltonian circuit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Testing 3-colorability</a:t>
            </a:r>
          </a:p>
          <a:p>
            <a:pPr eaLnBrk="1" hangingPunct="1"/>
            <a:r>
              <a:rPr lang="en-US" sz="2400" dirty="0" err="1" smtClean="0">
                <a:solidFill>
                  <a:schemeClr val="tx1"/>
                </a:solidFill>
              </a:rPr>
              <a:t>Satisfiability</a:t>
            </a:r>
            <a:r>
              <a:rPr lang="en-US" sz="2400" dirty="0" smtClean="0">
                <a:solidFill>
                  <a:schemeClr val="tx1"/>
                </a:solidFill>
              </a:rPr>
              <a:t> when each clause has three literals</a:t>
            </a:r>
            <a:endParaRPr lang="nl-NL" sz="2400" dirty="0" smtClean="0">
              <a:solidFill>
                <a:schemeClr val="tx1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1447800" y="1421080"/>
            <a:ext cx="2579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tx2"/>
                </a:solidFill>
              </a:rPr>
              <a:t>Hard </a:t>
            </a:r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5342977" y="1415848"/>
            <a:ext cx="256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tx2"/>
                </a:solidFill>
              </a:rPr>
              <a:t>Easy </a:t>
            </a:r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112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4"/>
          <p:cNvSpPr txBox="1">
            <a:spLocks noChangeArrowheads="1"/>
          </p:cNvSpPr>
          <p:nvPr/>
        </p:nvSpPr>
        <p:spPr bwMode="auto">
          <a:xfrm>
            <a:off x="2827853" y="228600"/>
            <a:ext cx="3241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sz="3600" dirty="0"/>
              <a:t>Fast and slow</a:t>
            </a:r>
            <a:endParaRPr lang="en-US" sz="3600" dirty="0"/>
          </a:p>
        </p:txBody>
      </p:sp>
      <p:sp>
        <p:nvSpPr>
          <p:cNvPr id="20483" name="Line 45"/>
          <p:cNvSpPr>
            <a:spLocks noChangeShapeType="1"/>
          </p:cNvSpPr>
          <p:nvPr/>
        </p:nvSpPr>
        <p:spPr bwMode="auto">
          <a:xfrm>
            <a:off x="4572000" y="1927225"/>
            <a:ext cx="0" cy="388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9822" name="Text Box 46"/>
          <p:cNvSpPr txBox="1">
            <a:spLocks noChangeArrowheads="1"/>
          </p:cNvSpPr>
          <p:nvPr/>
        </p:nvSpPr>
        <p:spPr bwMode="auto">
          <a:xfrm>
            <a:off x="1901894" y="1815400"/>
            <a:ext cx="925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Fast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99823" name="Text Box 47"/>
          <p:cNvSpPr txBox="1">
            <a:spLocks noChangeArrowheads="1"/>
          </p:cNvSpPr>
          <p:nvPr/>
        </p:nvSpPr>
        <p:spPr bwMode="auto">
          <a:xfrm>
            <a:off x="228600" y="2505075"/>
            <a:ext cx="42114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/>
              <a:t>Algorithms whose running time is polynomial in input size</a:t>
            </a:r>
            <a:endParaRPr lang="en-US" dirty="0"/>
          </a:p>
        </p:txBody>
      </p:sp>
      <p:sp>
        <p:nvSpPr>
          <p:cNvPr id="1099825" name="Text Box 49"/>
          <p:cNvSpPr txBox="1">
            <a:spLocks noChangeArrowheads="1"/>
          </p:cNvSpPr>
          <p:nvPr/>
        </p:nvSpPr>
        <p:spPr bwMode="auto">
          <a:xfrm>
            <a:off x="6350234" y="1815400"/>
            <a:ext cx="1029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Slow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99826" name="Text Box 50"/>
          <p:cNvSpPr txBox="1">
            <a:spLocks noChangeArrowheads="1"/>
          </p:cNvSpPr>
          <p:nvPr/>
        </p:nvSpPr>
        <p:spPr bwMode="auto">
          <a:xfrm>
            <a:off x="4724400" y="2484479"/>
            <a:ext cx="441959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/>
              <a:t>Algorithms whose running time is exponential in input size</a:t>
            </a:r>
          </a:p>
          <a:p>
            <a:r>
              <a:rPr lang="en-US" dirty="0"/>
              <a:t>Or worse…</a:t>
            </a: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00200" y="4992234"/>
            <a:ext cx="228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Or in between???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862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22" grpId="0"/>
      <p:bldP spid="1099823" grpId="0"/>
      <p:bldP spid="1099825" grpId="0"/>
      <p:bldP spid="10998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What is an efficient algorithm?</a:t>
            </a:r>
          </a:p>
        </p:txBody>
      </p:sp>
      <p:sp>
        <p:nvSpPr>
          <p:cNvPr id="1014788" name="Line 4"/>
          <p:cNvSpPr>
            <a:spLocks noChangeShapeType="1"/>
          </p:cNvSpPr>
          <p:nvPr/>
        </p:nvSpPr>
        <p:spPr bwMode="auto">
          <a:xfrm>
            <a:off x="398463" y="4313238"/>
            <a:ext cx="546576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6346825" y="2273300"/>
            <a:ext cx="2508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chemeClr val="tx2"/>
                </a:solidFill>
              </a:rPr>
              <a:t>polynomial time</a:t>
            </a:r>
          </a:p>
          <a:p>
            <a:pPr algn="l" eaLnBrk="1" hangingPunct="1"/>
            <a:endParaRPr lang="en-US" sz="2400">
              <a:solidFill>
                <a:schemeClr val="tx2"/>
              </a:solidFill>
            </a:endParaRPr>
          </a:p>
          <a:p>
            <a:pPr algn="l" eaLnBrk="1" hangingPunct="1"/>
            <a:r>
              <a:rPr lang="en-US" sz="2400">
                <a:solidFill>
                  <a:schemeClr val="tx2"/>
                </a:solidFill>
              </a:rPr>
              <a:t>O(n</a:t>
            </a:r>
            <a:r>
              <a:rPr lang="en-US" sz="2400" baseline="30000">
                <a:solidFill>
                  <a:schemeClr val="tx2"/>
                </a:solidFill>
              </a:rPr>
              <a:t>c</a:t>
            </a:r>
            <a:r>
              <a:rPr lang="en-US" sz="2400">
                <a:solidFill>
                  <a:schemeClr val="tx2"/>
                </a:solidFill>
              </a:rPr>
              <a:t>) for some </a:t>
            </a:r>
          </a:p>
          <a:p>
            <a:pPr algn="l" eaLnBrk="1" hangingPunct="1"/>
            <a:r>
              <a:rPr lang="en-US" sz="2400">
                <a:solidFill>
                  <a:schemeClr val="tx2"/>
                </a:solidFill>
              </a:rPr>
              <a:t>constant c</a:t>
            </a:r>
          </a:p>
        </p:txBody>
      </p:sp>
      <p:sp>
        <p:nvSpPr>
          <p:cNvPr id="1014790" name="AutoShape 6"/>
          <p:cNvSpPr>
            <a:spLocks/>
          </p:cNvSpPr>
          <p:nvPr/>
        </p:nvSpPr>
        <p:spPr bwMode="auto">
          <a:xfrm>
            <a:off x="5788025" y="4313238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791" name="Text Box 7"/>
          <p:cNvSpPr txBox="1">
            <a:spLocks noChangeArrowheads="1"/>
          </p:cNvSpPr>
          <p:nvPr/>
        </p:nvSpPr>
        <p:spPr bwMode="auto">
          <a:xfrm>
            <a:off x="6362700" y="4875213"/>
            <a:ext cx="2444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/>
            <a:r>
              <a:rPr lang="en-US" sz="2400"/>
              <a:t>non-polynomial</a:t>
            </a:r>
          </a:p>
          <a:p>
            <a:pPr algn="l" eaLnBrk="1" hangingPunct="1"/>
            <a:r>
              <a:rPr lang="en-US" sz="2400"/>
              <a:t>time</a:t>
            </a:r>
          </a:p>
        </p:txBody>
      </p:sp>
      <p:sp>
        <p:nvSpPr>
          <p:cNvPr id="1014792" name="AutoShape 8"/>
          <p:cNvSpPr>
            <a:spLocks/>
          </p:cNvSpPr>
          <p:nvPr/>
        </p:nvSpPr>
        <p:spPr bwMode="auto">
          <a:xfrm>
            <a:off x="5788025" y="1681163"/>
            <a:ext cx="457200" cy="2632075"/>
          </a:xfrm>
          <a:prstGeom prst="rightBrace">
            <a:avLst>
              <a:gd name="adj1" fmla="val 47975"/>
              <a:gd name="adj2" fmla="val 50000"/>
            </a:avLst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793" name="Text Box 9"/>
          <p:cNvSpPr txBox="1">
            <a:spLocks noChangeArrowheads="1"/>
          </p:cNvSpPr>
          <p:nvPr/>
        </p:nvSpPr>
        <p:spPr bwMode="auto">
          <a:xfrm>
            <a:off x="527050" y="1736725"/>
            <a:ext cx="527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Is an O(n) algorithm efficient?</a:t>
            </a:r>
          </a:p>
        </p:txBody>
      </p:sp>
      <p:sp>
        <p:nvSpPr>
          <p:cNvPr id="1014794" name="Text Box 10"/>
          <p:cNvSpPr txBox="1">
            <a:spLocks noChangeArrowheads="1"/>
          </p:cNvSpPr>
          <p:nvPr/>
        </p:nvSpPr>
        <p:spPr bwMode="auto">
          <a:xfrm>
            <a:off x="527050" y="2393950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How about O(n log n)?</a:t>
            </a:r>
          </a:p>
        </p:txBody>
      </p:sp>
      <p:sp>
        <p:nvSpPr>
          <p:cNvPr id="1014795" name="Text Box 11"/>
          <p:cNvSpPr txBox="1">
            <a:spLocks noChangeArrowheads="1"/>
          </p:cNvSpPr>
          <p:nvPr/>
        </p:nvSpPr>
        <p:spPr bwMode="auto">
          <a:xfrm>
            <a:off x="527050" y="3051175"/>
            <a:ext cx="136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?</a:t>
            </a:r>
          </a:p>
        </p:txBody>
      </p:sp>
      <p:sp>
        <p:nvSpPr>
          <p:cNvPr id="1014796" name="Text Box 12"/>
          <p:cNvSpPr txBox="1">
            <a:spLocks noChangeArrowheads="1"/>
          </p:cNvSpPr>
          <p:nvPr/>
        </p:nvSpPr>
        <p:spPr bwMode="auto">
          <a:xfrm>
            <a:off x="527050" y="3708400"/>
            <a:ext cx="150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O(n</a:t>
            </a:r>
            <a:r>
              <a:rPr lang="en-US" baseline="30000"/>
              <a:t>10</a:t>
            </a:r>
            <a:r>
              <a:rPr lang="en-US"/>
              <a:t>) ?</a:t>
            </a:r>
          </a:p>
        </p:txBody>
      </p:sp>
      <p:sp>
        <p:nvSpPr>
          <p:cNvPr id="1014797" name="Text Box 13"/>
          <p:cNvSpPr txBox="1">
            <a:spLocks noChangeArrowheads="1"/>
          </p:cNvSpPr>
          <p:nvPr/>
        </p:nvSpPr>
        <p:spPr bwMode="auto">
          <a:xfrm>
            <a:off x="527050" y="4365625"/>
            <a:ext cx="184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O(n</a:t>
            </a:r>
            <a:r>
              <a:rPr lang="en-US" sz="3100" baseline="30000"/>
              <a:t>log n</a:t>
            </a:r>
            <a:r>
              <a:rPr lang="en-US"/>
              <a:t>) ?</a:t>
            </a:r>
          </a:p>
        </p:txBody>
      </p:sp>
      <p:sp>
        <p:nvSpPr>
          <p:cNvPr id="1014798" name="Text Box 14"/>
          <p:cNvSpPr txBox="1">
            <a:spLocks noChangeArrowheads="1"/>
          </p:cNvSpPr>
          <p:nvPr/>
        </p:nvSpPr>
        <p:spPr bwMode="auto">
          <a:xfrm>
            <a:off x="527050" y="5022850"/>
            <a:ext cx="1379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O(2</a:t>
            </a:r>
            <a:r>
              <a:rPr lang="en-US" sz="3100" baseline="30000"/>
              <a:t>n</a:t>
            </a:r>
            <a:r>
              <a:rPr lang="en-US"/>
              <a:t>) ?</a:t>
            </a:r>
          </a:p>
        </p:txBody>
      </p:sp>
      <p:sp>
        <p:nvSpPr>
          <p:cNvPr id="1014799" name="Text Box 15"/>
          <p:cNvSpPr txBox="1">
            <a:spLocks noChangeArrowheads="1"/>
          </p:cNvSpPr>
          <p:nvPr/>
        </p:nvSpPr>
        <p:spPr bwMode="auto">
          <a:xfrm>
            <a:off x="527050" y="5680075"/>
            <a:ext cx="1341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O(n!) ?</a:t>
            </a:r>
          </a:p>
        </p:txBody>
      </p:sp>
    </p:spTree>
    <p:extLst>
      <p:ext uri="{BB962C8B-B14F-4D97-AF65-F5344CB8AC3E}">
        <p14:creationId xmlns:p14="http://schemas.microsoft.com/office/powerpoint/2010/main" val="384386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8" grpId="0" animBg="1"/>
      <p:bldP spid="1014789" grpId="0"/>
      <p:bldP spid="1014790" grpId="0" animBg="1"/>
      <p:bldP spid="1014791" grpId="0"/>
      <p:bldP spid="1014792" grpId="0" animBg="1"/>
      <p:bldP spid="1014793" grpId="0"/>
      <p:bldP spid="1014794" grpId="0"/>
      <p:bldP spid="1014795" grpId="0"/>
      <p:bldP spid="1014796" grpId="0"/>
      <p:bldP spid="1014797" grpId="0"/>
      <p:bldP spid="1014798" grpId="0"/>
      <p:bldP spid="10147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82000" cy="53625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One </a:t>
            </a:r>
            <a:r>
              <a:rPr lang="en-US" sz="2200" dirty="0">
                <a:solidFill>
                  <a:schemeClr val="tx1"/>
                </a:solidFill>
              </a:rPr>
              <a:t>of the most fundamental complexity classes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It </a:t>
            </a:r>
            <a:r>
              <a:rPr lang="en-US" sz="2200" b="1" dirty="0">
                <a:solidFill>
                  <a:schemeClr val="tx1"/>
                </a:solidFill>
              </a:rPr>
              <a:t>contains</a:t>
            </a:r>
            <a:r>
              <a:rPr lang="en-US" sz="2200" dirty="0">
                <a:solidFill>
                  <a:schemeClr val="tx1"/>
                </a:solidFill>
              </a:rPr>
              <a:t> all </a:t>
            </a:r>
            <a:r>
              <a:rPr lang="en-US" sz="2200" b="1" dirty="0">
                <a:solidFill>
                  <a:schemeClr val="tx1"/>
                </a:solidFill>
              </a:rPr>
              <a:t>decision problems </a:t>
            </a:r>
            <a:r>
              <a:rPr lang="en-US" sz="2200" dirty="0">
                <a:solidFill>
                  <a:schemeClr val="tx1"/>
                </a:solidFill>
              </a:rPr>
              <a:t>that can be </a:t>
            </a:r>
            <a:r>
              <a:rPr lang="en-US" sz="2200" b="1" dirty="0">
                <a:solidFill>
                  <a:schemeClr val="tx1"/>
                </a:solidFill>
              </a:rPr>
              <a:t>solved</a:t>
            </a:r>
            <a:r>
              <a:rPr lang="en-US" sz="2200" dirty="0">
                <a:solidFill>
                  <a:schemeClr val="tx1"/>
                </a:solidFill>
              </a:rPr>
              <a:t> by a </a:t>
            </a:r>
            <a:r>
              <a:rPr lang="en-US" sz="2200" b="1" dirty="0">
                <a:solidFill>
                  <a:schemeClr val="tx1"/>
                </a:solidFill>
              </a:rPr>
              <a:t>deterministic Turing machine using</a:t>
            </a:r>
            <a:r>
              <a:rPr lang="en-US" sz="2200" dirty="0">
                <a:solidFill>
                  <a:schemeClr val="tx1"/>
                </a:solidFill>
              </a:rPr>
              <a:t> a polynomial amount of computation time, or </a:t>
            </a:r>
            <a:r>
              <a:rPr lang="en-US" sz="2200" b="1" dirty="0">
                <a:solidFill>
                  <a:schemeClr val="tx1"/>
                </a:solidFill>
              </a:rPr>
              <a:t>polynomial time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A language </a:t>
            </a:r>
            <a:r>
              <a:rPr lang="en-US" sz="2200" b="1" i="1" dirty="0">
                <a:solidFill>
                  <a:schemeClr val="tx1"/>
                </a:solidFill>
              </a:rPr>
              <a:t>L</a:t>
            </a:r>
            <a:r>
              <a:rPr lang="en-US" sz="2200" dirty="0">
                <a:solidFill>
                  <a:schemeClr val="tx1"/>
                </a:solidFill>
              </a:rPr>
              <a:t> is in </a:t>
            </a:r>
            <a:r>
              <a:rPr lang="en-US" sz="2200" b="1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if and only if </a:t>
            </a:r>
            <a:r>
              <a:rPr lang="en-US" sz="2200" dirty="0">
                <a:solidFill>
                  <a:schemeClr val="tx1"/>
                </a:solidFill>
              </a:rPr>
              <a:t>there exists a </a:t>
            </a:r>
            <a:r>
              <a:rPr lang="en-US" sz="2200" b="1" i="1" dirty="0">
                <a:solidFill>
                  <a:schemeClr val="tx1"/>
                </a:solidFill>
              </a:rPr>
              <a:t>deterministic Turing machine M</a:t>
            </a:r>
            <a:r>
              <a:rPr lang="en-US" sz="2200" dirty="0">
                <a:solidFill>
                  <a:schemeClr val="tx1"/>
                </a:solidFill>
              </a:rPr>
              <a:t>, such </a:t>
            </a:r>
            <a:r>
              <a:rPr lang="en-US" sz="2200" dirty="0" smtClean="0">
                <a:solidFill>
                  <a:schemeClr val="tx1"/>
                </a:solidFill>
              </a:rPr>
              <a:t>that</a:t>
            </a:r>
            <a:endParaRPr lang="en-US" sz="22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    M runs for polynomial time on all inputs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    For all x in L, M outputs 1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    For all x not in L, M outputs 0</a:t>
            </a:r>
          </a:p>
          <a:p>
            <a:pPr algn="just">
              <a:lnSpc>
                <a:spcPct val="150000"/>
              </a:lnSpc>
            </a:pP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44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Class P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1276350" y="1474788"/>
            <a:ext cx="62499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We say a set L </a:t>
            </a:r>
            <a:r>
              <a:rPr lang="en-US" sz="2400" b="1">
                <a:latin typeface="cmsy10" pitchFamily="34" charset="0"/>
              </a:rPr>
              <a:t>µ</a:t>
            </a:r>
            <a:r>
              <a:rPr lang="en-US"/>
              <a:t> </a:t>
            </a:r>
            <a:r>
              <a:rPr lang="el-GR"/>
              <a:t>Σ</a:t>
            </a:r>
            <a:r>
              <a:rPr lang="en-US"/>
              <a:t>* is in </a:t>
            </a:r>
            <a:r>
              <a:rPr lang="en-US" sz="3200">
                <a:solidFill>
                  <a:schemeClr val="tx2"/>
                </a:solidFill>
              </a:rPr>
              <a:t>P</a:t>
            </a:r>
            <a:r>
              <a:rPr lang="en-US"/>
              <a:t> if there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program </a:t>
            </a:r>
            <a:r>
              <a:rPr lang="en-US">
                <a:solidFill>
                  <a:schemeClr val="tx2"/>
                </a:solidFill>
              </a:rPr>
              <a:t>A</a:t>
            </a:r>
            <a:r>
              <a:rPr lang="en-US"/>
              <a:t> and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polynomial </a:t>
            </a:r>
            <a:r>
              <a:rPr lang="en-US">
                <a:solidFill>
                  <a:schemeClr val="tx2"/>
                </a:solidFill>
              </a:rPr>
              <a:t>p()</a:t>
            </a:r>
          </a:p>
        </p:txBody>
      </p:sp>
      <p:sp>
        <p:nvSpPr>
          <p:cNvPr id="1027080" name="Text Box 8"/>
          <p:cNvSpPr txBox="1">
            <a:spLocks noChangeArrowheads="1"/>
          </p:cNvSpPr>
          <p:nvPr/>
        </p:nvSpPr>
        <p:spPr bwMode="auto">
          <a:xfrm>
            <a:off x="1276350" y="3182938"/>
            <a:ext cx="4403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such that for any </a:t>
            </a:r>
            <a:r>
              <a:rPr lang="en-US">
                <a:solidFill>
                  <a:schemeClr val="tx2"/>
                </a:solidFill>
              </a:rPr>
              <a:t>x in </a:t>
            </a:r>
            <a:r>
              <a:rPr lang="el-GR">
                <a:solidFill>
                  <a:schemeClr val="tx2"/>
                </a:solidFill>
              </a:rPr>
              <a:t>Σ</a:t>
            </a:r>
            <a:r>
              <a:rPr lang="en-US">
                <a:solidFill>
                  <a:schemeClr val="tx2"/>
                </a:solidFill>
              </a:rPr>
              <a:t>*</a:t>
            </a:r>
            <a:r>
              <a:rPr lang="en-US"/>
              <a:t>, </a:t>
            </a:r>
          </a:p>
        </p:txBody>
      </p:sp>
      <p:sp>
        <p:nvSpPr>
          <p:cNvPr id="1027082" name="Text Box 10"/>
          <p:cNvSpPr txBox="1">
            <a:spLocks noChangeArrowheads="1"/>
          </p:cNvSpPr>
          <p:nvPr/>
        </p:nvSpPr>
        <p:spPr bwMode="auto">
          <a:xfrm>
            <a:off x="639763" y="4321175"/>
            <a:ext cx="7624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>
                <a:solidFill>
                  <a:schemeClr val="tx2"/>
                </a:solidFill>
              </a:rPr>
              <a:t>A(x) </a:t>
            </a:r>
            <a:r>
              <a:rPr lang="en-US"/>
              <a:t>runs for </a:t>
            </a:r>
            <a:r>
              <a:rPr lang="en-US">
                <a:solidFill>
                  <a:schemeClr val="tx2"/>
                </a:solidFill>
              </a:rPr>
              <a:t>at most p(|x|) time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and </a:t>
            </a:r>
            <a:r>
              <a:rPr lang="en-US"/>
              <a:t>answers question “is x in L?” correctly.</a:t>
            </a:r>
          </a:p>
        </p:txBody>
      </p:sp>
    </p:spTree>
    <p:extLst>
      <p:ext uri="{BB962C8B-B14F-4D97-AF65-F5344CB8AC3E}">
        <p14:creationId xmlns:p14="http://schemas.microsoft.com/office/powerpoint/2010/main" val="211129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9" grpId="0"/>
      <p:bldP spid="1027080" grpId="0"/>
      <p:bldP spid="10270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i="1" dirty="0">
                <a:solidFill>
                  <a:schemeClr val="tx1"/>
                </a:solidFill>
              </a:rPr>
              <a:t>NP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286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sz="2300" i="1" u="sng" dirty="0">
                <a:solidFill>
                  <a:schemeClr val="tx1"/>
                </a:solidFill>
              </a:rPr>
              <a:t>NP</a:t>
            </a:r>
            <a:r>
              <a:rPr lang="en-US" sz="2300" dirty="0">
                <a:solidFill>
                  <a:schemeClr val="tx1"/>
                </a:solidFill>
              </a:rPr>
              <a:t> (</a:t>
            </a:r>
            <a:r>
              <a:rPr lang="en-US" sz="2300" i="1" u="sng" dirty="0">
                <a:solidFill>
                  <a:schemeClr val="tx1"/>
                </a:solidFill>
              </a:rPr>
              <a:t>nondeterministic polynomial</a:t>
            </a:r>
            <a:r>
              <a:rPr lang="en-US" sz="2300" dirty="0">
                <a:solidFill>
                  <a:schemeClr val="tx1"/>
                </a:solidFill>
              </a:rPr>
              <a:t>): class of decision problems whose proposed solutions can be verified in polynomial time = solvable  by a </a:t>
            </a:r>
            <a:r>
              <a:rPr lang="en-US" sz="2300" i="1" dirty="0">
                <a:solidFill>
                  <a:schemeClr val="tx1"/>
                </a:solidFill>
              </a:rPr>
              <a:t>nondeterministic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tx1"/>
                </a:solidFill>
              </a:rPr>
              <a:t>polynomial algorithm</a:t>
            </a:r>
            <a:endParaRPr lang="en-US" sz="23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1"/>
          <p:cNvSpPr txBox="1">
            <a:spLocks noChangeArrowheads="1"/>
          </p:cNvSpPr>
          <p:nvPr/>
        </p:nvSpPr>
        <p:spPr bwMode="auto">
          <a:xfrm>
            <a:off x="4141788" y="185738"/>
            <a:ext cx="836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/>
              <a:t>NP</a:t>
            </a:r>
          </a:p>
        </p:txBody>
      </p:sp>
      <p:sp>
        <p:nvSpPr>
          <p:cNvPr id="1110088" name="Text Box 72"/>
          <p:cNvSpPr txBox="1">
            <a:spLocks noChangeArrowheads="1"/>
          </p:cNvSpPr>
          <p:nvPr/>
        </p:nvSpPr>
        <p:spPr bwMode="auto">
          <a:xfrm>
            <a:off x="471488" y="819150"/>
            <a:ext cx="229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A set L </a:t>
            </a:r>
            <a:r>
              <a:rPr lang="en-US">
                <a:sym typeface="Symbol" pitchFamily="18" charset="2"/>
              </a:rPr>
              <a:t> NP</a:t>
            </a:r>
          </a:p>
        </p:txBody>
      </p:sp>
      <p:sp>
        <p:nvSpPr>
          <p:cNvPr id="1110089" name="Text Box 73"/>
          <p:cNvSpPr txBox="1">
            <a:spLocks noChangeArrowheads="1"/>
          </p:cNvSpPr>
          <p:nvPr/>
        </p:nvSpPr>
        <p:spPr bwMode="auto">
          <a:xfrm>
            <a:off x="1300163" y="1479550"/>
            <a:ext cx="654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/>
              <a:t>if there exists an algorithm A and a polynomial p( )</a:t>
            </a:r>
          </a:p>
        </p:txBody>
      </p:sp>
      <p:sp>
        <p:nvSpPr>
          <p:cNvPr id="1110090" name="Text Box 74"/>
          <p:cNvSpPr txBox="1">
            <a:spLocks noChangeArrowheads="1"/>
          </p:cNvSpPr>
          <p:nvPr/>
        </p:nvSpPr>
        <p:spPr bwMode="auto">
          <a:xfrm>
            <a:off x="404813" y="2767013"/>
            <a:ext cx="218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For all x </a:t>
            </a:r>
            <a:r>
              <a:rPr lang="en-US">
                <a:sym typeface="Symbol" pitchFamily="18" charset="2"/>
              </a:rPr>
              <a:t> L</a:t>
            </a:r>
          </a:p>
        </p:txBody>
      </p:sp>
      <p:sp>
        <p:nvSpPr>
          <p:cNvPr id="1110091" name="Line 75"/>
          <p:cNvSpPr>
            <a:spLocks noChangeShapeType="1"/>
          </p:cNvSpPr>
          <p:nvPr/>
        </p:nvSpPr>
        <p:spPr bwMode="auto">
          <a:xfrm>
            <a:off x="4572000" y="2743200"/>
            <a:ext cx="0" cy="37909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92" name="Text Box 76"/>
          <p:cNvSpPr txBox="1">
            <a:spLocks noChangeArrowheads="1"/>
          </p:cNvSpPr>
          <p:nvPr/>
        </p:nvSpPr>
        <p:spPr bwMode="auto">
          <a:xfrm>
            <a:off x="404813" y="3514725"/>
            <a:ext cx="3721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/>
              <a:t>there exists y with |y| </a:t>
            </a:r>
            <a:r>
              <a:rPr lang="en-US">
                <a:sym typeface="Symbol" pitchFamily="18" charset="2"/>
              </a:rPr>
              <a:t> p(|x|)</a:t>
            </a:r>
            <a:r>
              <a:rPr lang="en-US"/>
              <a:t> </a:t>
            </a:r>
          </a:p>
        </p:txBody>
      </p:sp>
      <p:sp>
        <p:nvSpPr>
          <p:cNvPr id="1110093" name="Text Box 77"/>
          <p:cNvSpPr txBox="1">
            <a:spLocks noChangeArrowheads="1"/>
          </p:cNvSpPr>
          <p:nvPr/>
        </p:nvSpPr>
        <p:spPr bwMode="auto">
          <a:xfrm>
            <a:off x="404813" y="4691063"/>
            <a:ext cx="3946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such that A(x,y) = YES</a:t>
            </a:r>
          </a:p>
        </p:txBody>
      </p:sp>
      <p:sp>
        <p:nvSpPr>
          <p:cNvPr id="1110094" name="Text Box 78"/>
          <p:cNvSpPr txBox="1">
            <a:spLocks noChangeArrowheads="1"/>
          </p:cNvSpPr>
          <p:nvPr/>
        </p:nvSpPr>
        <p:spPr bwMode="auto">
          <a:xfrm>
            <a:off x="404813" y="5440363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in p(|x|) time</a:t>
            </a:r>
          </a:p>
        </p:txBody>
      </p:sp>
      <p:sp>
        <p:nvSpPr>
          <p:cNvPr id="1110095" name="Text Box 79"/>
          <p:cNvSpPr txBox="1">
            <a:spLocks noChangeArrowheads="1"/>
          </p:cNvSpPr>
          <p:nvPr/>
        </p:nvSpPr>
        <p:spPr bwMode="auto">
          <a:xfrm>
            <a:off x="4845050" y="2767013"/>
            <a:ext cx="227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For all x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 L</a:t>
            </a:r>
          </a:p>
        </p:txBody>
      </p:sp>
      <p:sp>
        <p:nvSpPr>
          <p:cNvPr id="1110096" name="Text Box 80"/>
          <p:cNvSpPr txBox="1">
            <a:spLocks noChangeArrowheads="1"/>
          </p:cNvSpPr>
          <p:nvPr/>
        </p:nvSpPr>
        <p:spPr bwMode="auto">
          <a:xfrm>
            <a:off x="4845050" y="3514725"/>
            <a:ext cx="2763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/>
              <a:t>For all y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with |y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| </a:t>
            </a:r>
            <a:r>
              <a:rPr lang="en-US">
                <a:sym typeface="Symbol" pitchFamily="18" charset="2"/>
              </a:rPr>
              <a:t> p(|x|)</a:t>
            </a:r>
            <a:r>
              <a:rPr lang="en-US"/>
              <a:t> </a:t>
            </a:r>
          </a:p>
        </p:txBody>
      </p:sp>
      <p:sp>
        <p:nvSpPr>
          <p:cNvPr id="1110097" name="Text Box 81"/>
          <p:cNvSpPr txBox="1">
            <a:spLocks noChangeArrowheads="1"/>
          </p:cNvSpPr>
          <p:nvPr/>
        </p:nvSpPr>
        <p:spPr bwMode="auto">
          <a:xfrm>
            <a:off x="4845050" y="5440363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in p(|x|) time</a:t>
            </a:r>
          </a:p>
        </p:txBody>
      </p:sp>
      <p:sp>
        <p:nvSpPr>
          <p:cNvPr id="1110098" name="Text Box 82"/>
          <p:cNvSpPr txBox="1">
            <a:spLocks noChangeArrowheads="1"/>
          </p:cNvSpPr>
          <p:nvPr/>
        </p:nvSpPr>
        <p:spPr bwMode="auto">
          <a:xfrm>
            <a:off x="4845050" y="4691063"/>
            <a:ext cx="379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we have A(x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,y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) = NO</a:t>
            </a:r>
          </a:p>
        </p:txBody>
      </p:sp>
    </p:spTree>
    <p:extLst>
      <p:ext uri="{BB962C8B-B14F-4D97-AF65-F5344CB8AC3E}">
        <p14:creationId xmlns:p14="http://schemas.microsoft.com/office/powerpoint/2010/main" val="329598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88" grpId="0"/>
      <p:bldP spid="1110089" grpId="0"/>
      <p:bldP spid="1110090" grpId="0"/>
      <p:bldP spid="1110091" grpId="0" animBg="1"/>
      <p:bldP spid="1110092" grpId="0"/>
      <p:bldP spid="1110093" grpId="0"/>
      <p:bldP spid="1110094" grpId="0"/>
      <p:bldP spid="1110095" grpId="0"/>
      <p:bldP spid="1110096" grpId="0"/>
      <p:bldP spid="1110097" grpId="0"/>
      <p:bldP spid="111009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117</TotalTime>
  <Words>670</Words>
  <Application>Microsoft Office PowerPoint</Application>
  <PresentationFormat>On-screen Show (4:3)</PresentationFormat>
  <Paragraphs>107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NP-Hard &amp; NP-Complete Problems</vt:lpstr>
      <vt:lpstr>PowerPoint Presentation</vt:lpstr>
      <vt:lpstr>Hard problems / Easy problems</vt:lpstr>
      <vt:lpstr>PowerPoint Presentation</vt:lpstr>
      <vt:lpstr>What is an efficient algorithm?</vt:lpstr>
      <vt:lpstr>Class P</vt:lpstr>
      <vt:lpstr>The Class P</vt:lpstr>
      <vt:lpstr>Class NP</vt:lpstr>
      <vt:lpstr>PowerPoint Presentation</vt:lpstr>
      <vt:lpstr>PowerPoint Presentation</vt:lpstr>
      <vt:lpstr>PowerPoint Presentation</vt:lpstr>
      <vt:lpstr>NP</vt:lpstr>
      <vt:lpstr>Non-deterministic Searching</vt:lpstr>
      <vt:lpstr>Non-deterministic Sorting</vt:lpstr>
      <vt:lpstr>Definition : Decision and Optimization</vt:lpstr>
      <vt:lpstr>Example : Max Clique</vt:lpstr>
      <vt:lpstr>Example : Max Clique</vt:lpstr>
      <vt:lpstr>Example : Max Clique</vt:lpstr>
      <vt:lpstr>Definition: Time Requirement</vt:lpstr>
      <vt:lpstr>NP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NP-Hard &amp; NP-Complete Problems</dc:title>
  <dc:creator>cse</dc:creator>
  <cp:lastModifiedBy>cse</cp:lastModifiedBy>
  <cp:revision>29</cp:revision>
  <dcterms:created xsi:type="dcterms:W3CDTF">2006-08-16T00:00:00Z</dcterms:created>
  <dcterms:modified xsi:type="dcterms:W3CDTF">2015-02-12T05:53:25Z</dcterms:modified>
</cp:coreProperties>
</file>