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57" r:id="rId5"/>
    <p:sldId id="258" r:id="rId6"/>
    <p:sldId id="260" r:id="rId7"/>
    <p:sldId id="266" r:id="rId8"/>
    <p:sldId id="265" r:id="rId9"/>
    <p:sldId id="274" r:id="rId10"/>
    <p:sldId id="267" r:id="rId11"/>
    <p:sldId id="287" r:id="rId12"/>
    <p:sldId id="280" r:id="rId13"/>
    <p:sldId id="281" r:id="rId14"/>
    <p:sldId id="283" r:id="rId15"/>
    <p:sldId id="28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AA2C71"/>
    <a:srgbClr val="A62C6F"/>
    <a:srgbClr val="852359"/>
    <a:srgbClr val="2E0C1F"/>
    <a:srgbClr val="E1E1E1"/>
    <a:srgbClr val="F9E7F1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291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9B499A-D897-4B41-A0E8-FC9183A302E8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4DDD45-4499-4FCD-BE66-68638F4343D8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DD8-3F95-474D-B87F-3E161712D0DA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70B-AE3F-4250-B62F-71EA47539153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15E-1BAB-4AAB-A19F-F87F64BA3EA1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399DAB-7D03-49E6-B785-D9AC3C7172D1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99E-1D10-45E6-AF76-8ADCC99193F4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5D627C54-5464-4FD0-9286-192D04D444F1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669CFA3-9588-4794-B616-FB87B0C36D9B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C1D-C0FF-41F5-937D-500972417412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765470A-AEA1-4B1D-B644-F55B889AE249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285645-6EDF-456B-A303-0830B0A17452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911" y="1087814"/>
            <a:ext cx="9554177" cy="104587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Hotel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59292-49D9-43B6-8D13-2CB1DF189CF2}"/>
              </a:ext>
            </a:extLst>
          </p:cNvPr>
          <p:cNvSpPr txBox="1"/>
          <p:nvPr/>
        </p:nvSpPr>
        <p:spPr>
          <a:xfrm>
            <a:off x="3764478" y="4432964"/>
            <a:ext cx="3847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Md </a:t>
            </a:r>
            <a:r>
              <a:rPr lang="en-US" i="1" dirty="0" err="1">
                <a:solidFill>
                  <a:schemeClr val="bg1"/>
                </a:solidFill>
              </a:rPr>
              <a:t>Junaeid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Bhuyian</a:t>
            </a:r>
            <a:r>
              <a:rPr lang="en-US" i="1" dirty="0">
                <a:solidFill>
                  <a:schemeClr val="bg1"/>
                </a:solidFill>
              </a:rPr>
              <a:t>             160104055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Afranul</a:t>
            </a:r>
            <a:r>
              <a:rPr lang="en-US" i="1" dirty="0">
                <a:solidFill>
                  <a:schemeClr val="bg1"/>
                </a:solidFill>
              </a:rPr>
              <a:t> Haque                         160104059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Nazmus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Sakib</a:t>
            </a:r>
            <a:r>
              <a:rPr lang="en-US" i="1" dirty="0">
                <a:solidFill>
                  <a:schemeClr val="bg1"/>
                </a:solidFill>
              </a:rPr>
              <a:t>                          160104072</a:t>
            </a:r>
          </a:p>
          <a:p>
            <a:r>
              <a:rPr lang="en-US" i="1" dirty="0">
                <a:solidFill>
                  <a:schemeClr val="bg1"/>
                </a:solidFill>
              </a:rPr>
              <a:t>Md. </a:t>
            </a:r>
            <a:r>
              <a:rPr lang="en-US" i="1" dirty="0" err="1">
                <a:solidFill>
                  <a:schemeClr val="bg1"/>
                </a:solidFill>
              </a:rPr>
              <a:t>Ruhul</a:t>
            </a:r>
            <a:r>
              <a:rPr lang="en-US" i="1" dirty="0">
                <a:solidFill>
                  <a:schemeClr val="bg1"/>
                </a:solidFill>
              </a:rPr>
              <a:t> Amin                      160104074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FF019-51E4-419F-88A3-C8EAD25B03C1}"/>
              </a:ext>
            </a:extLst>
          </p:cNvPr>
          <p:cNvSpPr txBox="1"/>
          <p:nvPr/>
        </p:nvSpPr>
        <p:spPr>
          <a:xfrm>
            <a:off x="3716977" y="3823855"/>
            <a:ext cx="389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Submitted 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295E82-8CE3-4EB3-AD37-9001F03E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21089" y="5956136"/>
            <a:ext cx="2844800" cy="365125"/>
          </a:xfrm>
        </p:spPr>
        <p:txBody>
          <a:bodyPr/>
          <a:lstStyle/>
          <a:p>
            <a:fld id="{48069B0E-A5D6-4263-8476-E85BAC6C32E4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8CA3-30F4-428E-BC0B-E4BCD9E8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20676"/>
            <a:ext cx="93746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ROOM{                      </a:t>
            </a:r>
          </a:p>
          <a:p>
            <a:r>
              <a:rPr lang="en-US" dirty="0" err="1"/>
              <a:t>Room_No</a:t>
            </a:r>
            <a:r>
              <a:rPr lang="en-US" dirty="0"/>
              <a:t>  INT;</a:t>
            </a:r>
          </a:p>
          <a:p>
            <a:r>
              <a:rPr lang="en-US" dirty="0" err="1"/>
              <a:t>Room_type</a:t>
            </a:r>
            <a:r>
              <a:rPr lang="en-US" dirty="0"/>
              <a:t> Varchar;</a:t>
            </a:r>
          </a:p>
          <a:p>
            <a:r>
              <a:rPr lang="en-US" dirty="0"/>
              <a:t>Price  Double;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Room_No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CheckIN</a:t>
            </a:r>
            <a:r>
              <a:rPr lang="en-US" dirty="0"/>
              <a:t>{                      </a:t>
            </a:r>
          </a:p>
          <a:p>
            <a:r>
              <a:rPr lang="en-US" dirty="0" err="1"/>
              <a:t>Cus_ID</a:t>
            </a:r>
            <a:r>
              <a:rPr lang="en-US" dirty="0"/>
              <a:t>  INT;</a:t>
            </a:r>
          </a:p>
          <a:p>
            <a:r>
              <a:rPr lang="en-US" dirty="0" err="1"/>
              <a:t>Room_No</a:t>
            </a:r>
            <a:r>
              <a:rPr lang="en-US" dirty="0"/>
              <a:t> INT;</a:t>
            </a:r>
          </a:p>
          <a:p>
            <a:r>
              <a:rPr lang="en-US" dirty="0"/>
              <a:t>date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Room_No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2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832" y="1397675"/>
            <a:ext cx="88914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Food{                      </a:t>
            </a:r>
          </a:p>
          <a:p>
            <a:r>
              <a:rPr lang="en-US" dirty="0" err="1"/>
              <a:t>FooD_ID</a:t>
            </a:r>
            <a:r>
              <a:rPr lang="en-US" dirty="0"/>
              <a:t>  INT;</a:t>
            </a:r>
          </a:p>
          <a:p>
            <a:r>
              <a:rPr lang="en-US" dirty="0" err="1"/>
              <a:t>Food_item</a:t>
            </a:r>
            <a:r>
              <a:rPr lang="en-US" dirty="0"/>
              <a:t> Varchar;</a:t>
            </a:r>
          </a:p>
          <a:p>
            <a:r>
              <a:rPr lang="en-US" dirty="0" err="1"/>
              <a:t>Food_price</a:t>
            </a:r>
            <a:r>
              <a:rPr lang="en-US" dirty="0"/>
              <a:t> double;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Food_ID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01716-FCA7-47CF-A14F-51E199A8AC32}"/>
              </a:ext>
            </a:extLst>
          </p:cNvPr>
          <p:cNvSpPr/>
          <p:nvPr/>
        </p:nvSpPr>
        <p:spPr>
          <a:xfrm>
            <a:off x="595832" y="3623100"/>
            <a:ext cx="91262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Payment{                      </a:t>
            </a:r>
          </a:p>
          <a:p>
            <a:r>
              <a:rPr lang="en-US" dirty="0"/>
              <a:t>Date Varchar;</a:t>
            </a:r>
          </a:p>
          <a:p>
            <a:r>
              <a:rPr lang="en-US" dirty="0"/>
              <a:t>Method double;</a:t>
            </a:r>
          </a:p>
          <a:p>
            <a:r>
              <a:rPr lang="en-US" dirty="0" err="1"/>
              <a:t>Cus_ID</a:t>
            </a:r>
            <a:r>
              <a:rPr lang="en-US" dirty="0"/>
              <a:t> INT;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FOREIGN KEY(</a:t>
            </a:r>
            <a:r>
              <a:rPr lang="en-US" dirty="0" err="1"/>
              <a:t>Cus_ID</a:t>
            </a:r>
            <a:r>
              <a:rPr lang="en-US" dirty="0"/>
              <a:t>) REFERENCES Customer(</a:t>
            </a:r>
            <a:r>
              <a:rPr lang="en-US" dirty="0" err="1"/>
              <a:t>Cus_ID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08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827" y="1120676"/>
            <a:ext cx="88914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Manager{                      </a:t>
            </a:r>
          </a:p>
          <a:p>
            <a:r>
              <a:rPr lang="en-US" dirty="0" err="1"/>
              <a:t>Manager_ID</a:t>
            </a:r>
            <a:r>
              <a:rPr lang="en-US" dirty="0"/>
              <a:t>  INT;</a:t>
            </a:r>
          </a:p>
          <a:p>
            <a:r>
              <a:rPr lang="en-US" dirty="0" err="1"/>
              <a:t>Manager_name</a:t>
            </a:r>
            <a:r>
              <a:rPr lang="en-US" dirty="0"/>
              <a:t> Varchar;</a:t>
            </a:r>
          </a:p>
          <a:p>
            <a:r>
              <a:rPr lang="en-US" dirty="0"/>
              <a:t>Password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Manager_ID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60B4C-7E85-4A63-A657-1B877D4456C3}"/>
              </a:ext>
            </a:extLst>
          </p:cNvPr>
          <p:cNvSpPr txBox="1"/>
          <p:nvPr/>
        </p:nvSpPr>
        <p:spPr>
          <a:xfrm>
            <a:off x="546827" y="3093815"/>
            <a:ext cx="113298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Create table Employee{                      </a:t>
            </a:r>
          </a:p>
          <a:p>
            <a:r>
              <a:rPr lang="en-US" dirty="0" err="1"/>
              <a:t>Emp_ID</a:t>
            </a:r>
            <a:r>
              <a:rPr lang="en-US" dirty="0"/>
              <a:t>  INT;</a:t>
            </a:r>
          </a:p>
          <a:p>
            <a:r>
              <a:rPr lang="en-US" dirty="0" err="1"/>
              <a:t>Employee_name</a:t>
            </a:r>
            <a:r>
              <a:rPr lang="en-US" dirty="0"/>
              <a:t> Varchar;</a:t>
            </a:r>
          </a:p>
          <a:p>
            <a:r>
              <a:rPr lang="en-US" dirty="0"/>
              <a:t>salary Double;</a:t>
            </a:r>
          </a:p>
          <a:p>
            <a:r>
              <a:rPr lang="en-US" dirty="0" err="1"/>
              <a:t>Emp_Address</a:t>
            </a:r>
            <a:r>
              <a:rPr lang="en-US" dirty="0"/>
              <a:t>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Emp_ID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9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4285923" y="2967335"/>
            <a:ext cx="362015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E7DC-DB27-4786-835F-AD7AAB55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138699"/>
            <a:ext cx="2844799" cy="365125"/>
          </a:xfrm>
        </p:spPr>
        <p:txBody>
          <a:bodyPr/>
          <a:lstStyle/>
          <a:p>
            <a:fld id="{5C0AA0D2-1D92-430A-8535-4D403590CC77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F3DF-691F-4BB7-A24C-41B413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1309" y="6138698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described the ERD means Entity Relationship Diagram which represents the data modeling tools.</a:t>
            </a:r>
          </a:p>
          <a:p>
            <a:r>
              <a:rPr lang="en-US" dirty="0"/>
              <a:t>By using this ERD model we can easily understand the relationship between the entity of our database. </a:t>
            </a:r>
          </a:p>
          <a:p>
            <a:r>
              <a:rPr lang="en-US" dirty="0"/>
              <a:t>Hotel management system is mainly a desktop based application. This project  will be developed to maintain a hotel in a digitalized way. </a:t>
            </a:r>
          </a:p>
          <a:p>
            <a:r>
              <a:rPr lang="en-US" dirty="0"/>
              <a:t>Our main goal is to digitalize the analog system. Hopefully it will be able to reduce  times and troubles of administrators of a hotel.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77B9-DEF8-4990-AC86-43D832F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19998" y="5945779"/>
            <a:ext cx="2844799" cy="365125"/>
          </a:xfrm>
        </p:spPr>
        <p:txBody>
          <a:bodyPr/>
          <a:lstStyle/>
          <a:p>
            <a:fld id="{14A31EE7-6E4B-4779-9D94-142C27B90991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8019-F2D8-4415-A274-F3FBFF74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/>
              <a:t>ENTITIES: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R	</a:t>
            </a:r>
            <a:r>
              <a:rPr lang="en-US" sz="2000" b="1" dirty="0" err="1"/>
              <a:t>eceptionist</a:t>
            </a:r>
            <a:endParaRPr lang="en-US" sz="2000" b="1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Customer       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Room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Food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Manager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/>
              <a:t>Employee 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of Entities with </a:t>
            </a:r>
            <a:r>
              <a:rPr lang="en-US" dirty="0" err="1"/>
              <a:t>primary,foreign</a:t>
            </a:r>
            <a:r>
              <a:rPr lang="en-US" dirty="0"/>
              <a:t> and composite Keys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D827-7BE4-4329-9B9C-3FB2562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52025" y="6007914"/>
            <a:ext cx="2844799" cy="365125"/>
          </a:xfrm>
        </p:spPr>
        <p:txBody>
          <a:bodyPr/>
          <a:lstStyle/>
          <a:p>
            <a:fld id="{630FA8AC-4CF4-43A9-9E69-D31070B7B390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F556-1B6D-44BB-93C7-FD784C91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08" y="1843644"/>
            <a:ext cx="7469579" cy="31707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2740874" y="2705725"/>
            <a:ext cx="708991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ENTITY RELATIONSHIP DIAGRAM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8EC62-F63A-4107-AD98-188B7732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6502" y="5956136"/>
            <a:ext cx="2844799" cy="365125"/>
          </a:xfrm>
        </p:spPr>
        <p:txBody>
          <a:bodyPr/>
          <a:lstStyle/>
          <a:p>
            <a:fld id="{5BC30EEC-DE12-4E5B-B21A-AF31B7A873DF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0496E-FD40-4FB3-8898-545F9628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9773-3EB3-4F63-ACE4-2CC1A878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7605"/>
            <a:ext cx="11029616" cy="8216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ACCD-1198-4DF1-9F36-0C42754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86257" y="6321262"/>
            <a:ext cx="2844799" cy="365125"/>
          </a:xfrm>
        </p:spPr>
        <p:txBody>
          <a:bodyPr/>
          <a:lstStyle/>
          <a:p>
            <a:fld id="{A513984C-2F05-49A9-A6C1-4BC16991206E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E663-F665-443B-84CD-4490791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321262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FE92C-5B77-4940-A6A9-EC3BBC12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041" y="1481183"/>
            <a:ext cx="183246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16" name="Picture 2115">
            <a:extLst>
              <a:ext uri="{FF2B5EF4-FFF2-40B4-BE49-F238E27FC236}">
                <a16:creationId xmlns:a16="http://schemas.microsoft.com/office/drawing/2014/main" id="{4C6FA611-0401-4FCA-93DF-9724F219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80477"/>
            <a:ext cx="11239500" cy="56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RELATIONAL MODEL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7D2D-225C-4132-9D91-79CD7BD9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074223" y="5956136"/>
            <a:ext cx="2844799" cy="365125"/>
          </a:xfrm>
        </p:spPr>
        <p:txBody>
          <a:bodyPr/>
          <a:lstStyle/>
          <a:p>
            <a:fld id="{7D292225-5FBC-46B7-AC7C-BEC4671CA768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7BE7-0E86-4845-BE7B-EDB041E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6" y="555813"/>
            <a:ext cx="10897464" cy="313111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E38BD-8408-434D-8EBC-C56CC032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46721"/>
            <a:ext cx="11112501" cy="53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6" y="555813"/>
            <a:ext cx="10897464" cy="313111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6141" y="2609994"/>
            <a:ext cx="3210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Receptionist{                      </a:t>
            </a:r>
          </a:p>
          <a:p>
            <a:r>
              <a:rPr lang="en-US" dirty="0" err="1"/>
              <a:t>RecepID</a:t>
            </a:r>
            <a:r>
              <a:rPr lang="en-US" dirty="0"/>
              <a:t>  INT;</a:t>
            </a:r>
          </a:p>
          <a:p>
            <a:r>
              <a:rPr lang="en-US" dirty="0" err="1"/>
              <a:t>Receptionist_Name</a:t>
            </a:r>
            <a:r>
              <a:rPr lang="en-US" dirty="0"/>
              <a:t> Varchar;</a:t>
            </a:r>
          </a:p>
          <a:p>
            <a:r>
              <a:rPr lang="en-US" dirty="0" err="1"/>
              <a:t>Receptionist_Email</a:t>
            </a:r>
            <a:r>
              <a:rPr lang="en-US" dirty="0"/>
              <a:t>  varchar;</a:t>
            </a:r>
          </a:p>
          <a:p>
            <a:r>
              <a:rPr lang="en-US" dirty="0"/>
              <a:t>Password varchar ;</a:t>
            </a:r>
          </a:p>
          <a:p>
            <a:r>
              <a:rPr lang="en-US" dirty="0"/>
              <a:t>PRIMARY KEY(</a:t>
            </a:r>
            <a:r>
              <a:rPr lang="en-US" dirty="0" err="1"/>
              <a:t>RecepID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0E4B3-33E8-4EB0-B0D1-8638021C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1228418"/>
            <a:ext cx="7822454" cy="54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470A-AEA1-4B1D-B644-F55B889AE249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137" y="853440"/>
            <a:ext cx="115736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Customer{                      </a:t>
            </a:r>
          </a:p>
          <a:p>
            <a:r>
              <a:rPr lang="en-US" dirty="0" err="1"/>
              <a:t>Cus_ID</a:t>
            </a:r>
            <a:r>
              <a:rPr lang="en-US" dirty="0"/>
              <a:t>  INT;</a:t>
            </a:r>
          </a:p>
          <a:p>
            <a:r>
              <a:rPr lang="en-US" dirty="0" err="1"/>
              <a:t>Customer_name</a:t>
            </a:r>
            <a:r>
              <a:rPr lang="en-US" dirty="0"/>
              <a:t> Varchar;</a:t>
            </a:r>
          </a:p>
          <a:p>
            <a:r>
              <a:rPr lang="en-US" dirty="0" err="1"/>
              <a:t>Customer_address</a:t>
            </a:r>
            <a:r>
              <a:rPr lang="en-US" dirty="0"/>
              <a:t>  varchar;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Cus_ID</a:t>
            </a:r>
            <a:r>
              <a:rPr lang="en-US" dirty="0"/>
              <a:t>)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Create table Booking{ </a:t>
            </a:r>
          </a:p>
          <a:p>
            <a:r>
              <a:rPr lang="en-US" dirty="0" err="1"/>
              <a:t>Book_ID</a:t>
            </a:r>
            <a:r>
              <a:rPr lang="en-US" dirty="0"/>
              <a:t> INT;                     </a:t>
            </a:r>
          </a:p>
          <a:p>
            <a:r>
              <a:rPr lang="en-US" dirty="0" err="1"/>
              <a:t>Cus_ID</a:t>
            </a:r>
            <a:r>
              <a:rPr lang="en-US" dirty="0"/>
              <a:t>  INT;</a:t>
            </a:r>
          </a:p>
          <a:p>
            <a:r>
              <a:rPr lang="en-US" dirty="0" err="1"/>
              <a:t>Room_No</a:t>
            </a:r>
            <a:r>
              <a:rPr lang="en-US" dirty="0"/>
              <a:t> INT;</a:t>
            </a:r>
          </a:p>
          <a:p>
            <a:r>
              <a:rPr lang="en-US" dirty="0" err="1"/>
              <a:t>Booking_date</a:t>
            </a:r>
            <a:r>
              <a:rPr lang="en-US" dirty="0"/>
              <a:t> Varchar;</a:t>
            </a:r>
          </a:p>
          <a:p>
            <a:r>
              <a:rPr lang="en-US" dirty="0"/>
              <a:t>deposit  double;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PRIMARY KEY(</a:t>
            </a:r>
            <a:r>
              <a:rPr lang="en-US" dirty="0" err="1"/>
              <a:t>Book_ID</a:t>
            </a:r>
            <a:r>
              <a:rPr lang="en-US" dirty="0"/>
              <a:t>);</a:t>
            </a:r>
          </a:p>
          <a:p>
            <a:r>
              <a:rPr lang="en-US" dirty="0"/>
              <a:t>FOREIGN KEY (</a:t>
            </a:r>
            <a:r>
              <a:rPr lang="en-US" dirty="0" err="1"/>
              <a:t>Cus_ID</a:t>
            </a:r>
            <a:r>
              <a:rPr lang="en-US" dirty="0"/>
              <a:t>) REFERENCES Customer(</a:t>
            </a:r>
            <a:r>
              <a:rPr lang="en-US" dirty="0" err="1"/>
              <a:t>Cus_ID</a:t>
            </a:r>
            <a:r>
              <a:rPr lang="en-US" dirty="0"/>
              <a:t>);</a:t>
            </a:r>
          </a:p>
          <a:p>
            <a:r>
              <a:rPr lang="en-US" dirty="0"/>
              <a:t>FOREIGN KEY (</a:t>
            </a:r>
            <a:r>
              <a:rPr lang="en-US" dirty="0" err="1"/>
              <a:t>Room_no</a:t>
            </a:r>
            <a:r>
              <a:rPr lang="en-US" dirty="0"/>
              <a:t>) REFERENCES Room(</a:t>
            </a:r>
            <a:r>
              <a:rPr lang="en-US" dirty="0" err="1"/>
              <a:t>Room_no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142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ooks Like Sounds Like_SL - v4" id="{49340C27-6B59-423E-9A21-D8403F920761}" vid="{33BFA150-A101-4C57-BCA6-BEC943E5B3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C4EF74-2977-4065-95FE-55F8E4B639D4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TF00315753</Template>
  <TotalTime>0</TotalTime>
  <Words>438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Calibri</vt:lpstr>
      <vt:lpstr>Candara</vt:lpstr>
      <vt:lpstr>Wingdings</vt:lpstr>
      <vt:lpstr>Wingdings 2</vt:lpstr>
      <vt:lpstr>Dividend</vt:lpstr>
      <vt:lpstr>Hotel Management system</vt:lpstr>
      <vt:lpstr>Project Introduction</vt:lpstr>
      <vt:lpstr>Name of Entities with primary,foreign and composite Keys</vt:lpstr>
      <vt:lpstr>PowerPoint Presentation</vt:lpstr>
      <vt:lpstr>            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2019-02-17T18:59:57Z</dcterms:created>
  <dcterms:modified xsi:type="dcterms:W3CDTF">2019-03-19T04:00:38Z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