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6pPyNQAjvBHs4ylDIvdjTfxyg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E38322-3E30-406A-AB5B-0FC44D720DD8}">
  <a:tblStyle styleId="{55E38322-3E30-406A-AB5B-0FC44D720D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828d9970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d828d9970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d828d9970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828d9970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d828d99707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d828d99707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d828d99707_6_100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d828d99707_6_100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d828d99707_6_10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d828d99707_6_103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d828d99707_6_103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d828d99707_6_10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d828d99707_6_10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d828d99707_6_100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d828d99707_6_10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d828d99707_6_10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d828d99707_6_10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d828d99707_6_10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d828d99707_6_10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d828d99707_6_101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d828d99707_6_101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d828d99707_6_10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d828d99707_6_10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d828d99707_6_10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d828d99707_6_102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d828d99707_6_102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d828d99707_6_10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d828d99707_6_102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d828d99707_6_10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d828d99707_6_10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d828d99707_6_103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d828d99707_6_103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d828d99707_6_103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d828d99707_6_10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d828d99707_6_103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d828d99707_6_10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d828d99707_6_100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d828d99707_6_100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d828d99707_6_100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elastic.c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524000" y="764525"/>
            <a:ext cx="9144000" cy="1083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3600">
                <a:latin typeface="Times New Roman"/>
                <a:ea typeface="Times New Roman"/>
                <a:cs typeface="Times New Roman"/>
                <a:sym typeface="Times New Roman"/>
              </a:rPr>
              <a:t>Unsupervised FAQ Retrieval with Question Generation and BERT</a:t>
            </a:r>
            <a:endParaRPr sz="3600">
              <a:latin typeface="Times New Roman"/>
              <a:ea typeface="Times New Roman"/>
              <a:cs typeface="Times New Roman"/>
              <a:sym typeface="Times New Roman"/>
            </a:endParaRPr>
          </a:p>
        </p:txBody>
      </p:sp>
      <p:sp>
        <p:nvSpPr>
          <p:cNvPr id="59" name="Google Shape;59;p1"/>
          <p:cNvSpPr txBox="1"/>
          <p:nvPr>
            <p:ph idx="1" type="subTitle"/>
          </p:nvPr>
        </p:nvSpPr>
        <p:spPr>
          <a:xfrm>
            <a:off x="1524000" y="1847827"/>
            <a:ext cx="9144000" cy="360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1800">
                <a:latin typeface="Times New Roman"/>
                <a:ea typeface="Times New Roman"/>
                <a:cs typeface="Times New Roman"/>
                <a:sym typeface="Times New Roman"/>
              </a:rPr>
              <a:t>Yosi Mass, Boaz Carmeli, Haggai Roitman and David Konopnicki</a:t>
            </a:r>
            <a:endParaRPr sz="1800">
              <a:latin typeface="Times New Roman"/>
              <a:ea typeface="Times New Roman"/>
              <a:cs typeface="Times New Roman"/>
              <a:sym typeface="Times New Roman"/>
            </a:endParaRPr>
          </a:p>
        </p:txBody>
      </p:sp>
      <p:sp>
        <p:nvSpPr>
          <p:cNvPr id="60" name="Google Shape;60;p1"/>
          <p:cNvSpPr txBox="1"/>
          <p:nvPr/>
        </p:nvSpPr>
        <p:spPr>
          <a:xfrm>
            <a:off x="5360250" y="2207825"/>
            <a:ext cx="147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Presented by</a:t>
            </a:r>
            <a:endParaRPr sz="18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Group #3</a:t>
            </a:r>
            <a:endParaRPr sz="1800">
              <a:latin typeface="Times New Roman"/>
              <a:ea typeface="Times New Roman"/>
              <a:cs typeface="Times New Roman"/>
              <a:sym typeface="Times New Roman"/>
            </a:endParaRPr>
          </a:p>
        </p:txBody>
      </p:sp>
      <p:graphicFrame>
        <p:nvGraphicFramePr>
          <p:cNvPr id="61" name="Google Shape;61;p1"/>
          <p:cNvGraphicFramePr/>
          <p:nvPr/>
        </p:nvGraphicFramePr>
        <p:xfrm>
          <a:off x="4468750" y="3018550"/>
          <a:ext cx="3000000" cy="3000000"/>
        </p:xfrm>
        <a:graphic>
          <a:graphicData uri="http://schemas.openxmlformats.org/drawingml/2006/table">
            <a:tbl>
              <a:tblPr>
                <a:noFill/>
                <a:tableStyleId>{55E38322-3E30-406A-AB5B-0FC44D720DD8}</a:tableStyleId>
              </a:tblPr>
              <a:tblGrid>
                <a:gridCol w="1361625"/>
                <a:gridCol w="2458875"/>
              </a:tblGrid>
              <a:tr h="353425">
                <a:tc>
                  <a:txBody>
                    <a:bodyPr/>
                    <a:lstStyle/>
                    <a:p>
                      <a:pPr indent="0" lvl="0" marL="0" rtl="0" algn="r">
                        <a:lnSpc>
                          <a:spcPct val="100000"/>
                        </a:lnSpc>
                        <a:spcBef>
                          <a:spcPts val="0"/>
                        </a:spcBef>
                        <a:spcAft>
                          <a:spcPts val="0"/>
                        </a:spcAft>
                        <a:buNone/>
                      </a:pPr>
                      <a:r>
                        <a:rPr lang="en-US" sz="1800">
                          <a:latin typeface="Times New Roman"/>
                          <a:ea typeface="Times New Roman"/>
                          <a:cs typeface="Times New Roman"/>
                          <a:sym typeface="Times New Roman"/>
                        </a:rPr>
                        <a:t>20166008</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800">
                          <a:latin typeface="Times New Roman"/>
                          <a:ea typeface="Times New Roman"/>
                          <a:cs typeface="Times New Roman"/>
                          <a:sym typeface="Times New Roman"/>
                        </a:rPr>
                        <a:t>Sakib Ahmed</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r>
              <a:tr h="396200">
                <a:tc>
                  <a:txBody>
                    <a:bodyPr/>
                    <a:lstStyle/>
                    <a:p>
                      <a:pPr indent="0" lvl="0" marL="0" rtl="0" algn="r">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20266002</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Abu Nayeem Tasneem</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r>
              <a:tr h="396200">
                <a:tc>
                  <a:txBody>
                    <a:bodyPr/>
                    <a:lstStyle/>
                    <a:p>
                      <a:pPr indent="0" lvl="0" marL="0" rtl="0" algn="r">
                        <a:lnSpc>
                          <a:spcPct val="100000"/>
                        </a:lnSpc>
                        <a:spcBef>
                          <a:spcPts val="0"/>
                        </a:spcBef>
                        <a:spcAft>
                          <a:spcPts val="0"/>
                        </a:spcAft>
                        <a:buNone/>
                      </a:pPr>
                      <a:r>
                        <a:rPr lang="en-US" sz="1800">
                          <a:latin typeface="Times New Roman"/>
                          <a:ea typeface="Times New Roman"/>
                          <a:cs typeface="Times New Roman"/>
                          <a:sym typeface="Times New Roman"/>
                        </a:rPr>
                        <a:t>20266007</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800">
                          <a:latin typeface="Times New Roman"/>
                          <a:ea typeface="Times New Roman"/>
                          <a:cs typeface="Times New Roman"/>
                          <a:sym typeface="Times New Roman"/>
                        </a:rPr>
                        <a:t>Mosarrat Rumman</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r>
              <a:tr h="396200">
                <a:tc>
                  <a:txBody>
                    <a:bodyPr/>
                    <a:lstStyle/>
                    <a:p>
                      <a:pPr indent="0" lvl="0" marL="0" rtl="0" algn="r">
                        <a:lnSpc>
                          <a:spcPct val="100000"/>
                        </a:lnSpc>
                        <a:spcBef>
                          <a:spcPts val="0"/>
                        </a:spcBef>
                        <a:spcAft>
                          <a:spcPts val="0"/>
                        </a:spcAft>
                        <a:buNone/>
                      </a:pPr>
                      <a:r>
                        <a:rPr lang="en-US" sz="1800">
                          <a:latin typeface="Times New Roman"/>
                          <a:ea typeface="Times New Roman"/>
                          <a:cs typeface="Times New Roman"/>
                          <a:sym typeface="Times New Roman"/>
                        </a:rPr>
                        <a:t>20266022</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800">
                          <a:latin typeface="Times New Roman"/>
                          <a:ea typeface="Times New Roman"/>
                          <a:cs typeface="Times New Roman"/>
                          <a:sym typeface="Times New Roman"/>
                        </a:rPr>
                        <a:t>Sahiba Tasneem</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r>
              <a:tr h="396200">
                <a:tc>
                  <a:txBody>
                    <a:bodyPr/>
                    <a:lstStyle/>
                    <a:p>
                      <a:pPr indent="0" lvl="0" marL="0" rtl="0" algn="r">
                        <a:lnSpc>
                          <a:spcPct val="100000"/>
                        </a:lnSpc>
                        <a:spcBef>
                          <a:spcPts val="0"/>
                        </a:spcBef>
                        <a:spcAft>
                          <a:spcPts val="0"/>
                        </a:spcAft>
                        <a:buNone/>
                      </a:pPr>
                      <a:r>
                        <a:rPr lang="en-US" sz="1800">
                          <a:latin typeface="Times New Roman"/>
                          <a:ea typeface="Times New Roman"/>
                          <a:cs typeface="Times New Roman"/>
                          <a:sym typeface="Times New Roman"/>
                        </a:rPr>
                        <a:t>20266013</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800">
                          <a:latin typeface="Times New Roman"/>
                          <a:ea typeface="Times New Roman"/>
                          <a:cs typeface="Times New Roman"/>
                          <a:sym typeface="Times New Roman"/>
                        </a:rPr>
                        <a:t>Mofaqkhayrul Islam</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r>
              <a:tr h="396200">
                <a:tc>
                  <a:txBody>
                    <a:bodyPr/>
                    <a:lstStyle/>
                    <a:p>
                      <a:pPr indent="0" lvl="0" marL="0" rtl="0" algn="r">
                        <a:lnSpc>
                          <a:spcPct val="100000"/>
                        </a:lnSpc>
                        <a:spcBef>
                          <a:spcPts val="0"/>
                        </a:spcBef>
                        <a:spcAft>
                          <a:spcPts val="0"/>
                        </a:spcAft>
                        <a:buNone/>
                      </a:pPr>
                      <a:r>
                        <a:rPr lang="en-US" sz="1800">
                          <a:latin typeface="Times New Roman"/>
                          <a:ea typeface="Times New Roman"/>
                          <a:cs typeface="Times New Roman"/>
                          <a:sym typeface="Times New Roman"/>
                        </a:rPr>
                        <a:t>20266009</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800">
                          <a:latin typeface="Times New Roman"/>
                          <a:ea typeface="Times New Roman"/>
                          <a:cs typeface="Times New Roman"/>
                          <a:sym typeface="Times New Roman"/>
                        </a:rPr>
                        <a:t>Najib Murshed</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r>
              <a:tr h="396200">
                <a:tc>
                  <a:txBody>
                    <a:bodyPr/>
                    <a:lstStyle/>
                    <a:p>
                      <a:pPr indent="0" lvl="0" marL="0" rtl="0" algn="r">
                        <a:lnSpc>
                          <a:spcPct val="100000"/>
                        </a:lnSpc>
                        <a:spcBef>
                          <a:spcPts val="0"/>
                        </a:spcBef>
                        <a:spcAft>
                          <a:spcPts val="0"/>
                        </a:spcAft>
                        <a:buNone/>
                      </a:pPr>
                      <a:r>
                        <a:rPr lang="en-US" sz="1800">
                          <a:latin typeface="Times New Roman"/>
                          <a:ea typeface="Times New Roman"/>
                          <a:cs typeface="Times New Roman"/>
                          <a:sym typeface="Times New Roman"/>
                        </a:rPr>
                        <a:t>21166020</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800">
                          <a:latin typeface="Times New Roman"/>
                          <a:ea typeface="Times New Roman"/>
                          <a:cs typeface="Times New Roman"/>
                          <a:sym typeface="Times New Roman"/>
                        </a:rPr>
                        <a:t>Md. Tarikul Islam</a:t>
                      </a:r>
                      <a:endParaRPr sz="1800">
                        <a:latin typeface="Times New Roman"/>
                        <a:ea typeface="Times New Roman"/>
                        <a:cs typeface="Times New Roman"/>
                        <a:sym typeface="Times New Roman"/>
                      </a:endParaRPr>
                    </a:p>
                  </a:txBody>
                  <a:tcPr marT="91425" marB="91425" marR="91425" marL="91425">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9525">
                      <a:solidFill>
                        <a:srgbClr val="B7B7B7">
                          <a:alpha val="0"/>
                        </a:srgbClr>
                      </a:solidFill>
                      <a:prstDash val="solid"/>
                      <a:round/>
                      <a:headEnd len="sm" w="sm" type="none"/>
                      <a:tailEnd len="sm" w="sm" type="none"/>
                    </a:lnB>
                  </a:tcPr>
                </a:tc>
              </a:tr>
            </a:tbl>
          </a:graphicData>
        </a:graphic>
      </p:graphicFrame>
      <p:sp>
        <p:nvSpPr>
          <p:cNvPr id="62" name="Google Shape;62;p1"/>
          <p:cNvSpPr txBox="1"/>
          <p:nvPr/>
        </p:nvSpPr>
        <p:spPr>
          <a:xfrm>
            <a:off x="3940500" y="141500"/>
            <a:ext cx="43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CSE712: Symbolic Machine Learning II</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ctrTitle"/>
          </p:nvPr>
        </p:nvSpPr>
        <p:spPr>
          <a:xfrm>
            <a:off x="1524000" y="179225"/>
            <a:ext cx="9144000" cy="596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3600">
                <a:latin typeface="Times New Roman"/>
                <a:ea typeface="Times New Roman"/>
                <a:cs typeface="Times New Roman"/>
                <a:sym typeface="Times New Roman"/>
              </a:rPr>
              <a:t>Introduction </a:t>
            </a:r>
            <a:endParaRPr sz="3600">
              <a:latin typeface="Times New Roman"/>
              <a:ea typeface="Times New Roman"/>
              <a:cs typeface="Times New Roman"/>
              <a:sym typeface="Times New Roman"/>
            </a:endParaRPr>
          </a:p>
        </p:txBody>
      </p:sp>
      <p:sp>
        <p:nvSpPr>
          <p:cNvPr id="68" name="Google Shape;68;p2"/>
          <p:cNvSpPr txBox="1"/>
          <p:nvPr>
            <p:ph idx="1" type="subTitle"/>
          </p:nvPr>
        </p:nvSpPr>
        <p:spPr>
          <a:xfrm>
            <a:off x="463625" y="1189500"/>
            <a:ext cx="4562700" cy="5186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An unsupervised FAQ retrieval </a:t>
            </a:r>
            <a:r>
              <a:rPr lang="en-US" sz="1800">
                <a:latin typeface="Times New Roman"/>
                <a:ea typeface="Times New Roman"/>
                <a:cs typeface="Times New Roman"/>
                <a:sym typeface="Times New Roman"/>
              </a:rPr>
              <a:t>method</a:t>
            </a:r>
            <a:r>
              <a:rPr lang="en-US" sz="1800">
                <a:latin typeface="Times New Roman"/>
                <a:ea typeface="Times New Roman"/>
                <a:cs typeface="Times New Roman"/>
                <a:sym typeface="Times New Roman"/>
              </a:rPr>
              <a:t> using </a:t>
            </a:r>
            <a:r>
              <a:rPr lang="en-US" sz="1800">
                <a:latin typeface="Times New Roman"/>
                <a:ea typeface="Times New Roman"/>
                <a:cs typeface="Times New Roman"/>
                <a:sym typeface="Times New Roman"/>
              </a:rPr>
              <a:t>distant</a:t>
            </a: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supervision</a:t>
            </a:r>
            <a:r>
              <a:rPr lang="en-US" sz="1800">
                <a:latin typeface="Times New Roman"/>
                <a:ea typeface="Times New Roman"/>
                <a:cs typeface="Times New Roman"/>
                <a:sym typeface="Times New Roman"/>
              </a:rPr>
              <a:t> to train Neural Models</a:t>
            </a:r>
            <a:endParaRPr sz="500">
              <a:latin typeface="Times New Roman"/>
              <a:ea typeface="Times New Roman"/>
              <a:cs typeface="Times New Roman"/>
              <a:sym typeface="Times New Roman"/>
            </a:endParaRPr>
          </a:p>
          <a:p>
            <a:pPr indent="-342900" lvl="0" marL="457200" rtl="0" algn="l">
              <a:lnSpc>
                <a:spcPct val="100000"/>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Proposed unsupe</a:t>
            </a:r>
            <a:r>
              <a:rPr lang="en-US" sz="1800">
                <a:latin typeface="Times New Roman"/>
                <a:ea typeface="Times New Roman"/>
                <a:cs typeface="Times New Roman"/>
                <a:sym typeface="Times New Roman"/>
              </a:rPr>
              <a:t>rvised model is on par and even outperforms supervised models</a:t>
            </a:r>
            <a:endParaRPr sz="500">
              <a:latin typeface="Times New Roman"/>
              <a:ea typeface="Times New Roman"/>
              <a:cs typeface="Times New Roman"/>
              <a:sym typeface="Times New Roman"/>
            </a:endParaRPr>
          </a:p>
          <a:p>
            <a:pPr indent="-342900" lvl="0" marL="457200" rtl="0" algn="l">
              <a:lnSpc>
                <a:spcPct val="100000"/>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One unsupervised re-ranker and two fine tuned unsupervised BERT model</a:t>
            </a:r>
            <a:endParaRPr sz="1800">
              <a:latin typeface="Times New Roman"/>
              <a:ea typeface="Times New Roman"/>
              <a:cs typeface="Times New Roman"/>
              <a:sym typeface="Times New Roman"/>
            </a:endParaRPr>
          </a:p>
          <a:p>
            <a:pPr indent="-342900" lvl="0" marL="457200" rtl="0" algn="l">
              <a:spcBef>
                <a:spcPts val="1000"/>
              </a:spcBef>
              <a:spcAft>
                <a:spcPts val="1000"/>
              </a:spcAft>
              <a:buSzPts val="1800"/>
              <a:buFont typeface="Times New Roman"/>
              <a:buChar char="●"/>
            </a:pPr>
            <a:r>
              <a:rPr lang="en-US" sz="1800">
                <a:latin typeface="Times New Roman"/>
                <a:ea typeface="Times New Roman"/>
                <a:cs typeface="Times New Roman"/>
                <a:sym typeface="Times New Roman"/>
              </a:rPr>
              <a:t>Previously, CNN &amp; LSTM were used for FAQ retrieval methods. And also using supervised BERT models for Q-to-a matching(Sakata et al., 2019)</a:t>
            </a:r>
            <a:endParaRPr sz="1800">
              <a:latin typeface="Times New Roman"/>
              <a:ea typeface="Times New Roman"/>
              <a:cs typeface="Times New Roman"/>
              <a:sym typeface="Times New Roman"/>
            </a:endParaRPr>
          </a:p>
        </p:txBody>
      </p:sp>
      <p:sp>
        <p:nvSpPr>
          <p:cNvPr id="69" name="Google Shape;69;p2"/>
          <p:cNvSpPr/>
          <p:nvPr/>
        </p:nvSpPr>
        <p:spPr>
          <a:xfrm>
            <a:off x="7395858" y="1682650"/>
            <a:ext cx="2317500" cy="72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Index FAQ pairs (q, a) ElasticSearch</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Retrieve top-k FAQ Candidates using BM25 similarity</a:t>
            </a:r>
            <a:endParaRPr sz="1200">
              <a:latin typeface="Times New Roman"/>
              <a:ea typeface="Times New Roman"/>
              <a:cs typeface="Times New Roman"/>
              <a:sym typeface="Times New Roman"/>
            </a:endParaRPr>
          </a:p>
        </p:txBody>
      </p:sp>
      <p:sp>
        <p:nvSpPr>
          <p:cNvPr id="70" name="Google Shape;70;p2"/>
          <p:cNvSpPr/>
          <p:nvPr/>
        </p:nvSpPr>
        <p:spPr>
          <a:xfrm>
            <a:off x="5260541" y="3065400"/>
            <a:ext cx="1764600" cy="72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First Unsupervised Re-ranker using maximum-passage bm25-maxpsg</a:t>
            </a:r>
            <a:endParaRPr sz="1200">
              <a:latin typeface="Times New Roman"/>
              <a:ea typeface="Times New Roman"/>
              <a:cs typeface="Times New Roman"/>
              <a:sym typeface="Times New Roman"/>
            </a:endParaRPr>
          </a:p>
        </p:txBody>
      </p:sp>
      <p:sp>
        <p:nvSpPr>
          <p:cNvPr id="71" name="Google Shape;71;p2"/>
          <p:cNvSpPr/>
          <p:nvPr/>
        </p:nvSpPr>
        <p:spPr>
          <a:xfrm>
            <a:off x="7672260" y="3065400"/>
            <a:ext cx="1764600" cy="72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dk1"/>
                </a:solidFill>
                <a:latin typeface="Times New Roman"/>
                <a:ea typeface="Times New Roman"/>
                <a:cs typeface="Times New Roman"/>
                <a:sym typeface="Times New Roman"/>
              </a:rPr>
              <a:t>Unsupervised </a:t>
            </a:r>
            <a:r>
              <a:rPr lang="en-US" sz="1200">
                <a:latin typeface="Times New Roman"/>
                <a:ea typeface="Times New Roman"/>
                <a:cs typeface="Times New Roman"/>
                <a:sym typeface="Times New Roman"/>
              </a:rPr>
              <a:t>BERT model for Q-to-a re-ranking</a:t>
            </a:r>
            <a:endParaRPr sz="1200">
              <a:latin typeface="Times New Roman"/>
              <a:ea typeface="Times New Roman"/>
              <a:cs typeface="Times New Roman"/>
              <a:sym typeface="Times New Roman"/>
            </a:endParaRPr>
          </a:p>
        </p:txBody>
      </p:sp>
      <p:sp>
        <p:nvSpPr>
          <p:cNvPr id="72" name="Google Shape;72;p2"/>
          <p:cNvSpPr/>
          <p:nvPr/>
        </p:nvSpPr>
        <p:spPr>
          <a:xfrm>
            <a:off x="10142859" y="3065400"/>
            <a:ext cx="1764600" cy="727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latin typeface="Times New Roman"/>
                <a:ea typeface="Times New Roman"/>
                <a:cs typeface="Times New Roman"/>
                <a:sym typeface="Times New Roman"/>
              </a:rPr>
              <a:t>Unsupervised BERT model for Q-to-q re-ranking</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p:txBody>
      </p:sp>
      <p:sp>
        <p:nvSpPr>
          <p:cNvPr id="73" name="Google Shape;73;p2"/>
          <p:cNvSpPr/>
          <p:nvPr/>
        </p:nvSpPr>
        <p:spPr>
          <a:xfrm>
            <a:off x="7395858" y="4448150"/>
            <a:ext cx="2317500" cy="72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Combine Three(03) re-rankers using CombSUM &amp; PoolRank late-fusion </a:t>
            </a:r>
            <a:endParaRPr sz="1200">
              <a:latin typeface="Times New Roman"/>
              <a:ea typeface="Times New Roman"/>
              <a:cs typeface="Times New Roman"/>
              <a:sym typeface="Times New Roman"/>
            </a:endParaRPr>
          </a:p>
        </p:txBody>
      </p:sp>
      <p:cxnSp>
        <p:nvCxnSpPr>
          <p:cNvPr id="74" name="Google Shape;74;p2"/>
          <p:cNvCxnSpPr>
            <a:stCxn id="69" idx="2"/>
            <a:endCxn id="70" idx="0"/>
          </p:cNvCxnSpPr>
          <p:nvPr/>
        </p:nvCxnSpPr>
        <p:spPr>
          <a:xfrm rot="5400000">
            <a:off x="7021008" y="1531750"/>
            <a:ext cx="655500" cy="24117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75" name="Google Shape;75;p2"/>
          <p:cNvCxnSpPr>
            <a:stCxn id="69" idx="2"/>
            <a:endCxn id="71" idx="0"/>
          </p:cNvCxnSpPr>
          <p:nvPr/>
        </p:nvCxnSpPr>
        <p:spPr>
          <a:xfrm>
            <a:off x="8554608" y="2409850"/>
            <a:ext cx="0" cy="6555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2"/>
          <p:cNvCxnSpPr>
            <a:stCxn id="69" idx="2"/>
            <a:endCxn id="72" idx="0"/>
          </p:cNvCxnSpPr>
          <p:nvPr/>
        </p:nvCxnSpPr>
        <p:spPr>
          <a:xfrm flipH="1" rot="-5400000">
            <a:off x="9462108" y="1502350"/>
            <a:ext cx="655500" cy="24705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77" name="Google Shape;77;p2"/>
          <p:cNvCxnSpPr>
            <a:stCxn id="70" idx="2"/>
            <a:endCxn id="73" idx="0"/>
          </p:cNvCxnSpPr>
          <p:nvPr/>
        </p:nvCxnSpPr>
        <p:spPr>
          <a:xfrm flipH="1" rot="-5400000">
            <a:off x="7020941" y="2914500"/>
            <a:ext cx="655500" cy="24117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78" name="Google Shape;78;p2"/>
          <p:cNvCxnSpPr>
            <a:stCxn id="72" idx="2"/>
            <a:endCxn id="73" idx="0"/>
          </p:cNvCxnSpPr>
          <p:nvPr/>
        </p:nvCxnSpPr>
        <p:spPr>
          <a:xfrm rot="5400000">
            <a:off x="9462159" y="2885100"/>
            <a:ext cx="655500" cy="24705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79" name="Google Shape;79;p2"/>
          <p:cNvCxnSpPr>
            <a:stCxn id="71" idx="2"/>
            <a:endCxn id="73" idx="0"/>
          </p:cNvCxnSpPr>
          <p:nvPr/>
        </p:nvCxnSpPr>
        <p:spPr>
          <a:xfrm>
            <a:off x="8554560" y="3792600"/>
            <a:ext cx="0" cy="655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ctrTitle"/>
          </p:nvPr>
        </p:nvSpPr>
        <p:spPr>
          <a:xfrm>
            <a:off x="1524000" y="296524"/>
            <a:ext cx="9144000" cy="7911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6000"/>
              <a:buFont typeface="Calibri"/>
              <a:buNone/>
            </a:pPr>
            <a:r>
              <a:rPr lang="en-US" sz="3600">
                <a:latin typeface="Times New Roman"/>
                <a:ea typeface="Times New Roman"/>
                <a:cs typeface="Times New Roman"/>
                <a:sym typeface="Times New Roman"/>
              </a:rPr>
              <a:t>Unsupervised FAQ Retrieval Approach </a:t>
            </a:r>
            <a:endParaRPr sz="3600">
              <a:latin typeface="Times New Roman"/>
              <a:ea typeface="Times New Roman"/>
              <a:cs typeface="Times New Roman"/>
              <a:sym typeface="Times New Roman"/>
            </a:endParaRPr>
          </a:p>
        </p:txBody>
      </p:sp>
      <p:sp>
        <p:nvSpPr>
          <p:cNvPr id="86" name="Google Shape;86;p3"/>
          <p:cNvSpPr txBox="1"/>
          <p:nvPr>
            <p:ph idx="1" type="subTitle"/>
          </p:nvPr>
        </p:nvSpPr>
        <p:spPr>
          <a:xfrm>
            <a:off x="909175" y="1309250"/>
            <a:ext cx="10507200" cy="4845600"/>
          </a:xfrm>
          <a:prstGeom prst="rect">
            <a:avLst/>
          </a:prstGeom>
          <a:noFill/>
          <a:ln>
            <a:noFill/>
          </a:ln>
        </p:spPr>
        <p:txBody>
          <a:bodyPr anchorCtr="0" anchor="t" bIns="45700" lIns="91425" spcFirstLastPara="1" rIns="91425" wrap="square" tIns="45700">
            <a:normAutofit/>
          </a:bodyPr>
          <a:lstStyle/>
          <a:p>
            <a:pPr indent="0" lvl="0" marL="457200" rtl="0" algn="just">
              <a:lnSpc>
                <a:spcPct val="90000"/>
              </a:lnSpc>
              <a:spcBef>
                <a:spcPts val="0"/>
              </a:spcBef>
              <a:spcAft>
                <a:spcPts val="0"/>
              </a:spcAft>
              <a:buNone/>
            </a:pPr>
            <a:r>
              <a:t/>
            </a:r>
            <a:endParaRPr b="1" sz="2000">
              <a:latin typeface="Times New Roman"/>
              <a:ea typeface="Times New Roman"/>
              <a:cs typeface="Times New Roman"/>
              <a:sym typeface="Times New Roman"/>
            </a:endParaRPr>
          </a:p>
          <a:p>
            <a:pPr indent="-355600" lvl="0" marL="457200" rtl="0" algn="just">
              <a:lnSpc>
                <a:spcPct val="90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Indexing and initial candidates retrieval</a:t>
            </a:r>
            <a:endParaRPr b="1" sz="2000">
              <a:latin typeface="Times New Roman"/>
              <a:ea typeface="Times New Roman"/>
              <a:cs typeface="Times New Roman"/>
              <a:sym typeface="Times New Roman"/>
            </a:endParaRPr>
          </a:p>
          <a:p>
            <a:pPr indent="-342900" lvl="1" marL="914400" rtl="0" algn="just">
              <a:lnSpc>
                <a:spcPct val="90000"/>
              </a:lnSpc>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Set {(q, a)} and user query (Q)</a:t>
            </a:r>
            <a:endParaRPr sz="1800">
              <a:latin typeface="Times New Roman"/>
              <a:ea typeface="Times New Roman"/>
              <a:cs typeface="Times New Roman"/>
              <a:sym typeface="Times New Roman"/>
            </a:endParaRPr>
          </a:p>
          <a:p>
            <a:pPr indent="-342900" lvl="1" marL="914400" rtl="0" algn="just">
              <a:lnSpc>
                <a:spcPct val="90000"/>
              </a:lnSpc>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Indexing and retrieving initial candidates (sets {(q, a)}).</a:t>
            </a:r>
            <a:endParaRPr sz="1800">
              <a:latin typeface="Times New Roman"/>
              <a:ea typeface="Times New Roman"/>
              <a:cs typeface="Times New Roman"/>
              <a:sym typeface="Times New Roman"/>
            </a:endParaRPr>
          </a:p>
          <a:p>
            <a:pPr indent="-342900" lvl="1" marL="914400" rtl="0" algn="just">
              <a:lnSpc>
                <a:spcPct val="90000"/>
              </a:lnSpc>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ElasticSearch and BM25 similarity between (q+a) and Q is used to retrieve top-K candidates.</a:t>
            </a:r>
            <a:endParaRPr sz="18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1800">
              <a:latin typeface="Times New Roman"/>
              <a:ea typeface="Times New Roman"/>
              <a:cs typeface="Times New Roman"/>
              <a:sym typeface="Times New Roman"/>
            </a:endParaRPr>
          </a:p>
          <a:p>
            <a:pPr indent="-355600" lvl="0" marL="457200" rtl="0" algn="just">
              <a:lnSpc>
                <a:spcPct val="90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Passage-based re-ranking</a:t>
            </a:r>
            <a:endParaRPr b="1" sz="2000">
              <a:latin typeface="Times New Roman"/>
              <a:ea typeface="Times New Roman"/>
              <a:cs typeface="Times New Roman"/>
              <a:sym typeface="Times New Roman"/>
            </a:endParaRPr>
          </a:p>
          <a:p>
            <a:pPr indent="-342900" lvl="1" marL="914400" rtl="0" algn="just">
              <a:lnSpc>
                <a:spcPct val="90000"/>
              </a:lnSpc>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Sliding window on (q+a) text field.</a:t>
            </a:r>
            <a:endParaRPr sz="1800">
              <a:latin typeface="Times New Roman"/>
              <a:ea typeface="Times New Roman"/>
              <a:cs typeface="Times New Roman"/>
              <a:sym typeface="Times New Roman"/>
            </a:endParaRPr>
          </a:p>
          <a:p>
            <a:pPr indent="-342900" lvl="1" marL="914400" rtl="0" algn="just">
              <a:lnSpc>
                <a:spcPct val="90000"/>
              </a:lnSpc>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Rank the passage with highest BM25 similarity to Q.</a:t>
            </a:r>
            <a:endParaRPr sz="18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1800">
              <a:latin typeface="Times New Roman"/>
              <a:ea typeface="Times New Roman"/>
              <a:cs typeface="Times New Roman"/>
              <a:sym typeface="Times New Roman"/>
            </a:endParaRPr>
          </a:p>
          <a:p>
            <a:pPr indent="-355600" lvl="0" marL="457200" rtl="0" algn="just">
              <a:lnSpc>
                <a:spcPct val="90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BERT model for Q-to-a similarity</a:t>
            </a:r>
            <a:endParaRPr b="1" sz="2000">
              <a:latin typeface="Times New Roman"/>
              <a:ea typeface="Times New Roman"/>
              <a:cs typeface="Times New Roman"/>
              <a:sym typeface="Times New Roman"/>
            </a:endParaRPr>
          </a:p>
          <a:p>
            <a:pPr indent="-342900" lvl="1" marL="914400" rtl="0" algn="just">
              <a:lnSpc>
                <a:spcPct val="90000"/>
              </a:lnSpc>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BERT-Q-a re-ranks {(q,a)} according to similarity between Q and each pair’s answer a.</a:t>
            </a:r>
            <a:endParaRPr sz="1800">
              <a:latin typeface="Times New Roman"/>
              <a:ea typeface="Times New Roman"/>
              <a:cs typeface="Times New Roman"/>
              <a:sym typeface="Times New Roman"/>
            </a:endParaRPr>
          </a:p>
          <a:p>
            <a:pPr indent="-342900" lvl="1" marL="914400" rtl="0" algn="just">
              <a:lnSpc>
                <a:spcPct val="90000"/>
              </a:lnSpc>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Fine tuning of BERT using triplets (q, a, a’).</a:t>
            </a:r>
            <a:endParaRPr sz="1800">
              <a:latin typeface="Times New Roman"/>
              <a:ea typeface="Times New Roman"/>
              <a:cs typeface="Times New Roman"/>
              <a:sym typeface="Times New Roman"/>
            </a:endParaRPr>
          </a:p>
          <a:p>
            <a:pPr indent="-342900" lvl="1" marL="914400" rtl="0" algn="just">
              <a:lnSpc>
                <a:spcPct val="90000"/>
              </a:lnSpc>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Selective sampling of negative answers for better learning.</a:t>
            </a:r>
            <a:endParaRPr sz="1800">
              <a:latin typeface="Times New Roman"/>
              <a:ea typeface="Times New Roman"/>
              <a:cs typeface="Times New Roman"/>
              <a:sym typeface="Times New Roman"/>
            </a:endParaRPr>
          </a:p>
          <a:p>
            <a:pPr indent="-342900" lvl="1" marL="914400" rtl="0" algn="just">
              <a:lnSpc>
                <a:spcPct val="90000"/>
              </a:lnSpc>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(q, a) pairs are ranked using score of each (Q, a) pair assigned by fine tuned BERT-Q-a</a:t>
            </a:r>
            <a:endParaRPr sz="18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400"/>
              <a:buNone/>
            </a:pPr>
            <a:r>
              <a:t/>
            </a:r>
            <a:endParaRPr sz="3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d828d99707_0_0"/>
          <p:cNvSpPr txBox="1"/>
          <p:nvPr>
            <p:ph idx="1" type="subTitle"/>
          </p:nvPr>
        </p:nvSpPr>
        <p:spPr>
          <a:xfrm>
            <a:off x="630913" y="221225"/>
            <a:ext cx="11235000" cy="6257400"/>
          </a:xfrm>
          <a:prstGeom prst="rect">
            <a:avLst/>
          </a:prstGeom>
        </p:spPr>
        <p:txBody>
          <a:bodyPr anchorCtr="0" anchor="b" bIns="121900" lIns="121900" spcFirstLastPara="1" rIns="121900" wrap="square" tIns="121900">
            <a:normAutofit/>
          </a:bodyPr>
          <a:lstStyle/>
          <a:p>
            <a:pPr indent="0" lvl="0" marL="0" marR="0" rtl="0" algn="l">
              <a:lnSpc>
                <a:spcPct val="90000"/>
              </a:lnSpc>
              <a:spcBef>
                <a:spcPts val="0"/>
              </a:spcBef>
              <a:spcAft>
                <a:spcPts val="0"/>
              </a:spcAft>
              <a:buClr>
                <a:schemeClr val="dk1"/>
              </a:buClr>
              <a:buSzPts val="6000"/>
              <a:buFont typeface="Calibri"/>
              <a:buNone/>
            </a:pPr>
            <a:r>
              <a:rPr lang="en-US" sz="2400">
                <a:solidFill>
                  <a:schemeClr val="dk1"/>
                </a:solidFill>
                <a:latin typeface="Times New Roman"/>
                <a:ea typeface="Times New Roman"/>
                <a:cs typeface="Times New Roman"/>
                <a:sym typeface="Times New Roman"/>
              </a:rPr>
              <a:t>4</a:t>
            </a:r>
            <a:r>
              <a:rPr lang="en-US" sz="2400">
                <a:solidFill>
                  <a:schemeClr val="dk1"/>
                </a:solidFill>
                <a:latin typeface="Times New Roman"/>
                <a:ea typeface="Times New Roman"/>
                <a:cs typeface="Times New Roman"/>
                <a:sym typeface="Times New Roman"/>
              </a:rPr>
              <a:t>. BERT Q-q similarity</a:t>
            </a:r>
            <a:endParaRPr sz="24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6000"/>
              <a:buFont typeface="Calibri"/>
              <a:buNone/>
            </a:pPr>
            <a:r>
              <a:t/>
            </a:r>
            <a:endParaRPr sz="36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6000"/>
              <a:buFont typeface="Calibri"/>
              <a:buNone/>
            </a:pPr>
            <a:r>
              <a:t/>
            </a:r>
            <a:endParaRPr sz="36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6000"/>
              <a:buFont typeface="Calibri"/>
              <a:buNone/>
            </a:pPr>
            <a:r>
              <a:t/>
            </a:r>
            <a:endParaRPr sz="36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6000"/>
              <a:buFont typeface="Calibri"/>
              <a:buNone/>
            </a:pPr>
            <a:r>
              <a:t/>
            </a:r>
            <a:endParaRPr sz="36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6000"/>
              <a:buFont typeface="Calibri"/>
              <a:buNone/>
            </a:pPr>
            <a:r>
              <a:t/>
            </a:r>
            <a:endParaRPr sz="36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6000"/>
              <a:buFont typeface="Calibri"/>
              <a:buNone/>
            </a:pPr>
            <a:r>
              <a:t/>
            </a:r>
            <a:endParaRPr sz="36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6000"/>
              <a:buFont typeface="Calibri"/>
              <a:buNone/>
            </a:pPr>
            <a:r>
              <a:t/>
            </a:r>
            <a:endParaRPr sz="36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6000"/>
              <a:buFont typeface="Calibri"/>
              <a:buNone/>
            </a:pPr>
            <a:r>
              <a:t/>
            </a:r>
            <a:endParaRPr sz="36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6000"/>
              <a:buFont typeface="Calibri"/>
              <a:buNone/>
            </a:pPr>
            <a:r>
              <a:t/>
            </a:r>
            <a:endParaRPr sz="36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6000"/>
              <a:buFont typeface="Calibri"/>
              <a:buNone/>
            </a:pPr>
            <a:r>
              <a:t/>
            </a:r>
            <a:endParaRPr sz="36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6000"/>
              <a:buFont typeface="Calibri"/>
              <a:buNone/>
            </a:pPr>
            <a:r>
              <a:t/>
            </a:r>
            <a:endParaRPr sz="3600">
              <a:solidFill>
                <a:schemeClr val="dk1"/>
              </a:solidFill>
              <a:latin typeface="Times New Roman"/>
              <a:ea typeface="Times New Roman"/>
              <a:cs typeface="Times New Roman"/>
              <a:sym typeface="Times New Roman"/>
            </a:endParaRPr>
          </a:p>
        </p:txBody>
      </p:sp>
      <p:pic>
        <p:nvPicPr>
          <p:cNvPr id="93" name="Google Shape;93;gd828d99707_0_0"/>
          <p:cNvPicPr preferRelativeResize="0"/>
          <p:nvPr/>
        </p:nvPicPr>
        <p:blipFill>
          <a:blip r:embed="rId3">
            <a:alphaModFix/>
          </a:blip>
          <a:stretch>
            <a:fillRect/>
          </a:stretch>
        </p:blipFill>
        <p:spPr>
          <a:xfrm>
            <a:off x="928675" y="5556625"/>
            <a:ext cx="3838875" cy="384875"/>
          </a:xfrm>
          <a:prstGeom prst="rect">
            <a:avLst/>
          </a:prstGeom>
          <a:noFill/>
          <a:ln>
            <a:noFill/>
          </a:ln>
        </p:spPr>
      </p:pic>
      <p:pic>
        <p:nvPicPr>
          <p:cNvPr id="94" name="Google Shape;94;gd828d99707_0_0"/>
          <p:cNvPicPr preferRelativeResize="0"/>
          <p:nvPr/>
        </p:nvPicPr>
        <p:blipFill>
          <a:blip r:embed="rId4">
            <a:alphaModFix/>
          </a:blip>
          <a:stretch>
            <a:fillRect/>
          </a:stretch>
        </p:blipFill>
        <p:spPr>
          <a:xfrm>
            <a:off x="928675" y="1093325"/>
            <a:ext cx="10334625" cy="430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d828d99707_0_14"/>
          <p:cNvSpPr txBox="1"/>
          <p:nvPr/>
        </p:nvSpPr>
        <p:spPr>
          <a:xfrm>
            <a:off x="948100" y="1343150"/>
            <a:ext cx="9212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5. </a:t>
            </a:r>
            <a:r>
              <a:rPr lang="en-US" sz="2000">
                <a:solidFill>
                  <a:schemeClr val="dk1"/>
                </a:solidFill>
                <a:latin typeface="Times New Roman"/>
                <a:ea typeface="Times New Roman"/>
                <a:cs typeface="Times New Roman"/>
                <a:sym typeface="Times New Roman"/>
              </a:rPr>
              <a:t>Re-Rankers combined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42900" lvl="0" marL="457200" marR="0" rtl="0" algn="just">
              <a:lnSpc>
                <a:spcPct val="87000"/>
              </a:lnSpc>
              <a:spcBef>
                <a:spcPts val="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CombSUM -provides a combined sum by summing all the scores of each candidate assigned by the 3 re-anking methods.</a:t>
            </a:r>
            <a:endParaRPr sz="1800">
              <a:solidFill>
                <a:schemeClr val="dk2"/>
              </a:solidFill>
              <a:latin typeface="Times New Roman"/>
              <a:ea typeface="Times New Roman"/>
              <a:cs typeface="Times New Roman"/>
              <a:sym typeface="Times New Roman"/>
            </a:endParaRPr>
          </a:p>
          <a:p>
            <a:pPr indent="0" lvl="0" marL="914400" marR="0" rtl="0" algn="just">
              <a:lnSpc>
                <a:spcPct val="87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marR="0" rtl="0" algn="just">
              <a:lnSpc>
                <a:spcPct val="87000"/>
              </a:lnSpc>
              <a:spcBef>
                <a:spcPts val="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Pool Rank method takes the top candidates from CombSum.</a:t>
            </a:r>
            <a:endParaRPr sz="1800">
              <a:solidFill>
                <a:schemeClr val="dk2"/>
              </a:solidFill>
              <a:latin typeface="Times New Roman"/>
              <a:ea typeface="Times New Roman"/>
              <a:cs typeface="Times New Roman"/>
              <a:sym typeface="Times New Roman"/>
            </a:endParaRPr>
          </a:p>
          <a:p>
            <a:pPr indent="0" lvl="0" marL="914400" marR="0" rtl="0" algn="just">
              <a:lnSpc>
                <a:spcPct val="87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marR="0" rtl="0" algn="just">
              <a:lnSpc>
                <a:spcPct val="87000"/>
              </a:lnSpc>
              <a:spcBef>
                <a:spcPts val="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RM1 model - an unsupervised query expansion step which is used to re-rank the whole candidates pool</a:t>
            </a:r>
            <a:endParaRPr sz="1800">
              <a:solidFill>
                <a:schemeClr val="dk2"/>
              </a:solidFill>
              <a:latin typeface="Times New Roman"/>
              <a:ea typeface="Times New Roman"/>
              <a:cs typeface="Times New Roman"/>
              <a:sym typeface="Times New Roman"/>
            </a:endParaRPr>
          </a:p>
          <a:p>
            <a:pPr indent="0" lvl="0" marL="9144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type="ctrTitle"/>
          </p:nvPr>
        </p:nvSpPr>
        <p:spPr>
          <a:xfrm>
            <a:off x="1901150" y="195200"/>
            <a:ext cx="9144000" cy="495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960"/>
              <a:buFont typeface="Calibri"/>
              <a:buNone/>
            </a:pPr>
            <a:r>
              <a:rPr lang="en-US" sz="3600">
                <a:latin typeface="Times New Roman"/>
                <a:ea typeface="Times New Roman"/>
                <a:cs typeface="Times New Roman"/>
                <a:sym typeface="Times New Roman"/>
              </a:rPr>
              <a:t>Datasets and Technology</a:t>
            </a:r>
            <a:endParaRPr sz="3600">
              <a:latin typeface="Times New Roman"/>
              <a:ea typeface="Times New Roman"/>
              <a:cs typeface="Times New Roman"/>
              <a:sym typeface="Times New Roman"/>
            </a:endParaRPr>
          </a:p>
        </p:txBody>
      </p:sp>
      <p:sp>
        <p:nvSpPr>
          <p:cNvPr id="106" name="Google Shape;106;p5"/>
          <p:cNvSpPr txBox="1"/>
          <p:nvPr>
            <p:ph idx="1" type="subTitle"/>
          </p:nvPr>
        </p:nvSpPr>
        <p:spPr>
          <a:xfrm>
            <a:off x="1004000" y="795350"/>
            <a:ext cx="10938300" cy="5850000"/>
          </a:xfrm>
          <a:prstGeom prst="rect">
            <a:avLst/>
          </a:prstGeom>
          <a:noFill/>
          <a:ln>
            <a:noFill/>
          </a:ln>
        </p:spPr>
        <p:txBody>
          <a:bodyPr anchorCtr="0" anchor="t" bIns="45700" lIns="91425" spcFirstLastPara="1" rIns="91425" wrap="square" tIns="45700">
            <a:noAutofit/>
          </a:bodyPr>
          <a:lstStyle/>
          <a:p>
            <a:pPr indent="0" lvl="0" marL="457200" rtl="0" algn="just">
              <a:lnSpc>
                <a:spcPct val="87000"/>
              </a:lnSpc>
              <a:spcBef>
                <a:spcPts val="0"/>
              </a:spcBef>
              <a:spcAft>
                <a:spcPts val="0"/>
              </a:spcAft>
              <a:buNone/>
            </a:pPr>
            <a:r>
              <a:rPr b="1" lang="en-US" sz="2000">
                <a:latin typeface="Times New Roman"/>
                <a:ea typeface="Times New Roman"/>
                <a:cs typeface="Times New Roman"/>
                <a:sym typeface="Times New Roman"/>
              </a:rPr>
              <a:t>Datasets: </a:t>
            </a:r>
            <a:endParaRPr b="1" sz="2000">
              <a:latin typeface="Times New Roman"/>
              <a:ea typeface="Times New Roman"/>
              <a:cs typeface="Times New Roman"/>
              <a:sym typeface="Times New Roman"/>
            </a:endParaRPr>
          </a:p>
          <a:p>
            <a:pPr indent="-342900" lvl="0" marL="457200" rtl="0" algn="just">
              <a:lnSpc>
                <a:spcPct val="87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There have been used two types of datasets.</a:t>
            </a:r>
            <a:endParaRPr sz="1800">
              <a:latin typeface="Times New Roman"/>
              <a:ea typeface="Times New Roman"/>
              <a:cs typeface="Times New Roman"/>
              <a:sym typeface="Times New Roman"/>
            </a:endParaRPr>
          </a:p>
          <a:p>
            <a:pPr indent="0" lvl="0" marL="457200" rtl="0" algn="just">
              <a:lnSpc>
                <a:spcPct val="87000"/>
              </a:lnSpc>
              <a:spcBef>
                <a:spcPts val="0"/>
              </a:spcBef>
              <a:spcAft>
                <a:spcPts val="0"/>
              </a:spcAft>
              <a:buClr>
                <a:schemeClr val="dk1"/>
              </a:buClr>
              <a:buSzPts val="852"/>
              <a:buFont typeface="Arial"/>
              <a:buNone/>
            </a:pPr>
            <a:r>
              <a:rPr lang="en-US" sz="1800">
                <a:latin typeface="Times New Roman"/>
                <a:ea typeface="Times New Roman"/>
                <a:cs typeface="Times New Roman"/>
                <a:sym typeface="Times New Roman"/>
              </a:rPr>
              <a:t>i) FAQIR (derived from Yahoo! Answers community QA (CQA))</a:t>
            </a:r>
            <a:endParaRPr sz="1800">
              <a:latin typeface="Times New Roman"/>
              <a:ea typeface="Times New Roman"/>
              <a:cs typeface="Times New Roman"/>
              <a:sym typeface="Times New Roman"/>
            </a:endParaRPr>
          </a:p>
          <a:p>
            <a:pPr indent="0" lvl="0" marL="457200" rtl="0" algn="just">
              <a:lnSpc>
                <a:spcPct val="87000"/>
              </a:lnSpc>
              <a:spcBef>
                <a:spcPts val="0"/>
              </a:spcBef>
              <a:spcAft>
                <a:spcPts val="0"/>
              </a:spcAft>
              <a:buClr>
                <a:schemeClr val="dk1"/>
              </a:buClr>
              <a:buSzPts val="852"/>
              <a:buNone/>
            </a:pPr>
            <a:r>
              <a:rPr lang="en-US" sz="1800">
                <a:latin typeface="Times New Roman"/>
                <a:ea typeface="Times New Roman"/>
                <a:cs typeface="Times New Roman"/>
                <a:sym typeface="Times New Roman"/>
              </a:rPr>
              <a:t>ii). StackFAQ (derived from the “web apps” domain of the StackExchange CQA)</a:t>
            </a:r>
            <a:endParaRPr sz="1800">
              <a:latin typeface="Times New Roman"/>
              <a:ea typeface="Times New Roman"/>
              <a:cs typeface="Times New Roman"/>
              <a:sym typeface="Times New Roman"/>
            </a:endParaRPr>
          </a:p>
          <a:p>
            <a:pPr indent="0" lvl="0" marL="457200" rtl="0" algn="just">
              <a:lnSpc>
                <a:spcPct val="87000"/>
              </a:lnSpc>
              <a:spcBef>
                <a:spcPts val="0"/>
              </a:spcBef>
              <a:spcAft>
                <a:spcPts val="0"/>
              </a:spcAft>
              <a:buClr>
                <a:schemeClr val="dk1"/>
              </a:buClr>
              <a:buSzPts val="852"/>
              <a:buNone/>
            </a:pPr>
            <a:r>
              <a:t/>
            </a:r>
            <a:endParaRPr sz="1800">
              <a:latin typeface="Times New Roman"/>
              <a:ea typeface="Times New Roman"/>
              <a:cs typeface="Times New Roman"/>
              <a:sym typeface="Times New Roman"/>
            </a:endParaRPr>
          </a:p>
          <a:p>
            <a:pPr indent="-342900" lvl="0" marL="457200" rtl="0" algn="just">
              <a:lnSpc>
                <a:spcPct val="9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For the above datasets, comparison have been made against below method’s </a:t>
            </a:r>
            <a:r>
              <a:rPr lang="en-US" sz="1800">
                <a:latin typeface="Times New Roman"/>
                <a:ea typeface="Times New Roman"/>
                <a:cs typeface="Times New Roman"/>
                <a:sym typeface="Times New Roman"/>
              </a:rPr>
              <a:t>result </a:t>
            </a:r>
            <a:r>
              <a:rPr lang="en-US" sz="1800">
                <a:latin typeface="Times New Roman"/>
                <a:ea typeface="Times New Roman"/>
                <a:cs typeface="Times New Roman"/>
                <a:sym typeface="Times New Roman"/>
              </a:rPr>
              <a:t>like-  </a:t>
            </a:r>
            <a:endParaRPr sz="1800">
              <a:latin typeface="Times New Roman"/>
              <a:ea typeface="Times New Roman"/>
              <a:cs typeface="Times New Roman"/>
              <a:sym typeface="Times New Roman"/>
            </a:endParaRPr>
          </a:p>
          <a:p>
            <a:pPr indent="0" lvl="0" marL="457200" rtl="0" algn="just">
              <a:lnSpc>
                <a:spcPct val="95000"/>
              </a:lnSpc>
              <a:spcBef>
                <a:spcPts val="0"/>
              </a:spcBef>
              <a:spcAft>
                <a:spcPts val="0"/>
              </a:spcAft>
              <a:buClr>
                <a:schemeClr val="dk1"/>
              </a:buClr>
              <a:buSzPts val="852"/>
              <a:buNone/>
            </a:pPr>
            <a:r>
              <a:rPr lang="en-US" sz="1800">
                <a:latin typeface="Times New Roman"/>
                <a:ea typeface="Times New Roman"/>
                <a:cs typeface="Times New Roman"/>
                <a:sym typeface="Times New Roman"/>
              </a:rPr>
              <a:t>i)  RC – an ensemble of three unsupervised methods (BM25, Vector-Space and word-embeddings);</a:t>
            </a:r>
            <a:endParaRPr sz="1800">
              <a:latin typeface="Times New Roman"/>
              <a:ea typeface="Times New Roman"/>
              <a:cs typeface="Times New Roman"/>
              <a:sym typeface="Times New Roman"/>
            </a:endParaRPr>
          </a:p>
          <a:p>
            <a:pPr indent="0" lvl="0" marL="457200" rtl="0" algn="just">
              <a:lnSpc>
                <a:spcPct val="95000"/>
              </a:lnSpc>
              <a:spcBef>
                <a:spcPts val="0"/>
              </a:spcBef>
              <a:spcAft>
                <a:spcPts val="0"/>
              </a:spcAft>
              <a:buClr>
                <a:schemeClr val="dk1"/>
              </a:buClr>
              <a:buSzPts val="852"/>
              <a:buNone/>
            </a:pPr>
            <a:r>
              <a:t/>
            </a:r>
            <a:endParaRPr sz="500">
              <a:latin typeface="Times New Roman"/>
              <a:ea typeface="Times New Roman"/>
              <a:cs typeface="Times New Roman"/>
              <a:sym typeface="Times New Roman"/>
            </a:endParaRPr>
          </a:p>
          <a:p>
            <a:pPr indent="0" lvl="0" marL="457200" rtl="0" algn="just">
              <a:lnSpc>
                <a:spcPct val="95000"/>
              </a:lnSpc>
              <a:spcBef>
                <a:spcPts val="0"/>
              </a:spcBef>
              <a:spcAft>
                <a:spcPts val="0"/>
              </a:spcAft>
              <a:buClr>
                <a:schemeClr val="dk1"/>
              </a:buClr>
              <a:buSzPts val="852"/>
              <a:buNone/>
            </a:pPr>
            <a:r>
              <a:rPr lang="en-US" sz="1800">
                <a:latin typeface="Times New Roman"/>
                <a:ea typeface="Times New Roman"/>
                <a:cs typeface="Times New Roman"/>
                <a:sym typeface="Times New Roman"/>
              </a:rPr>
              <a:t>ii) ListNet and LambdaMART two supervised model trained over a diverse set of text similarity features;</a:t>
            </a:r>
            <a:endParaRPr sz="1800">
              <a:latin typeface="Times New Roman"/>
              <a:ea typeface="Times New Roman"/>
              <a:cs typeface="Times New Roman"/>
              <a:sym typeface="Times New Roman"/>
            </a:endParaRPr>
          </a:p>
          <a:p>
            <a:pPr indent="0" lvl="0" marL="457200" rtl="0" algn="just">
              <a:lnSpc>
                <a:spcPct val="95000"/>
              </a:lnSpc>
              <a:spcBef>
                <a:spcPts val="0"/>
              </a:spcBef>
              <a:spcAft>
                <a:spcPts val="0"/>
              </a:spcAft>
              <a:buClr>
                <a:schemeClr val="dk1"/>
              </a:buClr>
              <a:buSzPts val="852"/>
              <a:buNone/>
            </a:pPr>
            <a:r>
              <a:t/>
            </a:r>
            <a:endParaRPr sz="500">
              <a:latin typeface="Times New Roman"/>
              <a:ea typeface="Times New Roman"/>
              <a:cs typeface="Times New Roman"/>
              <a:sym typeface="Times New Roman"/>
            </a:endParaRPr>
          </a:p>
          <a:p>
            <a:pPr indent="0" lvl="0" marL="457200" rtl="0" algn="just">
              <a:lnSpc>
                <a:spcPct val="95000"/>
              </a:lnSpc>
              <a:spcBef>
                <a:spcPts val="0"/>
              </a:spcBef>
              <a:spcAft>
                <a:spcPts val="0"/>
              </a:spcAft>
              <a:buClr>
                <a:schemeClr val="dk1"/>
              </a:buClr>
              <a:buSzPts val="852"/>
              <a:buNone/>
            </a:pPr>
            <a:r>
              <a:rPr lang="en-US" sz="1800">
                <a:latin typeface="Times New Roman"/>
                <a:ea typeface="Times New Roman"/>
                <a:cs typeface="Times New Roman"/>
                <a:sym typeface="Times New Roman"/>
              </a:rPr>
              <a:t>iii) CNN-Rank – a (supervised) learning-to-rank approach based on a CNN.</a:t>
            </a:r>
            <a:endParaRPr sz="1800">
              <a:latin typeface="Times New Roman"/>
              <a:ea typeface="Times New Roman"/>
              <a:cs typeface="Times New Roman"/>
              <a:sym typeface="Times New Roman"/>
            </a:endParaRPr>
          </a:p>
          <a:p>
            <a:pPr indent="0" lvl="0" marL="457200" rtl="0" algn="just">
              <a:lnSpc>
                <a:spcPct val="95000"/>
              </a:lnSpc>
              <a:spcBef>
                <a:spcPts val="0"/>
              </a:spcBef>
              <a:spcAft>
                <a:spcPts val="0"/>
              </a:spcAft>
              <a:buClr>
                <a:schemeClr val="dk1"/>
              </a:buClr>
              <a:buSzPts val="852"/>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rtl="0" algn="just">
              <a:lnSpc>
                <a:spcPct val="9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StackFAQ dataset combined below methods</a:t>
            </a:r>
            <a:endParaRPr sz="1800">
              <a:latin typeface="Times New Roman"/>
              <a:ea typeface="Times New Roman"/>
              <a:cs typeface="Times New Roman"/>
              <a:sym typeface="Times New Roman"/>
            </a:endParaRPr>
          </a:p>
          <a:p>
            <a:pPr indent="0" lvl="0" marL="457200" rtl="0" algn="just">
              <a:lnSpc>
                <a:spcPct val="95000"/>
              </a:lnSpc>
              <a:spcBef>
                <a:spcPts val="0"/>
              </a:spcBef>
              <a:spcAft>
                <a:spcPts val="0"/>
              </a:spcAft>
              <a:buClr>
                <a:schemeClr val="dk1"/>
              </a:buClr>
              <a:buSzPts val="852"/>
              <a:buNone/>
            </a:pPr>
            <a:r>
              <a:rPr lang="en-US" sz="1800">
                <a:latin typeface="Times New Roman"/>
                <a:ea typeface="Times New Roman"/>
                <a:cs typeface="Times New Roman"/>
                <a:sym typeface="Times New Roman"/>
              </a:rPr>
              <a:t>  i.  TSUBAKI (a search engine for Q-to-q matching);</a:t>
            </a:r>
            <a:endParaRPr sz="1800">
              <a:latin typeface="Times New Roman"/>
              <a:ea typeface="Times New Roman"/>
              <a:cs typeface="Times New Roman"/>
              <a:sym typeface="Times New Roman"/>
            </a:endParaRPr>
          </a:p>
          <a:p>
            <a:pPr indent="0" lvl="0" marL="457200" rtl="0" algn="just">
              <a:lnSpc>
                <a:spcPct val="95000"/>
              </a:lnSpc>
              <a:spcBef>
                <a:spcPts val="0"/>
              </a:spcBef>
              <a:spcAft>
                <a:spcPts val="0"/>
              </a:spcAft>
              <a:buClr>
                <a:schemeClr val="dk1"/>
              </a:buClr>
              <a:buSzPts val="852"/>
              <a:buNone/>
            </a:pPr>
            <a:r>
              <a:rPr lang="en-US" sz="1800">
                <a:latin typeface="Times New Roman"/>
                <a:ea typeface="Times New Roman"/>
                <a:cs typeface="Times New Roman"/>
                <a:sym typeface="Times New Roman"/>
              </a:rPr>
              <a:t>  ii.   Supervised fine-tuned BERT model (for Q-to-a matching).</a:t>
            </a:r>
            <a:endParaRPr sz="1800">
              <a:latin typeface="Times New Roman"/>
              <a:ea typeface="Times New Roman"/>
              <a:cs typeface="Times New Roman"/>
              <a:sym typeface="Times New Roman"/>
            </a:endParaRPr>
          </a:p>
          <a:p>
            <a:pPr indent="0" lvl="0" marL="457200" rtl="0" algn="just">
              <a:lnSpc>
                <a:spcPct val="95000"/>
              </a:lnSpc>
              <a:spcBef>
                <a:spcPts val="0"/>
              </a:spcBef>
              <a:spcAft>
                <a:spcPts val="0"/>
              </a:spcAft>
              <a:buClr>
                <a:schemeClr val="dk1"/>
              </a:buClr>
              <a:buSzPts val="852"/>
              <a:buNone/>
            </a:pPr>
            <a:r>
              <a:t/>
            </a:r>
            <a:endParaRPr sz="1800">
              <a:latin typeface="Times New Roman"/>
              <a:ea typeface="Times New Roman"/>
              <a:cs typeface="Times New Roman"/>
              <a:sym typeface="Times New Roman"/>
            </a:endParaRPr>
          </a:p>
          <a:p>
            <a:pPr indent="0" lvl="0" marL="457200" rtl="0" algn="just">
              <a:lnSpc>
                <a:spcPct val="87000"/>
              </a:lnSpc>
              <a:spcBef>
                <a:spcPts val="0"/>
              </a:spcBef>
              <a:spcAft>
                <a:spcPts val="0"/>
              </a:spcAft>
              <a:buNone/>
            </a:pPr>
            <a:r>
              <a:rPr b="1" lang="en-US" sz="2000">
                <a:latin typeface="Times New Roman"/>
                <a:ea typeface="Times New Roman"/>
                <a:cs typeface="Times New Roman"/>
                <a:sym typeface="Times New Roman"/>
              </a:rPr>
              <a:t>Technology</a:t>
            </a:r>
            <a:r>
              <a:rPr b="1" lang="en-US" sz="20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rtl="0" algn="just">
              <a:lnSpc>
                <a:spcPct val="9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ElasticSearch is used to index the FAQ pairs and to fine-tune GPT-2 for generating the question paraphrases OpenAI’s Medium-sized GPT-2 English model (24-layer, 1024-hidden, 16-heads, 345M parameters) is used. </a:t>
            </a:r>
            <a:endParaRPr sz="1800">
              <a:latin typeface="Times New Roman"/>
              <a:ea typeface="Times New Roman"/>
              <a:cs typeface="Times New Roman"/>
              <a:sym typeface="Times New Roman"/>
            </a:endParaRPr>
          </a:p>
          <a:p>
            <a:pPr indent="0" lvl="0" marL="457200" rtl="0" algn="just">
              <a:lnSpc>
                <a:spcPct val="95000"/>
              </a:lnSpc>
              <a:spcBef>
                <a:spcPts val="0"/>
              </a:spcBef>
              <a:spcAft>
                <a:spcPts val="0"/>
              </a:spcAft>
              <a:buClr>
                <a:schemeClr val="dk1"/>
              </a:buClr>
              <a:buSzPts val="852"/>
              <a:buNone/>
            </a:pPr>
            <a:r>
              <a:t/>
            </a:r>
            <a:endParaRPr sz="1800">
              <a:latin typeface="Times New Roman"/>
              <a:ea typeface="Times New Roman"/>
              <a:cs typeface="Times New Roman"/>
              <a:sym typeface="Times New Roman"/>
            </a:endParaRPr>
          </a:p>
          <a:p>
            <a:pPr indent="0" lvl="0" marL="0" rtl="0" algn="just">
              <a:lnSpc>
                <a:spcPct val="87000"/>
              </a:lnSpc>
              <a:spcBef>
                <a:spcPts val="0"/>
              </a:spcBef>
              <a:spcAft>
                <a:spcPts val="0"/>
              </a:spcAft>
              <a:buClr>
                <a:schemeClr val="dk1"/>
              </a:buClr>
              <a:buSzPts val="852"/>
              <a:buFont typeface="Arial"/>
              <a:buNone/>
            </a:pPr>
            <a:r>
              <a:t/>
            </a:r>
            <a:endParaRPr sz="1800">
              <a:latin typeface="Times New Roman"/>
              <a:ea typeface="Times New Roman"/>
              <a:cs typeface="Times New Roman"/>
              <a:sym typeface="Times New Roman"/>
            </a:endParaRPr>
          </a:p>
          <a:p>
            <a:pPr indent="0" lvl="0" marL="0" rtl="0" algn="just">
              <a:lnSpc>
                <a:spcPct val="70000"/>
              </a:lnSpc>
              <a:spcBef>
                <a:spcPts val="1000"/>
              </a:spcBef>
              <a:spcAft>
                <a:spcPts val="0"/>
              </a:spcAft>
              <a:buClr>
                <a:schemeClr val="dk1"/>
              </a:buClr>
              <a:buSzPts val="1860"/>
              <a:buNone/>
            </a:pPr>
            <a:r>
              <a:t/>
            </a:r>
            <a:endParaRPr sz="1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ctrTitle"/>
          </p:nvPr>
        </p:nvSpPr>
        <p:spPr>
          <a:xfrm>
            <a:off x="1524000" y="312950"/>
            <a:ext cx="9144000" cy="509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3640">
                <a:latin typeface="Times New Roman"/>
                <a:ea typeface="Times New Roman"/>
                <a:cs typeface="Times New Roman"/>
                <a:sym typeface="Times New Roman"/>
              </a:rPr>
              <a:t>Result Comparison</a:t>
            </a:r>
            <a:endParaRPr sz="3640">
              <a:latin typeface="Times New Roman"/>
              <a:ea typeface="Times New Roman"/>
              <a:cs typeface="Times New Roman"/>
              <a:sym typeface="Times New Roman"/>
            </a:endParaRPr>
          </a:p>
        </p:txBody>
      </p:sp>
      <p:sp>
        <p:nvSpPr>
          <p:cNvPr id="112" name="Google Shape;112;p6"/>
          <p:cNvSpPr txBox="1"/>
          <p:nvPr>
            <p:ph idx="1" type="subTitle"/>
          </p:nvPr>
        </p:nvSpPr>
        <p:spPr>
          <a:xfrm>
            <a:off x="650900" y="1160300"/>
            <a:ext cx="5405400" cy="18546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SzPts val="935"/>
              <a:buNone/>
            </a:pPr>
            <a:r>
              <a:rPr b="1" lang="en-US" sz="1829">
                <a:latin typeface="Times New Roman"/>
                <a:ea typeface="Times New Roman"/>
                <a:cs typeface="Times New Roman"/>
                <a:sym typeface="Times New Roman"/>
              </a:rPr>
              <a:t>Metrics of Comparison:</a:t>
            </a:r>
            <a:r>
              <a:rPr lang="en-US" sz="1829">
                <a:latin typeface="Times New Roman"/>
                <a:ea typeface="Times New Roman"/>
                <a:cs typeface="Times New Roman"/>
                <a:sym typeface="Times New Roman"/>
              </a:rPr>
              <a:t>										</a:t>
            </a:r>
            <a:endParaRPr sz="1829">
              <a:latin typeface="Times New Roman"/>
              <a:ea typeface="Times New Roman"/>
              <a:cs typeface="Times New Roman"/>
              <a:sym typeface="Times New Roman"/>
            </a:endParaRPr>
          </a:p>
          <a:p>
            <a:pPr indent="-344805" lvl="0" marL="457200" rtl="0" algn="l">
              <a:lnSpc>
                <a:spcPct val="70000"/>
              </a:lnSpc>
              <a:spcBef>
                <a:spcPts val="0"/>
              </a:spcBef>
              <a:spcAft>
                <a:spcPts val="0"/>
              </a:spcAft>
              <a:buSzPts val="1830"/>
              <a:buFont typeface="Times New Roman"/>
              <a:buChar char="●"/>
            </a:pPr>
            <a:r>
              <a:rPr lang="en-US" sz="1829">
                <a:latin typeface="Times New Roman"/>
                <a:ea typeface="Times New Roman"/>
                <a:cs typeface="Times New Roman"/>
                <a:sym typeface="Times New Roman"/>
              </a:rPr>
              <a:t>P@5 (Precision at top 5 recommendations)	</a:t>
            </a:r>
            <a:endParaRPr sz="1829">
              <a:latin typeface="Times New Roman"/>
              <a:ea typeface="Times New Roman"/>
              <a:cs typeface="Times New Roman"/>
              <a:sym typeface="Times New Roman"/>
            </a:endParaRPr>
          </a:p>
          <a:p>
            <a:pPr indent="-344805" lvl="0" marL="457200" rtl="0" algn="l">
              <a:lnSpc>
                <a:spcPct val="70000"/>
              </a:lnSpc>
              <a:spcBef>
                <a:spcPts val="1000"/>
              </a:spcBef>
              <a:spcAft>
                <a:spcPts val="0"/>
              </a:spcAft>
              <a:buSzPts val="1830"/>
              <a:buFont typeface="Times New Roman"/>
              <a:buChar char="●"/>
            </a:pPr>
            <a:r>
              <a:rPr lang="en-US" sz="1829">
                <a:latin typeface="Times New Roman"/>
                <a:ea typeface="Times New Roman"/>
                <a:cs typeface="Times New Roman"/>
                <a:sym typeface="Times New Roman"/>
              </a:rPr>
              <a:t>MAP (Mean Average Precision)</a:t>
            </a:r>
            <a:endParaRPr sz="1829">
              <a:latin typeface="Times New Roman"/>
              <a:ea typeface="Times New Roman"/>
              <a:cs typeface="Times New Roman"/>
              <a:sym typeface="Times New Roman"/>
            </a:endParaRPr>
          </a:p>
          <a:p>
            <a:pPr indent="-344805" lvl="0" marL="457200" rtl="0" algn="l">
              <a:lnSpc>
                <a:spcPct val="70000"/>
              </a:lnSpc>
              <a:spcBef>
                <a:spcPts val="1000"/>
              </a:spcBef>
              <a:spcAft>
                <a:spcPts val="0"/>
              </a:spcAft>
              <a:buSzPts val="1830"/>
              <a:buFont typeface="Times New Roman"/>
              <a:buChar char="●"/>
            </a:pPr>
            <a:r>
              <a:rPr lang="en-US" sz="1829">
                <a:latin typeface="Times New Roman"/>
                <a:ea typeface="Times New Roman"/>
                <a:cs typeface="Times New Roman"/>
                <a:sym typeface="Times New Roman"/>
              </a:rPr>
              <a:t>MRR (Mean Reciprocal Rank)</a:t>
            </a:r>
            <a:endParaRPr sz="1829">
              <a:latin typeface="Times New Roman"/>
              <a:ea typeface="Times New Roman"/>
              <a:cs typeface="Times New Roman"/>
              <a:sym typeface="Times New Roman"/>
            </a:endParaRPr>
          </a:p>
          <a:p>
            <a:pPr indent="0" lvl="0" marL="0" rtl="0" algn="l">
              <a:lnSpc>
                <a:spcPct val="70000"/>
              </a:lnSpc>
              <a:spcBef>
                <a:spcPts val="1000"/>
              </a:spcBef>
              <a:spcAft>
                <a:spcPts val="0"/>
              </a:spcAft>
              <a:buSzPts val="935"/>
              <a:buNone/>
            </a:pPr>
            <a:br>
              <a:rPr lang="en-US" sz="1829"/>
            </a:br>
            <a:endParaRPr sz="3445"/>
          </a:p>
        </p:txBody>
      </p:sp>
      <p:pic>
        <p:nvPicPr>
          <p:cNvPr id="113" name="Google Shape;113;p6"/>
          <p:cNvPicPr preferRelativeResize="0"/>
          <p:nvPr/>
        </p:nvPicPr>
        <p:blipFill>
          <a:blip r:embed="rId3">
            <a:alphaModFix/>
          </a:blip>
          <a:stretch>
            <a:fillRect/>
          </a:stretch>
        </p:blipFill>
        <p:spPr>
          <a:xfrm>
            <a:off x="6056300" y="1663813"/>
            <a:ext cx="2854050" cy="1350950"/>
          </a:xfrm>
          <a:prstGeom prst="rect">
            <a:avLst/>
          </a:prstGeom>
          <a:noFill/>
          <a:ln>
            <a:noFill/>
          </a:ln>
        </p:spPr>
      </p:pic>
      <p:pic>
        <p:nvPicPr>
          <p:cNvPr id="114" name="Google Shape;114;p6"/>
          <p:cNvPicPr preferRelativeResize="0"/>
          <p:nvPr/>
        </p:nvPicPr>
        <p:blipFill>
          <a:blip r:embed="rId4">
            <a:alphaModFix/>
          </a:blip>
          <a:stretch>
            <a:fillRect/>
          </a:stretch>
        </p:blipFill>
        <p:spPr>
          <a:xfrm>
            <a:off x="6056300" y="3131375"/>
            <a:ext cx="2854051" cy="1552475"/>
          </a:xfrm>
          <a:prstGeom prst="rect">
            <a:avLst/>
          </a:prstGeom>
          <a:noFill/>
          <a:ln>
            <a:noFill/>
          </a:ln>
        </p:spPr>
      </p:pic>
      <p:pic>
        <p:nvPicPr>
          <p:cNvPr id="115" name="Google Shape;115;p6"/>
          <p:cNvPicPr preferRelativeResize="0"/>
          <p:nvPr/>
        </p:nvPicPr>
        <p:blipFill>
          <a:blip r:embed="rId5">
            <a:alphaModFix/>
          </a:blip>
          <a:stretch>
            <a:fillRect/>
          </a:stretch>
        </p:blipFill>
        <p:spPr>
          <a:xfrm>
            <a:off x="9103425" y="1663813"/>
            <a:ext cx="3042700" cy="174200"/>
          </a:xfrm>
          <a:prstGeom prst="rect">
            <a:avLst/>
          </a:prstGeom>
          <a:noFill/>
          <a:ln>
            <a:noFill/>
          </a:ln>
        </p:spPr>
      </p:pic>
      <p:pic>
        <p:nvPicPr>
          <p:cNvPr id="116" name="Google Shape;116;p6"/>
          <p:cNvPicPr preferRelativeResize="0"/>
          <p:nvPr/>
        </p:nvPicPr>
        <p:blipFill>
          <a:blip r:embed="rId6">
            <a:alphaModFix/>
          </a:blip>
          <a:stretch>
            <a:fillRect/>
          </a:stretch>
        </p:blipFill>
        <p:spPr>
          <a:xfrm>
            <a:off x="9103425" y="1837988"/>
            <a:ext cx="3042700" cy="660325"/>
          </a:xfrm>
          <a:prstGeom prst="rect">
            <a:avLst/>
          </a:prstGeom>
          <a:noFill/>
          <a:ln>
            <a:noFill/>
          </a:ln>
        </p:spPr>
      </p:pic>
      <p:pic>
        <p:nvPicPr>
          <p:cNvPr id="117" name="Google Shape;117;p6"/>
          <p:cNvPicPr preferRelativeResize="0"/>
          <p:nvPr/>
        </p:nvPicPr>
        <p:blipFill>
          <a:blip r:embed="rId7">
            <a:alphaModFix/>
          </a:blip>
          <a:stretch>
            <a:fillRect/>
          </a:stretch>
        </p:blipFill>
        <p:spPr>
          <a:xfrm>
            <a:off x="9103425" y="3131375"/>
            <a:ext cx="3042700" cy="189125"/>
          </a:xfrm>
          <a:prstGeom prst="rect">
            <a:avLst/>
          </a:prstGeom>
          <a:noFill/>
          <a:ln>
            <a:noFill/>
          </a:ln>
        </p:spPr>
      </p:pic>
      <p:pic>
        <p:nvPicPr>
          <p:cNvPr id="118" name="Google Shape;118;p6"/>
          <p:cNvPicPr preferRelativeResize="0"/>
          <p:nvPr/>
        </p:nvPicPr>
        <p:blipFill>
          <a:blip r:embed="rId8">
            <a:alphaModFix/>
          </a:blip>
          <a:stretch>
            <a:fillRect/>
          </a:stretch>
        </p:blipFill>
        <p:spPr>
          <a:xfrm>
            <a:off x="9103425" y="3320495"/>
            <a:ext cx="3042700" cy="919755"/>
          </a:xfrm>
          <a:prstGeom prst="rect">
            <a:avLst/>
          </a:prstGeom>
          <a:noFill/>
          <a:ln>
            <a:noFill/>
          </a:ln>
        </p:spPr>
      </p:pic>
      <p:sp>
        <p:nvSpPr>
          <p:cNvPr id="119" name="Google Shape;119;p6"/>
          <p:cNvSpPr txBox="1"/>
          <p:nvPr/>
        </p:nvSpPr>
        <p:spPr>
          <a:xfrm>
            <a:off x="6056300" y="1113125"/>
            <a:ext cx="5933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Unsupervised Performance </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Supervised Performance</a:t>
            </a:r>
            <a:endParaRPr>
              <a:latin typeface="Times New Roman"/>
              <a:ea typeface="Times New Roman"/>
              <a:cs typeface="Times New Roman"/>
              <a:sym typeface="Times New Roman"/>
            </a:endParaRPr>
          </a:p>
        </p:txBody>
      </p:sp>
      <p:sp>
        <p:nvSpPr>
          <p:cNvPr id="120" name="Google Shape;120;p6"/>
          <p:cNvSpPr txBox="1"/>
          <p:nvPr/>
        </p:nvSpPr>
        <p:spPr>
          <a:xfrm>
            <a:off x="650900" y="3046950"/>
            <a:ext cx="5320200" cy="308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2"/>
                </a:solidFill>
                <a:latin typeface="Times New Roman"/>
                <a:ea typeface="Times New Roman"/>
                <a:cs typeface="Times New Roman"/>
                <a:sym typeface="Times New Roman"/>
              </a:rPr>
              <a:t>Results:</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BERT Q-q is the best reranker comparing to other BERTs, strengthening claims of previous papers</a:t>
            </a:r>
            <a:endParaRPr sz="1800">
              <a:solidFill>
                <a:schemeClr val="dk2"/>
              </a:solidFill>
              <a:latin typeface="Times New Roman"/>
              <a:ea typeface="Times New Roman"/>
              <a:cs typeface="Times New Roman"/>
              <a:sym typeface="Times New Roman"/>
            </a:endParaRPr>
          </a:p>
          <a:p>
            <a:pPr indent="-342900" lvl="0" marL="457200" rtl="0" algn="l">
              <a:spcBef>
                <a:spcPts val="100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PoolRank+, the enhanced late fusion version, performs better than most and even comes close to the level of TSUBAKI + BERT, the current dominating model, in terms of performance</a:t>
            </a:r>
            <a:endParaRPr sz="1800">
              <a:solidFill>
                <a:schemeClr val="dk2"/>
              </a:solidFill>
              <a:latin typeface="Times New Roman"/>
              <a:ea typeface="Times New Roman"/>
              <a:cs typeface="Times New Roman"/>
              <a:sym typeface="Times New Roman"/>
            </a:endParaRPr>
          </a:p>
          <a:p>
            <a:pPr indent="0" lvl="0" marL="0" rtl="0" algn="l">
              <a:spcBef>
                <a:spcPts val="1000"/>
              </a:spcBef>
              <a:spcAft>
                <a:spcPts val="0"/>
              </a:spcAft>
              <a:buNone/>
            </a:pPr>
            <a:br>
              <a:rPr lang="en-US">
                <a:latin typeface="Calibri"/>
                <a:ea typeface="Calibri"/>
                <a:cs typeface="Calibri"/>
                <a:sym typeface="Calibri"/>
              </a:rPr>
            </a:b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ctrTitle"/>
          </p:nvPr>
        </p:nvSpPr>
        <p:spPr>
          <a:xfrm>
            <a:off x="1692600" y="582771"/>
            <a:ext cx="9144000" cy="510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3640">
                <a:latin typeface="Times New Roman"/>
                <a:ea typeface="Times New Roman"/>
                <a:cs typeface="Times New Roman"/>
                <a:sym typeface="Times New Roman"/>
              </a:rPr>
              <a:t>Conclusion </a:t>
            </a:r>
            <a:endParaRPr sz="3640">
              <a:latin typeface="Times New Roman"/>
              <a:ea typeface="Times New Roman"/>
              <a:cs typeface="Times New Roman"/>
              <a:sym typeface="Times New Roman"/>
            </a:endParaRPr>
          </a:p>
        </p:txBody>
      </p:sp>
      <p:sp>
        <p:nvSpPr>
          <p:cNvPr id="126" name="Google Shape;126;p7"/>
          <p:cNvSpPr txBox="1"/>
          <p:nvPr>
            <p:ph idx="1" type="subTitle"/>
          </p:nvPr>
        </p:nvSpPr>
        <p:spPr>
          <a:xfrm>
            <a:off x="1605325" y="1436073"/>
            <a:ext cx="9481200" cy="45219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 Learn extractive QA behavior without the use of labeled QA data.</a:t>
            </a:r>
            <a:endParaRPr sz="1800">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 Overcome the “unsupervised gap” by generating high-quality question paraphrases.</a:t>
            </a:r>
            <a:endParaRPr sz="1800">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 Computational resources needed to train/fine-tune the BERT model.</a:t>
            </a:r>
            <a:endParaRPr sz="1800">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 XL Net handles long text sequence.</a:t>
            </a:r>
            <a:endParaRPr sz="2400">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400"/>
              <a:buNone/>
            </a:pPr>
            <a:r>
              <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ctrTitle"/>
          </p:nvPr>
        </p:nvSpPr>
        <p:spPr>
          <a:xfrm>
            <a:off x="1634125" y="250698"/>
            <a:ext cx="9144000" cy="645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132" name="Google Shape;132;p8"/>
          <p:cNvSpPr txBox="1"/>
          <p:nvPr>
            <p:ph idx="1" type="subTitle"/>
          </p:nvPr>
        </p:nvSpPr>
        <p:spPr>
          <a:xfrm>
            <a:off x="1524000" y="1138875"/>
            <a:ext cx="9974400" cy="52719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Stephen Robertson and Hugo Zaragoza. 2009. The probabilistic relevance framework: BM25 and beyond. Found. Trends Inf. Retr., 3(4):333–389.</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Yosi Mass, Haggai Roitman, Shai Erera, Or Rivlin, Bar Weiner, and David Konopnicki. 2019. A study of bert for non-factoid question-answering under passage length constraints. CoRR, abs/1908.06780.</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Alec Radford. 2018. Improving language understanding by generative pre-training.</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Wataru Sakata, Tomohide Shibata, Ribeka Tanaka, and Sadao Kurohashi. 2019. FAQ retrieval using query question similarity and bert-based query-answer relevance. CoRR, abs/1905.02851..</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Oren Kurland and J. Shane Culpepper. 2018. Fusion in information retrieval: Sigir 2018 half-day tutorial. In The 41st International ACM SIGIR Conference on Research and Development in Information Retrieval, SIGIR ’18, pages 1383–1386, New York, NY, USA. ACM. </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Victor Lavrenko and W. Bruce Croft. 2001. Relevance based language models. In Proceedings of the 24th Annual International ACM SIGIR Conference on Research and Development in Information Retrieval, SIGIR ’01, pages 120–127, New York, NY, USA. ACM.</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Mladen Karan and Jan Snajder. 2018. ˇ Paraphrase focused learning to rank for domain-specific frequently asked questions retrieval. Expert Systems with Applications, 91:418 – 433.</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1000"/>
              </a:spcAft>
              <a:buSzPts val="1800"/>
              <a:buFont typeface="Times New Roman"/>
              <a:buAutoNum type="arabicPeriod"/>
            </a:pPr>
            <a:r>
              <a:rPr lang="en-US" sz="1800" u="sng">
                <a:solidFill>
                  <a:schemeClr val="hlink"/>
                </a:solidFill>
                <a:latin typeface="Times New Roman"/>
                <a:ea typeface="Times New Roman"/>
                <a:cs typeface="Times New Roman"/>
                <a:sym typeface="Times New Roman"/>
                <a:hlinkClick r:id="rId3"/>
              </a:rPr>
              <a:t>https://www.elastic.co/</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2021-05-04T15:34:59Z</dcterms:created>
  <dc:creator>Nayeem Ashrafi</dc:creator>
</cp:coreProperties>
</file>